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0" r:id="rId2"/>
    <p:sldMasterId id="2147483675" r:id="rId3"/>
  </p:sldMasterIdLst>
  <p:notesMasterIdLst>
    <p:notesMasterId r:id="rId35"/>
  </p:notesMasterIdLst>
  <p:sldIdLst>
    <p:sldId id="257" r:id="rId4"/>
    <p:sldId id="258" r:id="rId5"/>
    <p:sldId id="329" r:id="rId6"/>
    <p:sldId id="307" r:id="rId7"/>
    <p:sldId id="336" r:id="rId8"/>
    <p:sldId id="332" r:id="rId9"/>
    <p:sldId id="333" r:id="rId10"/>
    <p:sldId id="334" r:id="rId11"/>
    <p:sldId id="335" r:id="rId12"/>
    <p:sldId id="350" r:id="rId13"/>
    <p:sldId id="348" r:id="rId14"/>
    <p:sldId id="349" r:id="rId15"/>
    <p:sldId id="351" r:id="rId16"/>
    <p:sldId id="352" r:id="rId17"/>
    <p:sldId id="353" r:id="rId18"/>
    <p:sldId id="354" r:id="rId19"/>
    <p:sldId id="357" r:id="rId20"/>
    <p:sldId id="358" r:id="rId21"/>
    <p:sldId id="308" r:id="rId22"/>
    <p:sldId id="342" r:id="rId23"/>
    <p:sldId id="359" r:id="rId24"/>
    <p:sldId id="320" r:id="rId25"/>
    <p:sldId id="289" r:id="rId26"/>
    <p:sldId id="326" r:id="rId27"/>
    <p:sldId id="339" r:id="rId28"/>
    <p:sldId id="337" r:id="rId29"/>
    <p:sldId id="343" r:id="rId30"/>
    <p:sldId id="340" r:id="rId31"/>
    <p:sldId id="344" r:id="rId32"/>
    <p:sldId id="345" r:id="rId33"/>
    <p:sldId id="346" r:id="rId3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180" autoAdjust="0"/>
    <p:restoredTop sz="97747" autoAdjust="0"/>
  </p:normalViewPr>
  <p:slideViewPr>
    <p:cSldViewPr>
      <p:cViewPr varScale="1">
        <p:scale>
          <a:sx n="77" d="100"/>
          <a:sy n="77" d="100"/>
        </p:scale>
        <p:origin x="-758" y="-58"/>
      </p:cViewPr>
      <p:guideLst>
        <p:guide orient="horz" pos="2160"/>
        <p:guide pos="2880"/>
      </p:guideLst>
    </p:cSldViewPr>
  </p:slideViewPr>
  <p:outlineViewPr>
    <p:cViewPr>
      <p:scale>
        <a:sx n="33" d="100"/>
        <a:sy n="33" d="100"/>
      </p:scale>
      <p:origin x="0" y="9584"/>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86AE8C8-51CE-4C82-A0EA-11D6B1FE8602}" type="datetimeFigureOut">
              <a:rPr lang="en-US" smtClean="0"/>
              <a:t>1/11/2016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6E1B0A3-06B4-49BD-BD58-8467B8286442}" type="slidenum">
              <a:rPr lang="en-US" smtClean="0"/>
              <a:t>‹#›</a:t>
            </a:fld>
            <a:endParaRPr lang="en-US"/>
          </a:p>
        </p:txBody>
      </p:sp>
    </p:spTree>
    <p:extLst>
      <p:ext uri="{BB962C8B-B14F-4D97-AF65-F5344CB8AC3E}">
        <p14:creationId xmlns:p14="http://schemas.microsoft.com/office/powerpoint/2010/main" val="15664158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latin typeface="Tahoma" pitchFamily="34" charset="0"/>
                <a:ea typeface="宋体" pitchFamily="2" charset="-122"/>
              </a:rPr>
              <a:t>A non-zero Ay is forbidden under</a:t>
            </a:r>
            <a:r>
              <a:rPr lang="en-US" baseline="0" dirty="0" smtClean="0">
                <a:latin typeface="Tahoma" pitchFamily="34" charset="0"/>
                <a:ea typeface="宋体" pitchFamily="2" charset="-122"/>
              </a:rPr>
              <a:t> the assumption of one-photon exchange.  Becomes non-zero due to amplitudes interference between one-photon and two-photon exchange processes. </a:t>
            </a:r>
            <a:endParaRPr lang="en-US" dirty="0" smtClean="0">
              <a:latin typeface="Tahoma" pitchFamily="34" charset="0"/>
              <a:ea typeface="宋体" pitchFamily="2" charset="-122"/>
            </a:endParaRPr>
          </a:p>
          <a:p>
            <a:r>
              <a:rPr lang="en-US" dirty="0" smtClean="0"/>
              <a:t>Measured Neutron Asymmetry (in percent), quasi-elastic scattering off a polarized 3He target.</a:t>
            </a:r>
          </a:p>
          <a:p>
            <a:r>
              <a:rPr lang="en-US" smtClean="0"/>
              <a:t>Systematic on </a:t>
            </a:r>
            <a:r>
              <a:rPr lang="en-US" dirty="0" smtClean="0"/>
              <a:t>false asymmetry of</a:t>
            </a:r>
            <a:r>
              <a:rPr lang="en-US" baseline="0" dirty="0" smtClean="0"/>
              <a:t> 3He(</a:t>
            </a:r>
            <a:r>
              <a:rPr lang="en-US" baseline="0" dirty="0" err="1" smtClean="0"/>
              <a:t>e,e</a:t>
            </a:r>
            <a:r>
              <a:rPr lang="en-US" baseline="0" dirty="0" smtClean="0"/>
              <a:t>’) is less than 2.4*10^-4,  t</a:t>
            </a:r>
            <a:r>
              <a:rPr lang="en-US" dirty="0" smtClean="0"/>
              <a:t>he most precise target single-spin measurement. </a:t>
            </a:r>
          </a:p>
          <a:p>
            <a:endParaRPr lang="en-US" dirty="0" smtClean="0"/>
          </a:p>
          <a:p>
            <a:r>
              <a:rPr lang="en-US" dirty="0" smtClean="0"/>
              <a:t>Dot-dash line is contribution from elastic intermediate state between the two photon</a:t>
            </a:r>
            <a:r>
              <a:rPr lang="en-US" baseline="0" dirty="0" smtClean="0"/>
              <a:t>s.</a:t>
            </a:r>
          </a:p>
          <a:p>
            <a:r>
              <a:rPr lang="en-US" baseline="0" dirty="0" smtClean="0"/>
              <a:t>The short solid line is from GPD model calculation,  Chen, </a:t>
            </a:r>
            <a:r>
              <a:rPr lang="en-US" sz="1200" b="0" i="0" u="none" strike="noStrike" kern="1200" baseline="0" dirty="0" err="1" smtClean="0">
                <a:solidFill>
                  <a:schemeClr val="tx1"/>
                </a:solidFill>
                <a:latin typeface="+mn-lt"/>
                <a:ea typeface="+mn-ea"/>
                <a:cs typeface="+mn-cs"/>
              </a:rPr>
              <a:t>Afanasev</a:t>
            </a:r>
            <a:r>
              <a:rPr lang="en-US" sz="1200" b="0" i="0" u="none" strike="noStrike" kern="1200" baseline="0" dirty="0" smtClean="0">
                <a:solidFill>
                  <a:schemeClr val="tx1"/>
                </a:solidFill>
                <a:latin typeface="+mn-lt"/>
                <a:ea typeface="+mn-ea"/>
                <a:cs typeface="+mn-cs"/>
              </a:rPr>
              <a:t>, Brodsky, C. Carlson, and </a:t>
            </a:r>
            <a:r>
              <a:rPr lang="en-US" sz="1200" b="0" i="0" u="none" strike="noStrike" kern="1200" baseline="0" dirty="0" err="1" smtClean="0">
                <a:solidFill>
                  <a:schemeClr val="tx1"/>
                </a:solidFill>
                <a:latin typeface="+mn-lt"/>
                <a:ea typeface="+mn-ea"/>
                <a:cs typeface="+mn-cs"/>
              </a:rPr>
              <a:t>Vanderhaeghen</a:t>
            </a:r>
            <a:r>
              <a:rPr lang="en-US" sz="1200" b="0" i="0" u="none" strike="noStrike" kern="1200" baseline="0" dirty="0" smtClean="0">
                <a:solidFill>
                  <a:schemeClr val="tx1"/>
                </a:solidFill>
                <a:latin typeface="+mn-lt"/>
                <a:ea typeface="+mn-ea"/>
                <a:cs typeface="+mn-cs"/>
              </a:rPr>
              <a:t>,</a:t>
            </a:r>
            <a:r>
              <a:rPr lang="en-US" baseline="0" dirty="0" smtClean="0"/>
              <a:t> </a:t>
            </a:r>
            <a:r>
              <a:rPr lang="hu-HU" sz="1200" b="0" i="0" u="none" strike="noStrike" kern="1200" baseline="0" dirty="0" smtClean="0">
                <a:solidFill>
                  <a:schemeClr val="tx1"/>
                </a:solidFill>
                <a:latin typeface="+mn-lt"/>
                <a:ea typeface="+mn-ea"/>
                <a:cs typeface="+mn-cs"/>
              </a:rPr>
              <a:t>Phys. Rev. Lett. 93, 122301 (2004).</a:t>
            </a:r>
            <a:endParaRPr lang="en-US" dirty="0"/>
          </a:p>
        </p:txBody>
      </p:sp>
      <p:sp>
        <p:nvSpPr>
          <p:cNvPr id="4" name="Slide Number Placeholder 3"/>
          <p:cNvSpPr>
            <a:spLocks noGrp="1"/>
          </p:cNvSpPr>
          <p:nvPr>
            <p:ph type="sldNum" sz="quarter" idx="10"/>
          </p:nvPr>
        </p:nvSpPr>
        <p:spPr/>
        <p:txBody>
          <a:bodyPr/>
          <a:lstStyle/>
          <a:p>
            <a:fld id="{16AFDC37-E6FB-3E4A-B8E5-1480980128F3}" type="slidenum">
              <a:rPr lang="en-US" smtClean="0"/>
              <a:t>3</a:t>
            </a:fld>
            <a:endParaRPr lang="en-US"/>
          </a:p>
        </p:txBody>
      </p:sp>
    </p:spTree>
    <p:extLst>
      <p:ext uri="{BB962C8B-B14F-4D97-AF65-F5344CB8AC3E}">
        <p14:creationId xmlns:p14="http://schemas.microsoft.com/office/powerpoint/2010/main" val="29748202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Deleted</a:t>
            </a:r>
          </a:p>
          <a:p>
            <a:r>
              <a:rPr lang="en-US" dirty="0" smtClean="0"/>
              <a:t>Brightened graphic (no more shame); added current activities from previous</a:t>
            </a:r>
            <a:r>
              <a:rPr lang="en-US" baseline="0" dirty="0" smtClean="0"/>
              <a:t> version; </a:t>
            </a:r>
          </a:p>
          <a:p>
            <a:r>
              <a:rPr lang="en-US" baseline="0" dirty="0" smtClean="0"/>
              <a:t>Mary Beth please format text</a:t>
            </a:r>
            <a:endParaRPr lang="en-US" dirty="0"/>
          </a:p>
        </p:txBody>
      </p:sp>
      <p:sp>
        <p:nvSpPr>
          <p:cNvPr id="4" name="Slide Number Placeholder 3"/>
          <p:cNvSpPr>
            <a:spLocks noGrp="1"/>
          </p:cNvSpPr>
          <p:nvPr>
            <p:ph type="sldNum" sz="quarter" idx="10"/>
          </p:nvPr>
        </p:nvSpPr>
        <p:spPr/>
        <p:txBody>
          <a:bodyPr/>
          <a:lstStyle/>
          <a:p>
            <a:pPr>
              <a:defRPr/>
            </a:pPr>
            <a:fld id="{CC5D57BF-9709-4F95-A032-C1177D04A7B5}" type="slidenum">
              <a:rPr lang="en-US" smtClean="0">
                <a:solidFill>
                  <a:prstClr val="black"/>
                </a:solidFill>
              </a:rPr>
              <a:pPr>
                <a:defRPr/>
              </a:pPr>
              <a:t>23</a:t>
            </a:fld>
            <a:endParaRPr lang="en-US">
              <a:solidFill>
                <a:prstClr val="black"/>
              </a:solidFill>
            </a:endParaRPr>
          </a:p>
        </p:txBody>
      </p:sp>
    </p:spTree>
    <p:extLst>
      <p:ext uri="{BB962C8B-B14F-4D97-AF65-F5344CB8AC3E}">
        <p14:creationId xmlns:p14="http://schemas.microsoft.com/office/powerpoint/2010/main" val="28936744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p:cNvSpPr>
            <a:spLocks noGrp="1" noRot="1" noChangeAspect="1"/>
          </p:cNvSpPr>
          <p:nvPr>
            <p:ph type="sldImg"/>
          </p:nvPr>
        </p:nvSpPr>
        <p:spPr bwMode="auto">
          <a:noFill/>
          <a:ln>
            <a:solidFill>
              <a:srgbClr val="000000"/>
            </a:solidFill>
            <a:miter lim="800000"/>
            <a:headEnd/>
            <a:tailEnd/>
          </a:ln>
        </p:spPr>
      </p:sp>
      <p:sp>
        <p:nvSpPr>
          <p:cNvPr id="68611" name="Notes Placeholder 2"/>
          <p:cNvSpPr>
            <a:spLocks noGrp="1"/>
          </p:cNvSpPr>
          <p:nvPr>
            <p:ph type="body" idx="1"/>
          </p:nvPr>
        </p:nvSpPr>
        <p:spPr>
          <a:noFill/>
        </p:spPr>
        <p:txBody>
          <a:bodyPr/>
          <a:lstStyle/>
          <a:p>
            <a:endParaRPr lang="en-US">
              <a:latin typeface="Times" pitchFamily="-104" charset="0"/>
            </a:endParaRPr>
          </a:p>
        </p:txBody>
      </p:sp>
      <p:sp>
        <p:nvSpPr>
          <p:cNvPr id="68612" name="Slide Number Placeholder 3"/>
          <p:cNvSpPr>
            <a:spLocks noGrp="1"/>
          </p:cNvSpPr>
          <p:nvPr>
            <p:ph type="sldNum" sz="quarter" idx="5"/>
          </p:nvPr>
        </p:nvSpPr>
        <p:spPr bwMode="auto">
          <a:noFill/>
          <a:ln>
            <a:miter lim="800000"/>
            <a:headEnd/>
            <a:tailEnd/>
          </a:ln>
        </p:spPr>
        <p:txBody>
          <a:bodyPr/>
          <a:lstStyle/>
          <a:p>
            <a:fld id="{B9B816CE-CB8D-B248-83F6-819F55F70105}" type="slidenum">
              <a:rPr lang="en-US" smtClean="0">
                <a:solidFill>
                  <a:srgbClr val="000000"/>
                </a:solidFill>
                <a:latin typeface="Times" pitchFamily="-104" charset="0"/>
              </a:rPr>
              <a:pPr/>
              <a:t>25</a:t>
            </a:fld>
            <a:endParaRPr lang="en-US" smtClean="0">
              <a:solidFill>
                <a:srgbClr val="000000"/>
              </a:solidFill>
              <a:latin typeface="Times" pitchFamily="-10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bwMode="auto">
          <a:noFill/>
          <a:ln>
            <a:miter lim="800000"/>
            <a:headEnd/>
            <a:tailEnd/>
          </a:ln>
        </p:spPr>
        <p:txBody>
          <a:bodyPr wrap="square" lIns="89464" tIns="44729" rIns="89464" bIns="44729" numCol="1" anchorCtr="0" compatLnSpc="1">
            <a:prstTxWarp prst="textNoShape">
              <a:avLst/>
            </a:prstTxWarp>
          </a:bodyPr>
          <a:lstStyle/>
          <a:p>
            <a:pPr algn="ctr" eaLnBrk="0" fontAlgn="base" hangingPunct="0">
              <a:spcBef>
                <a:spcPct val="0"/>
              </a:spcBef>
              <a:spcAft>
                <a:spcPct val="0"/>
              </a:spcAft>
            </a:pPr>
            <a:fld id="{2936AE6F-0960-42F7-9669-79FC85849ACC}" type="slidenum">
              <a:rPr lang="en-US">
                <a:solidFill>
                  <a:srgbClr val="000000"/>
                </a:solidFill>
              </a:rPr>
              <a:pPr algn="ctr" eaLnBrk="0" fontAlgn="base" hangingPunct="0">
                <a:spcBef>
                  <a:spcPct val="0"/>
                </a:spcBef>
                <a:spcAft>
                  <a:spcPct val="0"/>
                </a:spcAft>
              </a:pPr>
              <a:t>4</a:t>
            </a:fld>
            <a:endParaRPr lang="en-US" dirty="0">
              <a:solidFill>
                <a:srgbClr val="000000"/>
              </a:solidFill>
            </a:endParaRPr>
          </a:p>
        </p:txBody>
      </p:sp>
      <p:sp>
        <p:nvSpPr>
          <p:cNvPr id="39939" name="Rectangle 2"/>
          <p:cNvSpPr>
            <a:spLocks noGrp="1" noRot="1" noChangeAspect="1" noChangeArrowheads="1" noTextEdit="1"/>
          </p:cNvSpPr>
          <p:nvPr>
            <p:ph type="sldImg"/>
          </p:nvPr>
        </p:nvSpPr>
        <p:spPr bwMode="auto">
          <a:xfrm>
            <a:off x="1154113" y="688975"/>
            <a:ext cx="4560887" cy="3422650"/>
          </a:xfrm>
          <a:noFill/>
          <a:ln>
            <a:solidFill>
              <a:srgbClr val="000000"/>
            </a:solidFill>
            <a:miter lim="800000"/>
            <a:headEnd/>
            <a:tailEnd/>
          </a:ln>
        </p:spPr>
      </p:sp>
      <p:sp>
        <p:nvSpPr>
          <p:cNvPr id="3994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defTabSz="1170706">
              <a:spcBef>
                <a:spcPct val="0"/>
              </a:spcBef>
            </a:pPr>
            <a:endParaRPr lang="en-US" dirty="0" smtClean="0">
              <a:latin typeface="Arial"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bwMode="auto">
          <a:noFill/>
          <a:ln>
            <a:miter lim="800000"/>
            <a:headEnd/>
            <a:tailEnd/>
          </a:ln>
        </p:spPr>
        <p:txBody>
          <a:bodyPr wrap="square" lIns="89464" tIns="44729" rIns="89464" bIns="44729" numCol="1" anchorCtr="0" compatLnSpc="1">
            <a:prstTxWarp prst="textNoShape">
              <a:avLst/>
            </a:prstTxWarp>
          </a:bodyPr>
          <a:lstStyle/>
          <a:p>
            <a:pPr algn="ctr" eaLnBrk="0" fontAlgn="base" hangingPunct="0">
              <a:spcBef>
                <a:spcPct val="0"/>
              </a:spcBef>
              <a:spcAft>
                <a:spcPct val="0"/>
              </a:spcAft>
            </a:pPr>
            <a:fld id="{2936AE6F-0960-42F7-9669-79FC85849ACC}" type="slidenum">
              <a:rPr lang="en-US">
                <a:solidFill>
                  <a:srgbClr val="000000"/>
                </a:solidFill>
              </a:rPr>
              <a:pPr algn="ctr" eaLnBrk="0" fontAlgn="base" hangingPunct="0">
                <a:spcBef>
                  <a:spcPct val="0"/>
                </a:spcBef>
                <a:spcAft>
                  <a:spcPct val="0"/>
                </a:spcAft>
              </a:pPr>
              <a:t>5</a:t>
            </a:fld>
            <a:endParaRPr lang="en-US" dirty="0">
              <a:solidFill>
                <a:srgbClr val="000000"/>
              </a:solidFill>
            </a:endParaRPr>
          </a:p>
        </p:txBody>
      </p:sp>
      <p:sp>
        <p:nvSpPr>
          <p:cNvPr id="39939" name="Rectangle 2"/>
          <p:cNvSpPr>
            <a:spLocks noGrp="1" noRot="1" noChangeAspect="1" noChangeArrowheads="1" noTextEdit="1"/>
          </p:cNvSpPr>
          <p:nvPr>
            <p:ph type="sldImg"/>
          </p:nvPr>
        </p:nvSpPr>
        <p:spPr bwMode="auto">
          <a:xfrm>
            <a:off x="1154113" y="688975"/>
            <a:ext cx="4560887" cy="3422650"/>
          </a:xfrm>
          <a:noFill/>
          <a:ln>
            <a:solidFill>
              <a:srgbClr val="000000"/>
            </a:solidFill>
            <a:miter lim="800000"/>
            <a:headEnd/>
            <a:tailEnd/>
          </a:ln>
        </p:spPr>
      </p:sp>
      <p:sp>
        <p:nvSpPr>
          <p:cNvPr id="3994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defTabSz="1170706">
              <a:spcBef>
                <a:spcPct val="0"/>
              </a:spcBef>
            </a:pPr>
            <a:endParaRPr lang="en-US" dirty="0" smtClean="0">
              <a:latin typeface="Arial"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bwMode="auto">
          <a:noFill/>
          <a:ln>
            <a:miter lim="800000"/>
            <a:headEnd/>
            <a:tailEnd/>
          </a:ln>
        </p:spPr>
        <p:txBody>
          <a:bodyPr wrap="square" lIns="89464" tIns="44729" rIns="89464" bIns="44729" numCol="1" anchorCtr="0" compatLnSpc="1">
            <a:prstTxWarp prst="textNoShape">
              <a:avLst/>
            </a:prstTxWarp>
          </a:bodyPr>
          <a:lstStyle/>
          <a:p>
            <a:pPr algn="ctr" eaLnBrk="0" fontAlgn="base" hangingPunct="0">
              <a:spcBef>
                <a:spcPct val="0"/>
              </a:spcBef>
              <a:spcAft>
                <a:spcPct val="0"/>
              </a:spcAft>
            </a:pPr>
            <a:fld id="{2936AE6F-0960-42F7-9669-79FC85849ACC}" type="slidenum">
              <a:rPr lang="en-US">
                <a:solidFill>
                  <a:srgbClr val="000000"/>
                </a:solidFill>
              </a:rPr>
              <a:pPr algn="ctr" eaLnBrk="0" fontAlgn="base" hangingPunct="0">
                <a:spcBef>
                  <a:spcPct val="0"/>
                </a:spcBef>
                <a:spcAft>
                  <a:spcPct val="0"/>
                </a:spcAft>
              </a:pPr>
              <a:t>6</a:t>
            </a:fld>
            <a:endParaRPr lang="en-US" dirty="0">
              <a:solidFill>
                <a:srgbClr val="000000"/>
              </a:solidFill>
            </a:endParaRPr>
          </a:p>
        </p:txBody>
      </p:sp>
      <p:sp>
        <p:nvSpPr>
          <p:cNvPr id="39939" name="Rectangle 2"/>
          <p:cNvSpPr>
            <a:spLocks noGrp="1" noRot="1" noChangeAspect="1" noChangeArrowheads="1" noTextEdit="1"/>
          </p:cNvSpPr>
          <p:nvPr>
            <p:ph type="sldImg"/>
          </p:nvPr>
        </p:nvSpPr>
        <p:spPr bwMode="auto">
          <a:xfrm>
            <a:off x="1154113" y="688975"/>
            <a:ext cx="4560887" cy="3422650"/>
          </a:xfrm>
          <a:noFill/>
          <a:ln>
            <a:solidFill>
              <a:srgbClr val="000000"/>
            </a:solidFill>
            <a:miter lim="800000"/>
            <a:headEnd/>
            <a:tailEnd/>
          </a:ln>
        </p:spPr>
      </p:sp>
      <p:sp>
        <p:nvSpPr>
          <p:cNvPr id="3994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defTabSz="1170706">
              <a:spcBef>
                <a:spcPct val="0"/>
              </a:spcBef>
            </a:pPr>
            <a:endParaRPr lang="en-US" dirty="0" smtClean="0">
              <a:latin typeface="Arial"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bwMode="auto">
          <a:noFill/>
          <a:ln>
            <a:miter lim="800000"/>
            <a:headEnd/>
            <a:tailEnd/>
          </a:ln>
        </p:spPr>
        <p:txBody>
          <a:bodyPr wrap="square" lIns="89464" tIns="44729" rIns="89464" bIns="44729" numCol="1" anchorCtr="0" compatLnSpc="1">
            <a:prstTxWarp prst="textNoShape">
              <a:avLst/>
            </a:prstTxWarp>
          </a:bodyPr>
          <a:lstStyle/>
          <a:p>
            <a:pPr algn="ctr" eaLnBrk="0" fontAlgn="base" hangingPunct="0">
              <a:spcBef>
                <a:spcPct val="0"/>
              </a:spcBef>
              <a:spcAft>
                <a:spcPct val="0"/>
              </a:spcAft>
            </a:pPr>
            <a:fld id="{2936AE6F-0960-42F7-9669-79FC85849ACC}" type="slidenum">
              <a:rPr lang="en-US">
                <a:solidFill>
                  <a:srgbClr val="000000"/>
                </a:solidFill>
              </a:rPr>
              <a:pPr algn="ctr" eaLnBrk="0" fontAlgn="base" hangingPunct="0">
                <a:spcBef>
                  <a:spcPct val="0"/>
                </a:spcBef>
                <a:spcAft>
                  <a:spcPct val="0"/>
                </a:spcAft>
              </a:pPr>
              <a:t>7</a:t>
            </a:fld>
            <a:endParaRPr lang="en-US" dirty="0">
              <a:solidFill>
                <a:srgbClr val="000000"/>
              </a:solidFill>
            </a:endParaRPr>
          </a:p>
        </p:txBody>
      </p:sp>
      <p:sp>
        <p:nvSpPr>
          <p:cNvPr id="39939" name="Rectangle 2"/>
          <p:cNvSpPr>
            <a:spLocks noGrp="1" noRot="1" noChangeAspect="1" noChangeArrowheads="1" noTextEdit="1"/>
          </p:cNvSpPr>
          <p:nvPr>
            <p:ph type="sldImg"/>
          </p:nvPr>
        </p:nvSpPr>
        <p:spPr bwMode="auto">
          <a:xfrm>
            <a:off x="1154113" y="688975"/>
            <a:ext cx="4560887" cy="3422650"/>
          </a:xfrm>
          <a:noFill/>
          <a:ln>
            <a:solidFill>
              <a:srgbClr val="000000"/>
            </a:solidFill>
            <a:miter lim="800000"/>
            <a:headEnd/>
            <a:tailEnd/>
          </a:ln>
        </p:spPr>
      </p:sp>
      <p:sp>
        <p:nvSpPr>
          <p:cNvPr id="3994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defTabSz="1170706">
              <a:spcBef>
                <a:spcPct val="0"/>
              </a:spcBef>
            </a:pPr>
            <a:endParaRPr lang="en-US" dirty="0" smtClean="0">
              <a:latin typeface="Arial"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bwMode="auto">
          <a:noFill/>
          <a:ln>
            <a:miter lim="800000"/>
            <a:headEnd/>
            <a:tailEnd/>
          </a:ln>
        </p:spPr>
        <p:txBody>
          <a:bodyPr wrap="square" lIns="89464" tIns="44729" rIns="89464" bIns="44729" numCol="1" anchorCtr="0" compatLnSpc="1">
            <a:prstTxWarp prst="textNoShape">
              <a:avLst/>
            </a:prstTxWarp>
          </a:bodyPr>
          <a:lstStyle/>
          <a:p>
            <a:pPr algn="ctr" eaLnBrk="0" fontAlgn="base" hangingPunct="0">
              <a:spcBef>
                <a:spcPct val="0"/>
              </a:spcBef>
              <a:spcAft>
                <a:spcPct val="0"/>
              </a:spcAft>
            </a:pPr>
            <a:fld id="{2936AE6F-0960-42F7-9669-79FC85849ACC}" type="slidenum">
              <a:rPr lang="en-US">
                <a:solidFill>
                  <a:srgbClr val="000000"/>
                </a:solidFill>
              </a:rPr>
              <a:pPr algn="ctr" eaLnBrk="0" fontAlgn="base" hangingPunct="0">
                <a:spcBef>
                  <a:spcPct val="0"/>
                </a:spcBef>
                <a:spcAft>
                  <a:spcPct val="0"/>
                </a:spcAft>
              </a:pPr>
              <a:t>8</a:t>
            </a:fld>
            <a:endParaRPr lang="en-US" dirty="0">
              <a:solidFill>
                <a:srgbClr val="000000"/>
              </a:solidFill>
            </a:endParaRPr>
          </a:p>
        </p:txBody>
      </p:sp>
      <p:sp>
        <p:nvSpPr>
          <p:cNvPr id="39939" name="Rectangle 2"/>
          <p:cNvSpPr>
            <a:spLocks noGrp="1" noRot="1" noChangeAspect="1" noChangeArrowheads="1" noTextEdit="1"/>
          </p:cNvSpPr>
          <p:nvPr>
            <p:ph type="sldImg"/>
          </p:nvPr>
        </p:nvSpPr>
        <p:spPr bwMode="auto">
          <a:xfrm>
            <a:off x="1154113" y="688975"/>
            <a:ext cx="4560887" cy="3422650"/>
          </a:xfrm>
          <a:noFill/>
          <a:ln>
            <a:solidFill>
              <a:srgbClr val="000000"/>
            </a:solidFill>
            <a:miter lim="800000"/>
            <a:headEnd/>
            <a:tailEnd/>
          </a:ln>
        </p:spPr>
      </p:sp>
      <p:sp>
        <p:nvSpPr>
          <p:cNvPr id="3994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defTabSz="1170706">
              <a:spcBef>
                <a:spcPct val="0"/>
              </a:spcBef>
            </a:pPr>
            <a:endParaRPr lang="en-US" dirty="0" smtClean="0">
              <a:latin typeface="Arial"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bwMode="auto">
          <a:noFill/>
          <a:ln>
            <a:miter lim="800000"/>
            <a:headEnd/>
            <a:tailEnd/>
          </a:ln>
        </p:spPr>
        <p:txBody>
          <a:bodyPr wrap="square" lIns="89464" tIns="44729" rIns="89464" bIns="44729" numCol="1" anchorCtr="0" compatLnSpc="1">
            <a:prstTxWarp prst="textNoShape">
              <a:avLst/>
            </a:prstTxWarp>
          </a:bodyPr>
          <a:lstStyle/>
          <a:p>
            <a:pPr algn="ctr" eaLnBrk="0" fontAlgn="base" hangingPunct="0">
              <a:spcBef>
                <a:spcPct val="0"/>
              </a:spcBef>
              <a:spcAft>
                <a:spcPct val="0"/>
              </a:spcAft>
            </a:pPr>
            <a:fld id="{2936AE6F-0960-42F7-9669-79FC85849ACC}" type="slidenum">
              <a:rPr lang="en-US">
                <a:solidFill>
                  <a:srgbClr val="000000"/>
                </a:solidFill>
              </a:rPr>
              <a:pPr algn="ctr" eaLnBrk="0" fontAlgn="base" hangingPunct="0">
                <a:spcBef>
                  <a:spcPct val="0"/>
                </a:spcBef>
                <a:spcAft>
                  <a:spcPct val="0"/>
                </a:spcAft>
              </a:pPr>
              <a:t>9</a:t>
            </a:fld>
            <a:endParaRPr lang="en-US" dirty="0">
              <a:solidFill>
                <a:srgbClr val="000000"/>
              </a:solidFill>
            </a:endParaRPr>
          </a:p>
        </p:txBody>
      </p:sp>
      <p:sp>
        <p:nvSpPr>
          <p:cNvPr id="39939" name="Rectangle 2"/>
          <p:cNvSpPr>
            <a:spLocks noGrp="1" noRot="1" noChangeAspect="1" noChangeArrowheads="1" noTextEdit="1"/>
          </p:cNvSpPr>
          <p:nvPr>
            <p:ph type="sldImg"/>
          </p:nvPr>
        </p:nvSpPr>
        <p:spPr bwMode="auto">
          <a:xfrm>
            <a:off x="1154113" y="688975"/>
            <a:ext cx="4560887" cy="3422650"/>
          </a:xfrm>
          <a:noFill/>
          <a:ln>
            <a:solidFill>
              <a:srgbClr val="000000"/>
            </a:solidFill>
            <a:miter lim="800000"/>
            <a:headEnd/>
            <a:tailEnd/>
          </a:ln>
        </p:spPr>
      </p:sp>
      <p:sp>
        <p:nvSpPr>
          <p:cNvPr id="3994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defTabSz="1170706">
              <a:spcBef>
                <a:spcPct val="0"/>
              </a:spcBef>
            </a:pPr>
            <a:endParaRPr lang="en-US" dirty="0" smtClean="0">
              <a:latin typeface="Arial"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bwMode="auto">
          <a:noFill/>
          <a:ln>
            <a:miter lim="800000"/>
            <a:headEnd/>
            <a:tailEnd/>
          </a:ln>
        </p:spPr>
        <p:txBody>
          <a:bodyPr wrap="square" lIns="89464" tIns="44729" rIns="89464" bIns="44729" numCol="1" anchorCtr="0" compatLnSpc="1">
            <a:prstTxWarp prst="textNoShape">
              <a:avLst/>
            </a:prstTxWarp>
          </a:bodyPr>
          <a:lstStyle/>
          <a:p>
            <a:pPr algn="ctr" eaLnBrk="0" fontAlgn="base" hangingPunct="0">
              <a:spcBef>
                <a:spcPct val="0"/>
              </a:spcBef>
              <a:spcAft>
                <a:spcPct val="0"/>
              </a:spcAft>
            </a:pPr>
            <a:fld id="{2936AE6F-0960-42F7-9669-79FC85849ACC}" type="slidenum">
              <a:rPr lang="en-US">
                <a:solidFill>
                  <a:srgbClr val="000000"/>
                </a:solidFill>
              </a:rPr>
              <a:pPr algn="ctr" eaLnBrk="0" fontAlgn="base" hangingPunct="0">
                <a:spcBef>
                  <a:spcPct val="0"/>
                </a:spcBef>
                <a:spcAft>
                  <a:spcPct val="0"/>
                </a:spcAft>
              </a:pPr>
              <a:t>11</a:t>
            </a:fld>
            <a:endParaRPr lang="en-US" dirty="0">
              <a:solidFill>
                <a:srgbClr val="000000"/>
              </a:solidFill>
            </a:endParaRPr>
          </a:p>
        </p:txBody>
      </p:sp>
      <p:sp>
        <p:nvSpPr>
          <p:cNvPr id="39939" name="Rectangle 2"/>
          <p:cNvSpPr>
            <a:spLocks noGrp="1" noRot="1" noChangeAspect="1" noChangeArrowheads="1" noTextEdit="1"/>
          </p:cNvSpPr>
          <p:nvPr>
            <p:ph type="sldImg"/>
          </p:nvPr>
        </p:nvSpPr>
        <p:spPr bwMode="auto">
          <a:xfrm>
            <a:off x="1154113" y="688975"/>
            <a:ext cx="4560887" cy="3422650"/>
          </a:xfrm>
          <a:noFill/>
          <a:ln>
            <a:solidFill>
              <a:srgbClr val="000000"/>
            </a:solidFill>
            <a:miter lim="800000"/>
            <a:headEnd/>
            <a:tailEnd/>
          </a:ln>
        </p:spPr>
      </p:sp>
      <p:sp>
        <p:nvSpPr>
          <p:cNvPr id="3994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defTabSz="1170706">
              <a:spcBef>
                <a:spcPct val="0"/>
              </a:spcBef>
            </a:pPr>
            <a:endParaRPr lang="en-US" dirty="0" smtClean="0">
              <a:latin typeface="Arial"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bwMode="auto">
          <a:noFill/>
          <a:ln>
            <a:miter lim="800000"/>
            <a:headEnd/>
            <a:tailEnd/>
          </a:ln>
        </p:spPr>
        <p:txBody>
          <a:bodyPr wrap="square" lIns="89464" tIns="44729" rIns="89464" bIns="44729" numCol="1" anchorCtr="0" compatLnSpc="1">
            <a:prstTxWarp prst="textNoShape">
              <a:avLst/>
            </a:prstTxWarp>
          </a:bodyPr>
          <a:lstStyle/>
          <a:p>
            <a:pPr algn="ctr" eaLnBrk="0" fontAlgn="base" hangingPunct="0">
              <a:spcBef>
                <a:spcPct val="0"/>
              </a:spcBef>
              <a:spcAft>
                <a:spcPct val="0"/>
              </a:spcAft>
            </a:pPr>
            <a:fld id="{2936AE6F-0960-42F7-9669-79FC85849ACC}" type="slidenum">
              <a:rPr lang="en-US">
                <a:solidFill>
                  <a:srgbClr val="000000"/>
                </a:solidFill>
              </a:rPr>
              <a:pPr algn="ctr" eaLnBrk="0" fontAlgn="base" hangingPunct="0">
                <a:spcBef>
                  <a:spcPct val="0"/>
                </a:spcBef>
                <a:spcAft>
                  <a:spcPct val="0"/>
                </a:spcAft>
              </a:pPr>
              <a:t>12</a:t>
            </a:fld>
            <a:endParaRPr lang="en-US" dirty="0">
              <a:solidFill>
                <a:srgbClr val="000000"/>
              </a:solidFill>
            </a:endParaRPr>
          </a:p>
        </p:txBody>
      </p:sp>
      <p:sp>
        <p:nvSpPr>
          <p:cNvPr id="39939" name="Rectangle 2"/>
          <p:cNvSpPr>
            <a:spLocks noGrp="1" noRot="1" noChangeAspect="1" noChangeArrowheads="1" noTextEdit="1"/>
          </p:cNvSpPr>
          <p:nvPr>
            <p:ph type="sldImg"/>
          </p:nvPr>
        </p:nvSpPr>
        <p:spPr bwMode="auto">
          <a:xfrm>
            <a:off x="1154113" y="688975"/>
            <a:ext cx="4560887" cy="3422650"/>
          </a:xfrm>
          <a:noFill/>
          <a:ln>
            <a:solidFill>
              <a:srgbClr val="000000"/>
            </a:solidFill>
            <a:miter lim="800000"/>
            <a:headEnd/>
            <a:tailEnd/>
          </a:ln>
        </p:spPr>
      </p:sp>
      <p:sp>
        <p:nvSpPr>
          <p:cNvPr id="3994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defTabSz="1170706">
              <a:spcBef>
                <a:spcPct val="0"/>
              </a:spcBef>
            </a:pPr>
            <a:endParaRPr lang="en-US" dirty="0" smtClean="0">
              <a:latin typeface="Arial"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5109F8C-9F4D-5945-807D-33CC9F4EE4DF}" type="datetimeFigureOut">
              <a:rPr lang="en-US" smtClean="0">
                <a:solidFill>
                  <a:prstClr val="white"/>
                </a:solidFill>
              </a:rPr>
              <a:pPr/>
              <a:t>1/11/2016</a:t>
            </a:fld>
            <a:endParaRPr lang="en-US">
              <a:solidFill>
                <a:prstClr val="white"/>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457200"/>
            <a:endParaRPr lang="en-US" dirty="0">
              <a:solidFill>
                <a:prstClr val="black"/>
              </a:solidFill>
            </a:endParaRPr>
          </a:p>
        </p:txBody>
      </p:sp>
      <p:sp>
        <p:nvSpPr>
          <p:cNvPr id="6" name="Slide Number Placeholder 5"/>
          <p:cNvSpPr>
            <a:spLocks noGrp="1"/>
          </p:cNvSpPr>
          <p:nvPr>
            <p:ph type="sldNum" sz="quarter" idx="12"/>
          </p:nvPr>
        </p:nvSpPr>
        <p:spPr/>
        <p:txBody>
          <a:bodyPr/>
          <a:lstStyle/>
          <a:p>
            <a:fld id="{B58F48A6-A3E1-4848-9AC3-B43F560BE4FE}"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10459208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200" b="1">
                <a:latin typeface="Arial" panose="020B0604020202020204" pitchFamily="34" charset="0"/>
                <a:cs typeface="Arial" panose="020B0604020202020204" pitchFamily="34" charset="0"/>
              </a:defRPr>
            </a:lvl1pPr>
          </a:lstStyle>
          <a:p>
            <a:endParaRPr lang="en-US" dirty="0"/>
          </a:p>
        </p:txBody>
      </p:sp>
      <p:sp>
        <p:nvSpPr>
          <p:cNvPr id="3" name="Content Placeholder 2"/>
          <p:cNvSpPr>
            <a:spLocks noGrp="1"/>
          </p:cNvSpPr>
          <p:nvPr>
            <p:ph idx="1"/>
          </p:nvPr>
        </p:nvSpPr>
        <p:spPr>
          <a:xfrm>
            <a:off x="457200" y="1290918"/>
            <a:ext cx="8229600" cy="4835245"/>
          </a:xfrm>
        </p:spPr>
        <p:txBody>
          <a:bodyPr/>
          <a:lstStyle>
            <a:lvl1pPr>
              <a:defRPr sz="18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425132"/>
            <a:ext cx="9144000" cy="420624"/>
          </a:xfrm>
          <a:prstGeom prst="rect">
            <a:avLst/>
          </a:prstGeom>
        </p:spPr>
      </p:pic>
      <p:sp>
        <p:nvSpPr>
          <p:cNvPr id="9" name="Slide Number Placeholder 4"/>
          <p:cNvSpPr txBox="1">
            <a:spLocks/>
          </p:cNvSpPr>
          <p:nvPr userDrawn="1"/>
        </p:nvSpPr>
        <p:spPr>
          <a:xfrm>
            <a:off x="3505200" y="6561248"/>
            <a:ext cx="2133600" cy="190125"/>
          </a:xfrm>
          <a:prstGeom prst="rect">
            <a:avLst/>
          </a:prstGeom>
        </p:spPr>
        <p:txBody>
          <a:bodyPr vert="horz" lIns="91440" tIns="45720" rIns="91440" bIns="45720" rtlCol="0" anchor="ctr"/>
          <a:lstStyle>
            <a:defPPr>
              <a:defRPr lang="en-US"/>
            </a:defPPr>
            <a:lvl1pPr marL="0" algn="ctr" defTabSz="457200" rtl="0" eaLnBrk="1" latinLnBrk="0" hangingPunct="1">
              <a:defRPr sz="1000" kern="1200">
                <a:solidFill>
                  <a:schemeClr val="bg1"/>
                </a:solidFill>
                <a:latin typeface="Minion Pro"/>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58F48A6-A3E1-4848-9AC3-B43F560BE4FE}" type="slidenum">
              <a:rPr lang="en-US" smtClean="0">
                <a:solidFill>
                  <a:prstClr val="white"/>
                </a:solidFill>
              </a:rPr>
              <a:pPr/>
              <a:t>‹#›</a:t>
            </a:fld>
            <a:endParaRPr lang="en-US" dirty="0">
              <a:solidFill>
                <a:prstClr val="white"/>
              </a:solidFill>
            </a:endParaRPr>
          </a:p>
        </p:txBody>
      </p:sp>
      <p:sp>
        <p:nvSpPr>
          <p:cNvPr id="8" name="TextBox 7"/>
          <p:cNvSpPr txBox="1"/>
          <p:nvPr userDrawn="1"/>
        </p:nvSpPr>
        <p:spPr>
          <a:xfrm>
            <a:off x="2667000" y="6505361"/>
            <a:ext cx="955711" cy="246221"/>
          </a:xfrm>
          <a:prstGeom prst="rect">
            <a:avLst/>
          </a:prstGeom>
          <a:noFill/>
        </p:spPr>
        <p:txBody>
          <a:bodyPr wrap="none" rtlCol="0">
            <a:spAutoFit/>
          </a:bodyPr>
          <a:lstStyle/>
          <a:p>
            <a:r>
              <a:rPr lang="en-US" sz="1000" dirty="0" smtClean="0">
                <a:solidFill>
                  <a:prstClr val="white"/>
                </a:solidFill>
                <a:latin typeface="Arial" panose="020B0604020202020204" pitchFamily="34" charset="0"/>
                <a:cs typeface="Arial" panose="020B0604020202020204" pitchFamily="34" charset="0"/>
              </a:rPr>
              <a:t>January 2016</a:t>
            </a:r>
            <a:endParaRPr lang="en-US" sz="1000" dirty="0">
              <a:solidFill>
                <a:prstClr val="whit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310598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437376"/>
            <a:ext cx="9144000" cy="420624"/>
          </a:xfrm>
          <a:prstGeom prst="rect">
            <a:avLst/>
          </a:prstGeom>
        </p:spPr>
      </p:pic>
      <p:sp>
        <p:nvSpPr>
          <p:cNvPr id="5" name="Slide Number Placeholder 4"/>
          <p:cNvSpPr txBox="1">
            <a:spLocks/>
          </p:cNvSpPr>
          <p:nvPr userDrawn="1"/>
        </p:nvSpPr>
        <p:spPr>
          <a:xfrm>
            <a:off x="3505200" y="6561248"/>
            <a:ext cx="2133600" cy="190125"/>
          </a:xfrm>
          <a:prstGeom prst="rect">
            <a:avLst/>
          </a:prstGeom>
        </p:spPr>
        <p:txBody>
          <a:bodyPr vert="horz" lIns="91440" tIns="45720" rIns="91440" bIns="45720" rtlCol="0" anchor="ctr"/>
          <a:lstStyle>
            <a:defPPr>
              <a:defRPr lang="en-US"/>
            </a:defPPr>
            <a:lvl1pPr marL="0" algn="ctr" defTabSz="457200" rtl="0" eaLnBrk="1" latinLnBrk="0" hangingPunct="1">
              <a:defRPr sz="1000" kern="1200">
                <a:solidFill>
                  <a:schemeClr val="bg1"/>
                </a:solidFill>
                <a:latin typeface="Minion Pro"/>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58F48A6-A3E1-4848-9AC3-B43F560BE4FE}" type="slidenum">
              <a:rPr lang="en-US" smtClean="0">
                <a:solidFill>
                  <a:prstClr val="white"/>
                </a:solidFill>
              </a:rPr>
              <a:pPr/>
              <a:t>‹#›</a:t>
            </a:fld>
            <a:endParaRPr lang="en-US" dirty="0">
              <a:solidFill>
                <a:prstClr val="white"/>
              </a:solidFill>
            </a:endParaRPr>
          </a:p>
        </p:txBody>
      </p:sp>
      <p:sp>
        <p:nvSpPr>
          <p:cNvPr id="8" name="TextBox 7"/>
          <p:cNvSpPr txBox="1"/>
          <p:nvPr userDrawn="1"/>
        </p:nvSpPr>
        <p:spPr>
          <a:xfrm>
            <a:off x="2667000" y="6505361"/>
            <a:ext cx="955711" cy="246221"/>
          </a:xfrm>
          <a:prstGeom prst="rect">
            <a:avLst/>
          </a:prstGeom>
          <a:noFill/>
        </p:spPr>
        <p:txBody>
          <a:bodyPr wrap="none" rtlCol="0">
            <a:spAutoFit/>
          </a:bodyPr>
          <a:lstStyle/>
          <a:p>
            <a:r>
              <a:rPr lang="en-US" sz="1000" dirty="0" smtClean="0">
                <a:solidFill>
                  <a:prstClr val="white"/>
                </a:solidFill>
                <a:latin typeface="Arial" panose="020B0604020202020204" pitchFamily="34" charset="0"/>
                <a:cs typeface="Arial" panose="020B0604020202020204" pitchFamily="34" charset="0"/>
              </a:rPr>
              <a:t>January 2016</a:t>
            </a:r>
            <a:endParaRPr lang="en-US" sz="1000" dirty="0">
              <a:solidFill>
                <a:prstClr val="whit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834396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437376"/>
            <a:ext cx="9144000" cy="420624"/>
          </a:xfrm>
          <a:prstGeom prst="rect">
            <a:avLst/>
          </a:prstGeom>
        </p:spPr>
      </p:pic>
      <p:sp>
        <p:nvSpPr>
          <p:cNvPr id="5" name="Slide Number Placeholder 4"/>
          <p:cNvSpPr txBox="1">
            <a:spLocks/>
          </p:cNvSpPr>
          <p:nvPr userDrawn="1"/>
        </p:nvSpPr>
        <p:spPr>
          <a:xfrm>
            <a:off x="3505200" y="6561248"/>
            <a:ext cx="2133600" cy="190125"/>
          </a:xfrm>
          <a:prstGeom prst="rect">
            <a:avLst/>
          </a:prstGeom>
        </p:spPr>
        <p:txBody>
          <a:bodyPr vert="horz" lIns="91440" tIns="45720" rIns="91440" bIns="45720" rtlCol="0" anchor="ctr"/>
          <a:lstStyle>
            <a:defPPr>
              <a:defRPr lang="en-US"/>
            </a:defPPr>
            <a:lvl1pPr marL="0" algn="ctr" defTabSz="457200" rtl="0" eaLnBrk="1" latinLnBrk="0" hangingPunct="1">
              <a:defRPr sz="1000" kern="1200">
                <a:solidFill>
                  <a:schemeClr val="bg1"/>
                </a:solidFill>
                <a:latin typeface="Minion Pro"/>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58F48A6-A3E1-4848-9AC3-B43F560BE4FE}" type="slidenum">
              <a:rPr lang="en-US" smtClean="0">
                <a:solidFill>
                  <a:prstClr val="white"/>
                </a:solidFill>
              </a:rPr>
              <a:pPr/>
              <a:t>‹#›</a:t>
            </a:fld>
            <a:endParaRPr lang="en-US" dirty="0">
              <a:solidFill>
                <a:prstClr val="white"/>
              </a:solidFill>
            </a:endParaRPr>
          </a:p>
        </p:txBody>
      </p:sp>
      <p:sp>
        <p:nvSpPr>
          <p:cNvPr id="8" name="TextBox 7"/>
          <p:cNvSpPr txBox="1"/>
          <p:nvPr userDrawn="1"/>
        </p:nvSpPr>
        <p:spPr>
          <a:xfrm>
            <a:off x="2667000" y="6505361"/>
            <a:ext cx="955711" cy="246221"/>
          </a:xfrm>
          <a:prstGeom prst="rect">
            <a:avLst/>
          </a:prstGeom>
          <a:noFill/>
        </p:spPr>
        <p:txBody>
          <a:bodyPr wrap="none" rtlCol="0">
            <a:spAutoFit/>
          </a:bodyPr>
          <a:lstStyle/>
          <a:p>
            <a:r>
              <a:rPr lang="en-US" sz="1000" dirty="0" smtClean="0">
                <a:solidFill>
                  <a:prstClr val="white"/>
                </a:solidFill>
                <a:latin typeface="Arial" panose="020B0604020202020204" pitchFamily="34" charset="0"/>
                <a:cs typeface="Arial" panose="020B0604020202020204" pitchFamily="34" charset="0"/>
              </a:rPr>
              <a:t>January 2016</a:t>
            </a:r>
            <a:endParaRPr lang="en-US" sz="1000" dirty="0">
              <a:solidFill>
                <a:prstClr val="whit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960242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200" b="1">
                <a:latin typeface="Arial" panose="020B0604020202020204" pitchFamily="34" charset="0"/>
                <a:cs typeface="Arial" panose="020B0604020202020204" pitchFamily="34" charset="0"/>
              </a:defRPr>
            </a:lvl1pPr>
          </a:lstStyle>
          <a:p>
            <a:endParaRPr lang="en-US" dirty="0"/>
          </a:p>
        </p:txBody>
      </p:sp>
      <p:sp>
        <p:nvSpPr>
          <p:cNvPr id="3" name="Content Placeholder 2"/>
          <p:cNvSpPr>
            <a:spLocks noGrp="1"/>
          </p:cNvSpPr>
          <p:nvPr>
            <p:ph idx="1"/>
          </p:nvPr>
        </p:nvSpPr>
        <p:spPr>
          <a:xfrm>
            <a:off x="457200" y="1290918"/>
            <a:ext cx="8229600" cy="4835245"/>
          </a:xfrm>
        </p:spPr>
        <p:txBody>
          <a:bodyPr/>
          <a:lstStyle>
            <a:lvl1pPr>
              <a:defRPr sz="18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425132"/>
            <a:ext cx="9144000" cy="420624"/>
          </a:xfrm>
          <a:prstGeom prst="rect">
            <a:avLst/>
          </a:prstGeom>
        </p:spPr>
      </p:pic>
      <p:sp>
        <p:nvSpPr>
          <p:cNvPr id="6" name="Text Box 5"/>
          <p:cNvSpPr txBox="1">
            <a:spLocks noChangeArrowheads="1"/>
          </p:cNvSpPr>
          <p:nvPr userDrawn="1"/>
        </p:nvSpPr>
        <p:spPr bwMode="auto">
          <a:xfrm>
            <a:off x="1219200" y="6445066"/>
            <a:ext cx="6629400" cy="412934"/>
          </a:xfrm>
          <a:prstGeom prst="rect">
            <a:avLst/>
          </a:prstGeom>
          <a:noFill/>
          <a:ln w="9525">
            <a:noFill/>
            <a:miter lim="800000"/>
            <a:headEnd/>
            <a:tailEnd/>
          </a:ln>
          <a:effectLst/>
        </p:spPr>
        <p:txBody>
          <a:bodyPr wrap="square">
            <a:spAutoFit/>
          </a:bodyPr>
          <a:lstStyle/>
          <a:p>
            <a:pPr marL="0" marR="0" lvl="0" indent="0" algn="ctr" defTabSz="914400" rtl="0" eaLnBrk="1" fontAlgn="auto" latinLnBrk="0" hangingPunct="0">
              <a:lnSpc>
                <a:spcPts val="1200"/>
              </a:lnSpc>
              <a:spcBef>
                <a:spcPts val="0"/>
              </a:spcBef>
              <a:spcAft>
                <a:spcPts val="0"/>
              </a:spcAft>
              <a:buClrTx/>
              <a:buSzTx/>
              <a:buFontTx/>
              <a:buNone/>
              <a:tabLst/>
              <a:defRPr sz="1800" b="0" i="0" u="none" strike="noStrike" kern="0" cap="none" spc="0" baseline="0">
                <a:solidFill>
                  <a:srgbClr val="000000"/>
                </a:solidFill>
                <a:uFillTx/>
              </a:defRPr>
            </a:pPr>
            <a:r>
              <a:rPr kumimoji="0" lang="en-US" sz="1000" b="0" i="0" u="none" strike="noStrike" kern="1200" cap="none" spc="0" normalizeH="0" baseline="0" noProof="0" dirty="0" smtClean="0">
                <a:ln>
                  <a:noFill/>
                </a:ln>
                <a:solidFill>
                  <a:srgbClr val="FFFFFF"/>
                </a:solidFill>
                <a:effectLst/>
                <a:uLnTx/>
                <a:uFillTx/>
                <a:latin typeface="Arial" pitchFamily="34"/>
                <a:ea typeface="+mn-ea"/>
                <a:cs typeface="Arial" pitchFamily="34"/>
              </a:rPr>
              <a:t>January 2016</a:t>
            </a:r>
            <a:endParaRPr kumimoji="0" lang="en-US" sz="1000" b="0" i="0" u="none" strike="noStrike" kern="1200" cap="none" spc="0" normalizeH="0" baseline="0" noProof="0" dirty="0" smtClean="0">
              <a:ln>
                <a:noFill/>
              </a:ln>
              <a:solidFill>
                <a:srgbClr val="FFFFFF"/>
              </a:solidFill>
              <a:effectLst/>
              <a:uLnTx/>
              <a:uFillTx/>
              <a:latin typeface="Arial" pitchFamily="34"/>
              <a:ea typeface="+mn-ea"/>
              <a:cs typeface="Arial" pitchFamily="34"/>
            </a:endParaRPr>
          </a:p>
          <a:p>
            <a:pPr marL="0" marR="0" lvl="0" indent="0" algn="ctr" defTabSz="914400" rtl="0" fontAlgn="auto" hangingPunct="0">
              <a:lnSpc>
                <a:spcPct val="100000"/>
              </a:lnSpc>
              <a:spcBef>
                <a:spcPts val="100"/>
              </a:spcBef>
              <a:spcAft>
                <a:spcPts val="0"/>
              </a:spcAft>
              <a:buNone/>
              <a:tabLst/>
              <a:defRPr sz="1800" b="0" i="0" u="none" strike="noStrike" kern="0" cap="none" spc="0" baseline="0">
                <a:solidFill>
                  <a:srgbClr val="000000"/>
                </a:solidFill>
                <a:uFillTx/>
              </a:defRPr>
            </a:pPr>
            <a:r>
              <a:rPr lang="en-US" sz="1000" b="0" i="0" u="none" strike="noStrike" kern="1200" cap="none" spc="0" baseline="0" dirty="0" smtClean="0">
                <a:solidFill>
                  <a:schemeClr val="bg1"/>
                </a:solidFill>
                <a:uFillTx/>
                <a:latin typeface="Arial" pitchFamily="34"/>
                <a:cs typeface="Arial" pitchFamily="34"/>
              </a:rPr>
              <a:t>Page </a:t>
            </a:r>
            <a:fld id="{689EDE09-E4EE-4782-BF53-0BC46E61FA20}" type="slidenum">
              <a:rPr lang="en-US" sz="1000" smtClean="0">
                <a:solidFill>
                  <a:schemeClr val="bg1"/>
                </a:solidFill>
              </a:rPr>
              <a:pPr marL="0" marR="0" lvl="0" indent="0" algn="ctr" defTabSz="914400" rtl="0" fontAlgn="auto" hangingPunct="0">
                <a:lnSpc>
                  <a:spcPct val="100000"/>
                </a:lnSpc>
                <a:spcBef>
                  <a:spcPts val="100"/>
                </a:spcBef>
                <a:spcAft>
                  <a:spcPts val="0"/>
                </a:spcAft>
                <a:buNone/>
                <a:tabLst/>
                <a:defRPr sz="1800" b="0" i="0" u="none" strike="noStrike" kern="0" cap="none" spc="0" baseline="0">
                  <a:solidFill>
                    <a:srgbClr val="000000"/>
                  </a:solidFill>
                  <a:uFillTx/>
                </a:defRPr>
              </a:pPr>
              <a:t>‹#›</a:t>
            </a:fld>
            <a:endParaRPr lang="en-US" sz="1000" b="0" i="0" u="none" strike="noStrike" kern="1200" cap="none" spc="0" baseline="0" dirty="0">
              <a:solidFill>
                <a:schemeClr val="bg1"/>
              </a:solidFill>
              <a:uFillTx/>
              <a:latin typeface="Arial" pitchFamily="34"/>
              <a:cs typeface="Arial" pitchFamily="34"/>
            </a:endParaRPr>
          </a:p>
        </p:txBody>
      </p:sp>
    </p:spTree>
    <p:extLst>
      <p:ext uri="{BB962C8B-B14F-4D97-AF65-F5344CB8AC3E}">
        <p14:creationId xmlns:p14="http://schemas.microsoft.com/office/powerpoint/2010/main" val="9968819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437376"/>
            <a:ext cx="9144000" cy="420624"/>
          </a:xfrm>
          <a:prstGeom prst="rect">
            <a:avLst/>
          </a:prstGeom>
        </p:spPr>
      </p:pic>
      <p:sp>
        <p:nvSpPr>
          <p:cNvPr id="6" name="Text Box 5"/>
          <p:cNvSpPr txBox="1">
            <a:spLocks noChangeArrowheads="1"/>
          </p:cNvSpPr>
          <p:nvPr userDrawn="1"/>
        </p:nvSpPr>
        <p:spPr bwMode="auto">
          <a:xfrm>
            <a:off x="1219200" y="6445066"/>
            <a:ext cx="6629400" cy="412934"/>
          </a:xfrm>
          <a:prstGeom prst="rect">
            <a:avLst/>
          </a:prstGeom>
          <a:noFill/>
          <a:ln w="9525">
            <a:noFill/>
            <a:miter lim="800000"/>
            <a:headEnd/>
            <a:tailEnd/>
          </a:ln>
          <a:effectLst/>
        </p:spPr>
        <p:txBody>
          <a:bodyPr wrap="square">
            <a:spAutoFit/>
          </a:bodyPr>
          <a:lstStyle/>
          <a:p>
            <a:pPr marL="0" marR="0" lvl="0" indent="0" algn="ctr" defTabSz="914400" rtl="0" eaLnBrk="1" fontAlgn="auto" latinLnBrk="0" hangingPunct="0">
              <a:lnSpc>
                <a:spcPts val="1200"/>
              </a:lnSpc>
              <a:spcBef>
                <a:spcPts val="0"/>
              </a:spcBef>
              <a:spcAft>
                <a:spcPts val="0"/>
              </a:spcAft>
              <a:buClrTx/>
              <a:buSzTx/>
              <a:buFontTx/>
              <a:buNone/>
              <a:tabLst/>
              <a:defRPr sz="1800" b="0" i="0" u="none" strike="noStrike" kern="0" cap="none" spc="0" baseline="0">
                <a:solidFill>
                  <a:srgbClr val="000000"/>
                </a:solidFill>
                <a:uFillTx/>
              </a:defRPr>
            </a:pPr>
            <a:r>
              <a:rPr kumimoji="0" lang="en-US" sz="1000" b="0" i="0" u="none" strike="noStrike" kern="1200" cap="none" spc="0" normalizeH="0" baseline="0" noProof="0" dirty="0" smtClean="0">
                <a:ln>
                  <a:noFill/>
                </a:ln>
                <a:solidFill>
                  <a:srgbClr val="FFFFFF"/>
                </a:solidFill>
                <a:effectLst/>
                <a:uLnTx/>
                <a:uFillTx/>
                <a:latin typeface="Arial" pitchFamily="34"/>
                <a:ea typeface="+mn-ea"/>
                <a:cs typeface="Arial" pitchFamily="34"/>
              </a:rPr>
              <a:t>January 2016</a:t>
            </a:r>
            <a:endParaRPr kumimoji="0" lang="en-US" sz="1000" b="0" i="0" u="none" strike="noStrike" kern="1200" cap="none" spc="0" normalizeH="0" baseline="0" noProof="0" dirty="0" smtClean="0">
              <a:ln>
                <a:noFill/>
              </a:ln>
              <a:solidFill>
                <a:srgbClr val="FFFFFF"/>
              </a:solidFill>
              <a:effectLst/>
              <a:uLnTx/>
              <a:uFillTx/>
              <a:latin typeface="Arial" pitchFamily="34"/>
              <a:ea typeface="+mn-ea"/>
              <a:cs typeface="Arial" pitchFamily="34"/>
            </a:endParaRPr>
          </a:p>
          <a:p>
            <a:pPr marL="0" marR="0" lvl="0" indent="0" algn="ctr" defTabSz="914400" rtl="0" fontAlgn="auto" hangingPunct="0">
              <a:lnSpc>
                <a:spcPct val="100000"/>
              </a:lnSpc>
              <a:spcBef>
                <a:spcPts val="100"/>
              </a:spcBef>
              <a:spcAft>
                <a:spcPts val="0"/>
              </a:spcAft>
              <a:buNone/>
              <a:tabLst/>
              <a:defRPr sz="1800" b="0" i="0" u="none" strike="noStrike" kern="0" cap="none" spc="0" baseline="0">
                <a:solidFill>
                  <a:srgbClr val="000000"/>
                </a:solidFill>
                <a:uFillTx/>
              </a:defRPr>
            </a:pPr>
            <a:r>
              <a:rPr lang="en-US" sz="1000" b="0" i="0" u="none" strike="noStrike" kern="1200" cap="none" spc="0" baseline="0" dirty="0" smtClean="0">
                <a:solidFill>
                  <a:schemeClr val="bg1"/>
                </a:solidFill>
                <a:uFillTx/>
                <a:latin typeface="Arial" pitchFamily="34"/>
                <a:cs typeface="Arial" pitchFamily="34"/>
              </a:rPr>
              <a:t>Page </a:t>
            </a:r>
            <a:fld id="{689EDE09-E4EE-4782-BF53-0BC46E61FA20}" type="slidenum">
              <a:rPr lang="en-US" sz="1000" smtClean="0">
                <a:solidFill>
                  <a:schemeClr val="bg1"/>
                </a:solidFill>
              </a:rPr>
              <a:pPr marL="0" marR="0" lvl="0" indent="0" algn="ctr" defTabSz="914400" rtl="0" fontAlgn="auto" hangingPunct="0">
                <a:lnSpc>
                  <a:spcPct val="100000"/>
                </a:lnSpc>
                <a:spcBef>
                  <a:spcPts val="100"/>
                </a:spcBef>
                <a:spcAft>
                  <a:spcPts val="0"/>
                </a:spcAft>
                <a:buNone/>
                <a:tabLst/>
                <a:defRPr sz="1800" b="0" i="0" u="none" strike="noStrike" kern="0" cap="none" spc="0" baseline="0">
                  <a:solidFill>
                    <a:srgbClr val="000000"/>
                  </a:solidFill>
                  <a:uFillTx/>
                </a:defRPr>
              </a:pPr>
              <a:t>‹#›</a:t>
            </a:fld>
            <a:endParaRPr lang="en-US" sz="1000" b="0" i="0" u="none" strike="noStrike" kern="1200" cap="none" spc="0" baseline="0" dirty="0">
              <a:solidFill>
                <a:schemeClr val="bg1"/>
              </a:solidFill>
              <a:uFillTx/>
              <a:latin typeface="Arial" pitchFamily="34"/>
              <a:cs typeface="Arial" pitchFamily="34"/>
            </a:endParaRPr>
          </a:p>
        </p:txBody>
      </p:sp>
    </p:spTree>
    <p:extLst>
      <p:ext uri="{BB962C8B-B14F-4D97-AF65-F5344CB8AC3E}">
        <p14:creationId xmlns:p14="http://schemas.microsoft.com/office/powerpoint/2010/main" val="31098944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437376"/>
            <a:ext cx="9144000" cy="420624"/>
          </a:xfrm>
          <a:prstGeom prst="rect">
            <a:avLst/>
          </a:prstGeom>
        </p:spPr>
      </p:pic>
      <p:sp>
        <p:nvSpPr>
          <p:cNvPr id="5" name="Text Box 5"/>
          <p:cNvSpPr txBox="1">
            <a:spLocks noChangeArrowheads="1"/>
          </p:cNvSpPr>
          <p:nvPr userDrawn="1"/>
        </p:nvSpPr>
        <p:spPr bwMode="auto">
          <a:xfrm>
            <a:off x="1219200" y="6445066"/>
            <a:ext cx="6629400" cy="412934"/>
          </a:xfrm>
          <a:prstGeom prst="rect">
            <a:avLst/>
          </a:prstGeom>
          <a:noFill/>
          <a:ln w="9525">
            <a:noFill/>
            <a:miter lim="800000"/>
            <a:headEnd/>
            <a:tailEnd/>
          </a:ln>
          <a:effectLst/>
        </p:spPr>
        <p:txBody>
          <a:bodyPr wrap="square">
            <a:spAutoFit/>
          </a:bodyPr>
          <a:lstStyle/>
          <a:p>
            <a:pPr marL="0" marR="0" lvl="0" indent="0" algn="ctr" defTabSz="914400" rtl="0" eaLnBrk="1" fontAlgn="auto" latinLnBrk="0" hangingPunct="0">
              <a:lnSpc>
                <a:spcPts val="1200"/>
              </a:lnSpc>
              <a:spcBef>
                <a:spcPts val="0"/>
              </a:spcBef>
              <a:spcAft>
                <a:spcPts val="0"/>
              </a:spcAft>
              <a:buClrTx/>
              <a:buSzTx/>
              <a:buFontTx/>
              <a:buNone/>
              <a:tabLst/>
              <a:defRPr sz="1800" b="0" i="0" u="none" strike="noStrike" kern="0" cap="none" spc="0" baseline="0">
                <a:solidFill>
                  <a:srgbClr val="000000"/>
                </a:solidFill>
                <a:uFillTx/>
              </a:defRPr>
            </a:pPr>
            <a:r>
              <a:rPr kumimoji="0" lang="en-US" sz="1000" b="0" i="0" u="none" strike="noStrike" kern="1200" cap="none" spc="0" normalizeH="0" baseline="0" noProof="0" dirty="0" smtClean="0">
                <a:ln>
                  <a:noFill/>
                </a:ln>
                <a:solidFill>
                  <a:srgbClr val="FFFFFF"/>
                </a:solidFill>
                <a:effectLst/>
                <a:uLnTx/>
                <a:uFillTx/>
                <a:latin typeface="Arial" pitchFamily="34"/>
                <a:ea typeface="+mn-ea"/>
                <a:cs typeface="Arial" pitchFamily="34"/>
              </a:rPr>
              <a:t>January 2016</a:t>
            </a:r>
            <a:endParaRPr kumimoji="0" lang="en-US" sz="1000" b="0" i="0" u="none" strike="noStrike" kern="1200" cap="none" spc="0" normalizeH="0" baseline="0" noProof="0" dirty="0" smtClean="0">
              <a:ln>
                <a:noFill/>
              </a:ln>
              <a:solidFill>
                <a:srgbClr val="FFFFFF"/>
              </a:solidFill>
              <a:effectLst/>
              <a:uLnTx/>
              <a:uFillTx/>
              <a:latin typeface="Arial" pitchFamily="34"/>
              <a:ea typeface="+mn-ea"/>
              <a:cs typeface="Arial" pitchFamily="34"/>
            </a:endParaRPr>
          </a:p>
          <a:p>
            <a:pPr marL="0" marR="0" lvl="0" indent="0" algn="ctr" defTabSz="914400" rtl="0" fontAlgn="auto" hangingPunct="0">
              <a:lnSpc>
                <a:spcPct val="100000"/>
              </a:lnSpc>
              <a:spcBef>
                <a:spcPts val="100"/>
              </a:spcBef>
              <a:spcAft>
                <a:spcPts val="0"/>
              </a:spcAft>
              <a:buNone/>
              <a:tabLst/>
              <a:defRPr sz="1800" b="0" i="0" u="none" strike="noStrike" kern="0" cap="none" spc="0" baseline="0">
                <a:solidFill>
                  <a:srgbClr val="000000"/>
                </a:solidFill>
                <a:uFillTx/>
              </a:defRPr>
            </a:pPr>
            <a:r>
              <a:rPr lang="en-US" sz="1000" b="0" i="0" u="none" strike="noStrike" kern="1200" cap="none" spc="0" baseline="0" dirty="0" smtClean="0">
                <a:solidFill>
                  <a:schemeClr val="bg1"/>
                </a:solidFill>
                <a:uFillTx/>
                <a:latin typeface="Arial" pitchFamily="34"/>
                <a:cs typeface="Arial" pitchFamily="34"/>
              </a:rPr>
              <a:t>Page </a:t>
            </a:r>
            <a:fld id="{689EDE09-E4EE-4782-BF53-0BC46E61FA20}" type="slidenum">
              <a:rPr lang="en-US" sz="1000" smtClean="0">
                <a:solidFill>
                  <a:schemeClr val="bg1"/>
                </a:solidFill>
              </a:rPr>
              <a:pPr marL="0" marR="0" lvl="0" indent="0" algn="ctr" defTabSz="914400" rtl="0" fontAlgn="auto" hangingPunct="0">
                <a:lnSpc>
                  <a:spcPct val="100000"/>
                </a:lnSpc>
                <a:spcBef>
                  <a:spcPts val="100"/>
                </a:spcBef>
                <a:spcAft>
                  <a:spcPts val="0"/>
                </a:spcAft>
                <a:buNone/>
                <a:tabLst/>
                <a:defRPr sz="1800" b="0" i="0" u="none" strike="noStrike" kern="0" cap="none" spc="0" baseline="0">
                  <a:solidFill>
                    <a:srgbClr val="000000"/>
                  </a:solidFill>
                  <a:uFillTx/>
                </a:defRPr>
              </a:pPr>
              <a:t>‹#›</a:t>
            </a:fld>
            <a:endParaRPr lang="en-US" sz="1000" b="0" i="0" u="none" strike="noStrike" kern="1200" cap="none" spc="0" baseline="0" dirty="0">
              <a:solidFill>
                <a:schemeClr val="bg1"/>
              </a:solidFill>
              <a:uFillTx/>
              <a:latin typeface="Arial" pitchFamily="34"/>
              <a:cs typeface="Arial" pitchFamily="34"/>
            </a:endParaRPr>
          </a:p>
        </p:txBody>
      </p:sp>
    </p:spTree>
    <p:extLst>
      <p:ext uri="{BB962C8B-B14F-4D97-AF65-F5344CB8AC3E}">
        <p14:creationId xmlns:p14="http://schemas.microsoft.com/office/powerpoint/2010/main" val="41929866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5109F8C-9F4D-5945-807D-33CC9F4EE4DF}" type="datetimeFigureOut">
              <a:rPr lang="en-US" smtClean="0">
                <a:solidFill>
                  <a:prstClr val="white"/>
                </a:solidFill>
              </a:rPr>
              <a:pPr/>
              <a:t>1/11/2016</a:t>
            </a:fld>
            <a:endParaRPr lang="en-US">
              <a:solidFill>
                <a:prstClr val="white"/>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457200"/>
            <a:endParaRPr lang="en-US">
              <a:solidFill>
                <a:prstClr val="black"/>
              </a:solidFill>
            </a:endParaRPr>
          </a:p>
        </p:txBody>
      </p:sp>
      <p:sp>
        <p:nvSpPr>
          <p:cNvPr id="6" name="Slide Number Placeholder 5"/>
          <p:cNvSpPr>
            <a:spLocks noGrp="1"/>
          </p:cNvSpPr>
          <p:nvPr>
            <p:ph type="sldNum" sz="quarter" idx="12"/>
          </p:nvPr>
        </p:nvSpPr>
        <p:spPr/>
        <p:txBody>
          <a:bodyPr/>
          <a:lstStyle/>
          <a:p>
            <a:fld id="{B58F48A6-A3E1-4848-9AC3-B43F560BE4FE}"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23972429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200" b="1">
                <a:latin typeface="Arial" panose="020B0604020202020204" pitchFamily="34" charset="0"/>
                <a:cs typeface="Arial" panose="020B0604020202020204" pitchFamily="34" charset="0"/>
              </a:defRPr>
            </a:lvl1pPr>
          </a:lstStyle>
          <a:p>
            <a:endParaRPr lang="en-US" dirty="0"/>
          </a:p>
        </p:txBody>
      </p:sp>
      <p:sp>
        <p:nvSpPr>
          <p:cNvPr id="3" name="Content Placeholder 2"/>
          <p:cNvSpPr>
            <a:spLocks noGrp="1"/>
          </p:cNvSpPr>
          <p:nvPr>
            <p:ph idx="1"/>
          </p:nvPr>
        </p:nvSpPr>
        <p:spPr>
          <a:xfrm>
            <a:off x="457200" y="1290918"/>
            <a:ext cx="8229600" cy="4835245"/>
          </a:xfrm>
        </p:spPr>
        <p:txBody>
          <a:bodyPr/>
          <a:lstStyle>
            <a:lvl1pPr>
              <a:defRPr sz="18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425132"/>
            <a:ext cx="9144000" cy="420624"/>
          </a:xfrm>
          <a:prstGeom prst="rect">
            <a:avLst/>
          </a:prstGeom>
        </p:spPr>
      </p:pic>
      <p:sp>
        <p:nvSpPr>
          <p:cNvPr id="6" name="Text Box 5"/>
          <p:cNvSpPr txBox="1">
            <a:spLocks noChangeArrowheads="1"/>
          </p:cNvSpPr>
          <p:nvPr userDrawn="1"/>
        </p:nvSpPr>
        <p:spPr bwMode="auto">
          <a:xfrm>
            <a:off x="1219200" y="6445066"/>
            <a:ext cx="6629400" cy="412934"/>
          </a:xfrm>
          <a:prstGeom prst="rect">
            <a:avLst/>
          </a:prstGeom>
          <a:noFill/>
          <a:ln w="9525">
            <a:noFill/>
            <a:miter lim="800000"/>
            <a:headEnd/>
            <a:tailEnd/>
          </a:ln>
          <a:effectLst/>
        </p:spPr>
        <p:txBody>
          <a:bodyPr wrap="square">
            <a:spAutoFit/>
          </a:bodyPr>
          <a:lstStyle/>
          <a:p>
            <a:pPr marL="0" marR="0" lvl="0" indent="0" algn="ctr" defTabSz="914400" rtl="0" eaLnBrk="1" fontAlgn="auto" latinLnBrk="0" hangingPunct="0">
              <a:lnSpc>
                <a:spcPts val="1200"/>
              </a:lnSpc>
              <a:spcBef>
                <a:spcPts val="0"/>
              </a:spcBef>
              <a:spcAft>
                <a:spcPts val="0"/>
              </a:spcAft>
              <a:buClrTx/>
              <a:buSzTx/>
              <a:buFontTx/>
              <a:buNone/>
              <a:tabLst/>
              <a:defRPr sz="1800" b="0" i="0" u="none" strike="noStrike" kern="0" cap="none" spc="0" baseline="0">
                <a:solidFill>
                  <a:srgbClr val="000000"/>
                </a:solidFill>
                <a:uFillTx/>
              </a:defRPr>
            </a:pPr>
            <a:r>
              <a:rPr kumimoji="0" lang="en-US" sz="1000" b="0" i="0" u="none" strike="noStrike" kern="1200" cap="none" spc="0" normalizeH="0" baseline="0" noProof="0" dirty="0" smtClean="0">
                <a:ln>
                  <a:noFill/>
                </a:ln>
                <a:solidFill>
                  <a:srgbClr val="FFFFFF"/>
                </a:solidFill>
                <a:effectLst/>
                <a:uLnTx/>
                <a:uFillTx/>
                <a:latin typeface="Arial" pitchFamily="34"/>
                <a:ea typeface="+mn-ea"/>
                <a:cs typeface="Arial" pitchFamily="34"/>
              </a:rPr>
              <a:t>January 2016</a:t>
            </a:r>
            <a:endParaRPr kumimoji="0" lang="en-US" sz="1000" b="0" i="0" u="none" strike="noStrike" kern="1200" cap="none" spc="0" normalizeH="0" baseline="0" noProof="0" dirty="0" smtClean="0">
              <a:ln>
                <a:noFill/>
              </a:ln>
              <a:solidFill>
                <a:srgbClr val="FFFFFF"/>
              </a:solidFill>
              <a:effectLst/>
              <a:uLnTx/>
              <a:uFillTx/>
              <a:latin typeface="Arial" pitchFamily="34"/>
              <a:ea typeface="+mn-ea"/>
              <a:cs typeface="Arial" pitchFamily="34"/>
            </a:endParaRPr>
          </a:p>
          <a:p>
            <a:pPr marL="0" marR="0" lvl="0" indent="0" algn="ctr" defTabSz="914400" rtl="0" fontAlgn="auto" hangingPunct="0">
              <a:lnSpc>
                <a:spcPct val="100000"/>
              </a:lnSpc>
              <a:spcBef>
                <a:spcPts val="100"/>
              </a:spcBef>
              <a:spcAft>
                <a:spcPts val="0"/>
              </a:spcAft>
              <a:buNone/>
              <a:tabLst/>
              <a:defRPr sz="1800" b="0" i="0" u="none" strike="noStrike" kern="0" cap="none" spc="0" baseline="0">
                <a:solidFill>
                  <a:srgbClr val="000000"/>
                </a:solidFill>
                <a:uFillTx/>
              </a:defRPr>
            </a:pPr>
            <a:r>
              <a:rPr lang="en-US" sz="1000" b="0" i="0" u="none" strike="noStrike" kern="1200" cap="none" spc="0" baseline="0" dirty="0" smtClean="0">
                <a:solidFill>
                  <a:schemeClr val="bg1"/>
                </a:solidFill>
                <a:uFillTx/>
                <a:latin typeface="Arial" pitchFamily="34"/>
                <a:cs typeface="Arial" pitchFamily="34"/>
              </a:rPr>
              <a:t>Page </a:t>
            </a:r>
            <a:fld id="{689EDE09-E4EE-4782-BF53-0BC46E61FA20}" type="slidenum">
              <a:rPr lang="en-US" sz="1000" smtClean="0">
                <a:solidFill>
                  <a:schemeClr val="bg1"/>
                </a:solidFill>
              </a:rPr>
              <a:pPr marL="0" marR="0" lvl="0" indent="0" algn="ctr" defTabSz="914400" rtl="0" fontAlgn="auto" hangingPunct="0">
                <a:lnSpc>
                  <a:spcPct val="100000"/>
                </a:lnSpc>
                <a:spcBef>
                  <a:spcPts val="100"/>
                </a:spcBef>
                <a:spcAft>
                  <a:spcPts val="0"/>
                </a:spcAft>
                <a:buNone/>
                <a:tabLst/>
                <a:defRPr sz="1800" b="0" i="0" u="none" strike="noStrike" kern="0" cap="none" spc="0" baseline="0">
                  <a:solidFill>
                    <a:srgbClr val="000000"/>
                  </a:solidFill>
                  <a:uFillTx/>
                </a:defRPr>
              </a:pPr>
              <a:t>‹#›</a:t>
            </a:fld>
            <a:endParaRPr lang="en-US" sz="1000" b="0" i="0" u="none" strike="noStrike" kern="1200" cap="none" spc="0" baseline="0" dirty="0">
              <a:solidFill>
                <a:schemeClr val="bg1"/>
              </a:solidFill>
              <a:uFillTx/>
              <a:latin typeface="Arial" pitchFamily="34"/>
              <a:cs typeface="Arial" pitchFamily="34"/>
            </a:endParaRPr>
          </a:p>
        </p:txBody>
      </p:sp>
    </p:spTree>
    <p:extLst>
      <p:ext uri="{BB962C8B-B14F-4D97-AF65-F5344CB8AC3E}">
        <p14:creationId xmlns:p14="http://schemas.microsoft.com/office/powerpoint/2010/main" val="5475760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437376"/>
            <a:ext cx="9144000" cy="420624"/>
          </a:xfrm>
          <a:prstGeom prst="rect">
            <a:avLst/>
          </a:prstGeom>
        </p:spPr>
      </p:pic>
      <p:sp>
        <p:nvSpPr>
          <p:cNvPr id="6" name="Text Box 5"/>
          <p:cNvSpPr txBox="1">
            <a:spLocks noChangeArrowheads="1"/>
          </p:cNvSpPr>
          <p:nvPr userDrawn="1"/>
        </p:nvSpPr>
        <p:spPr bwMode="auto">
          <a:xfrm>
            <a:off x="1219200" y="6445066"/>
            <a:ext cx="6629400" cy="412934"/>
          </a:xfrm>
          <a:prstGeom prst="rect">
            <a:avLst/>
          </a:prstGeom>
          <a:noFill/>
          <a:ln w="9525">
            <a:noFill/>
            <a:miter lim="800000"/>
            <a:headEnd/>
            <a:tailEnd/>
          </a:ln>
          <a:effectLst/>
        </p:spPr>
        <p:txBody>
          <a:bodyPr wrap="square">
            <a:spAutoFit/>
          </a:bodyPr>
          <a:lstStyle/>
          <a:p>
            <a:pPr marL="0" marR="0" lvl="0" indent="0" algn="ctr" defTabSz="914400" rtl="0" eaLnBrk="1" fontAlgn="auto" latinLnBrk="0" hangingPunct="0">
              <a:lnSpc>
                <a:spcPts val="1200"/>
              </a:lnSpc>
              <a:spcBef>
                <a:spcPts val="0"/>
              </a:spcBef>
              <a:spcAft>
                <a:spcPts val="0"/>
              </a:spcAft>
              <a:buClrTx/>
              <a:buSzTx/>
              <a:buFontTx/>
              <a:buNone/>
              <a:tabLst/>
              <a:defRPr sz="1800" b="0" i="0" u="none" strike="noStrike" kern="0" cap="none" spc="0" baseline="0">
                <a:solidFill>
                  <a:srgbClr val="000000"/>
                </a:solidFill>
                <a:uFillTx/>
              </a:defRPr>
            </a:pPr>
            <a:r>
              <a:rPr kumimoji="0" lang="en-US" sz="1000" b="0" i="0" u="none" strike="noStrike" kern="1200" cap="none" spc="0" normalizeH="0" baseline="0" noProof="0" dirty="0" smtClean="0">
                <a:ln>
                  <a:noFill/>
                </a:ln>
                <a:solidFill>
                  <a:srgbClr val="FFFFFF"/>
                </a:solidFill>
                <a:effectLst/>
                <a:uLnTx/>
                <a:uFillTx/>
                <a:latin typeface="Arial" pitchFamily="34"/>
                <a:ea typeface="+mn-ea"/>
                <a:cs typeface="Arial" pitchFamily="34"/>
              </a:rPr>
              <a:t>January 2016</a:t>
            </a:r>
            <a:endParaRPr kumimoji="0" lang="en-US" sz="1000" b="0" i="0" u="none" strike="noStrike" kern="1200" cap="none" spc="0" normalizeH="0" baseline="0" noProof="0" dirty="0" smtClean="0">
              <a:ln>
                <a:noFill/>
              </a:ln>
              <a:solidFill>
                <a:srgbClr val="FFFFFF"/>
              </a:solidFill>
              <a:effectLst/>
              <a:uLnTx/>
              <a:uFillTx/>
              <a:latin typeface="Arial" pitchFamily="34"/>
              <a:ea typeface="+mn-ea"/>
              <a:cs typeface="Arial" pitchFamily="34"/>
            </a:endParaRPr>
          </a:p>
          <a:p>
            <a:pPr marL="0" marR="0" lvl="0" indent="0" algn="ctr" defTabSz="914400" rtl="0" fontAlgn="auto" hangingPunct="0">
              <a:lnSpc>
                <a:spcPct val="100000"/>
              </a:lnSpc>
              <a:spcBef>
                <a:spcPts val="100"/>
              </a:spcBef>
              <a:spcAft>
                <a:spcPts val="0"/>
              </a:spcAft>
              <a:buNone/>
              <a:tabLst/>
              <a:defRPr sz="1800" b="0" i="0" u="none" strike="noStrike" kern="0" cap="none" spc="0" baseline="0">
                <a:solidFill>
                  <a:srgbClr val="000000"/>
                </a:solidFill>
                <a:uFillTx/>
              </a:defRPr>
            </a:pPr>
            <a:r>
              <a:rPr lang="en-US" sz="1000" b="0" i="0" u="none" strike="noStrike" kern="1200" cap="none" spc="0" baseline="0" dirty="0" smtClean="0">
                <a:solidFill>
                  <a:schemeClr val="bg1"/>
                </a:solidFill>
                <a:uFillTx/>
                <a:latin typeface="Arial" pitchFamily="34"/>
                <a:cs typeface="Arial" pitchFamily="34"/>
              </a:rPr>
              <a:t>Page </a:t>
            </a:r>
            <a:fld id="{689EDE09-E4EE-4782-BF53-0BC46E61FA20}" type="slidenum">
              <a:rPr lang="en-US" sz="1000" smtClean="0">
                <a:solidFill>
                  <a:schemeClr val="bg1"/>
                </a:solidFill>
              </a:rPr>
              <a:pPr marL="0" marR="0" lvl="0" indent="0" algn="ctr" defTabSz="914400" rtl="0" fontAlgn="auto" hangingPunct="0">
                <a:lnSpc>
                  <a:spcPct val="100000"/>
                </a:lnSpc>
                <a:spcBef>
                  <a:spcPts val="100"/>
                </a:spcBef>
                <a:spcAft>
                  <a:spcPts val="0"/>
                </a:spcAft>
                <a:buNone/>
                <a:tabLst/>
                <a:defRPr sz="1800" b="0" i="0" u="none" strike="noStrike" kern="0" cap="none" spc="0" baseline="0">
                  <a:solidFill>
                    <a:srgbClr val="000000"/>
                  </a:solidFill>
                  <a:uFillTx/>
                </a:defRPr>
              </a:pPr>
              <a:t>‹#›</a:t>
            </a:fld>
            <a:endParaRPr lang="en-US" sz="1000" b="0" i="0" u="none" strike="noStrike" kern="1200" cap="none" spc="0" baseline="0" dirty="0">
              <a:solidFill>
                <a:schemeClr val="bg1"/>
              </a:solidFill>
              <a:uFillTx/>
              <a:latin typeface="Arial" pitchFamily="34"/>
              <a:cs typeface="Arial" pitchFamily="34"/>
            </a:endParaRPr>
          </a:p>
        </p:txBody>
      </p:sp>
    </p:spTree>
    <p:extLst>
      <p:ext uri="{BB962C8B-B14F-4D97-AF65-F5344CB8AC3E}">
        <p14:creationId xmlns:p14="http://schemas.microsoft.com/office/powerpoint/2010/main" val="20278410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437376"/>
            <a:ext cx="9144000" cy="420624"/>
          </a:xfrm>
          <a:prstGeom prst="rect">
            <a:avLst/>
          </a:prstGeom>
        </p:spPr>
      </p:pic>
      <p:sp>
        <p:nvSpPr>
          <p:cNvPr id="5" name="Text Box 5"/>
          <p:cNvSpPr txBox="1">
            <a:spLocks noChangeArrowheads="1"/>
          </p:cNvSpPr>
          <p:nvPr userDrawn="1"/>
        </p:nvSpPr>
        <p:spPr bwMode="auto">
          <a:xfrm>
            <a:off x="1219200" y="6445066"/>
            <a:ext cx="6629400" cy="412934"/>
          </a:xfrm>
          <a:prstGeom prst="rect">
            <a:avLst/>
          </a:prstGeom>
          <a:noFill/>
          <a:ln w="9525">
            <a:noFill/>
            <a:miter lim="800000"/>
            <a:headEnd/>
            <a:tailEnd/>
          </a:ln>
          <a:effectLst/>
        </p:spPr>
        <p:txBody>
          <a:bodyPr wrap="square">
            <a:spAutoFit/>
          </a:bodyPr>
          <a:lstStyle/>
          <a:p>
            <a:pPr marL="0" marR="0" lvl="0" indent="0" algn="ctr" defTabSz="914400" rtl="0" eaLnBrk="1" fontAlgn="auto" latinLnBrk="0" hangingPunct="0">
              <a:lnSpc>
                <a:spcPts val="1200"/>
              </a:lnSpc>
              <a:spcBef>
                <a:spcPts val="0"/>
              </a:spcBef>
              <a:spcAft>
                <a:spcPts val="0"/>
              </a:spcAft>
              <a:buClrTx/>
              <a:buSzTx/>
              <a:buFontTx/>
              <a:buNone/>
              <a:tabLst/>
              <a:defRPr sz="1800" b="0" i="0" u="none" strike="noStrike" kern="0" cap="none" spc="0" baseline="0">
                <a:solidFill>
                  <a:srgbClr val="000000"/>
                </a:solidFill>
                <a:uFillTx/>
              </a:defRPr>
            </a:pPr>
            <a:r>
              <a:rPr kumimoji="0" lang="en-US" sz="1000" b="0" i="0" u="none" strike="noStrike" kern="1200" cap="none" spc="0" normalizeH="0" baseline="0" noProof="0" dirty="0" smtClean="0">
                <a:ln>
                  <a:noFill/>
                </a:ln>
                <a:solidFill>
                  <a:srgbClr val="FFFFFF"/>
                </a:solidFill>
                <a:effectLst/>
                <a:uLnTx/>
                <a:uFillTx/>
                <a:latin typeface="Arial" pitchFamily="34"/>
                <a:ea typeface="+mn-ea"/>
                <a:cs typeface="Arial" pitchFamily="34"/>
              </a:rPr>
              <a:t>January 2016</a:t>
            </a:r>
            <a:endParaRPr kumimoji="0" lang="en-US" sz="1000" b="0" i="0" u="none" strike="noStrike" kern="1200" cap="none" spc="0" normalizeH="0" baseline="0" noProof="0" dirty="0" smtClean="0">
              <a:ln>
                <a:noFill/>
              </a:ln>
              <a:solidFill>
                <a:srgbClr val="FFFFFF"/>
              </a:solidFill>
              <a:effectLst/>
              <a:uLnTx/>
              <a:uFillTx/>
              <a:latin typeface="Arial" pitchFamily="34"/>
              <a:ea typeface="+mn-ea"/>
              <a:cs typeface="Arial" pitchFamily="34"/>
            </a:endParaRPr>
          </a:p>
          <a:p>
            <a:pPr marL="0" marR="0" lvl="0" indent="0" algn="ctr" defTabSz="914400" rtl="0" fontAlgn="auto" hangingPunct="0">
              <a:lnSpc>
                <a:spcPct val="100000"/>
              </a:lnSpc>
              <a:spcBef>
                <a:spcPts val="100"/>
              </a:spcBef>
              <a:spcAft>
                <a:spcPts val="0"/>
              </a:spcAft>
              <a:buNone/>
              <a:tabLst/>
              <a:defRPr sz="1800" b="0" i="0" u="none" strike="noStrike" kern="0" cap="none" spc="0" baseline="0">
                <a:solidFill>
                  <a:srgbClr val="000000"/>
                </a:solidFill>
                <a:uFillTx/>
              </a:defRPr>
            </a:pPr>
            <a:r>
              <a:rPr lang="en-US" sz="1000" b="0" i="0" u="none" strike="noStrike" kern="1200" cap="none" spc="0" baseline="0" dirty="0" smtClean="0">
                <a:solidFill>
                  <a:schemeClr val="bg1"/>
                </a:solidFill>
                <a:uFillTx/>
                <a:latin typeface="Arial" pitchFamily="34"/>
                <a:cs typeface="Arial" pitchFamily="34"/>
              </a:rPr>
              <a:t>Page </a:t>
            </a:r>
            <a:fld id="{689EDE09-E4EE-4782-BF53-0BC46E61FA20}" type="slidenum">
              <a:rPr lang="en-US" sz="1000" smtClean="0">
                <a:solidFill>
                  <a:schemeClr val="bg1"/>
                </a:solidFill>
              </a:rPr>
              <a:pPr marL="0" marR="0" lvl="0" indent="0" algn="ctr" defTabSz="914400" rtl="0" fontAlgn="auto" hangingPunct="0">
                <a:lnSpc>
                  <a:spcPct val="100000"/>
                </a:lnSpc>
                <a:spcBef>
                  <a:spcPts val="100"/>
                </a:spcBef>
                <a:spcAft>
                  <a:spcPts val="0"/>
                </a:spcAft>
                <a:buNone/>
                <a:tabLst/>
                <a:defRPr sz="1800" b="0" i="0" u="none" strike="noStrike" kern="0" cap="none" spc="0" baseline="0">
                  <a:solidFill>
                    <a:srgbClr val="000000"/>
                  </a:solidFill>
                  <a:uFillTx/>
                </a:defRPr>
              </a:pPr>
              <a:t>‹#›</a:t>
            </a:fld>
            <a:endParaRPr lang="en-US" sz="1000" b="0" i="0" u="none" strike="noStrike" kern="1200" cap="none" spc="0" baseline="0" dirty="0">
              <a:solidFill>
                <a:schemeClr val="bg1"/>
              </a:solidFill>
              <a:uFillTx/>
              <a:latin typeface="Arial" pitchFamily="34"/>
              <a:cs typeface="Arial" pitchFamily="34"/>
            </a:endParaRPr>
          </a:p>
        </p:txBody>
      </p:sp>
    </p:spTree>
    <p:extLst>
      <p:ext uri="{BB962C8B-B14F-4D97-AF65-F5344CB8AC3E}">
        <p14:creationId xmlns:p14="http://schemas.microsoft.com/office/powerpoint/2010/main" val="26271579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5109F8C-9F4D-5945-807D-33CC9F4EE4DF}" type="datetimeFigureOut">
              <a:rPr lang="en-US" smtClean="0">
                <a:solidFill>
                  <a:prstClr val="white"/>
                </a:solidFill>
              </a:rPr>
              <a:pPr/>
              <a:t>1/11/2016</a:t>
            </a:fld>
            <a:endParaRPr lang="en-US">
              <a:solidFill>
                <a:prstClr val="white"/>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457200"/>
            <a:endParaRPr lang="en-US">
              <a:solidFill>
                <a:prstClr val="black"/>
              </a:solidFill>
            </a:endParaRPr>
          </a:p>
        </p:txBody>
      </p:sp>
      <p:sp>
        <p:nvSpPr>
          <p:cNvPr id="6" name="Slide Number Placeholder 5"/>
          <p:cNvSpPr>
            <a:spLocks noGrp="1"/>
          </p:cNvSpPr>
          <p:nvPr>
            <p:ph type="sldNum" sz="quarter" idx="12"/>
          </p:nvPr>
        </p:nvSpPr>
        <p:spPr/>
        <p:txBody>
          <a:bodyPr/>
          <a:lstStyle/>
          <a:p>
            <a:fld id="{B58F48A6-A3E1-4848-9AC3-B43F560BE4FE}"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339283303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jpe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image" Target="../media/image1.jpeg"/><Relationship Id="rId5" Type="http://schemas.openxmlformats.org/officeDocument/2006/relationships/theme" Target="../theme/theme2.xml"/><Relationship Id="rId4" Type="http://schemas.openxmlformats.org/officeDocument/2006/relationships/slideLayout" Target="../slideLayouts/slideLayout8.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image" Target="../media/image1.jpeg"/><Relationship Id="rId5" Type="http://schemas.openxmlformats.org/officeDocument/2006/relationships/theme" Target="../theme/theme3.xml"/><Relationship Id="rId4"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6"/>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194726"/>
            <a:ext cx="8229600" cy="397933"/>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3505200" y="6394375"/>
            <a:ext cx="2133600" cy="365125"/>
          </a:xfrm>
          <a:prstGeom prst="rect">
            <a:avLst/>
          </a:prstGeom>
        </p:spPr>
        <p:txBody>
          <a:bodyPr vert="horz" lIns="91440" tIns="45720" rIns="91440" bIns="45720" rtlCol="0" anchor="ctr"/>
          <a:lstStyle>
            <a:lvl1pPr algn="ctr">
              <a:defRPr sz="1000">
                <a:solidFill>
                  <a:schemeClr val="bg1"/>
                </a:solidFill>
                <a:latin typeface="Minion Pro"/>
              </a:defRPr>
            </a:lvl1pPr>
          </a:lstStyle>
          <a:p>
            <a:pPr defTabSz="457200"/>
            <a:fld id="{65109F8C-9F4D-5945-807D-33CC9F4EE4DF}" type="datetimeFigureOut">
              <a:rPr lang="en-US" smtClean="0">
                <a:solidFill>
                  <a:prstClr val="white"/>
                </a:solidFill>
              </a:rPr>
              <a:pPr defTabSz="457200"/>
              <a:t>1/11/2016</a:t>
            </a:fld>
            <a:endParaRPr lang="en-US" dirty="0">
              <a:solidFill>
                <a:prstClr val="white"/>
              </a:solidFill>
            </a:endParaRPr>
          </a:p>
        </p:txBody>
      </p:sp>
      <p:sp>
        <p:nvSpPr>
          <p:cNvPr id="6" name="Slide Number Placeholder 5"/>
          <p:cNvSpPr>
            <a:spLocks noGrp="1"/>
          </p:cNvSpPr>
          <p:nvPr>
            <p:ph type="sldNum" sz="quarter" idx="4"/>
          </p:nvPr>
        </p:nvSpPr>
        <p:spPr>
          <a:xfrm>
            <a:off x="3505200" y="6645425"/>
            <a:ext cx="2133600" cy="190125"/>
          </a:xfrm>
          <a:prstGeom prst="rect">
            <a:avLst/>
          </a:prstGeom>
        </p:spPr>
        <p:txBody>
          <a:bodyPr vert="horz" lIns="91440" tIns="45720" rIns="91440" bIns="45720" rtlCol="0" anchor="ctr"/>
          <a:lstStyle>
            <a:lvl1pPr algn="ctr">
              <a:defRPr sz="1000">
                <a:solidFill>
                  <a:schemeClr val="bg1"/>
                </a:solidFill>
                <a:latin typeface="Minion Pro"/>
              </a:defRPr>
            </a:lvl1pPr>
          </a:lstStyle>
          <a:p>
            <a:pPr defTabSz="457200"/>
            <a:fld id="{B58F48A6-A3E1-4848-9AC3-B43F560BE4FE}" type="slidenum">
              <a:rPr lang="en-US" smtClean="0">
                <a:solidFill>
                  <a:prstClr val="white"/>
                </a:solidFill>
              </a:rPr>
              <a:pPr defTabSz="457200"/>
              <a:t>‹#›</a:t>
            </a:fld>
            <a:endParaRPr lang="en-US" dirty="0">
              <a:solidFill>
                <a:prstClr val="white"/>
              </a:solidFill>
            </a:endParaRPr>
          </a:p>
        </p:txBody>
      </p:sp>
    </p:spTree>
    <p:extLst>
      <p:ext uri="{BB962C8B-B14F-4D97-AF65-F5344CB8AC3E}">
        <p14:creationId xmlns:p14="http://schemas.microsoft.com/office/powerpoint/2010/main" val="422213231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Lst>
  <p:txStyles>
    <p:titleStyle>
      <a:lvl1pPr algn="ctr" defTabSz="457200" rtl="0" eaLnBrk="1" latinLnBrk="0" hangingPunct="1">
        <a:spcBef>
          <a:spcPct val="0"/>
        </a:spcBef>
        <a:buNone/>
        <a:defRPr sz="4200" kern="1200">
          <a:solidFill>
            <a:schemeClr val="tx1"/>
          </a:solidFill>
          <a:latin typeface="Minion Pro"/>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inion Pro"/>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inion Pro"/>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inion Pro"/>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inion Pro"/>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inion Pro"/>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rotWithShape="1">
          <a:blip r:embed="rId6"/>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194726"/>
            <a:ext cx="8229600" cy="397933"/>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3505200" y="6394375"/>
            <a:ext cx="2133600" cy="365125"/>
          </a:xfrm>
          <a:prstGeom prst="rect">
            <a:avLst/>
          </a:prstGeom>
        </p:spPr>
        <p:txBody>
          <a:bodyPr vert="horz" lIns="91440" tIns="45720" rIns="91440" bIns="45720" rtlCol="0" anchor="ctr"/>
          <a:lstStyle>
            <a:lvl1pPr algn="ctr">
              <a:defRPr sz="1000">
                <a:solidFill>
                  <a:schemeClr val="bg1"/>
                </a:solidFill>
                <a:latin typeface="Minion Pro"/>
              </a:defRPr>
            </a:lvl1pPr>
          </a:lstStyle>
          <a:p>
            <a:pPr defTabSz="457200"/>
            <a:fld id="{65109F8C-9F4D-5945-807D-33CC9F4EE4DF}" type="datetimeFigureOut">
              <a:rPr lang="en-US" smtClean="0">
                <a:solidFill>
                  <a:prstClr val="white"/>
                </a:solidFill>
              </a:rPr>
              <a:pPr defTabSz="457200"/>
              <a:t>1/11/2016</a:t>
            </a:fld>
            <a:endParaRPr lang="en-US" dirty="0">
              <a:solidFill>
                <a:prstClr val="white"/>
              </a:solidFill>
            </a:endParaRPr>
          </a:p>
        </p:txBody>
      </p:sp>
      <p:sp>
        <p:nvSpPr>
          <p:cNvPr id="6" name="Slide Number Placeholder 5"/>
          <p:cNvSpPr>
            <a:spLocks noGrp="1"/>
          </p:cNvSpPr>
          <p:nvPr>
            <p:ph type="sldNum" sz="quarter" idx="4"/>
          </p:nvPr>
        </p:nvSpPr>
        <p:spPr>
          <a:xfrm>
            <a:off x="3505200" y="6645425"/>
            <a:ext cx="2133600" cy="190125"/>
          </a:xfrm>
          <a:prstGeom prst="rect">
            <a:avLst/>
          </a:prstGeom>
        </p:spPr>
        <p:txBody>
          <a:bodyPr vert="horz" lIns="91440" tIns="45720" rIns="91440" bIns="45720" rtlCol="0" anchor="ctr"/>
          <a:lstStyle>
            <a:lvl1pPr algn="ctr">
              <a:defRPr sz="1000">
                <a:solidFill>
                  <a:schemeClr val="bg1"/>
                </a:solidFill>
                <a:latin typeface="Minion Pro"/>
              </a:defRPr>
            </a:lvl1pPr>
          </a:lstStyle>
          <a:p>
            <a:pPr defTabSz="457200"/>
            <a:fld id="{B58F48A6-A3E1-4848-9AC3-B43F560BE4FE}" type="slidenum">
              <a:rPr lang="en-US" smtClean="0">
                <a:solidFill>
                  <a:prstClr val="white"/>
                </a:solidFill>
              </a:rPr>
              <a:pPr defTabSz="457200"/>
              <a:t>‹#›</a:t>
            </a:fld>
            <a:endParaRPr lang="en-US" dirty="0">
              <a:solidFill>
                <a:prstClr val="white"/>
              </a:solidFill>
            </a:endParaRPr>
          </a:p>
        </p:txBody>
      </p:sp>
    </p:spTree>
    <p:extLst>
      <p:ext uri="{BB962C8B-B14F-4D97-AF65-F5344CB8AC3E}">
        <p14:creationId xmlns:p14="http://schemas.microsoft.com/office/powerpoint/2010/main" val="1095549698"/>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Lst>
  <p:txStyles>
    <p:titleStyle>
      <a:lvl1pPr algn="ctr" defTabSz="457200" rtl="0" eaLnBrk="1" latinLnBrk="0" hangingPunct="1">
        <a:spcBef>
          <a:spcPct val="0"/>
        </a:spcBef>
        <a:buNone/>
        <a:defRPr sz="4200" kern="1200">
          <a:solidFill>
            <a:schemeClr val="tx1"/>
          </a:solidFill>
          <a:latin typeface="Minion Pro"/>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inion Pro"/>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inion Pro"/>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inion Pro"/>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inion Pro"/>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inion Pro"/>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rotWithShape="1">
          <a:blip r:embed="rId6"/>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194726"/>
            <a:ext cx="8229600" cy="397933"/>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3505200" y="6394375"/>
            <a:ext cx="2133600" cy="365125"/>
          </a:xfrm>
          <a:prstGeom prst="rect">
            <a:avLst/>
          </a:prstGeom>
        </p:spPr>
        <p:txBody>
          <a:bodyPr vert="horz" lIns="91440" tIns="45720" rIns="91440" bIns="45720" rtlCol="0" anchor="ctr"/>
          <a:lstStyle>
            <a:lvl1pPr algn="ctr">
              <a:defRPr sz="1000">
                <a:solidFill>
                  <a:schemeClr val="bg1"/>
                </a:solidFill>
                <a:latin typeface="Minion Pro"/>
              </a:defRPr>
            </a:lvl1pPr>
          </a:lstStyle>
          <a:p>
            <a:pPr defTabSz="457200"/>
            <a:fld id="{65109F8C-9F4D-5945-807D-33CC9F4EE4DF}" type="datetimeFigureOut">
              <a:rPr lang="en-US" smtClean="0">
                <a:solidFill>
                  <a:prstClr val="white"/>
                </a:solidFill>
              </a:rPr>
              <a:pPr defTabSz="457200"/>
              <a:t>1/11/2016</a:t>
            </a:fld>
            <a:endParaRPr lang="en-US" dirty="0">
              <a:solidFill>
                <a:prstClr val="white"/>
              </a:solidFill>
            </a:endParaRPr>
          </a:p>
        </p:txBody>
      </p:sp>
      <p:sp>
        <p:nvSpPr>
          <p:cNvPr id="6" name="Slide Number Placeholder 5"/>
          <p:cNvSpPr>
            <a:spLocks noGrp="1"/>
          </p:cNvSpPr>
          <p:nvPr>
            <p:ph type="sldNum" sz="quarter" idx="4"/>
          </p:nvPr>
        </p:nvSpPr>
        <p:spPr>
          <a:xfrm>
            <a:off x="3505200" y="6645425"/>
            <a:ext cx="2133600" cy="190125"/>
          </a:xfrm>
          <a:prstGeom prst="rect">
            <a:avLst/>
          </a:prstGeom>
        </p:spPr>
        <p:txBody>
          <a:bodyPr vert="horz" lIns="91440" tIns="45720" rIns="91440" bIns="45720" rtlCol="0" anchor="ctr"/>
          <a:lstStyle>
            <a:lvl1pPr algn="ctr">
              <a:defRPr sz="1000">
                <a:solidFill>
                  <a:schemeClr val="bg1"/>
                </a:solidFill>
                <a:latin typeface="Minion Pro"/>
              </a:defRPr>
            </a:lvl1pPr>
          </a:lstStyle>
          <a:p>
            <a:pPr defTabSz="457200"/>
            <a:fld id="{B58F48A6-A3E1-4848-9AC3-B43F560BE4FE}" type="slidenum">
              <a:rPr lang="en-US" smtClean="0">
                <a:solidFill>
                  <a:prstClr val="white"/>
                </a:solidFill>
              </a:rPr>
              <a:pPr defTabSz="457200"/>
              <a:t>‹#›</a:t>
            </a:fld>
            <a:endParaRPr lang="en-US" dirty="0">
              <a:solidFill>
                <a:prstClr val="white"/>
              </a:solidFill>
            </a:endParaRPr>
          </a:p>
        </p:txBody>
      </p:sp>
    </p:spTree>
    <p:extLst>
      <p:ext uri="{BB962C8B-B14F-4D97-AF65-F5344CB8AC3E}">
        <p14:creationId xmlns:p14="http://schemas.microsoft.com/office/powerpoint/2010/main" val="2713698081"/>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Lst>
  <p:txStyles>
    <p:titleStyle>
      <a:lvl1pPr algn="ctr" defTabSz="457200" rtl="0" eaLnBrk="1" latinLnBrk="0" hangingPunct="1">
        <a:spcBef>
          <a:spcPct val="0"/>
        </a:spcBef>
        <a:buNone/>
        <a:defRPr sz="4200" kern="1200">
          <a:solidFill>
            <a:schemeClr val="tx1"/>
          </a:solidFill>
          <a:latin typeface="Minion Pro"/>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inion Pro"/>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inion Pro"/>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inion Pro"/>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inion Pro"/>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inion Pro"/>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30.gif"/><Relationship Id="rId2" Type="http://schemas.openxmlformats.org/officeDocument/2006/relationships/notesSlide" Target="../notesSlides/notesSlide10.xml"/><Relationship Id="rId1" Type="http://schemas.openxmlformats.org/officeDocument/2006/relationships/slideLayout" Target="../slideLayouts/slideLayout4.xml"/><Relationship Id="rId5" Type="http://schemas.microsoft.com/office/2007/relationships/hdphoto" Target="../media/hdphoto2.wdp"/><Relationship Id="rId4" Type="http://schemas.openxmlformats.org/officeDocument/2006/relationships/image" Target="../media/image31.jpeg"/></Relationships>
</file>

<file path=ppt/slides/_rels/slide2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6.png"/><Relationship Id="rId7" Type="http://schemas.openxmlformats.org/officeDocument/2006/relationships/image" Target="../media/image39.png"/><Relationship Id="rId2" Type="http://schemas.openxmlformats.org/officeDocument/2006/relationships/image" Target="../media/image35.jpeg"/><Relationship Id="rId1" Type="http://schemas.openxmlformats.org/officeDocument/2006/relationships/slideLayout" Target="../slideLayouts/slideLayout4.xml"/><Relationship Id="rId6" Type="http://schemas.openxmlformats.org/officeDocument/2006/relationships/image" Target="../media/image38.jpeg"/><Relationship Id="rId11" Type="http://schemas.openxmlformats.org/officeDocument/2006/relationships/image" Target="../media/image43.png"/><Relationship Id="rId5" Type="http://schemas.openxmlformats.org/officeDocument/2006/relationships/image" Target="../media/image37.jpeg"/><Relationship Id="rId10" Type="http://schemas.openxmlformats.org/officeDocument/2006/relationships/image" Target="../media/image42.png"/><Relationship Id="rId4" Type="http://schemas.microsoft.com/office/2007/relationships/hdphoto" Target="../media/hdphoto4.wdp"/><Relationship Id="rId9" Type="http://schemas.openxmlformats.org/officeDocument/2006/relationships/image" Target="../media/image41.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0.emf"/><Relationship Id="rId3" Type="http://schemas.openxmlformats.org/officeDocument/2006/relationships/image" Target="../media/image5.png"/><Relationship Id="rId7" Type="http://schemas.openxmlformats.org/officeDocument/2006/relationships/image" Target="../media/image9.emf"/><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image" Target="../media/image8.png"/><Relationship Id="rId5" Type="http://schemas.openxmlformats.org/officeDocument/2006/relationships/image" Target="../media/image7.emf"/><Relationship Id="rId4" Type="http://schemas.openxmlformats.org/officeDocument/2006/relationships/image" Target="../media/image6.emf"/></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4.png"/><Relationship Id="rId7" Type="http://schemas.microsoft.com/office/2007/relationships/hdphoto" Target="../media/hdphoto1.wdp"/><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jpe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6" name="Title 1"/>
          <p:cNvSpPr txBox="1">
            <a:spLocks/>
          </p:cNvSpPr>
          <p:nvPr/>
        </p:nvSpPr>
        <p:spPr bwMode="auto">
          <a:xfrm>
            <a:off x="1680245" y="-19050"/>
            <a:ext cx="7273255" cy="66675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algn="r" defTabSz="457200" fontAlgn="base">
              <a:spcBef>
                <a:spcPct val="0"/>
              </a:spcBef>
              <a:spcAft>
                <a:spcPct val="0"/>
              </a:spcAft>
              <a:defRPr/>
            </a:pPr>
            <a:r>
              <a:rPr lang="en-US" sz="3600" b="1" kern="0"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Jefferson </a:t>
            </a:r>
            <a:r>
              <a:rPr lang="en-US" sz="3600" b="1" kern="0" dirty="0" smtClean="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Lab Status</a:t>
            </a:r>
            <a:endParaRPr lang="en-US" sz="3600" b="1" kern="0"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7" name="Title 1"/>
          <p:cNvSpPr txBox="1">
            <a:spLocks/>
          </p:cNvSpPr>
          <p:nvPr/>
        </p:nvSpPr>
        <p:spPr bwMode="auto">
          <a:xfrm>
            <a:off x="28575" y="6096000"/>
            <a:ext cx="2714625" cy="762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defTabSz="457200" fontAlgn="base">
              <a:spcBef>
                <a:spcPct val="0"/>
              </a:spcBef>
              <a:spcAft>
                <a:spcPct val="0"/>
              </a:spcAft>
              <a:defRPr/>
            </a:pPr>
            <a:r>
              <a:rPr lang="en-US" b="1" kern="0" dirty="0" smtClean="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Bob </a:t>
            </a:r>
            <a:r>
              <a:rPr lang="en-US" b="1" kern="0" dirty="0" err="1">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McKeown</a:t>
            </a:r>
            <a:endParaRPr lang="en-US" b="1" kern="0"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defTabSz="457200" fontAlgn="base">
              <a:spcBef>
                <a:spcPct val="0"/>
              </a:spcBef>
              <a:spcAft>
                <a:spcPct val="0"/>
              </a:spcAft>
              <a:defRPr/>
            </a:pPr>
            <a:r>
              <a:rPr lang="en-US" sz="1600" b="1" kern="0" dirty="0" smtClean="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January 12</a:t>
            </a:r>
            <a:r>
              <a:rPr lang="en-US" sz="1600" b="1" kern="0" dirty="0" smtClean="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2016</a:t>
            </a:r>
            <a:endParaRPr lang="en-US" sz="1600" b="1" kern="0"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2" name="AutoShape 2" descr="imap://bmck@mail.jlab.org:993/fetch%3EUID%3E/INBOX%3E278150?part=1.2&amp;type=image/jpeg&amp;filename=Version%205.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4" descr="imap://bmck@mail.jlab.org:993/fetch%3EUID%3E/INBOX%3E278150?part=1.2&amp;type=image/jpeg&amp;filename=Version%205.jp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AutoShape 6" descr="imap://bmck@mail.jlab.org:993/fetch%3EUID%3E/INBOX%3E278150?part=1.2&amp;type=image/jpeg&amp;filename=Version%205.jp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31" name="Picture 7" descr="C:\Users\bmck\Desktop\D_drive\Jlab\DOE\2015\photo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609600"/>
            <a:ext cx="9144000" cy="55254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951384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bwMode="auto">
          <a:xfrm>
            <a:off x="0" y="0"/>
            <a:ext cx="9144000" cy="6477000"/>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pitchFamily="18" charset="0"/>
            </a:endParaRPr>
          </a:p>
        </p:txBody>
      </p:sp>
      <p:pic>
        <p:nvPicPr>
          <p:cNvPr id="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188"/>
          <a:stretch/>
        </p:blipFill>
        <p:spPr bwMode="auto">
          <a:xfrm>
            <a:off x="236082" y="190499"/>
            <a:ext cx="8668019" cy="612601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4022079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0" y="-15875"/>
            <a:ext cx="9144000" cy="777875"/>
          </a:xfrm>
        </p:spPr>
        <p:txBody>
          <a:bodyPr rtlCol="0">
            <a:normAutofit/>
          </a:bodyPr>
          <a:lstStyle/>
          <a:p>
            <a:pPr fontAlgn="auto">
              <a:spcAft>
                <a:spcPts val="0"/>
              </a:spcAft>
              <a:defRPr/>
            </a:pPr>
            <a:r>
              <a:rPr lang="en-US" sz="3600" dirty="0" smtClean="0">
                <a:ln>
                  <a:prstDash val="solid"/>
                </a:ln>
              </a:rPr>
              <a:t>Hall A Projected Experiment Schedule</a:t>
            </a:r>
            <a:endParaRPr lang="en-US" sz="3600" dirty="0">
              <a:ln>
                <a:prstDash val="solid"/>
              </a:ln>
            </a:endParaRPr>
          </a:p>
        </p:txBody>
      </p:sp>
      <p:pic>
        <p:nvPicPr>
          <p:cNvPr id="2" name="Picture 1" descr="Screen Shot 2015-10-25 at 10.49.50.png"/>
          <p:cNvPicPr>
            <a:picLocks noChangeAspect="1"/>
          </p:cNvPicPr>
          <p:nvPr/>
        </p:nvPicPr>
        <p:blipFill rotWithShape="1">
          <a:blip r:embed="rId3">
            <a:extLst>
              <a:ext uri="{28A0092B-C50C-407E-A947-70E740481C1C}">
                <a14:useLocalDpi xmlns:a14="http://schemas.microsoft.com/office/drawing/2010/main" val="0"/>
              </a:ext>
            </a:extLst>
          </a:blip>
          <a:srcRect l="17647" t="12891" r="12092" b="24005"/>
          <a:stretch/>
        </p:blipFill>
        <p:spPr>
          <a:xfrm>
            <a:off x="1165416" y="896644"/>
            <a:ext cx="6424707" cy="3839883"/>
          </a:xfrm>
          <a:prstGeom prst="rect">
            <a:avLst/>
          </a:prstGeom>
          <a:ln>
            <a:noFill/>
          </a:ln>
          <a:effectLst>
            <a:outerShdw blurRad="292100" dist="139700" dir="2700000" algn="tl" rotWithShape="0">
              <a:srgbClr val="333333">
                <a:alpha val="65000"/>
              </a:srgbClr>
            </a:outerShdw>
          </a:effectLst>
        </p:spPr>
      </p:pic>
      <p:sp>
        <p:nvSpPr>
          <p:cNvPr id="3" name="TextBox 2"/>
          <p:cNvSpPr txBox="1"/>
          <p:nvPr/>
        </p:nvSpPr>
        <p:spPr>
          <a:xfrm>
            <a:off x="7649887" y="2013930"/>
            <a:ext cx="1494113" cy="1477328"/>
          </a:xfrm>
          <a:prstGeom prst="rect">
            <a:avLst/>
          </a:prstGeom>
          <a:noFill/>
        </p:spPr>
        <p:txBody>
          <a:bodyPr wrap="square" rtlCol="0">
            <a:spAutoFit/>
          </a:bodyPr>
          <a:lstStyle/>
          <a:p>
            <a:r>
              <a:rPr lang="en-US" dirty="0" smtClean="0"/>
              <a:t>Presented by T. Keppel at the July 2015 Hall A</a:t>
            </a:r>
            <a:r>
              <a:rPr lang="en-US" dirty="0"/>
              <a:t> </a:t>
            </a:r>
            <a:r>
              <a:rPr lang="en-US" dirty="0" smtClean="0"/>
              <a:t>&amp; C Coll. Meet.</a:t>
            </a:r>
            <a:endParaRPr lang="en-US" dirty="0"/>
          </a:p>
        </p:txBody>
      </p:sp>
      <p:sp>
        <p:nvSpPr>
          <p:cNvPr id="4" name="TextBox 3"/>
          <p:cNvSpPr txBox="1"/>
          <p:nvPr/>
        </p:nvSpPr>
        <p:spPr>
          <a:xfrm>
            <a:off x="12081" y="1613820"/>
            <a:ext cx="1031628" cy="400110"/>
          </a:xfrm>
          <a:prstGeom prst="rect">
            <a:avLst/>
          </a:prstGeom>
          <a:noFill/>
        </p:spPr>
        <p:txBody>
          <a:bodyPr wrap="none" rtlCol="0">
            <a:spAutoFit/>
          </a:bodyPr>
          <a:lstStyle/>
          <a:p>
            <a:r>
              <a:rPr lang="en-US" sz="2000" b="1" dirty="0" smtClean="0"/>
              <a:t>CY 2015</a:t>
            </a:r>
            <a:endParaRPr lang="en-US" sz="2000" b="1" dirty="0"/>
          </a:p>
        </p:txBody>
      </p:sp>
      <p:sp>
        <p:nvSpPr>
          <p:cNvPr id="7" name="TextBox 6"/>
          <p:cNvSpPr txBox="1"/>
          <p:nvPr/>
        </p:nvSpPr>
        <p:spPr>
          <a:xfrm>
            <a:off x="7475" y="2260755"/>
            <a:ext cx="1031628" cy="400110"/>
          </a:xfrm>
          <a:prstGeom prst="rect">
            <a:avLst/>
          </a:prstGeom>
          <a:noFill/>
        </p:spPr>
        <p:txBody>
          <a:bodyPr wrap="none" rtlCol="0">
            <a:spAutoFit/>
          </a:bodyPr>
          <a:lstStyle/>
          <a:p>
            <a:r>
              <a:rPr lang="en-US" sz="2000" b="1" dirty="0" smtClean="0"/>
              <a:t>CY 2016</a:t>
            </a:r>
            <a:endParaRPr lang="en-US" sz="2000" b="1" dirty="0"/>
          </a:p>
        </p:txBody>
      </p:sp>
      <p:sp>
        <p:nvSpPr>
          <p:cNvPr id="8" name="TextBox 7"/>
          <p:cNvSpPr txBox="1"/>
          <p:nvPr/>
        </p:nvSpPr>
        <p:spPr>
          <a:xfrm>
            <a:off x="32751" y="3385802"/>
            <a:ext cx="1031628" cy="400110"/>
          </a:xfrm>
          <a:prstGeom prst="rect">
            <a:avLst/>
          </a:prstGeom>
          <a:noFill/>
        </p:spPr>
        <p:txBody>
          <a:bodyPr wrap="none" rtlCol="0">
            <a:spAutoFit/>
          </a:bodyPr>
          <a:lstStyle/>
          <a:p>
            <a:r>
              <a:rPr lang="en-US" sz="2000" b="1" dirty="0" smtClean="0"/>
              <a:t>CY 2017</a:t>
            </a:r>
            <a:endParaRPr lang="en-US" sz="2000" b="1" dirty="0"/>
          </a:p>
        </p:txBody>
      </p:sp>
      <p:sp>
        <p:nvSpPr>
          <p:cNvPr id="9" name="TextBox 8"/>
          <p:cNvSpPr txBox="1"/>
          <p:nvPr/>
        </p:nvSpPr>
        <p:spPr>
          <a:xfrm>
            <a:off x="32751" y="4736527"/>
            <a:ext cx="1031628" cy="400110"/>
          </a:xfrm>
          <a:prstGeom prst="rect">
            <a:avLst/>
          </a:prstGeom>
          <a:noFill/>
        </p:spPr>
        <p:txBody>
          <a:bodyPr wrap="none" rtlCol="0">
            <a:spAutoFit/>
          </a:bodyPr>
          <a:lstStyle/>
          <a:p>
            <a:r>
              <a:rPr lang="en-US" sz="2000" b="1" dirty="0" smtClean="0"/>
              <a:t>CY 2018</a:t>
            </a:r>
            <a:endParaRPr lang="en-US" sz="2000" b="1" dirty="0"/>
          </a:p>
        </p:txBody>
      </p:sp>
      <p:sp>
        <p:nvSpPr>
          <p:cNvPr id="5" name="TextBox 4"/>
          <p:cNvSpPr txBox="1"/>
          <p:nvPr/>
        </p:nvSpPr>
        <p:spPr>
          <a:xfrm>
            <a:off x="6094639" y="4842623"/>
            <a:ext cx="1480543" cy="461665"/>
          </a:xfrm>
          <a:prstGeom prst="rect">
            <a:avLst/>
          </a:prstGeom>
          <a:noFill/>
        </p:spPr>
        <p:txBody>
          <a:bodyPr wrap="none" rtlCol="0">
            <a:spAutoFit/>
          </a:bodyPr>
          <a:lstStyle/>
          <a:p>
            <a:r>
              <a:rPr lang="en-US" sz="2400" b="1" dirty="0" smtClean="0">
                <a:solidFill>
                  <a:srgbClr val="FF0000"/>
                </a:solidFill>
              </a:rPr>
              <a:t>SBS Start?</a:t>
            </a:r>
            <a:endParaRPr lang="en-US" sz="2400" b="1" dirty="0">
              <a:solidFill>
                <a:srgbClr val="FF0000"/>
              </a:solidFill>
            </a:endParaRPr>
          </a:p>
        </p:txBody>
      </p:sp>
      <p:sp>
        <p:nvSpPr>
          <p:cNvPr id="11" name="TextBox 10"/>
          <p:cNvSpPr txBox="1"/>
          <p:nvPr/>
        </p:nvSpPr>
        <p:spPr>
          <a:xfrm>
            <a:off x="6094639" y="5159379"/>
            <a:ext cx="2398163" cy="461665"/>
          </a:xfrm>
          <a:prstGeom prst="rect">
            <a:avLst/>
          </a:prstGeom>
          <a:noFill/>
        </p:spPr>
        <p:txBody>
          <a:bodyPr wrap="none" rtlCol="0">
            <a:spAutoFit/>
          </a:bodyPr>
          <a:lstStyle/>
          <a:p>
            <a:r>
              <a:rPr lang="en-US" sz="2400" b="1" dirty="0" smtClean="0">
                <a:solidFill>
                  <a:srgbClr val="FF0000"/>
                </a:solidFill>
              </a:rPr>
              <a:t>Moller, </a:t>
            </a:r>
            <a:r>
              <a:rPr lang="en-US" sz="2400" b="1" dirty="0" err="1" smtClean="0">
                <a:solidFill>
                  <a:srgbClr val="FF0000"/>
                </a:solidFill>
              </a:rPr>
              <a:t>SoLID</a:t>
            </a:r>
            <a:r>
              <a:rPr lang="en-US" sz="2400" b="1" dirty="0" smtClean="0">
                <a:solidFill>
                  <a:srgbClr val="FF0000"/>
                </a:solidFill>
              </a:rPr>
              <a:t> ???</a:t>
            </a:r>
            <a:endParaRPr lang="en-US" sz="2400" b="1" dirty="0">
              <a:solidFill>
                <a:srgbClr val="FF0000"/>
              </a:solidFill>
            </a:endParaRPr>
          </a:p>
        </p:txBody>
      </p:sp>
      <p:cxnSp>
        <p:nvCxnSpPr>
          <p:cNvPr id="13" name="Straight Arrow Connector 12"/>
          <p:cNvCxnSpPr/>
          <p:nvPr/>
        </p:nvCxnSpPr>
        <p:spPr>
          <a:xfrm>
            <a:off x="4286753" y="5411871"/>
            <a:ext cx="1800000" cy="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14" name="Rectangle 13"/>
          <p:cNvSpPr/>
          <p:nvPr/>
        </p:nvSpPr>
        <p:spPr>
          <a:xfrm>
            <a:off x="381000" y="5592534"/>
            <a:ext cx="8516473" cy="707886"/>
          </a:xfrm>
          <a:prstGeom prst="rect">
            <a:avLst/>
          </a:prstGeom>
        </p:spPr>
        <p:txBody>
          <a:bodyPr wrap="square">
            <a:spAutoFit/>
          </a:bodyPr>
          <a:lstStyle/>
          <a:p>
            <a:pPr marL="342900" indent="-342900">
              <a:buFont typeface="Lucida Grande"/>
              <a:buChar char="-"/>
            </a:pPr>
            <a:r>
              <a:rPr lang="en-US" sz="2000" dirty="0" smtClean="0">
                <a:ea typeface="Times New Roman"/>
              </a:rPr>
              <a:t>Experiments listed in Italics represent potential schedule options, </a:t>
            </a:r>
            <a:r>
              <a:rPr lang="en-US" sz="2000" b="1" i="1" u="sng" dirty="0" smtClean="0">
                <a:ea typeface="Times New Roman"/>
              </a:rPr>
              <a:t>in no order</a:t>
            </a:r>
          </a:p>
          <a:p>
            <a:pPr marL="342900" indent="-342900">
              <a:buFont typeface="Lucida Grande"/>
              <a:buChar char="-"/>
            </a:pPr>
            <a:r>
              <a:rPr lang="en-US" sz="2000" dirty="0" smtClean="0">
                <a:solidFill>
                  <a:srgbClr val="FF0000"/>
                </a:solidFill>
                <a:ea typeface="Times New Roman"/>
              </a:rPr>
              <a:t>Red indicates PAC41 High Impact Experiments including SBS </a:t>
            </a:r>
            <a:r>
              <a:rPr lang="en-US" sz="2000" dirty="0" err="1" smtClean="0">
                <a:solidFill>
                  <a:srgbClr val="FF0000"/>
                </a:solidFill>
                <a:ea typeface="Times New Roman"/>
              </a:rPr>
              <a:t>G</a:t>
            </a:r>
            <a:r>
              <a:rPr lang="en-US" sz="2000" baseline="-25000" dirty="0" err="1" smtClean="0">
                <a:solidFill>
                  <a:srgbClr val="FF0000"/>
                </a:solidFill>
                <a:ea typeface="Times New Roman"/>
              </a:rPr>
              <a:t>E</a:t>
            </a:r>
            <a:r>
              <a:rPr lang="en-US" sz="2000" baseline="30000" dirty="0" err="1" smtClean="0">
                <a:solidFill>
                  <a:srgbClr val="FF0000"/>
                </a:solidFill>
                <a:ea typeface="Times New Roman"/>
              </a:rPr>
              <a:t>p</a:t>
            </a:r>
            <a:endParaRPr lang="en-US" sz="2000" baseline="30000" dirty="0">
              <a:solidFill>
                <a:srgbClr val="FF0000"/>
              </a:solidFill>
            </a:endParaRPr>
          </a:p>
        </p:txBody>
      </p:sp>
    </p:spTree>
    <p:extLst>
      <p:ext uri="{BB962C8B-B14F-4D97-AF65-F5344CB8AC3E}">
        <p14:creationId xmlns:p14="http://schemas.microsoft.com/office/powerpoint/2010/main" val="100304011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0" y="-15875"/>
            <a:ext cx="9144000" cy="777875"/>
          </a:xfrm>
        </p:spPr>
        <p:txBody>
          <a:bodyPr rtlCol="0">
            <a:normAutofit/>
          </a:bodyPr>
          <a:lstStyle/>
          <a:p>
            <a:pPr fontAlgn="auto">
              <a:spcAft>
                <a:spcPts val="0"/>
              </a:spcAft>
              <a:defRPr/>
            </a:pPr>
            <a:r>
              <a:rPr lang="en-US" sz="3600" dirty="0" smtClean="0">
                <a:ln>
                  <a:prstDash val="solid"/>
                </a:ln>
              </a:rPr>
              <a:t>Hall B Schedule</a:t>
            </a:r>
            <a:endParaRPr lang="en-US" sz="3600" dirty="0">
              <a:ln>
                <a:prstDash val="solid"/>
              </a:ln>
            </a:endParaRPr>
          </a:p>
        </p:txBody>
      </p:sp>
      <p:sp>
        <p:nvSpPr>
          <p:cNvPr id="335" name="TextBox 334"/>
          <p:cNvSpPr txBox="1"/>
          <p:nvPr/>
        </p:nvSpPr>
        <p:spPr>
          <a:xfrm>
            <a:off x="381000" y="3886200"/>
            <a:ext cx="1676400" cy="400110"/>
          </a:xfrm>
          <a:prstGeom prst="rect">
            <a:avLst/>
          </a:prstGeom>
          <a:noFill/>
        </p:spPr>
        <p:txBody>
          <a:bodyPr wrap="square" rtlCol="0">
            <a:spAutoFit/>
          </a:bodyPr>
          <a:lstStyle/>
          <a:p>
            <a:pPr defTabSz="457200"/>
            <a:endParaRPr lang="en-US" sz="2000" b="1" dirty="0">
              <a:solidFill>
                <a:srgbClr val="002060"/>
              </a:solidFill>
              <a:latin typeface="Arial" pitchFamily="34" charset="0"/>
              <a:cs typeface="Arial" pitchFamily="34" charset="0"/>
            </a:endParaRPr>
          </a:p>
        </p:txBody>
      </p:sp>
      <p:sp>
        <p:nvSpPr>
          <p:cNvPr id="336" name="TextBox 335"/>
          <p:cNvSpPr txBox="1"/>
          <p:nvPr/>
        </p:nvSpPr>
        <p:spPr>
          <a:xfrm>
            <a:off x="381000" y="990600"/>
            <a:ext cx="1143000" cy="400110"/>
          </a:xfrm>
          <a:prstGeom prst="rect">
            <a:avLst/>
          </a:prstGeom>
          <a:noFill/>
        </p:spPr>
        <p:txBody>
          <a:bodyPr wrap="square" rtlCol="0">
            <a:spAutoFit/>
          </a:bodyPr>
          <a:lstStyle/>
          <a:p>
            <a:pPr defTabSz="457200"/>
            <a:endParaRPr lang="en-US" sz="2000" b="1" dirty="0">
              <a:solidFill>
                <a:srgbClr val="002060"/>
              </a:solidFill>
              <a:latin typeface="Arial" pitchFamily="34" charset="0"/>
              <a:cs typeface="Arial" pitchFamily="34" charset="0"/>
            </a:endParaRPr>
          </a:p>
        </p:txBody>
      </p:sp>
      <p:sp>
        <p:nvSpPr>
          <p:cNvPr id="8" name="Content Placeholder 2"/>
          <p:cNvSpPr>
            <a:spLocks noGrp="1"/>
          </p:cNvSpPr>
          <p:nvPr>
            <p:ph idx="1"/>
          </p:nvPr>
        </p:nvSpPr>
        <p:spPr>
          <a:xfrm>
            <a:off x="-17554" y="990600"/>
            <a:ext cx="9144000" cy="5410200"/>
          </a:xfrm>
        </p:spPr>
        <p:txBody>
          <a:bodyPr>
            <a:normAutofit/>
          </a:bodyPr>
          <a:lstStyle/>
          <a:p>
            <a:pPr marL="344488" lvl="1" indent="-342900">
              <a:buFont typeface="Arial"/>
              <a:buChar char="•"/>
            </a:pPr>
            <a:r>
              <a:rPr lang="en-US" sz="2200" dirty="0" smtClean="0"/>
              <a:t>On the critical path for 12-GeV Project </a:t>
            </a:r>
            <a:r>
              <a:rPr lang="en-US" sz="2200" dirty="0" smtClean="0">
                <a:ea typeface="Wingdings"/>
                <a:sym typeface="Wingdings"/>
              </a:rPr>
              <a:t></a:t>
            </a:r>
            <a:r>
              <a:rPr lang="en-US" sz="2200" dirty="0">
                <a:sym typeface="Wingdings"/>
              </a:rPr>
              <a:t> </a:t>
            </a:r>
            <a:r>
              <a:rPr lang="en-US" sz="2200" dirty="0" smtClean="0"/>
              <a:t>12 </a:t>
            </a:r>
            <a:r>
              <a:rPr lang="en-US" sz="2200" dirty="0" err="1"/>
              <a:t>GeV</a:t>
            </a:r>
            <a:r>
              <a:rPr lang="en-US" sz="2200" dirty="0"/>
              <a:t> Project has </a:t>
            </a:r>
            <a:r>
              <a:rPr lang="en-US" sz="2200" dirty="0" smtClean="0"/>
              <a:t>priority</a:t>
            </a:r>
          </a:p>
          <a:p>
            <a:pPr marL="344488" lvl="1" indent="-342900">
              <a:buFont typeface="Arial"/>
              <a:buChar char="•"/>
            </a:pPr>
            <a:endParaRPr lang="en-US" sz="800" dirty="0" smtClean="0"/>
          </a:p>
          <a:p>
            <a:pPr marL="344488" lvl="1" indent="-342900">
              <a:buFont typeface="Arial"/>
              <a:buChar char="•"/>
            </a:pPr>
            <a:r>
              <a:rPr lang="en-US" sz="2200" dirty="0" smtClean="0"/>
              <a:t>Need to avoid even the appearance that 12 </a:t>
            </a:r>
            <a:r>
              <a:rPr lang="en-US" sz="2200" dirty="0" err="1" smtClean="0"/>
              <a:t>GeV</a:t>
            </a:r>
            <a:r>
              <a:rPr lang="en-US" sz="2200" dirty="0" smtClean="0"/>
              <a:t> Project does not get full priority under every circumstance</a:t>
            </a:r>
          </a:p>
          <a:p>
            <a:pPr marL="344488" lvl="1" indent="-342900">
              <a:buFont typeface="Arial"/>
              <a:buChar char="•"/>
            </a:pPr>
            <a:endParaRPr lang="en-US" sz="800" dirty="0" smtClean="0"/>
          </a:p>
          <a:p>
            <a:pPr marL="344488" lvl="1" indent="-342900">
              <a:buFont typeface="Arial"/>
              <a:buChar char="•"/>
            </a:pPr>
            <a:r>
              <a:rPr lang="en-US" sz="2200" dirty="0"/>
              <a:t>Best effort to recover some running of  HPS and also provide planned running for PRAD</a:t>
            </a:r>
            <a:endParaRPr lang="en-US" sz="2200" dirty="0" smtClean="0"/>
          </a:p>
          <a:p>
            <a:pPr lvl="1">
              <a:buFont typeface="Wingdings"/>
              <a:buChar char="à"/>
            </a:pPr>
            <a:r>
              <a:rPr lang="en-US" sz="2400" dirty="0" smtClean="0">
                <a:sym typeface="Wingdings" pitchFamily="2" charset="2"/>
              </a:rPr>
              <a:t> </a:t>
            </a:r>
            <a:r>
              <a:rPr lang="en-US" sz="2200" dirty="0" smtClean="0">
                <a:sym typeface="Wingdings" pitchFamily="2" charset="2"/>
              </a:rPr>
              <a:t>Hope to run HPS in February</a:t>
            </a:r>
          </a:p>
          <a:p>
            <a:pPr lvl="1">
              <a:buNone/>
            </a:pPr>
            <a:r>
              <a:rPr lang="en-US" sz="2400" dirty="0" smtClean="0">
                <a:sym typeface="Wingdings" pitchFamily="2" charset="2"/>
              </a:rPr>
              <a:t>			</a:t>
            </a:r>
            <a:r>
              <a:rPr lang="en-US" sz="2000" dirty="0" smtClean="0">
                <a:sym typeface="Wingdings" pitchFamily="2" charset="2"/>
              </a:rPr>
              <a:t>(but only weekends will be possible this time)</a:t>
            </a:r>
            <a:endParaRPr lang="en-US" sz="2000" dirty="0"/>
          </a:p>
          <a:p>
            <a:pPr lvl="1">
              <a:buFont typeface="Wingdings"/>
              <a:buChar char="à"/>
            </a:pPr>
            <a:r>
              <a:rPr lang="en-US" sz="2400" dirty="0">
                <a:sym typeface="Wingdings" pitchFamily="2" charset="2"/>
              </a:rPr>
              <a:t> </a:t>
            </a:r>
            <a:r>
              <a:rPr lang="en-US" sz="2200" dirty="0">
                <a:sym typeface="Wingdings" pitchFamily="2" charset="2"/>
              </a:rPr>
              <a:t>Hope to </a:t>
            </a:r>
            <a:r>
              <a:rPr lang="en-US" sz="2200" dirty="0" smtClean="0">
                <a:sym typeface="Wingdings" pitchFamily="2" charset="2"/>
              </a:rPr>
              <a:t>install </a:t>
            </a:r>
            <a:r>
              <a:rPr lang="en-US" sz="2200" dirty="0" err="1" smtClean="0">
                <a:sym typeface="Wingdings" pitchFamily="2" charset="2"/>
              </a:rPr>
              <a:t>PRad</a:t>
            </a:r>
            <a:r>
              <a:rPr lang="en-US" sz="2200" dirty="0" smtClean="0">
                <a:sym typeface="Wingdings" pitchFamily="2" charset="2"/>
              </a:rPr>
              <a:t> </a:t>
            </a:r>
            <a:r>
              <a:rPr lang="en-US" sz="2200" dirty="0">
                <a:sym typeface="Wingdings" pitchFamily="2" charset="2"/>
              </a:rPr>
              <a:t>in </a:t>
            </a:r>
            <a:r>
              <a:rPr lang="en-US" sz="2200" dirty="0" smtClean="0">
                <a:sym typeface="Wingdings" pitchFamily="2" charset="2"/>
              </a:rPr>
              <a:t>March</a:t>
            </a:r>
            <a:endParaRPr lang="en-US" sz="2200" dirty="0">
              <a:sym typeface="Wingdings" pitchFamily="2" charset="2"/>
            </a:endParaRPr>
          </a:p>
          <a:p>
            <a:pPr lvl="1">
              <a:buNone/>
            </a:pPr>
            <a:r>
              <a:rPr lang="en-US" sz="2400" dirty="0">
                <a:sym typeface="Wingdings" pitchFamily="2" charset="2"/>
              </a:rPr>
              <a:t>			</a:t>
            </a:r>
            <a:r>
              <a:rPr lang="en-US" sz="2000" dirty="0" smtClean="0">
                <a:sym typeface="Wingdings" pitchFamily="2" charset="2"/>
              </a:rPr>
              <a:t>(if not in conflict with the 12 </a:t>
            </a:r>
            <a:r>
              <a:rPr lang="en-US" sz="2000" dirty="0" err="1" smtClean="0">
                <a:sym typeface="Wingdings" pitchFamily="2" charset="2"/>
              </a:rPr>
              <a:t>GeV</a:t>
            </a:r>
            <a:r>
              <a:rPr lang="en-US" sz="2000" dirty="0" smtClean="0">
                <a:sym typeface="Wingdings" pitchFamily="2" charset="2"/>
              </a:rPr>
              <a:t> Project)</a:t>
            </a:r>
          </a:p>
          <a:p>
            <a:pPr lvl="1">
              <a:buFont typeface="Wingdings"/>
              <a:buChar char="à"/>
            </a:pPr>
            <a:r>
              <a:rPr lang="en-US" sz="2400" dirty="0" smtClean="0">
                <a:sym typeface="Wingdings" pitchFamily="2" charset="2"/>
              </a:rPr>
              <a:t> </a:t>
            </a:r>
            <a:r>
              <a:rPr lang="en-US" sz="2200" dirty="0" smtClean="0">
                <a:sym typeface="Wingdings" pitchFamily="2" charset="2"/>
              </a:rPr>
              <a:t>Hope to run </a:t>
            </a:r>
            <a:r>
              <a:rPr lang="en-US" sz="2200" dirty="0" err="1" smtClean="0">
                <a:sym typeface="Wingdings" pitchFamily="2" charset="2"/>
              </a:rPr>
              <a:t>PRad</a:t>
            </a:r>
            <a:r>
              <a:rPr lang="en-US" sz="2200" dirty="0" smtClean="0">
                <a:sym typeface="Wingdings" pitchFamily="2" charset="2"/>
              </a:rPr>
              <a:t> in April/May</a:t>
            </a:r>
          </a:p>
          <a:p>
            <a:pPr marL="1293813" lvl="1" indent="-893763">
              <a:buNone/>
            </a:pPr>
            <a:r>
              <a:rPr lang="en-US" sz="2400" dirty="0" smtClean="0">
                <a:sym typeface="Wingdings" pitchFamily="2" charset="2"/>
              </a:rPr>
              <a:t>	</a:t>
            </a:r>
            <a:r>
              <a:rPr lang="en-US" sz="2000" dirty="0" smtClean="0">
                <a:sym typeface="Wingdings" pitchFamily="2" charset="2"/>
              </a:rPr>
              <a:t>(we are considering a potential few-week extension as low-energy, single-Hall operation only, similar in scope as this year in May 2015)</a:t>
            </a:r>
          </a:p>
        </p:txBody>
      </p:sp>
    </p:spTree>
    <p:extLst>
      <p:ext uri="{BB962C8B-B14F-4D97-AF65-F5344CB8AC3E}">
        <p14:creationId xmlns:p14="http://schemas.microsoft.com/office/powerpoint/2010/main" val="312992841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Program Advisory Committee</a:t>
            </a:r>
            <a:endParaRPr lang="en-US" dirty="0"/>
          </a:p>
        </p:txBody>
      </p:sp>
      <p:sp>
        <p:nvSpPr>
          <p:cNvPr id="3" name="Content Placeholder 2"/>
          <p:cNvSpPr>
            <a:spLocks noGrp="1"/>
          </p:cNvSpPr>
          <p:nvPr>
            <p:ph idx="1"/>
          </p:nvPr>
        </p:nvSpPr>
        <p:spPr>
          <a:xfrm>
            <a:off x="304800" y="914400"/>
            <a:ext cx="8686800" cy="5334000"/>
          </a:xfrm>
        </p:spPr>
        <p:txBody>
          <a:bodyPr>
            <a:noAutofit/>
          </a:bodyPr>
          <a:lstStyle/>
          <a:p>
            <a:pPr>
              <a:spcBef>
                <a:spcPts val="600"/>
              </a:spcBef>
            </a:pPr>
            <a:r>
              <a:rPr lang="en-US" sz="1600" b="1" dirty="0" smtClean="0"/>
              <a:t>Charge</a:t>
            </a:r>
          </a:p>
          <a:p>
            <a:pPr marL="342900" lvl="1" indent="0" defTabSz="914400">
              <a:spcBef>
                <a:spcPts val="600"/>
              </a:spcBef>
              <a:buNone/>
            </a:pPr>
            <a:r>
              <a:rPr lang="en-US" sz="1600" dirty="0">
                <a:solidFill>
                  <a:prstClr val="black"/>
                </a:solidFill>
              </a:rPr>
              <a:t>Review new proposals, previously conditionally approved proposals, and letters of intent</a:t>
            </a:r>
            <a:r>
              <a:rPr lang="en-US" sz="1600" baseline="30000" dirty="0">
                <a:solidFill>
                  <a:prstClr val="black"/>
                </a:solidFill>
              </a:rPr>
              <a:t> </a:t>
            </a:r>
            <a:r>
              <a:rPr lang="en-US" sz="1600" dirty="0">
                <a:solidFill>
                  <a:prstClr val="black"/>
                </a:solidFill>
              </a:rPr>
              <a:t>for experiments that will utilize the 12 </a:t>
            </a:r>
            <a:r>
              <a:rPr lang="en-US" sz="1600" dirty="0" err="1">
                <a:solidFill>
                  <a:prstClr val="black"/>
                </a:solidFill>
              </a:rPr>
              <a:t>GeV</a:t>
            </a:r>
            <a:r>
              <a:rPr lang="en-US" sz="1600" dirty="0">
                <a:solidFill>
                  <a:prstClr val="black"/>
                </a:solidFill>
              </a:rPr>
              <a:t> upgrade of CEBAF and provide advice on their scientific merit, technical feasibility and resource requirements.</a:t>
            </a:r>
          </a:p>
          <a:p>
            <a:pPr marL="342900" lvl="1" indent="0" defTabSz="914400">
              <a:spcBef>
                <a:spcPts val="0"/>
              </a:spcBef>
              <a:buNone/>
            </a:pPr>
            <a:r>
              <a:rPr lang="en-US" sz="1200" dirty="0">
                <a:solidFill>
                  <a:prstClr val="black"/>
                </a:solidFill>
              </a:rPr>
              <a:t> </a:t>
            </a:r>
          </a:p>
          <a:p>
            <a:pPr marL="342900" lvl="1" indent="0" defTabSz="914400">
              <a:spcBef>
                <a:spcPts val="0"/>
              </a:spcBef>
              <a:buNone/>
            </a:pPr>
            <a:r>
              <a:rPr lang="en-US" sz="1600" dirty="0">
                <a:solidFill>
                  <a:prstClr val="black"/>
                </a:solidFill>
              </a:rPr>
              <a:t>Identify proposals that represent high quality physics within the range of scientific importance represented by the previously approved  12 </a:t>
            </a:r>
            <a:r>
              <a:rPr lang="en-US" sz="1600" dirty="0" err="1">
                <a:solidFill>
                  <a:prstClr val="black"/>
                </a:solidFill>
              </a:rPr>
              <a:t>GeV</a:t>
            </a:r>
            <a:r>
              <a:rPr lang="en-US" sz="1600" dirty="0">
                <a:solidFill>
                  <a:prstClr val="black"/>
                </a:solidFill>
              </a:rPr>
              <a:t> proposals and recommend for </a:t>
            </a:r>
            <a:r>
              <a:rPr lang="en-US" sz="1600" dirty="0">
                <a:solidFill>
                  <a:srgbClr val="C00000"/>
                </a:solidFill>
              </a:rPr>
              <a:t>approval</a:t>
            </a:r>
            <a:r>
              <a:rPr lang="en-US" sz="1600" dirty="0">
                <a:solidFill>
                  <a:prstClr val="black"/>
                </a:solidFill>
              </a:rPr>
              <a:t>. </a:t>
            </a:r>
          </a:p>
          <a:p>
            <a:pPr marL="342900" lvl="1" indent="0" defTabSz="914400">
              <a:spcBef>
                <a:spcPts val="0"/>
              </a:spcBef>
              <a:buNone/>
            </a:pPr>
            <a:r>
              <a:rPr lang="en-US" sz="1200" dirty="0">
                <a:solidFill>
                  <a:prstClr val="black"/>
                </a:solidFill>
              </a:rPr>
              <a:t>	</a:t>
            </a:r>
          </a:p>
          <a:p>
            <a:pPr marL="342900" lvl="1" indent="0" defTabSz="914400">
              <a:spcBef>
                <a:spcPts val="0"/>
              </a:spcBef>
              <a:buNone/>
            </a:pPr>
            <a:r>
              <a:rPr lang="en-US" sz="1600" dirty="0">
                <a:solidFill>
                  <a:prstClr val="black"/>
                </a:solidFill>
              </a:rPr>
              <a:t>Also provide a recommendation on scientific rating and beam time allocation for proposals newly recommended for approval.</a:t>
            </a:r>
          </a:p>
          <a:p>
            <a:pPr marL="342900" lvl="1" indent="0" defTabSz="914400">
              <a:spcBef>
                <a:spcPts val="0"/>
              </a:spcBef>
              <a:buNone/>
            </a:pPr>
            <a:endParaRPr lang="en-US" sz="1200" dirty="0">
              <a:solidFill>
                <a:prstClr val="black"/>
              </a:solidFill>
            </a:endParaRPr>
          </a:p>
          <a:p>
            <a:pPr marL="342900" lvl="1" indent="0" defTabSz="914400">
              <a:spcBef>
                <a:spcPts val="0"/>
              </a:spcBef>
              <a:buNone/>
            </a:pPr>
            <a:r>
              <a:rPr lang="en-US" sz="1600" dirty="0">
                <a:solidFill>
                  <a:prstClr val="black"/>
                </a:solidFill>
              </a:rPr>
              <a:t>Identify other proposals with physics that have the potential for falling into this category pending clarification of scientific and/or technical issues and recommend for </a:t>
            </a:r>
            <a:r>
              <a:rPr lang="en-US" sz="1600" dirty="0">
                <a:solidFill>
                  <a:srgbClr val="C00000"/>
                </a:solidFill>
              </a:rPr>
              <a:t>conditional approval. </a:t>
            </a:r>
            <a:r>
              <a:rPr lang="en-US" sz="1600" dirty="0">
                <a:solidFill>
                  <a:prstClr val="black"/>
                </a:solidFill>
              </a:rPr>
              <a:t>Provide comments on technical and scientific issues that should be addressed by the proponents prior to review at a future PAC.</a:t>
            </a:r>
            <a:endParaRPr lang="en-US" sz="1600" b="1" dirty="0"/>
          </a:p>
          <a:p>
            <a:pPr marL="0" indent="0">
              <a:buNone/>
            </a:pPr>
            <a:endParaRPr lang="en-US" sz="1200" dirty="0"/>
          </a:p>
          <a:p>
            <a:pPr>
              <a:spcBef>
                <a:spcPts val="600"/>
              </a:spcBef>
            </a:pPr>
            <a:r>
              <a:rPr lang="en-US" sz="1600" b="1" dirty="0" smtClean="0"/>
              <a:t>PAC43 – July 2015</a:t>
            </a:r>
          </a:p>
          <a:p>
            <a:pPr>
              <a:spcBef>
                <a:spcPts val="600"/>
              </a:spcBef>
              <a:buNone/>
            </a:pPr>
            <a:r>
              <a:rPr lang="en-US" sz="1600" b="1" dirty="0"/>
              <a:t>	</a:t>
            </a:r>
            <a:r>
              <a:rPr lang="en-US" sz="1600" dirty="0" smtClean="0"/>
              <a:t>Results</a:t>
            </a:r>
          </a:p>
          <a:p>
            <a:pPr marL="0" indent="0">
              <a:buNone/>
            </a:pPr>
            <a:endParaRPr lang="en-US" sz="1200" dirty="0"/>
          </a:p>
          <a:p>
            <a:r>
              <a:rPr lang="en-US" sz="1600" b="1" dirty="0" smtClean="0"/>
              <a:t>PAC44 – July 2016</a:t>
            </a:r>
            <a:endParaRPr lang="en-US" sz="1600" b="1" dirty="0"/>
          </a:p>
        </p:txBody>
      </p:sp>
    </p:spTree>
    <p:extLst>
      <p:ext uri="{BB962C8B-B14F-4D97-AF65-F5344CB8AC3E}">
        <p14:creationId xmlns:p14="http://schemas.microsoft.com/office/powerpoint/2010/main" val="132723205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le 1"/>
          <p:cNvSpPr>
            <a:spLocks noGrp="1"/>
          </p:cNvSpPr>
          <p:nvPr>
            <p:ph type="title"/>
          </p:nvPr>
        </p:nvSpPr>
        <p:spPr>
          <a:xfrm>
            <a:off x="871538" y="76200"/>
            <a:ext cx="7434262" cy="592137"/>
          </a:xfrm>
        </p:spPr>
        <p:txBody>
          <a:bodyPr/>
          <a:lstStyle/>
          <a:p>
            <a:r>
              <a:rPr lang="en-US" altLang="en-US" smtClean="0"/>
              <a:t>PAC43 Results</a:t>
            </a:r>
          </a:p>
        </p:txBody>
      </p:sp>
      <p:graphicFrame>
        <p:nvGraphicFramePr>
          <p:cNvPr id="5" name="Table 4"/>
          <p:cNvGraphicFramePr>
            <a:graphicFrameLocks noGrp="1"/>
          </p:cNvGraphicFramePr>
          <p:nvPr/>
        </p:nvGraphicFramePr>
        <p:xfrm>
          <a:off x="381000" y="1066800"/>
          <a:ext cx="8297863" cy="5081587"/>
        </p:xfrm>
        <a:graphic>
          <a:graphicData uri="http://schemas.openxmlformats.org/drawingml/2006/table">
            <a:tbl>
              <a:tblPr/>
              <a:tblGrid>
                <a:gridCol w="838238"/>
                <a:gridCol w="3039825"/>
                <a:gridCol w="990645"/>
                <a:gridCol w="457221"/>
                <a:gridCol w="838238"/>
                <a:gridCol w="685831"/>
                <a:gridCol w="762034"/>
                <a:gridCol w="685831"/>
              </a:tblGrid>
              <a:tr h="556264">
                <a:tc>
                  <a:txBody>
                    <a:bodyPr/>
                    <a:lstStyle/>
                    <a:p>
                      <a:pPr algn="ctr" fontAlgn="ctr"/>
                      <a:r>
                        <a:rPr lang="en-US" sz="1200" b="1" i="0" u="none" strike="noStrike" dirty="0">
                          <a:solidFill>
                            <a:srgbClr val="000000"/>
                          </a:solidFill>
                          <a:latin typeface="Arial Narrow"/>
                        </a:rPr>
                        <a:t>NUMBER</a:t>
                      </a:r>
                    </a:p>
                  </a:txBody>
                  <a:tcPr marL="7620" marR="7620" marT="76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1" indent="0" algn="ctr" defTabSz="914400" rtl="0" eaLnBrk="1" fontAlgn="ctr" latinLnBrk="0" hangingPunct="1">
                        <a:lnSpc>
                          <a:spcPct val="100000"/>
                        </a:lnSpc>
                        <a:spcBef>
                          <a:spcPts val="0"/>
                        </a:spcBef>
                        <a:spcAft>
                          <a:spcPts val="0"/>
                        </a:spcAft>
                        <a:buClrTx/>
                        <a:buSzTx/>
                        <a:buFontTx/>
                        <a:buNone/>
                        <a:tabLst/>
                        <a:defRPr/>
                      </a:pPr>
                      <a:r>
                        <a:rPr lang="en-US" sz="1200" b="1" i="0" u="none" strike="noStrike" dirty="0" smtClean="0">
                          <a:solidFill>
                            <a:srgbClr val="000000"/>
                          </a:solidFill>
                          <a:latin typeface="Arial Narrow"/>
                        </a:rPr>
                        <a:t>TITLE</a:t>
                      </a:r>
                    </a:p>
                  </a:txBody>
                  <a:tcPr marL="7620" marR="7620" marT="76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114300" marR="0" lvl="1" indent="0" algn="ctr" defTabSz="914400" rtl="0" eaLnBrk="1" fontAlgn="t" latinLnBrk="0" hangingPunct="1">
                        <a:lnSpc>
                          <a:spcPct val="100000"/>
                        </a:lnSpc>
                        <a:spcBef>
                          <a:spcPts val="0"/>
                        </a:spcBef>
                        <a:spcAft>
                          <a:spcPts val="0"/>
                        </a:spcAft>
                        <a:buClrTx/>
                        <a:buSzTx/>
                        <a:buFontTx/>
                        <a:buNone/>
                        <a:tabLst/>
                        <a:defRPr/>
                      </a:pPr>
                      <a:r>
                        <a:rPr lang="en-US" sz="1200" b="1" i="0" u="none" strike="noStrike" dirty="0" smtClean="0">
                          <a:solidFill>
                            <a:srgbClr val="000000"/>
                          </a:solidFill>
                          <a:latin typeface="Arial Narrow"/>
                        </a:rPr>
                        <a:t>CONTACT PERSON</a:t>
                      </a:r>
                    </a:p>
                    <a:p>
                      <a:pPr marL="114300" lvl="1" indent="0" algn="ctr" fontAlgn="t">
                        <a:tabLst/>
                      </a:pPr>
                      <a:endParaRPr lang="en-US" sz="1200" b="1" i="0" u="none" strike="noStrike" dirty="0">
                        <a:solidFill>
                          <a:srgbClr val="000000"/>
                        </a:solidFill>
                        <a:latin typeface="Arial Narrow"/>
                      </a:endParaRPr>
                    </a:p>
                  </a:txBody>
                  <a:tcPr marL="7620" marR="7620" marT="762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US" sz="1200" b="1" i="0" u="none" strike="noStrike" dirty="0">
                          <a:solidFill>
                            <a:srgbClr val="000000"/>
                          </a:solidFill>
                          <a:latin typeface="Arial Narrow"/>
                        </a:rPr>
                        <a:t>HALL</a:t>
                      </a:r>
                    </a:p>
                  </a:txBody>
                  <a:tcPr marL="7620" marR="7620" marT="76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US" sz="1200" b="1" i="0" u="none" strike="noStrike" dirty="0">
                          <a:solidFill>
                            <a:srgbClr val="000000"/>
                          </a:solidFill>
                          <a:latin typeface="Arial Narrow"/>
                        </a:rPr>
                        <a:t>DAYS</a:t>
                      </a:r>
                      <a:br>
                        <a:rPr lang="en-US" sz="1200" b="1" i="0" u="none" strike="noStrike" dirty="0">
                          <a:solidFill>
                            <a:srgbClr val="000000"/>
                          </a:solidFill>
                          <a:latin typeface="Arial Narrow"/>
                        </a:rPr>
                      </a:br>
                      <a:r>
                        <a:rPr lang="en-US" sz="1200" b="1" i="0" u="none" strike="noStrike" dirty="0">
                          <a:solidFill>
                            <a:srgbClr val="000000"/>
                          </a:solidFill>
                          <a:latin typeface="Arial Narrow"/>
                        </a:rPr>
                        <a:t>REQUESTED</a:t>
                      </a:r>
                    </a:p>
                  </a:txBody>
                  <a:tcPr marL="7620" marR="7620" marT="762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US" sz="1200" b="1" i="0" u="none" strike="noStrike" dirty="0">
                          <a:solidFill>
                            <a:srgbClr val="FF0000"/>
                          </a:solidFill>
                          <a:latin typeface="Arial Narrow"/>
                        </a:rPr>
                        <a:t>DAYS</a:t>
                      </a:r>
                      <a:br>
                        <a:rPr lang="en-US" sz="1200" b="1" i="0" u="none" strike="noStrike" dirty="0">
                          <a:solidFill>
                            <a:srgbClr val="FF0000"/>
                          </a:solidFill>
                          <a:latin typeface="Arial Narrow"/>
                        </a:rPr>
                      </a:br>
                      <a:r>
                        <a:rPr lang="en-US" sz="1200" b="1" i="0" u="none" strike="noStrike" dirty="0">
                          <a:solidFill>
                            <a:srgbClr val="FF0000"/>
                          </a:solidFill>
                          <a:latin typeface="Arial Narrow"/>
                        </a:rPr>
                        <a:t>AWARDED</a:t>
                      </a:r>
                    </a:p>
                  </a:txBody>
                  <a:tcPr marL="7620" marR="7620" marT="762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indent="0" algn="ctr" defTabSz="914400" rtl="0" eaLnBrk="1" fontAlgn="t" latinLnBrk="0" hangingPunct="1">
                        <a:lnSpc>
                          <a:spcPct val="100000"/>
                        </a:lnSpc>
                        <a:spcBef>
                          <a:spcPts val="0"/>
                        </a:spcBef>
                        <a:spcAft>
                          <a:spcPts val="0"/>
                        </a:spcAft>
                        <a:buClrTx/>
                        <a:buSzTx/>
                        <a:buFontTx/>
                        <a:buNone/>
                        <a:tabLst/>
                        <a:defRPr/>
                      </a:pPr>
                      <a:r>
                        <a:rPr lang="en-US" sz="1200" b="1" i="0" u="none" strike="noStrike" dirty="0" smtClean="0">
                          <a:solidFill>
                            <a:srgbClr val="FF0000"/>
                          </a:solidFill>
                          <a:latin typeface="Arial Narrow"/>
                        </a:rPr>
                        <a:t>SCIENTIFIC</a:t>
                      </a:r>
                      <a:br>
                        <a:rPr lang="en-US" sz="1200" b="1" i="0" u="none" strike="noStrike" dirty="0" smtClean="0">
                          <a:solidFill>
                            <a:srgbClr val="FF0000"/>
                          </a:solidFill>
                          <a:latin typeface="Arial Narrow"/>
                        </a:rPr>
                      </a:br>
                      <a:r>
                        <a:rPr lang="en-US" sz="1200" b="1" i="0" u="none" strike="noStrike" dirty="0" smtClean="0">
                          <a:solidFill>
                            <a:srgbClr val="FF0000"/>
                          </a:solidFill>
                          <a:latin typeface="Arial Narrow"/>
                        </a:rPr>
                        <a:t>RATE</a:t>
                      </a:r>
                    </a:p>
                    <a:p>
                      <a:pPr algn="ctr" fontAlgn="t"/>
                      <a:endParaRPr lang="en-US" sz="1200" b="1" i="0" u="none" strike="noStrike" dirty="0">
                        <a:solidFill>
                          <a:srgbClr val="000000"/>
                        </a:solidFill>
                        <a:latin typeface="Arial Narrow"/>
                      </a:endParaRPr>
                    </a:p>
                  </a:txBody>
                  <a:tcPr marL="7620" marR="7620" marT="762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indent="0" algn="ctr" defTabSz="914400" rtl="0" eaLnBrk="1" fontAlgn="t" latinLnBrk="0" hangingPunct="1">
                        <a:lnSpc>
                          <a:spcPct val="100000"/>
                        </a:lnSpc>
                        <a:spcBef>
                          <a:spcPts val="0"/>
                        </a:spcBef>
                        <a:spcAft>
                          <a:spcPts val="0"/>
                        </a:spcAft>
                        <a:buClrTx/>
                        <a:buSzTx/>
                        <a:buFontTx/>
                        <a:buNone/>
                        <a:tabLst/>
                        <a:defRPr/>
                      </a:pPr>
                      <a:r>
                        <a:rPr lang="en-US" sz="1200" b="1" i="0" u="none" strike="noStrike" dirty="0" smtClean="0">
                          <a:solidFill>
                            <a:srgbClr val="000000"/>
                          </a:solidFill>
                          <a:latin typeface="Arial Narrow"/>
                        </a:rPr>
                        <a:t>PAC DECISION</a:t>
                      </a:r>
                    </a:p>
                    <a:p>
                      <a:pPr algn="ctr" fontAlgn="t"/>
                      <a:endParaRPr lang="en-US" sz="1200" b="1" i="0" u="none" strike="noStrike" dirty="0">
                        <a:solidFill>
                          <a:srgbClr val="FF0000"/>
                        </a:solidFill>
                        <a:latin typeface="Arial Narrow"/>
                      </a:endParaRPr>
                    </a:p>
                  </a:txBody>
                  <a:tcPr marL="7620" marR="7620" marT="762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434336">
                <a:tc>
                  <a:txBody>
                    <a:bodyPr/>
                    <a:lstStyle/>
                    <a:p>
                      <a:pPr algn="l" fontAlgn="b"/>
                      <a:r>
                        <a:rPr lang="en-US" sz="1200" b="0" i="0" u="none" strike="noStrike" dirty="0">
                          <a:solidFill>
                            <a:srgbClr val="000000"/>
                          </a:solidFill>
                          <a:effectLst/>
                          <a:latin typeface="Arial Narrow"/>
                        </a:rPr>
                        <a:t>PR12-15-001</a:t>
                      </a:r>
                    </a:p>
                  </a:txBody>
                  <a:tcPr marL="6350" marR="6350" marT="635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200" b="0" i="0" u="none" strike="noStrike" dirty="0">
                          <a:solidFill>
                            <a:srgbClr val="000000"/>
                          </a:solidFill>
                          <a:effectLst/>
                          <a:latin typeface="Arial Narrow"/>
                        </a:rPr>
                        <a:t>Measurement of the Generalized Polarizabilities of the Proton in Virtual Compton Scattering</a:t>
                      </a:r>
                    </a:p>
                  </a:txBody>
                  <a:tcPr marL="6350" marR="6350" marT="635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Arial Narrow"/>
                        </a:rPr>
                        <a:t>N. </a:t>
                      </a:r>
                      <a:r>
                        <a:rPr lang="en-US" sz="1200" b="0" i="0" u="none" strike="noStrike" dirty="0" err="1">
                          <a:solidFill>
                            <a:srgbClr val="000000"/>
                          </a:solidFill>
                          <a:effectLst/>
                          <a:latin typeface="Arial Narrow"/>
                        </a:rPr>
                        <a:t>Sparveris</a:t>
                      </a:r>
                      <a:endParaRPr lang="en-US" sz="1200" b="0" i="0" u="none" strike="noStrike" dirty="0">
                        <a:solidFill>
                          <a:srgbClr val="000000"/>
                        </a:solidFill>
                        <a:effectLst/>
                        <a:latin typeface="Arial Narrow"/>
                      </a:endParaRPr>
                    </a:p>
                  </a:txBody>
                  <a:tcPr marL="6350" marR="6350" marT="635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Arial Narrow"/>
                        </a:rPr>
                        <a:t>C</a:t>
                      </a:r>
                    </a:p>
                  </a:txBody>
                  <a:tcPr marL="6350" marR="6350" marT="635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Arial Narrow"/>
                        </a:rPr>
                        <a:t>15</a:t>
                      </a:r>
                    </a:p>
                  </a:txBody>
                  <a:tcPr marL="6350" marR="6350" marT="635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200" b="0" i="0" u="none" strike="noStrike" dirty="0">
                        <a:solidFill>
                          <a:srgbClr val="000000"/>
                        </a:solidFill>
                        <a:effectLst/>
                        <a:latin typeface="Arial Narrow"/>
                      </a:endParaRPr>
                    </a:p>
                  </a:txBody>
                  <a:tcPr marL="6350" marR="6350" marT="635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200" b="0" i="0" u="none" strike="noStrike" dirty="0">
                        <a:solidFill>
                          <a:srgbClr val="000000"/>
                        </a:solidFill>
                        <a:effectLst/>
                        <a:latin typeface="Arial Narrow"/>
                      </a:endParaRPr>
                    </a:p>
                  </a:txBody>
                  <a:tcPr marL="6350" marR="6350" marT="635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algn="ctr" defTabSz="914400" rtl="0" eaLnBrk="1" fontAlgn="b" latinLnBrk="0" hangingPunct="1"/>
                      <a:r>
                        <a:rPr lang="en-US" sz="1200" b="0" i="0" u="none" strike="noStrike" kern="1200" dirty="0" smtClean="0">
                          <a:solidFill>
                            <a:srgbClr val="000000"/>
                          </a:solidFill>
                          <a:effectLst/>
                          <a:latin typeface="Arial Narrow"/>
                          <a:ea typeface="+mn-ea"/>
                          <a:cs typeface="+mn-cs"/>
                        </a:rPr>
                        <a:t>C2</a:t>
                      </a:r>
                      <a:endParaRPr lang="en-US" sz="1200" b="0" i="0" u="none" strike="noStrike" kern="1200" dirty="0">
                        <a:solidFill>
                          <a:srgbClr val="000000"/>
                        </a:solidFill>
                        <a:effectLst/>
                        <a:latin typeface="Arial Narrow"/>
                        <a:ea typeface="+mn-ea"/>
                        <a:cs typeface="+mn-cs"/>
                      </a:endParaRPr>
                    </a:p>
                  </a:txBody>
                  <a:tcPr marL="6350" marR="6350" marT="635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473701">
                <a:tc>
                  <a:txBody>
                    <a:bodyPr/>
                    <a:lstStyle/>
                    <a:p>
                      <a:pPr algn="l" fontAlgn="b"/>
                      <a:r>
                        <a:rPr lang="en-US" sz="1200" b="0" i="0" u="none" strike="noStrike" dirty="0">
                          <a:solidFill>
                            <a:srgbClr val="000000"/>
                          </a:solidFill>
                          <a:effectLst/>
                          <a:latin typeface="Arial Narrow"/>
                        </a:rPr>
                        <a:t>PR12-15-002</a:t>
                      </a:r>
                    </a:p>
                  </a:txBody>
                  <a:tcPr marL="6350" marR="6350" marT="635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200" b="0" i="0" u="none" strike="noStrike" dirty="0">
                          <a:solidFill>
                            <a:srgbClr val="000000"/>
                          </a:solidFill>
                          <a:effectLst/>
                          <a:latin typeface="Arial Narrow"/>
                        </a:rPr>
                        <a:t>The sidereal time variations of the Lorentz force and maximum attainable speed of electrons</a:t>
                      </a:r>
                    </a:p>
                  </a:txBody>
                  <a:tcPr marL="6350" marR="6350" marT="635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dirty="0" smtClean="0">
                          <a:solidFill>
                            <a:srgbClr val="000000"/>
                          </a:solidFill>
                          <a:effectLst/>
                          <a:latin typeface="Arial Narrow"/>
                        </a:rPr>
                        <a:t>B. </a:t>
                      </a:r>
                      <a:r>
                        <a:rPr lang="en-US" sz="1200" b="0" i="0" u="none" strike="noStrike" dirty="0" err="1">
                          <a:solidFill>
                            <a:srgbClr val="000000"/>
                          </a:solidFill>
                          <a:effectLst/>
                          <a:latin typeface="Arial Narrow"/>
                        </a:rPr>
                        <a:t>Wojtsekhowski</a:t>
                      </a:r>
                      <a:endParaRPr lang="en-US" sz="1200" b="0" i="0" u="none" strike="noStrike" dirty="0">
                        <a:solidFill>
                          <a:srgbClr val="000000"/>
                        </a:solidFill>
                        <a:effectLst/>
                        <a:latin typeface="Arial Narrow"/>
                      </a:endParaRPr>
                    </a:p>
                  </a:txBody>
                  <a:tcPr marL="6350" marR="6350" marT="635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dirty="0" err="1">
                          <a:solidFill>
                            <a:srgbClr val="000000"/>
                          </a:solidFill>
                          <a:effectLst/>
                          <a:latin typeface="Arial Narrow"/>
                        </a:rPr>
                        <a:t>Acc</a:t>
                      </a:r>
                      <a:endParaRPr lang="en-US" sz="1200" b="0" i="0" u="none" strike="noStrike" dirty="0">
                        <a:solidFill>
                          <a:srgbClr val="000000"/>
                        </a:solidFill>
                        <a:effectLst/>
                        <a:latin typeface="Arial Narrow"/>
                      </a:endParaRPr>
                    </a:p>
                  </a:txBody>
                  <a:tcPr marL="6350" marR="6350" marT="635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Arial Narrow"/>
                        </a:rPr>
                        <a:t>3.5</a:t>
                      </a:r>
                    </a:p>
                  </a:txBody>
                  <a:tcPr marL="6350" marR="6350" marT="635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200" b="0" i="0" u="none" strike="noStrike">
                        <a:solidFill>
                          <a:srgbClr val="000000"/>
                        </a:solidFill>
                        <a:effectLst/>
                        <a:latin typeface="Arial Narrow"/>
                      </a:endParaRPr>
                    </a:p>
                  </a:txBody>
                  <a:tcPr marL="6350" marR="6350" marT="635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200" b="0" i="0" u="none" strike="noStrike" dirty="0">
                        <a:solidFill>
                          <a:srgbClr val="000000"/>
                        </a:solidFill>
                        <a:effectLst/>
                        <a:latin typeface="Arial Narrow"/>
                      </a:endParaRPr>
                    </a:p>
                  </a:txBody>
                  <a:tcPr marL="6350" marR="6350" marT="635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algn="ctr" defTabSz="914400" rtl="0" eaLnBrk="1" fontAlgn="b" latinLnBrk="0" hangingPunct="1"/>
                      <a:r>
                        <a:rPr lang="en-US" sz="1200" b="0" i="0" u="none" strike="noStrike" kern="1200" dirty="0" smtClean="0">
                          <a:solidFill>
                            <a:srgbClr val="000000"/>
                          </a:solidFill>
                          <a:effectLst/>
                          <a:latin typeface="Arial Narrow"/>
                          <a:ea typeface="+mn-ea"/>
                          <a:cs typeface="+mn-cs"/>
                        </a:rPr>
                        <a:t>Defer</a:t>
                      </a:r>
                      <a:endParaRPr lang="en-US" sz="1200" b="0" i="0" u="none" strike="noStrike" kern="1200" dirty="0">
                        <a:solidFill>
                          <a:srgbClr val="000000"/>
                        </a:solidFill>
                        <a:effectLst/>
                        <a:latin typeface="Arial Narrow"/>
                        <a:ea typeface="+mn-ea"/>
                        <a:cs typeface="+mn-cs"/>
                      </a:endParaRPr>
                    </a:p>
                  </a:txBody>
                  <a:tcPr marL="6350" marR="6350" marT="635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589239">
                <a:tc>
                  <a:txBody>
                    <a:bodyPr/>
                    <a:lstStyle/>
                    <a:p>
                      <a:pPr algn="l" fontAlgn="b"/>
                      <a:r>
                        <a:rPr lang="en-US" sz="1200" b="0" i="0" u="none" strike="noStrike">
                          <a:solidFill>
                            <a:srgbClr val="000000"/>
                          </a:solidFill>
                          <a:effectLst/>
                          <a:latin typeface="Arial Narrow"/>
                        </a:rPr>
                        <a:t>PR12-15-003</a:t>
                      </a:r>
                    </a:p>
                  </a:txBody>
                  <a:tcPr marL="6350" marR="6350" marT="635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200" b="0" i="0" u="none" strike="noStrike" dirty="0">
                          <a:solidFill>
                            <a:srgbClr val="000000"/>
                          </a:solidFill>
                          <a:effectLst/>
                          <a:latin typeface="Arial Narrow"/>
                        </a:rPr>
                        <a:t>Polarization Observables in Wide-angle Compton Scattering at Photon Energies up to 8 GeV</a:t>
                      </a:r>
                    </a:p>
                  </a:txBody>
                  <a:tcPr marL="6350" marR="6350" marT="635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dirty="0" smtClean="0">
                          <a:solidFill>
                            <a:srgbClr val="000000"/>
                          </a:solidFill>
                          <a:effectLst/>
                          <a:latin typeface="Arial Narrow"/>
                        </a:rPr>
                        <a:t>B. </a:t>
                      </a:r>
                      <a:r>
                        <a:rPr lang="en-US" sz="1200" b="0" i="0" u="none" strike="noStrike" dirty="0" err="1" smtClean="0">
                          <a:solidFill>
                            <a:srgbClr val="000000"/>
                          </a:solidFill>
                          <a:effectLst/>
                          <a:latin typeface="Arial Narrow"/>
                        </a:rPr>
                        <a:t>Wojtsekhowski</a:t>
                      </a:r>
                      <a:endParaRPr lang="en-US" sz="1200" b="0" i="0" u="none" strike="noStrike" dirty="0">
                        <a:solidFill>
                          <a:srgbClr val="000000"/>
                        </a:solidFill>
                        <a:effectLst/>
                        <a:latin typeface="Arial Narrow"/>
                      </a:endParaRPr>
                    </a:p>
                  </a:txBody>
                  <a:tcPr marL="6350" marR="6350" marT="635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Arial Narrow"/>
                        </a:rPr>
                        <a:t>A</a:t>
                      </a:r>
                    </a:p>
                  </a:txBody>
                  <a:tcPr marL="6350" marR="6350" marT="635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Arial Narrow"/>
                        </a:rPr>
                        <a:t>15</a:t>
                      </a:r>
                    </a:p>
                  </a:txBody>
                  <a:tcPr marL="6350" marR="6350" marT="635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200" b="0" i="0" u="none" strike="noStrike" dirty="0">
                        <a:solidFill>
                          <a:srgbClr val="000000"/>
                        </a:solidFill>
                        <a:effectLst/>
                        <a:latin typeface="Arial Narrow"/>
                      </a:endParaRPr>
                    </a:p>
                  </a:txBody>
                  <a:tcPr marL="6350" marR="6350" marT="635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200" b="0" i="0" u="none" strike="noStrike" dirty="0">
                        <a:solidFill>
                          <a:srgbClr val="000000"/>
                        </a:solidFill>
                        <a:effectLst/>
                        <a:latin typeface="Arial Narrow"/>
                      </a:endParaRPr>
                    </a:p>
                  </a:txBody>
                  <a:tcPr marL="6350" marR="6350" marT="635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algn="ctr" defTabSz="914400" rtl="0" eaLnBrk="1" fontAlgn="b" latinLnBrk="0" hangingPunct="1"/>
                      <a:r>
                        <a:rPr lang="en-US" sz="1200" b="0" i="0" u="none" strike="noStrike" kern="1200" dirty="0" smtClean="0">
                          <a:solidFill>
                            <a:srgbClr val="000000"/>
                          </a:solidFill>
                          <a:effectLst/>
                          <a:latin typeface="Arial Narrow"/>
                          <a:ea typeface="+mn-ea"/>
                          <a:cs typeface="+mn-cs"/>
                        </a:rPr>
                        <a:t>Defer</a:t>
                      </a:r>
                      <a:endParaRPr lang="en-US" sz="1200" b="0" i="0" u="none" strike="noStrike" kern="1200" dirty="0">
                        <a:solidFill>
                          <a:srgbClr val="000000"/>
                        </a:solidFill>
                        <a:effectLst/>
                        <a:latin typeface="Arial Narrow"/>
                        <a:ea typeface="+mn-ea"/>
                        <a:cs typeface="+mn-cs"/>
                      </a:endParaRPr>
                    </a:p>
                  </a:txBody>
                  <a:tcPr marL="6350" marR="6350" marT="635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564086">
                <a:tc>
                  <a:txBody>
                    <a:bodyPr/>
                    <a:lstStyle/>
                    <a:p>
                      <a:pPr algn="l" fontAlgn="b"/>
                      <a:r>
                        <a:rPr lang="en-US" sz="1200" b="0" i="0" u="none" strike="noStrike">
                          <a:solidFill>
                            <a:srgbClr val="000000"/>
                          </a:solidFill>
                          <a:effectLst/>
                          <a:latin typeface="Arial Narrow"/>
                        </a:rPr>
                        <a:t>PR12-15-004</a:t>
                      </a:r>
                    </a:p>
                  </a:txBody>
                  <a:tcPr marL="6350" marR="6350" marT="635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200" b="0" i="0" u="none" strike="noStrike" dirty="0">
                          <a:solidFill>
                            <a:srgbClr val="000000"/>
                          </a:solidFill>
                          <a:effectLst/>
                          <a:latin typeface="Arial Narrow"/>
                        </a:rPr>
                        <a:t>Deeply virtual Compton scattering on the neutron with a longitudinally polarized deuteron target</a:t>
                      </a:r>
                    </a:p>
                  </a:txBody>
                  <a:tcPr marL="6350" marR="6350" marT="635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dirty="0" smtClean="0">
                          <a:solidFill>
                            <a:srgbClr val="000000"/>
                          </a:solidFill>
                          <a:effectLst/>
                          <a:latin typeface="Arial Narrow"/>
                        </a:rPr>
                        <a:t>S. </a:t>
                      </a:r>
                      <a:r>
                        <a:rPr lang="en-US" sz="1200" b="0" i="0" u="none" strike="noStrike" dirty="0" err="1">
                          <a:solidFill>
                            <a:srgbClr val="000000"/>
                          </a:solidFill>
                          <a:effectLst/>
                          <a:latin typeface="Arial Narrow"/>
                        </a:rPr>
                        <a:t>Niccolai</a:t>
                      </a:r>
                      <a:endParaRPr lang="en-US" sz="1200" b="0" i="0" u="none" strike="noStrike" dirty="0">
                        <a:solidFill>
                          <a:srgbClr val="000000"/>
                        </a:solidFill>
                        <a:effectLst/>
                        <a:latin typeface="Arial Narrow"/>
                      </a:endParaRPr>
                    </a:p>
                  </a:txBody>
                  <a:tcPr marL="6350" marR="6350" marT="635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Arial Narrow"/>
                        </a:rPr>
                        <a:t>B</a:t>
                      </a:r>
                    </a:p>
                  </a:txBody>
                  <a:tcPr marL="6350" marR="6350" marT="635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Arial Narrow"/>
                        </a:rPr>
                        <a:t>125</a:t>
                      </a:r>
                    </a:p>
                  </a:txBody>
                  <a:tcPr marL="6350" marR="6350" marT="635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200" b="0" i="0" u="none" strike="noStrike" dirty="0">
                        <a:solidFill>
                          <a:srgbClr val="000000"/>
                        </a:solidFill>
                        <a:effectLst/>
                        <a:latin typeface="Arial Narrow"/>
                      </a:endParaRPr>
                    </a:p>
                  </a:txBody>
                  <a:tcPr marL="6350" marR="6350" marT="635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200" b="0" i="0" u="none" strike="noStrike" dirty="0">
                        <a:solidFill>
                          <a:srgbClr val="000000"/>
                        </a:solidFill>
                        <a:effectLst/>
                        <a:latin typeface="Arial Narrow"/>
                      </a:endParaRPr>
                    </a:p>
                  </a:txBody>
                  <a:tcPr marL="6350" marR="6350" marT="635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algn="ctr" defTabSz="914400" rtl="0" eaLnBrk="1" fontAlgn="b" latinLnBrk="0" hangingPunct="1"/>
                      <a:r>
                        <a:rPr lang="en-US" sz="1200" b="0" i="0" u="none" strike="noStrike" kern="1200" dirty="0" smtClean="0">
                          <a:solidFill>
                            <a:srgbClr val="000000"/>
                          </a:solidFill>
                          <a:effectLst/>
                          <a:latin typeface="Arial Narrow"/>
                          <a:ea typeface="+mn-ea"/>
                          <a:cs typeface="+mn-cs"/>
                        </a:rPr>
                        <a:t>C2</a:t>
                      </a:r>
                      <a:endParaRPr lang="en-US" sz="1200" b="0" i="0" u="none" strike="noStrike" kern="1200" dirty="0">
                        <a:solidFill>
                          <a:srgbClr val="000000"/>
                        </a:solidFill>
                        <a:effectLst/>
                        <a:latin typeface="Arial Narrow"/>
                        <a:ea typeface="+mn-ea"/>
                        <a:cs typeface="+mn-cs"/>
                      </a:endParaRPr>
                    </a:p>
                  </a:txBody>
                  <a:tcPr marL="6350" marR="6350" marT="635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492653">
                <a:tc>
                  <a:txBody>
                    <a:bodyPr/>
                    <a:lstStyle/>
                    <a:p>
                      <a:pPr algn="l" fontAlgn="b"/>
                      <a:r>
                        <a:rPr lang="en-US" sz="1200" b="0" i="0" u="none" strike="noStrike">
                          <a:solidFill>
                            <a:srgbClr val="000000"/>
                          </a:solidFill>
                          <a:effectLst/>
                          <a:latin typeface="Arial Narrow"/>
                        </a:rPr>
                        <a:t>PR12-15-005</a:t>
                      </a:r>
                    </a:p>
                  </a:txBody>
                  <a:tcPr marL="6350" marR="6350" marT="635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200" b="0" i="0" u="none" strike="noStrike" dirty="0">
                          <a:solidFill>
                            <a:srgbClr val="000000"/>
                          </a:solidFill>
                          <a:effectLst/>
                          <a:latin typeface="Arial Narrow"/>
                        </a:rPr>
                        <a:t>Measurements of the Quasi-Elastic and Elastic Deuteron Tensor Asymmetries</a:t>
                      </a:r>
                    </a:p>
                  </a:txBody>
                  <a:tcPr marL="6350" marR="6350" marT="635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dirty="0" smtClean="0">
                          <a:solidFill>
                            <a:srgbClr val="000000"/>
                          </a:solidFill>
                          <a:effectLst/>
                          <a:latin typeface="Arial Narrow"/>
                        </a:rPr>
                        <a:t>E. </a:t>
                      </a:r>
                      <a:r>
                        <a:rPr lang="en-US" sz="1200" b="0" i="0" u="none" strike="noStrike" dirty="0">
                          <a:solidFill>
                            <a:srgbClr val="000000"/>
                          </a:solidFill>
                          <a:effectLst/>
                          <a:latin typeface="Arial Narrow"/>
                        </a:rPr>
                        <a:t>Long</a:t>
                      </a:r>
                    </a:p>
                  </a:txBody>
                  <a:tcPr marL="6350" marR="6350" marT="635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Arial Narrow"/>
                        </a:rPr>
                        <a:t>C</a:t>
                      </a:r>
                    </a:p>
                  </a:txBody>
                  <a:tcPr marL="6350" marR="6350" marT="635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Arial Narrow"/>
                        </a:rPr>
                        <a:t>44.3</a:t>
                      </a:r>
                    </a:p>
                  </a:txBody>
                  <a:tcPr marL="6350" marR="6350" marT="635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200" b="0" i="0" u="none" strike="noStrike">
                        <a:solidFill>
                          <a:srgbClr val="000000"/>
                        </a:solidFill>
                        <a:effectLst/>
                        <a:latin typeface="Arial Narrow"/>
                      </a:endParaRPr>
                    </a:p>
                  </a:txBody>
                  <a:tcPr marL="6350" marR="6350" marT="635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200" b="0" i="0" u="none" strike="noStrike">
                        <a:solidFill>
                          <a:srgbClr val="000000"/>
                        </a:solidFill>
                        <a:effectLst/>
                        <a:latin typeface="Arial Narrow"/>
                      </a:endParaRPr>
                    </a:p>
                  </a:txBody>
                  <a:tcPr marL="6350" marR="6350" marT="635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US" sz="1200" b="0" i="0" u="none" strike="noStrike" kern="1200" dirty="0" smtClean="0">
                          <a:solidFill>
                            <a:srgbClr val="000000"/>
                          </a:solidFill>
                          <a:effectLst/>
                          <a:latin typeface="Arial Narrow"/>
                          <a:ea typeface="+mn-ea"/>
                          <a:cs typeface="+mn-cs"/>
                        </a:rPr>
                        <a:t>C2</a:t>
                      </a:r>
                    </a:p>
                  </a:txBody>
                  <a:tcPr marL="6350" marR="6350" marT="635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457243">
                <a:tc>
                  <a:txBody>
                    <a:bodyPr/>
                    <a:lstStyle/>
                    <a:p>
                      <a:pPr algn="l" fontAlgn="b"/>
                      <a:r>
                        <a:rPr lang="en-US" sz="1200" b="0" i="0" u="none" strike="noStrike">
                          <a:solidFill>
                            <a:srgbClr val="000000"/>
                          </a:solidFill>
                          <a:effectLst/>
                          <a:latin typeface="Arial Narrow"/>
                        </a:rPr>
                        <a:t>PR12-15-006</a:t>
                      </a:r>
                    </a:p>
                  </a:txBody>
                  <a:tcPr marL="6350" marR="6350" marT="635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200" b="0" i="0" u="none" strike="noStrike" dirty="0">
                          <a:solidFill>
                            <a:srgbClr val="000000"/>
                          </a:solidFill>
                          <a:effectLst/>
                          <a:latin typeface="Arial Narrow"/>
                        </a:rPr>
                        <a:t>Measurement of Tagged Deep Inelastic Scattering</a:t>
                      </a:r>
                    </a:p>
                  </a:txBody>
                  <a:tcPr marL="6350" marR="6350" marT="635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dirty="0" smtClean="0">
                          <a:solidFill>
                            <a:srgbClr val="000000"/>
                          </a:solidFill>
                          <a:effectLst/>
                          <a:latin typeface="Arial Narrow"/>
                        </a:rPr>
                        <a:t>C. </a:t>
                      </a:r>
                      <a:r>
                        <a:rPr lang="en-US" sz="1200" b="0" i="0" u="none" strike="noStrike" dirty="0">
                          <a:solidFill>
                            <a:srgbClr val="000000"/>
                          </a:solidFill>
                          <a:effectLst/>
                          <a:latin typeface="Arial Narrow"/>
                        </a:rPr>
                        <a:t>Keppel</a:t>
                      </a:r>
                    </a:p>
                  </a:txBody>
                  <a:tcPr marL="6350" marR="6350" marT="635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Arial Narrow"/>
                        </a:rPr>
                        <a:t>A</a:t>
                      </a:r>
                    </a:p>
                  </a:txBody>
                  <a:tcPr marL="6350" marR="6350" marT="635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Arial Narrow"/>
                        </a:rPr>
                        <a:t>27</a:t>
                      </a:r>
                    </a:p>
                  </a:txBody>
                  <a:tcPr marL="6350" marR="6350" marT="635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1" i="0" u="none" strike="noStrike" dirty="0" smtClean="0">
                          <a:solidFill>
                            <a:srgbClr val="FF0000"/>
                          </a:solidFill>
                          <a:effectLst/>
                          <a:latin typeface="Arial Narrow"/>
                        </a:rPr>
                        <a:t>27</a:t>
                      </a:r>
                      <a:endParaRPr lang="en-US" sz="1200" b="1" i="0" u="none" strike="noStrike" dirty="0">
                        <a:solidFill>
                          <a:srgbClr val="FF0000"/>
                        </a:solidFill>
                        <a:effectLst/>
                        <a:latin typeface="Arial Narrow"/>
                      </a:endParaRPr>
                    </a:p>
                  </a:txBody>
                  <a:tcPr marL="6350" marR="6350" marT="635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1" i="0" u="none" strike="noStrike" dirty="0" smtClean="0">
                          <a:solidFill>
                            <a:srgbClr val="FF0000"/>
                          </a:solidFill>
                          <a:effectLst/>
                          <a:latin typeface="Arial Narrow"/>
                        </a:rPr>
                        <a:t>A-</a:t>
                      </a:r>
                      <a:endParaRPr lang="en-US" sz="1200" b="1" i="0" u="none" strike="noStrike" dirty="0">
                        <a:solidFill>
                          <a:srgbClr val="FF0000"/>
                        </a:solidFill>
                        <a:effectLst/>
                        <a:latin typeface="Arial Narrow"/>
                      </a:endParaRPr>
                    </a:p>
                  </a:txBody>
                  <a:tcPr marL="6350" marR="6350" marT="635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algn="ctr" defTabSz="914400" rtl="0" eaLnBrk="1" fontAlgn="b" latinLnBrk="0" hangingPunct="1"/>
                      <a:r>
                        <a:rPr lang="en-US" sz="1200" b="0" i="0" u="none" strike="noStrike" kern="1200" dirty="0" smtClean="0">
                          <a:solidFill>
                            <a:srgbClr val="000000"/>
                          </a:solidFill>
                          <a:effectLst/>
                          <a:latin typeface="Arial Narrow"/>
                          <a:ea typeface="+mn-ea"/>
                          <a:cs typeface="+mn-cs"/>
                        </a:rPr>
                        <a:t>C1</a:t>
                      </a:r>
                      <a:endParaRPr lang="en-US" sz="1200" b="0" i="0" u="none" strike="noStrike" kern="1200" dirty="0">
                        <a:solidFill>
                          <a:srgbClr val="000000"/>
                        </a:solidFill>
                        <a:effectLst/>
                        <a:latin typeface="Arial Narrow"/>
                        <a:ea typeface="+mn-ea"/>
                        <a:cs typeface="+mn-cs"/>
                      </a:endParaRPr>
                    </a:p>
                  </a:txBody>
                  <a:tcPr marL="6350" marR="6350" marT="635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425070">
                <a:tc>
                  <a:txBody>
                    <a:bodyPr/>
                    <a:lstStyle/>
                    <a:p>
                      <a:pPr algn="l" fontAlgn="b"/>
                      <a:r>
                        <a:rPr lang="en-US" sz="1200" b="0" i="0" u="none" strike="noStrike">
                          <a:solidFill>
                            <a:srgbClr val="000000"/>
                          </a:solidFill>
                          <a:effectLst/>
                          <a:latin typeface="Arial Narrow"/>
                        </a:rPr>
                        <a:t>PR12-15-007</a:t>
                      </a:r>
                    </a:p>
                  </a:txBody>
                  <a:tcPr marL="6350" marR="6350" marT="635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200" b="0" i="0" u="none" strike="noStrike" dirty="0">
                          <a:solidFill>
                            <a:srgbClr val="000000"/>
                          </a:solidFill>
                          <a:effectLst/>
                          <a:latin typeface="Arial Narrow"/>
                        </a:rPr>
                        <a:t>Measurements of the Charge and Magnetic Form Factors of the Triton at Large Momentum Transfers</a:t>
                      </a:r>
                    </a:p>
                  </a:txBody>
                  <a:tcPr marL="6350" marR="6350" marT="635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dirty="0" smtClean="0">
                          <a:solidFill>
                            <a:srgbClr val="000000"/>
                          </a:solidFill>
                          <a:effectLst/>
                          <a:latin typeface="Arial Narrow"/>
                        </a:rPr>
                        <a:t>G. </a:t>
                      </a:r>
                      <a:r>
                        <a:rPr lang="en-US" sz="1200" b="0" i="0" u="none" strike="noStrike" dirty="0" err="1">
                          <a:solidFill>
                            <a:srgbClr val="000000"/>
                          </a:solidFill>
                          <a:effectLst/>
                          <a:latin typeface="Arial Narrow"/>
                        </a:rPr>
                        <a:t>Petratos</a:t>
                      </a:r>
                      <a:endParaRPr lang="en-US" sz="1200" b="0" i="0" u="none" strike="noStrike" dirty="0">
                        <a:solidFill>
                          <a:srgbClr val="000000"/>
                        </a:solidFill>
                        <a:effectLst/>
                        <a:latin typeface="Arial Narrow"/>
                      </a:endParaRPr>
                    </a:p>
                  </a:txBody>
                  <a:tcPr marL="6350" marR="6350" marT="635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Arial Narrow"/>
                        </a:rPr>
                        <a:t>A</a:t>
                      </a:r>
                    </a:p>
                  </a:txBody>
                  <a:tcPr marL="6350" marR="6350" marT="635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Arial Narrow"/>
                        </a:rPr>
                        <a:t>10</a:t>
                      </a:r>
                    </a:p>
                  </a:txBody>
                  <a:tcPr marL="6350" marR="6350" marT="635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200" b="0" i="0" u="none" strike="noStrike">
                        <a:solidFill>
                          <a:srgbClr val="000000"/>
                        </a:solidFill>
                        <a:effectLst/>
                        <a:latin typeface="Arial Narrow"/>
                      </a:endParaRPr>
                    </a:p>
                  </a:txBody>
                  <a:tcPr marL="6350" marR="6350" marT="635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200" b="0" i="0" u="none" strike="noStrike" dirty="0">
                        <a:solidFill>
                          <a:srgbClr val="000000"/>
                        </a:solidFill>
                        <a:effectLst/>
                        <a:latin typeface="Arial Narrow"/>
                      </a:endParaRPr>
                    </a:p>
                  </a:txBody>
                  <a:tcPr marL="6350" marR="6350" marT="635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algn="ctr" defTabSz="914400" rtl="0" eaLnBrk="1" fontAlgn="b" latinLnBrk="0" hangingPunct="1"/>
                      <a:r>
                        <a:rPr lang="en-US" sz="1200" b="0" i="0" u="none" strike="noStrike" kern="1200" dirty="0" smtClean="0">
                          <a:solidFill>
                            <a:srgbClr val="000000"/>
                          </a:solidFill>
                          <a:effectLst/>
                          <a:latin typeface="Arial Narrow"/>
                          <a:ea typeface="+mn-ea"/>
                          <a:cs typeface="+mn-cs"/>
                        </a:rPr>
                        <a:t>Defer</a:t>
                      </a:r>
                      <a:endParaRPr lang="en-US" sz="1200" b="0" i="0" u="none" strike="noStrike" kern="1200" dirty="0">
                        <a:solidFill>
                          <a:srgbClr val="000000"/>
                        </a:solidFill>
                        <a:effectLst/>
                        <a:latin typeface="Arial Narrow"/>
                        <a:ea typeface="+mn-ea"/>
                        <a:cs typeface="+mn-cs"/>
                      </a:endParaRPr>
                    </a:p>
                  </a:txBody>
                  <a:tcPr marL="6350" marR="6350" marT="635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640310">
                <a:tc>
                  <a:txBody>
                    <a:bodyPr/>
                    <a:lstStyle/>
                    <a:p>
                      <a:pPr algn="l" fontAlgn="b"/>
                      <a:r>
                        <a:rPr lang="en-US" sz="1200" b="0" i="0" u="none" strike="noStrike">
                          <a:solidFill>
                            <a:srgbClr val="000000"/>
                          </a:solidFill>
                          <a:effectLst/>
                          <a:latin typeface="Arial Narrow"/>
                        </a:rPr>
                        <a:t>PR12-15-008</a:t>
                      </a:r>
                    </a:p>
                  </a:txBody>
                  <a:tcPr marL="6350" marR="6350" marT="635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200" b="0" i="0" u="none" strike="noStrike" dirty="0">
                          <a:solidFill>
                            <a:srgbClr val="000000"/>
                          </a:solidFill>
                          <a:effectLst/>
                          <a:latin typeface="Arial Narrow"/>
                        </a:rPr>
                        <a:t>A study of the Lambda-N interaction through the high precision spectroscopy of Lambda-</a:t>
                      </a:r>
                      <a:r>
                        <a:rPr lang="en-US" sz="1200" b="0" i="0" u="none" strike="noStrike" dirty="0" err="1">
                          <a:solidFill>
                            <a:srgbClr val="000000"/>
                          </a:solidFill>
                          <a:effectLst/>
                          <a:latin typeface="Arial Narrow"/>
                        </a:rPr>
                        <a:t>hypernuclei</a:t>
                      </a:r>
                      <a:r>
                        <a:rPr lang="en-US" sz="1200" b="0" i="0" u="none" strike="noStrike" dirty="0">
                          <a:solidFill>
                            <a:srgbClr val="000000"/>
                          </a:solidFill>
                          <a:effectLst/>
                          <a:latin typeface="Arial Narrow"/>
                        </a:rPr>
                        <a:t> with electron beam</a:t>
                      </a:r>
                    </a:p>
                  </a:txBody>
                  <a:tcPr marL="6350" marR="6350" marT="635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dirty="0" smtClean="0">
                          <a:solidFill>
                            <a:srgbClr val="000000"/>
                          </a:solidFill>
                          <a:effectLst/>
                          <a:latin typeface="Arial Narrow"/>
                        </a:rPr>
                        <a:t>S. </a:t>
                      </a:r>
                      <a:r>
                        <a:rPr lang="en-US" sz="1200" b="0" i="0" u="none" strike="noStrike" dirty="0">
                          <a:solidFill>
                            <a:srgbClr val="000000"/>
                          </a:solidFill>
                          <a:effectLst/>
                          <a:latin typeface="Arial Narrow"/>
                        </a:rPr>
                        <a:t>N. Nakamura</a:t>
                      </a:r>
                    </a:p>
                  </a:txBody>
                  <a:tcPr marL="6350" marR="6350" marT="635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Arial Narrow"/>
                        </a:rPr>
                        <a:t>A</a:t>
                      </a:r>
                    </a:p>
                  </a:txBody>
                  <a:tcPr marL="6350" marR="6350" marT="635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Arial Narrow"/>
                        </a:rPr>
                        <a:t>73</a:t>
                      </a:r>
                    </a:p>
                  </a:txBody>
                  <a:tcPr marL="6350" marR="6350" marT="635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200" b="0" i="0" u="none" strike="noStrike">
                        <a:solidFill>
                          <a:srgbClr val="000000"/>
                        </a:solidFill>
                        <a:effectLst/>
                        <a:latin typeface="Arial Narrow"/>
                      </a:endParaRPr>
                    </a:p>
                  </a:txBody>
                  <a:tcPr marL="6350" marR="6350" marT="635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200" b="0" i="0" u="none" strike="noStrike" dirty="0">
                        <a:solidFill>
                          <a:srgbClr val="000000"/>
                        </a:solidFill>
                        <a:effectLst/>
                        <a:latin typeface="Arial Narrow"/>
                      </a:endParaRPr>
                    </a:p>
                  </a:txBody>
                  <a:tcPr marL="6350" marR="6350" marT="635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US" sz="1200" b="0" i="0" u="none" strike="noStrike" kern="1200" smtClean="0">
                          <a:solidFill>
                            <a:srgbClr val="000000"/>
                          </a:solidFill>
                          <a:effectLst/>
                          <a:latin typeface="Arial Narrow"/>
                          <a:ea typeface="+mn-ea"/>
                          <a:cs typeface="+mn-cs"/>
                        </a:rPr>
                        <a:t>C2/D</a:t>
                      </a:r>
                      <a:endParaRPr lang="en-US" sz="1200" b="0" i="0" u="none" strike="noStrike" kern="1200" dirty="0" smtClean="0">
                        <a:solidFill>
                          <a:srgbClr val="000000"/>
                        </a:solidFill>
                        <a:effectLst/>
                        <a:latin typeface="Arial Narrow"/>
                        <a:ea typeface="+mn-ea"/>
                        <a:cs typeface="+mn-cs"/>
                      </a:endParaRPr>
                    </a:p>
                  </a:txBody>
                  <a:tcPr marL="6350" marR="6350" marT="635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448685">
                <a:tc>
                  <a:txBody>
                    <a:bodyPr/>
                    <a:lstStyle/>
                    <a:p>
                      <a:pPr algn="ctr" fontAlgn="b"/>
                      <a:endParaRPr lang="en-US" sz="1100" b="0" i="0" u="none" strike="noStrike" dirty="0">
                        <a:solidFill>
                          <a:srgbClr val="000000"/>
                        </a:solidFill>
                        <a:effectLst/>
                        <a:latin typeface="Arial Narrow"/>
                      </a:endParaRP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100" b="0" i="0" u="none" strike="noStrike" dirty="0">
                        <a:solidFill>
                          <a:srgbClr val="000000"/>
                        </a:solidFill>
                        <a:effectLst/>
                        <a:latin typeface="Arial Narrow"/>
                      </a:endParaRP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100" b="0" i="0" u="none" strike="noStrike">
                        <a:solidFill>
                          <a:srgbClr val="000000"/>
                        </a:solidFill>
                        <a:effectLst/>
                        <a:latin typeface="Arial Narrow"/>
                      </a:endParaRP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100" b="0" i="0" u="none" strike="noStrike">
                        <a:solidFill>
                          <a:srgbClr val="000000"/>
                        </a:solidFill>
                        <a:effectLst/>
                        <a:latin typeface="Arial Narrow"/>
                      </a:endParaRP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endParaRPr lang="en-US" sz="1100" b="0" i="0" u="none" strike="noStrike" dirty="0">
                        <a:solidFill>
                          <a:srgbClr val="000000"/>
                        </a:solidFill>
                        <a:effectLst/>
                        <a:latin typeface="Arial Narrow"/>
                      </a:endParaRP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endParaRPr lang="en-US" sz="1000" b="0" i="0" u="none" strike="noStrike" dirty="0">
                        <a:solidFill>
                          <a:srgbClr val="000000"/>
                        </a:solidFill>
                        <a:effectLst/>
                        <a:latin typeface="Arial Narrow"/>
                      </a:endParaRP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000" b="0" i="0" u="none" strike="noStrike" dirty="0">
                        <a:solidFill>
                          <a:srgbClr val="000000"/>
                        </a:solidFill>
                        <a:effectLst/>
                        <a:latin typeface="Arial Narrow"/>
                      </a:endParaRP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algn="ctr" defTabSz="914400" rtl="0" eaLnBrk="1" fontAlgn="b" latinLnBrk="0" hangingPunct="1"/>
                      <a:endParaRPr lang="en-US" sz="1100" b="0" i="0" u="none" strike="noStrike" kern="1200" dirty="0">
                        <a:solidFill>
                          <a:srgbClr val="000000"/>
                        </a:solidFill>
                        <a:effectLst/>
                        <a:latin typeface="Arial Narrow"/>
                        <a:ea typeface="+mn-ea"/>
                        <a:cs typeface="+mn-cs"/>
                      </a:endParaRP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20165384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74834" y="932472"/>
            <a:ext cx="8815340" cy="5214792"/>
          </a:xfrm>
          <a:prstGeom prst="rect">
            <a:avLst/>
          </a:prstGeom>
          <a:solidFill>
            <a:schemeClr val="bg1"/>
          </a:solidFill>
          <a:effectLst>
            <a:outerShdw blurRad="292100" dist="139700" dir="2700000" algn="tl" rotWithShape="0">
              <a:prstClr val="black">
                <a:alpha val="65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5" name="Rectangle 4"/>
          <p:cNvSpPr/>
          <p:nvPr/>
        </p:nvSpPr>
        <p:spPr>
          <a:xfrm>
            <a:off x="0" y="111702"/>
            <a:ext cx="9144000" cy="553998"/>
          </a:xfrm>
          <a:prstGeom prst="rect">
            <a:avLst/>
          </a:prstGeom>
        </p:spPr>
        <p:txBody>
          <a:bodyPr wrap="square">
            <a:spAutoFit/>
          </a:bodyPr>
          <a:lstStyle/>
          <a:p>
            <a:pPr algn="ctr" fontAlgn="b"/>
            <a:r>
              <a:rPr lang="en-US" sz="3000" b="1" dirty="0">
                <a:solidFill>
                  <a:srgbClr val="000000"/>
                </a:solidFill>
                <a:latin typeface="Arial" panose="020B0604020202020204" pitchFamily="34" charset="0"/>
                <a:cs typeface="Arial" panose="020B0604020202020204" pitchFamily="34" charset="0"/>
              </a:rPr>
              <a:t>12 </a:t>
            </a:r>
            <a:r>
              <a:rPr lang="en-US" sz="3000" b="1" dirty="0" err="1">
                <a:solidFill>
                  <a:srgbClr val="000000"/>
                </a:solidFill>
                <a:latin typeface="Arial" panose="020B0604020202020204" pitchFamily="34" charset="0"/>
                <a:cs typeface="Arial" panose="020B0604020202020204" pitchFamily="34" charset="0"/>
              </a:rPr>
              <a:t>GeV</a:t>
            </a:r>
            <a:r>
              <a:rPr lang="en-US" sz="3000" b="1" dirty="0">
                <a:solidFill>
                  <a:srgbClr val="000000"/>
                </a:solidFill>
                <a:latin typeface="Arial" panose="020B0604020202020204" pitchFamily="34" charset="0"/>
                <a:cs typeface="Arial" panose="020B0604020202020204" pitchFamily="34" charset="0"/>
              </a:rPr>
              <a:t> Approved Experiments by Physics Topics</a:t>
            </a:r>
          </a:p>
        </p:txBody>
      </p:sp>
      <p:graphicFrame>
        <p:nvGraphicFramePr>
          <p:cNvPr id="6" name="Content Placeholder 3"/>
          <p:cNvGraphicFramePr>
            <a:graphicFrameLocks/>
          </p:cNvGraphicFramePr>
          <p:nvPr>
            <p:extLst>
              <p:ext uri="{D42A27DB-BD31-4B8C-83A1-F6EECF244321}">
                <p14:modId xmlns:p14="http://schemas.microsoft.com/office/powerpoint/2010/main" val="3034943217"/>
              </p:ext>
            </p:extLst>
          </p:nvPr>
        </p:nvGraphicFramePr>
        <p:xfrm>
          <a:off x="162372" y="868354"/>
          <a:ext cx="8827802" cy="5224317"/>
        </p:xfrm>
        <a:graphic>
          <a:graphicData uri="http://schemas.openxmlformats.org/drawingml/2006/table">
            <a:tbl>
              <a:tblPr firstRow="1" bandRow="1">
                <a:tableStyleId>{073A0DAA-6AF3-43AB-8588-CEC1D06C72B9}</a:tableStyleId>
              </a:tblPr>
              <a:tblGrid>
                <a:gridCol w="4904337"/>
                <a:gridCol w="572172"/>
                <a:gridCol w="653911"/>
                <a:gridCol w="653911"/>
                <a:gridCol w="653911"/>
                <a:gridCol w="653911"/>
                <a:gridCol w="735649"/>
              </a:tblGrid>
              <a:tr h="544526">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l" fontAlgn="b"/>
                      <a:r>
                        <a:rPr lang="en-US" sz="1400" u="none" strike="noStrike" dirty="0">
                          <a:latin typeface="Arial" panose="020B0604020202020204" pitchFamily="34" charset="0"/>
                          <a:cs typeface="Arial" panose="020B0604020202020204" pitchFamily="34" charset="0"/>
                        </a:rPr>
                        <a:t>Topic</a:t>
                      </a:r>
                      <a:endParaRPr lang="en-US" sz="1400" b="1" i="0" u="none" strike="noStrike" dirty="0">
                        <a:solidFill>
                          <a:srgbClr val="000000"/>
                        </a:solidFill>
                        <a:latin typeface="Arial" panose="020B0604020202020204" pitchFamily="34" charset="0"/>
                        <a:cs typeface="Arial" panose="020B0604020202020204" pitchFamily="34" charset="0"/>
                      </a:endParaRPr>
                    </a:p>
                  </a:txBody>
                  <a:tcPr marR="7554" marT="7554" marB="0" anchor="ct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r" fontAlgn="b"/>
                      <a:r>
                        <a:rPr lang="en-US" sz="1400" u="none" strike="noStrike" dirty="0">
                          <a:latin typeface="Arial" panose="020B0604020202020204" pitchFamily="34" charset="0"/>
                          <a:cs typeface="Arial" panose="020B0604020202020204" pitchFamily="34" charset="0"/>
                        </a:rPr>
                        <a:t>Hall A</a:t>
                      </a:r>
                      <a:endParaRPr lang="en-US" sz="1400" b="1" i="0" u="none" strike="noStrike" dirty="0">
                        <a:solidFill>
                          <a:srgbClr val="000000"/>
                        </a:solidFill>
                        <a:latin typeface="Arial" panose="020B0604020202020204" pitchFamily="34" charset="0"/>
                        <a:cs typeface="Arial" panose="020B0604020202020204" pitchFamily="34" charset="0"/>
                      </a:endParaRPr>
                    </a:p>
                  </a:txBody>
                  <a:tcPr marL="7554" marR="7554" marT="7554" marB="0" anchor="ct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r" fontAlgn="b"/>
                      <a:r>
                        <a:rPr lang="en-US" sz="1400" u="none" strike="noStrike" dirty="0">
                          <a:latin typeface="Arial" panose="020B0604020202020204" pitchFamily="34" charset="0"/>
                          <a:cs typeface="Arial" panose="020B0604020202020204" pitchFamily="34" charset="0"/>
                        </a:rPr>
                        <a:t>Hall B</a:t>
                      </a:r>
                      <a:endParaRPr lang="en-US" sz="1400" b="1" i="0" u="none" strike="noStrike" dirty="0">
                        <a:solidFill>
                          <a:srgbClr val="000000"/>
                        </a:solidFill>
                        <a:latin typeface="Arial" panose="020B0604020202020204" pitchFamily="34" charset="0"/>
                        <a:cs typeface="Arial" panose="020B0604020202020204" pitchFamily="34" charset="0"/>
                      </a:endParaRPr>
                    </a:p>
                  </a:txBody>
                  <a:tcPr marL="7554" marR="7554" marT="7554" marB="0" anchor="ct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r" fontAlgn="b"/>
                      <a:r>
                        <a:rPr lang="en-US" sz="1400" u="none" strike="noStrike" dirty="0">
                          <a:latin typeface="Arial" panose="020B0604020202020204" pitchFamily="34" charset="0"/>
                          <a:cs typeface="Arial" panose="020B0604020202020204" pitchFamily="34" charset="0"/>
                        </a:rPr>
                        <a:t>Hall C</a:t>
                      </a:r>
                      <a:endParaRPr lang="en-US" sz="1400" b="1" i="0" u="none" strike="noStrike" dirty="0">
                        <a:solidFill>
                          <a:srgbClr val="000000"/>
                        </a:solidFill>
                        <a:latin typeface="Arial" panose="020B0604020202020204" pitchFamily="34" charset="0"/>
                        <a:cs typeface="Arial" panose="020B0604020202020204" pitchFamily="34" charset="0"/>
                      </a:endParaRPr>
                    </a:p>
                  </a:txBody>
                  <a:tcPr marL="7554" marR="7554" marT="7554" marB="0" anchor="ct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r" fontAlgn="b"/>
                      <a:r>
                        <a:rPr lang="en-US" sz="1400" u="none" strike="noStrike" dirty="0">
                          <a:latin typeface="Arial" panose="020B0604020202020204" pitchFamily="34" charset="0"/>
                          <a:cs typeface="Arial" panose="020B0604020202020204" pitchFamily="34" charset="0"/>
                        </a:rPr>
                        <a:t>Hall D</a:t>
                      </a:r>
                      <a:endParaRPr lang="en-US" sz="1400" b="1" i="0" u="none" strike="noStrike" dirty="0">
                        <a:solidFill>
                          <a:srgbClr val="000000"/>
                        </a:solidFill>
                        <a:latin typeface="Arial" panose="020B0604020202020204" pitchFamily="34" charset="0"/>
                        <a:cs typeface="Arial" panose="020B0604020202020204" pitchFamily="34" charset="0"/>
                      </a:endParaRPr>
                    </a:p>
                  </a:txBody>
                  <a:tcPr marL="7554" marR="7554" marT="7554" marB="0" anchor="ct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r" fontAlgn="b"/>
                      <a:r>
                        <a:rPr lang="en-US" sz="1400" u="none" strike="noStrike" dirty="0" smtClean="0">
                          <a:latin typeface="Arial" panose="020B0604020202020204" pitchFamily="34" charset="0"/>
                          <a:cs typeface="Arial" panose="020B0604020202020204" pitchFamily="34" charset="0"/>
                        </a:rPr>
                        <a:t>Other</a:t>
                      </a:r>
                      <a:endParaRPr lang="en-US" sz="1400" b="1" i="0" u="none" strike="noStrike" dirty="0">
                        <a:solidFill>
                          <a:srgbClr val="000000"/>
                        </a:solidFill>
                        <a:latin typeface="Arial" panose="020B0604020202020204" pitchFamily="34" charset="0"/>
                        <a:cs typeface="Arial" panose="020B0604020202020204" pitchFamily="34" charset="0"/>
                      </a:endParaRPr>
                    </a:p>
                  </a:txBody>
                  <a:tcPr marL="7554" marT="7554" marB="0" anchor="ct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r" fontAlgn="b"/>
                      <a:r>
                        <a:rPr lang="en-US" sz="1400" u="none" strike="noStrike" dirty="0">
                          <a:latin typeface="Arial" panose="020B0604020202020204" pitchFamily="34" charset="0"/>
                          <a:cs typeface="Arial" panose="020B0604020202020204" pitchFamily="34" charset="0"/>
                        </a:rPr>
                        <a:t>Total</a:t>
                      </a:r>
                      <a:endParaRPr lang="en-US" sz="1400" b="1" i="0" u="none" strike="noStrike" dirty="0">
                        <a:solidFill>
                          <a:srgbClr val="000000"/>
                        </a:solidFill>
                        <a:latin typeface="Arial" panose="020B0604020202020204" pitchFamily="34" charset="0"/>
                        <a:cs typeface="Arial" panose="020B0604020202020204" pitchFamily="34" charset="0"/>
                      </a:endParaRPr>
                    </a:p>
                  </a:txBody>
                  <a:tcPr marL="7554" marT="7554" marB="0" anchor="ctr"/>
                </a:tc>
              </a:tr>
              <a:tr h="565672">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l" fontAlgn="b"/>
                      <a:r>
                        <a:rPr lang="en-US" sz="1400" u="none" strike="noStrike" dirty="0">
                          <a:latin typeface="Arial" panose="020B0604020202020204" pitchFamily="34" charset="0"/>
                          <a:cs typeface="Arial" panose="020B0604020202020204" pitchFamily="34" charset="0"/>
                        </a:rPr>
                        <a:t>The Hadron spectra as probes of </a:t>
                      </a:r>
                      <a:r>
                        <a:rPr lang="en-US" sz="1400" u="none" strike="noStrike" dirty="0" smtClean="0">
                          <a:latin typeface="Arial" panose="020B0604020202020204" pitchFamily="34" charset="0"/>
                          <a:cs typeface="Arial" panose="020B0604020202020204" pitchFamily="34" charset="0"/>
                        </a:rPr>
                        <a:t>QCD </a:t>
                      </a:r>
                      <a:r>
                        <a:rPr lang="en-US" sz="1400" u="none" strike="noStrike" dirty="0">
                          <a:latin typeface="Arial" panose="020B0604020202020204" pitchFamily="34" charset="0"/>
                          <a:cs typeface="Arial" panose="020B0604020202020204" pitchFamily="34" charset="0"/>
                        </a:rPr>
                        <a:t> </a:t>
                      </a:r>
                      <a:br>
                        <a:rPr lang="en-US" sz="1400" u="none" strike="noStrike" dirty="0">
                          <a:latin typeface="Arial" panose="020B0604020202020204" pitchFamily="34" charset="0"/>
                          <a:cs typeface="Arial" panose="020B0604020202020204" pitchFamily="34" charset="0"/>
                        </a:rPr>
                      </a:br>
                      <a:r>
                        <a:rPr lang="en-US" sz="1400" u="none" strike="noStrike" dirty="0">
                          <a:latin typeface="Arial" panose="020B0604020202020204" pitchFamily="34" charset="0"/>
                          <a:cs typeface="Arial" panose="020B0604020202020204" pitchFamily="34" charset="0"/>
                        </a:rPr>
                        <a:t>(</a:t>
                      </a:r>
                      <a:r>
                        <a:rPr lang="en-US" sz="1400" u="none" strike="noStrike" dirty="0" err="1" smtClean="0">
                          <a:latin typeface="Arial" panose="020B0604020202020204" pitchFamily="34" charset="0"/>
                          <a:cs typeface="Arial" panose="020B0604020202020204" pitchFamily="34" charset="0"/>
                        </a:rPr>
                        <a:t>GlueX</a:t>
                      </a:r>
                      <a:r>
                        <a:rPr lang="en-US" sz="1400" u="none" strike="noStrike" dirty="0" smtClean="0">
                          <a:latin typeface="Arial" panose="020B0604020202020204" pitchFamily="34" charset="0"/>
                          <a:cs typeface="Arial" panose="020B0604020202020204" pitchFamily="34" charset="0"/>
                        </a:rPr>
                        <a:t> </a:t>
                      </a:r>
                      <a:r>
                        <a:rPr lang="en-US" sz="1400" u="none" strike="noStrike" dirty="0">
                          <a:latin typeface="Arial" panose="020B0604020202020204" pitchFamily="34" charset="0"/>
                          <a:cs typeface="Arial" panose="020B0604020202020204" pitchFamily="34" charset="0"/>
                        </a:rPr>
                        <a:t>and heavy baryon and meson spectroscopy)</a:t>
                      </a:r>
                      <a:endParaRPr lang="en-US" sz="1400" b="0" i="0" u="none" strike="noStrike" dirty="0">
                        <a:solidFill>
                          <a:srgbClr val="000000"/>
                        </a:solidFill>
                        <a:latin typeface="Arial" panose="020B0604020202020204" pitchFamily="34" charset="0"/>
                        <a:cs typeface="Arial" panose="020B0604020202020204" pitchFamily="34" charset="0"/>
                      </a:endParaRPr>
                    </a:p>
                  </a:txBody>
                  <a:tcPr marR="7554" marT="7554" marB="0"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400" u="none" strike="noStrike" dirty="0">
                          <a:latin typeface="Arial" panose="020B0604020202020204" pitchFamily="34" charset="0"/>
                          <a:cs typeface="Arial" panose="020B0604020202020204" pitchFamily="34" charset="0"/>
                        </a:rPr>
                        <a:t> </a:t>
                      </a:r>
                      <a:endParaRPr lang="en-US" sz="1400" b="0" i="0" u="none" strike="noStrike" dirty="0">
                        <a:solidFill>
                          <a:srgbClr val="000000"/>
                        </a:solidFill>
                        <a:latin typeface="Arial" panose="020B0604020202020204" pitchFamily="34" charset="0"/>
                        <a:cs typeface="Arial" panose="020B0604020202020204" pitchFamily="34" charset="0"/>
                      </a:endParaRPr>
                    </a:p>
                  </a:txBody>
                  <a:tcPr marL="7554" marR="7554" marT="7554" marB="0"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400" u="none" strike="noStrike" dirty="0" smtClean="0">
                          <a:latin typeface="Arial" panose="020B0604020202020204" pitchFamily="34" charset="0"/>
                          <a:cs typeface="Arial" panose="020B0604020202020204" pitchFamily="34" charset="0"/>
                        </a:rPr>
                        <a:t>1</a:t>
                      </a:r>
                      <a:endParaRPr lang="en-US" sz="1400" b="0" i="0" u="none" strike="noStrike" dirty="0">
                        <a:solidFill>
                          <a:srgbClr val="000000"/>
                        </a:solidFill>
                        <a:latin typeface="Arial" panose="020B0604020202020204" pitchFamily="34" charset="0"/>
                        <a:cs typeface="Arial" panose="020B0604020202020204" pitchFamily="34" charset="0"/>
                      </a:endParaRPr>
                    </a:p>
                  </a:txBody>
                  <a:tcPr marL="7554" marR="7554" marT="7554" marB="0"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400" u="none" strike="noStrike" dirty="0">
                          <a:latin typeface="Arial" panose="020B0604020202020204" pitchFamily="34" charset="0"/>
                          <a:cs typeface="Arial" panose="020B0604020202020204" pitchFamily="34" charset="0"/>
                        </a:rPr>
                        <a:t> </a:t>
                      </a:r>
                      <a:endParaRPr lang="en-US" sz="1400" b="0" i="0" u="none" strike="noStrike" dirty="0">
                        <a:solidFill>
                          <a:srgbClr val="000000"/>
                        </a:solidFill>
                        <a:latin typeface="Arial" panose="020B0604020202020204" pitchFamily="34" charset="0"/>
                        <a:cs typeface="Arial" panose="020B0604020202020204" pitchFamily="34" charset="0"/>
                      </a:endParaRPr>
                    </a:p>
                  </a:txBody>
                  <a:tcPr marL="7554" marR="7554" marT="7554" marB="0"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400" u="none" strike="noStrike" dirty="0" smtClean="0">
                          <a:latin typeface="Arial" panose="020B0604020202020204" pitchFamily="34" charset="0"/>
                          <a:cs typeface="Arial" panose="020B0604020202020204" pitchFamily="34" charset="0"/>
                        </a:rPr>
                        <a:t>3</a:t>
                      </a:r>
                      <a:endParaRPr lang="en-US" sz="1400" b="0" i="0" u="none" strike="noStrike" dirty="0">
                        <a:solidFill>
                          <a:srgbClr val="000000"/>
                        </a:solidFill>
                        <a:latin typeface="Arial" panose="020B0604020202020204" pitchFamily="34" charset="0"/>
                        <a:cs typeface="Arial" panose="020B0604020202020204" pitchFamily="34" charset="0"/>
                      </a:endParaRPr>
                    </a:p>
                  </a:txBody>
                  <a:tcPr marL="7554" marR="7554" marT="7554" marB="0"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endParaRPr lang="en-US" sz="1400" b="1" i="0" u="none" strike="noStrike" dirty="0">
                        <a:solidFill>
                          <a:srgbClr val="000000"/>
                        </a:solidFill>
                        <a:latin typeface="Arial" panose="020B0604020202020204" pitchFamily="34" charset="0"/>
                        <a:cs typeface="Arial" panose="020B0604020202020204" pitchFamily="34" charset="0"/>
                      </a:endParaRPr>
                    </a:p>
                  </a:txBody>
                  <a:tcPr marL="7554" marT="7554" marB="0"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400" u="none" strike="noStrike" dirty="0" smtClean="0">
                          <a:latin typeface="Arial" panose="020B0604020202020204" pitchFamily="34" charset="0"/>
                          <a:cs typeface="Arial" panose="020B0604020202020204" pitchFamily="34" charset="0"/>
                        </a:rPr>
                        <a:t>4</a:t>
                      </a:r>
                      <a:endParaRPr lang="en-US" sz="1400" b="1" i="0" u="none" strike="noStrike" dirty="0">
                        <a:solidFill>
                          <a:srgbClr val="000000"/>
                        </a:solidFill>
                        <a:latin typeface="Arial" panose="020B0604020202020204" pitchFamily="34" charset="0"/>
                        <a:cs typeface="Arial" panose="020B0604020202020204" pitchFamily="34" charset="0"/>
                      </a:endParaRPr>
                    </a:p>
                  </a:txBody>
                  <a:tcPr marL="7554" marT="7554" marB="0" anchor="ctr"/>
                </a:tc>
              </a:tr>
              <a:tr h="589531">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l" fontAlgn="b"/>
                      <a:r>
                        <a:rPr lang="en-US" sz="1400" u="none" strike="noStrike" dirty="0" smtClean="0">
                          <a:latin typeface="Arial" panose="020B0604020202020204" pitchFamily="34" charset="0"/>
                          <a:cs typeface="Arial" panose="020B0604020202020204" pitchFamily="34" charset="0"/>
                        </a:rPr>
                        <a:t>The </a:t>
                      </a:r>
                      <a:r>
                        <a:rPr lang="en-US" sz="1400" u="none" strike="noStrike" dirty="0">
                          <a:latin typeface="Arial" panose="020B0604020202020204" pitchFamily="34" charset="0"/>
                          <a:cs typeface="Arial" panose="020B0604020202020204" pitchFamily="34" charset="0"/>
                        </a:rPr>
                        <a:t>transverse structure of the </a:t>
                      </a:r>
                      <a:r>
                        <a:rPr lang="en-US" sz="1400" u="none" strike="noStrike" dirty="0" smtClean="0">
                          <a:latin typeface="Arial" panose="020B0604020202020204" pitchFamily="34" charset="0"/>
                          <a:cs typeface="Arial" panose="020B0604020202020204" pitchFamily="34" charset="0"/>
                        </a:rPr>
                        <a:t>hadrons</a:t>
                      </a:r>
                      <a:r>
                        <a:rPr lang="en-US" sz="1400" u="none" strike="noStrike" dirty="0">
                          <a:latin typeface="Arial" panose="020B0604020202020204" pitchFamily="34" charset="0"/>
                          <a:cs typeface="Arial" panose="020B0604020202020204" pitchFamily="34" charset="0"/>
                        </a:rPr>
                        <a:t/>
                      </a:r>
                      <a:br>
                        <a:rPr lang="en-US" sz="1400" u="none" strike="noStrike" dirty="0">
                          <a:latin typeface="Arial" panose="020B0604020202020204" pitchFamily="34" charset="0"/>
                          <a:cs typeface="Arial" panose="020B0604020202020204" pitchFamily="34" charset="0"/>
                        </a:rPr>
                      </a:br>
                      <a:r>
                        <a:rPr lang="en-US" sz="1400" u="none" strike="noStrike" dirty="0">
                          <a:latin typeface="Arial" panose="020B0604020202020204" pitchFamily="34" charset="0"/>
                          <a:cs typeface="Arial" panose="020B0604020202020204" pitchFamily="34" charset="0"/>
                        </a:rPr>
                        <a:t>(Elastic and transition Form Factors)</a:t>
                      </a:r>
                      <a:endParaRPr lang="en-US" sz="1400" b="0" i="0" u="none" strike="noStrike" dirty="0">
                        <a:solidFill>
                          <a:srgbClr val="000000"/>
                        </a:solidFill>
                        <a:latin typeface="Arial" panose="020B0604020202020204" pitchFamily="34" charset="0"/>
                        <a:cs typeface="Arial" panose="020B0604020202020204" pitchFamily="34" charset="0"/>
                      </a:endParaRPr>
                    </a:p>
                  </a:txBody>
                  <a:tcPr marR="7554" marT="7554" marB="0"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400" u="none" strike="noStrike" dirty="0" smtClean="0">
                          <a:latin typeface="Arial" panose="020B0604020202020204" pitchFamily="34" charset="0"/>
                          <a:cs typeface="Arial" panose="020B0604020202020204" pitchFamily="34" charset="0"/>
                        </a:rPr>
                        <a:t>5</a:t>
                      </a:r>
                      <a:endParaRPr lang="en-US" sz="1400" b="0" i="0" u="none" strike="noStrike" dirty="0">
                        <a:solidFill>
                          <a:srgbClr val="000000"/>
                        </a:solidFill>
                        <a:latin typeface="Arial" panose="020B0604020202020204" pitchFamily="34" charset="0"/>
                        <a:cs typeface="Arial" panose="020B0604020202020204" pitchFamily="34" charset="0"/>
                      </a:endParaRPr>
                    </a:p>
                  </a:txBody>
                  <a:tcPr marL="7554" marR="7554" marT="7554" marB="0"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400" u="none" strike="noStrike" dirty="0" smtClean="0">
                          <a:latin typeface="Arial" panose="020B0604020202020204" pitchFamily="34" charset="0"/>
                          <a:cs typeface="Arial" panose="020B0604020202020204" pitchFamily="34" charset="0"/>
                        </a:rPr>
                        <a:t>3</a:t>
                      </a:r>
                      <a:endParaRPr lang="en-US" sz="1400" b="0" i="0" u="none" strike="noStrike" dirty="0">
                        <a:solidFill>
                          <a:srgbClr val="000000"/>
                        </a:solidFill>
                        <a:latin typeface="Arial" panose="020B0604020202020204" pitchFamily="34" charset="0"/>
                        <a:cs typeface="Arial" panose="020B0604020202020204" pitchFamily="34" charset="0"/>
                      </a:endParaRPr>
                    </a:p>
                  </a:txBody>
                  <a:tcPr marL="7554" marR="7554" marT="7554" marB="0"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400" u="none" strike="noStrike" dirty="0" smtClean="0">
                          <a:latin typeface="Arial" panose="020B0604020202020204" pitchFamily="34" charset="0"/>
                          <a:cs typeface="Arial" panose="020B0604020202020204" pitchFamily="34" charset="0"/>
                        </a:rPr>
                        <a:t>2</a:t>
                      </a:r>
                      <a:endParaRPr lang="en-US" sz="1400" b="0" i="0" u="none" strike="noStrike" dirty="0">
                        <a:solidFill>
                          <a:srgbClr val="000000"/>
                        </a:solidFill>
                        <a:latin typeface="Arial" panose="020B0604020202020204" pitchFamily="34" charset="0"/>
                        <a:cs typeface="Arial" panose="020B0604020202020204" pitchFamily="34" charset="0"/>
                      </a:endParaRPr>
                    </a:p>
                  </a:txBody>
                  <a:tcPr marL="7554" marR="7554" marT="7554" marB="0"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400" u="none" strike="noStrike" dirty="0" smtClean="0">
                          <a:latin typeface="Arial" panose="020B0604020202020204" pitchFamily="34" charset="0"/>
                          <a:cs typeface="Arial" panose="020B0604020202020204" pitchFamily="34" charset="0"/>
                        </a:rPr>
                        <a:t>1</a:t>
                      </a:r>
                      <a:endParaRPr lang="en-US" sz="1400" b="0" i="0" u="none" strike="noStrike" dirty="0">
                        <a:solidFill>
                          <a:srgbClr val="000000"/>
                        </a:solidFill>
                        <a:latin typeface="Arial" panose="020B0604020202020204" pitchFamily="34" charset="0"/>
                        <a:cs typeface="Arial" panose="020B0604020202020204" pitchFamily="34" charset="0"/>
                      </a:endParaRPr>
                    </a:p>
                  </a:txBody>
                  <a:tcPr marL="7554" marR="7554" marT="7554" marB="0"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endParaRPr lang="en-US" sz="1400" b="1" i="0" u="none" strike="noStrike" dirty="0">
                        <a:solidFill>
                          <a:srgbClr val="000000"/>
                        </a:solidFill>
                        <a:latin typeface="Arial" panose="020B0604020202020204" pitchFamily="34" charset="0"/>
                        <a:cs typeface="Arial" panose="020B0604020202020204" pitchFamily="34" charset="0"/>
                      </a:endParaRPr>
                    </a:p>
                  </a:txBody>
                  <a:tcPr marL="7554" marT="7554" marB="0"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400" u="none" strike="noStrike" dirty="0" smtClean="0">
                          <a:latin typeface="Arial" panose="020B0604020202020204" pitchFamily="34" charset="0"/>
                          <a:cs typeface="Arial" panose="020B0604020202020204" pitchFamily="34" charset="0"/>
                        </a:rPr>
                        <a:t>11</a:t>
                      </a:r>
                      <a:endParaRPr lang="en-US" sz="1400" b="1" i="0" u="none" strike="noStrike" dirty="0">
                        <a:solidFill>
                          <a:srgbClr val="000000"/>
                        </a:solidFill>
                        <a:latin typeface="Arial" panose="020B0604020202020204" pitchFamily="34" charset="0"/>
                        <a:cs typeface="Arial" panose="020B0604020202020204" pitchFamily="34" charset="0"/>
                      </a:endParaRPr>
                    </a:p>
                  </a:txBody>
                  <a:tcPr marL="7554" marT="7554" marB="0" anchor="ctr"/>
                </a:tc>
              </a:tr>
              <a:tr h="613390">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l" fontAlgn="b"/>
                      <a:r>
                        <a:rPr lang="en-US" sz="1400" u="none" strike="noStrike" dirty="0">
                          <a:latin typeface="Arial" panose="020B0604020202020204" pitchFamily="34" charset="0"/>
                          <a:cs typeface="Arial" panose="020B0604020202020204" pitchFamily="34" charset="0"/>
                        </a:rPr>
                        <a:t>The longitudinal structure of the hadrons  </a:t>
                      </a:r>
                      <a:br>
                        <a:rPr lang="en-US" sz="1400" u="none" strike="noStrike" dirty="0">
                          <a:latin typeface="Arial" panose="020B0604020202020204" pitchFamily="34" charset="0"/>
                          <a:cs typeface="Arial" panose="020B0604020202020204" pitchFamily="34" charset="0"/>
                        </a:rPr>
                      </a:br>
                      <a:r>
                        <a:rPr lang="en-US" sz="1400" u="none" strike="noStrike" dirty="0">
                          <a:latin typeface="Arial" panose="020B0604020202020204" pitchFamily="34" charset="0"/>
                          <a:cs typeface="Arial" panose="020B0604020202020204" pitchFamily="34" charset="0"/>
                        </a:rPr>
                        <a:t>(</a:t>
                      </a:r>
                      <a:r>
                        <a:rPr lang="en-US" sz="1400" u="none" strike="noStrike" dirty="0" err="1">
                          <a:latin typeface="Arial" panose="020B0604020202020204" pitchFamily="34" charset="0"/>
                          <a:cs typeface="Arial" panose="020B0604020202020204" pitchFamily="34" charset="0"/>
                        </a:rPr>
                        <a:t>Unpolarized</a:t>
                      </a:r>
                      <a:r>
                        <a:rPr lang="en-US" sz="1400" u="none" strike="noStrike" dirty="0">
                          <a:latin typeface="Arial" panose="020B0604020202020204" pitchFamily="34" charset="0"/>
                          <a:cs typeface="Arial" panose="020B0604020202020204" pitchFamily="34" charset="0"/>
                        </a:rPr>
                        <a:t> and polarized </a:t>
                      </a:r>
                      <a:r>
                        <a:rPr lang="en-US" sz="1400" u="none" strike="noStrike" dirty="0" err="1">
                          <a:latin typeface="Arial" panose="020B0604020202020204" pitchFamily="34" charset="0"/>
                          <a:cs typeface="Arial" panose="020B0604020202020204" pitchFamily="34" charset="0"/>
                        </a:rPr>
                        <a:t>parton</a:t>
                      </a:r>
                      <a:r>
                        <a:rPr lang="en-US" sz="1400" u="none" strike="noStrike" dirty="0">
                          <a:latin typeface="Arial" panose="020B0604020202020204" pitchFamily="34" charset="0"/>
                          <a:cs typeface="Arial" panose="020B0604020202020204" pitchFamily="34" charset="0"/>
                        </a:rPr>
                        <a:t> distribution functions)</a:t>
                      </a:r>
                      <a:endParaRPr lang="en-US" sz="1400" b="0" i="0" u="none" strike="noStrike" dirty="0">
                        <a:solidFill>
                          <a:srgbClr val="000000"/>
                        </a:solidFill>
                        <a:latin typeface="Arial" panose="020B0604020202020204" pitchFamily="34" charset="0"/>
                        <a:cs typeface="Arial" panose="020B0604020202020204" pitchFamily="34" charset="0"/>
                      </a:endParaRPr>
                    </a:p>
                  </a:txBody>
                  <a:tcPr marR="7554" marT="7554" marB="0"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400" u="none" strike="noStrike" dirty="0">
                          <a:latin typeface="Arial" panose="020B0604020202020204" pitchFamily="34" charset="0"/>
                          <a:cs typeface="Arial" panose="020B0604020202020204" pitchFamily="34" charset="0"/>
                        </a:rPr>
                        <a:t>2</a:t>
                      </a:r>
                      <a:endParaRPr lang="en-US" sz="1400" b="0" i="0" u="none" strike="noStrike" dirty="0">
                        <a:solidFill>
                          <a:srgbClr val="000000"/>
                        </a:solidFill>
                        <a:latin typeface="Arial" panose="020B0604020202020204" pitchFamily="34" charset="0"/>
                        <a:cs typeface="Arial" panose="020B0604020202020204" pitchFamily="34" charset="0"/>
                      </a:endParaRPr>
                    </a:p>
                  </a:txBody>
                  <a:tcPr marL="7554" marR="7554" marT="7554" marB="0"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400" u="none" strike="noStrike" dirty="0" smtClean="0">
                          <a:latin typeface="Arial" panose="020B0604020202020204" pitchFamily="34" charset="0"/>
                          <a:cs typeface="Arial" panose="020B0604020202020204" pitchFamily="34" charset="0"/>
                        </a:rPr>
                        <a:t>3</a:t>
                      </a:r>
                      <a:endParaRPr lang="en-US" sz="1400" b="0" i="0" u="none" strike="noStrike" dirty="0">
                        <a:solidFill>
                          <a:srgbClr val="000000"/>
                        </a:solidFill>
                        <a:latin typeface="Arial" panose="020B0604020202020204" pitchFamily="34" charset="0"/>
                        <a:cs typeface="Arial" panose="020B0604020202020204" pitchFamily="34" charset="0"/>
                      </a:endParaRPr>
                    </a:p>
                  </a:txBody>
                  <a:tcPr marL="7554" marR="7554" marT="7554" marB="0"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400" u="none" strike="noStrike" dirty="0" smtClean="0">
                          <a:latin typeface="Arial" panose="020B0604020202020204" pitchFamily="34" charset="0"/>
                          <a:cs typeface="Arial" panose="020B0604020202020204" pitchFamily="34" charset="0"/>
                        </a:rPr>
                        <a:t>6</a:t>
                      </a:r>
                      <a:endParaRPr lang="en-US" sz="1400" b="0" i="0" u="none" strike="noStrike" dirty="0">
                        <a:solidFill>
                          <a:srgbClr val="000000"/>
                        </a:solidFill>
                        <a:latin typeface="Arial" panose="020B0604020202020204" pitchFamily="34" charset="0"/>
                        <a:cs typeface="Arial" panose="020B0604020202020204" pitchFamily="34" charset="0"/>
                      </a:endParaRPr>
                    </a:p>
                  </a:txBody>
                  <a:tcPr marL="7554" marR="7554" marT="7554" marB="0"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400" u="none" strike="noStrike" dirty="0">
                          <a:latin typeface="Arial" panose="020B0604020202020204" pitchFamily="34" charset="0"/>
                          <a:cs typeface="Arial" panose="020B0604020202020204" pitchFamily="34" charset="0"/>
                        </a:rPr>
                        <a:t> </a:t>
                      </a:r>
                      <a:endParaRPr lang="en-US" sz="1400" b="0" i="0" u="none" strike="noStrike" dirty="0">
                        <a:solidFill>
                          <a:srgbClr val="000000"/>
                        </a:solidFill>
                        <a:latin typeface="Arial" panose="020B0604020202020204" pitchFamily="34" charset="0"/>
                        <a:cs typeface="Arial" panose="020B0604020202020204" pitchFamily="34" charset="0"/>
                      </a:endParaRPr>
                    </a:p>
                  </a:txBody>
                  <a:tcPr marL="7554" marR="7554" marT="7554" marB="0"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endParaRPr lang="en-US" sz="1400" b="1" i="0" u="none" strike="noStrike" dirty="0">
                        <a:solidFill>
                          <a:srgbClr val="000000"/>
                        </a:solidFill>
                        <a:latin typeface="Arial" panose="020B0604020202020204" pitchFamily="34" charset="0"/>
                        <a:cs typeface="Arial" panose="020B0604020202020204" pitchFamily="34" charset="0"/>
                      </a:endParaRPr>
                    </a:p>
                  </a:txBody>
                  <a:tcPr marL="7554" marT="7554" marB="0"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400" u="none" strike="noStrike" dirty="0" smtClean="0">
                          <a:latin typeface="Arial" panose="020B0604020202020204" pitchFamily="34" charset="0"/>
                          <a:cs typeface="Arial" panose="020B0604020202020204" pitchFamily="34" charset="0"/>
                        </a:rPr>
                        <a:t>11</a:t>
                      </a:r>
                      <a:endParaRPr lang="en-US" sz="1400" b="1" i="0" u="none" strike="noStrike" dirty="0">
                        <a:solidFill>
                          <a:srgbClr val="000000"/>
                        </a:solidFill>
                        <a:latin typeface="Arial" panose="020B0604020202020204" pitchFamily="34" charset="0"/>
                        <a:cs typeface="Arial" panose="020B0604020202020204" pitchFamily="34" charset="0"/>
                      </a:endParaRPr>
                    </a:p>
                  </a:txBody>
                  <a:tcPr marL="7554" marT="7554" marB="0" anchor="ctr"/>
                </a:tc>
              </a:tr>
              <a:tr h="875148">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l" fontAlgn="b"/>
                      <a:r>
                        <a:rPr lang="en-US" sz="1400" u="none" strike="noStrike" dirty="0" smtClean="0">
                          <a:latin typeface="Arial" panose="020B0604020202020204" pitchFamily="34" charset="0"/>
                          <a:cs typeface="Arial" panose="020B0604020202020204" pitchFamily="34" charset="0"/>
                        </a:rPr>
                        <a:t>The </a:t>
                      </a:r>
                      <a:r>
                        <a:rPr lang="en-US" sz="1400" u="none" strike="noStrike" dirty="0">
                          <a:latin typeface="Arial" panose="020B0604020202020204" pitchFamily="34" charset="0"/>
                          <a:cs typeface="Arial" panose="020B0604020202020204" pitchFamily="34" charset="0"/>
                        </a:rPr>
                        <a:t>3D structure of the </a:t>
                      </a:r>
                      <a:r>
                        <a:rPr lang="en-US" sz="1400" u="none" strike="noStrike" dirty="0" smtClean="0">
                          <a:latin typeface="Arial" panose="020B0604020202020204" pitchFamily="34" charset="0"/>
                          <a:cs typeface="Arial" panose="020B0604020202020204" pitchFamily="34" charset="0"/>
                        </a:rPr>
                        <a:t>hadrons  </a:t>
                      </a:r>
                      <a:r>
                        <a:rPr lang="en-US" sz="1400" u="none" strike="noStrike" dirty="0">
                          <a:latin typeface="Arial" panose="020B0604020202020204" pitchFamily="34" charset="0"/>
                          <a:cs typeface="Arial" panose="020B0604020202020204" pitchFamily="34" charset="0"/>
                        </a:rPr>
                        <a:t> </a:t>
                      </a:r>
                      <a:br>
                        <a:rPr lang="en-US" sz="1400" u="none" strike="noStrike" dirty="0">
                          <a:latin typeface="Arial" panose="020B0604020202020204" pitchFamily="34" charset="0"/>
                          <a:cs typeface="Arial" panose="020B0604020202020204" pitchFamily="34" charset="0"/>
                        </a:rPr>
                      </a:br>
                      <a:r>
                        <a:rPr lang="en-US" sz="1400" u="none" strike="noStrike" dirty="0">
                          <a:latin typeface="Arial" panose="020B0604020202020204" pitchFamily="34" charset="0"/>
                          <a:cs typeface="Arial" panose="020B0604020202020204" pitchFamily="34" charset="0"/>
                        </a:rPr>
                        <a:t>(Generalized Parton Distributions and Transverse Momentum Distributions)</a:t>
                      </a:r>
                      <a:endParaRPr lang="en-US" sz="1400" b="0" i="0" u="none" strike="noStrike" dirty="0">
                        <a:solidFill>
                          <a:srgbClr val="000000"/>
                        </a:solidFill>
                        <a:latin typeface="Arial" panose="020B0604020202020204" pitchFamily="34" charset="0"/>
                        <a:cs typeface="Arial" panose="020B0604020202020204" pitchFamily="34" charset="0"/>
                      </a:endParaRPr>
                    </a:p>
                  </a:txBody>
                  <a:tcPr marR="7554" marT="7554" marB="0"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400" u="none" strike="noStrike" dirty="0" smtClean="0">
                          <a:latin typeface="Arial" panose="020B0604020202020204" pitchFamily="34" charset="0"/>
                          <a:cs typeface="Arial" panose="020B0604020202020204" pitchFamily="34" charset="0"/>
                        </a:rPr>
                        <a:t>5</a:t>
                      </a:r>
                      <a:endParaRPr lang="en-US" sz="1400" b="0" i="0" u="none" strike="noStrike" dirty="0">
                        <a:solidFill>
                          <a:srgbClr val="000000"/>
                        </a:solidFill>
                        <a:latin typeface="Arial" panose="020B0604020202020204" pitchFamily="34" charset="0"/>
                        <a:cs typeface="Arial" panose="020B0604020202020204" pitchFamily="34" charset="0"/>
                      </a:endParaRPr>
                    </a:p>
                  </a:txBody>
                  <a:tcPr marL="7554" marR="7554" marT="7554" marB="0"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400" u="none" strike="noStrike" dirty="0" smtClean="0">
                          <a:latin typeface="Arial" panose="020B0604020202020204" pitchFamily="34" charset="0"/>
                          <a:cs typeface="Arial" panose="020B0604020202020204" pitchFamily="34" charset="0"/>
                        </a:rPr>
                        <a:t>9</a:t>
                      </a:r>
                      <a:endParaRPr lang="en-US" sz="1400" b="0" i="0" u="none" strike="noStrike" dirty="0">
                        <a:solidFill>
                          <a:srgbClr val="000000"/>
                        </a:solidFill>
                        <a:latin typeface="Arial" panose="020B0604020202020204" pitchFamily="34" charset="0"/>
                        <a:cs typeface="Arial" panose="020B0604020202020204" pitchFamily="34" charset="0"/>
                      </a:endParaRPr>
                    </a:p>
                  </a:txBody>
                  <a:tcPr marL="7554" marR="7554" marT="7554" marB="0"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400" u="none" strike="noStrike" dirty="0" smtClean="0">
                          <a:latin typeface="Arial" panose="020B0604020202020204" pitchFamily="34" charset="0"/>
                          <a:cs typeface="Arial" panose="020B0604020202020204" pitchFamily="34" charset="0"/>
                        </a:rPr>
                        <a:t>7</a:t>
                      </a:r>
                      <a:endParaRPr lang="en-US" sz="1400" b="0" i="0" u="none" strike="noStrike" dirty="0">
                        <a:solidFill>
                          <a:srgbClr val="000000"/>
                        </a:solidFill>
                        <a:latin typeface="Arial" panose="020B0604020202020204" pitchFamily="34" charset="0"/>
                        <a:cs typeface="Arial" panose="020B0604020202020204" pitchFamily="34" charset="0"/>
                      </a:endParaRPr>
                    </a:p>
                  </a:txBody>
                  <a:tcPr marL="7554" marR="7554" marT="7554" marB="0"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400" u="none" strike="noStrike" dirty="0">
                          <a:latin typeface="Arial" panose="020B0604020202020204" pitchFamily="34" charset="0"/>
                          <a:cs typeface="Arial" panose="020B0604020202020204" pitchFamily="34" charset="0"/>
                        </a:rPr>
                        <a:t> </a:t>
                      </a:r>
                      <a:endParaRPr lang="en-US" sz="1400" b="0" i="0" u="none" strike="noStrike" dirty="0">
                        <a:solidFill>
                          <a:srgbClr val="000000"/>
                        </a:solidFill>
                        <a:latin typeface="Arial" panose="020B0604020202020204" pitchFamily="34" charset="0"/>
                        <a:cs typeface="Arial" panose="020B0604020202020204" pitchFamily="34" charset="0"/>
                      </a:endParaRPr>
                    </a:p>
                  </a:txBody>
                  <a:tcPr marL="7554" marR="7554" marT="7554" marB="0"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endParaRPr lang="en-US" sz="1400" b="1" i="0" u="none" strike="noStrike" dirty="0">
                        <a:solidFill>
                          <a:srgbClr val="000000"/>
                        </a:solidFill>
                        <a:latin typeface="Arial" panose="020B0604020202020204" pitchFamily="34" charset="0"/>
                        <a:cs typeface="Arial" panose="020B0604020202020204" pitchFamily="34" charset="0"/>
                      </a:endParaRPr>
                    </a:p>
                  </a:txBody>
                  <a:tcPr marL="7554" marT="7554" marB="0"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400" u="none" strike="noStrike" dirty="0" smtClean="0">
                          <a:latin typeface="Arial" panose="020B0604020202020204" pitchFamily="34" charset="0"/>
                          <a:cs typeface="Arial" panose="020B0604020202020204" pitchFamily="34" charset="0"/>
                        </a:rPr>
                        <a:t>21</a:t>
                      </a:r>
                      <a:endParaRPr lang="en-US" sz="1400" b="1" i="0" u="none" strike="noStrike" dirty="0">
                        <a:solidFill>
                          <a:srgbClr val="000000"/>
                        </a:solidFill>
                        <a:latin typeface="Arial" panose="020B0604020202020204" pitchFamily="34" charset="0"/>
                        <a:cs typeface="Arial" panose="020B0604020202020204" pitchFamily="34" charset="0"/>
                      </a:endParaRPr>
                    </a:p>
                  </a:txBody>
                  <a:tcPr marL="7554" marT="7554" marB="0" anchor="ctr"/>
                </a:tc>
              </a:tr>
              <a:tr h="896019">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l" fontAlgn="b"/>
                      <a:r>
                        <a:rPr lang="en-US" sz="1400" u="none" strike="noStrike" dirty="0" smtClean="0">
                          <a:latin typeface="Arial" panose="020B0604020202020204" pitchFamily="34" charset="0"/>
                          <a:cs typeface="Arial" panose="020B0604020202020204" pitchFamily="34" charset="0"/>
                        </a:rPr>
                        <a:t>Hadrons </a:t>
                      </a:r>
                      <a:r>
                        <a:rPr lang="en-US" sz="1400" u="none" strike="noStrike" dirty="0">
                          <a:latin typeface="Arial" panose="020B0604020202020204" pitchFamily="34" charset="0"/>
                          <a:cs typeface="Arial" panose="020B0604020202020204" pitchFamily="34" charset="0"/>
                        </a:rPr>
                        <a:t>and cold nuclear </a:t>
                      </a:r>
                      <a:r>
                        <a:rPr lang="en-US" sz="1400" u="none" strike="noStrike" dirty="0" smtClean="0">
                          <a:latin typeface="Arial" panose="020B0604020202020204" pitchFamily="34" charset="0"/>
                          <a:cs typeface="Arial" panose="020B0604020202020204" pitchFamily="34" charset="0"/>
                        </a:rPr>
                        <a:t>matter </a:t>
                      </a:r>
                      <a:r>
                        <a:rPr lang="en-US" sz="1400" u="none" strike="noStrike" dirty="0">
                          <a:latin typeface="Arial" panose="020B0604020202020204" pitchFamily="34" charset="0"/>
                          <a:cs typeface="Arial" panose="020B0604020202020204" pitchFamily="34" charset="0"/>
                        </a:rPr>
                        <a:t> </a:t>
                      </a:r>
                      <a:br>
                        <a:rPr lang="en-US" sz="1400" u="none" strike="noStrike" dirty="0">
                          <a:latin typeface="Arial" panose="020B0604020202020204" pitchFamily="34" charset="0"/>
                          <a:cs typeface="Arial" panose="020B0604020202020204" pitchFamily="34" charset="0"/>
                        </a:rPr>
                      </a:br>
                      <a:r>
                        <a:rPr lang="en-US" sz="1400" u="none" strike="noStrike" dirty="0">
                          <a:latin typeface="Arial" panose="020B0604020202020204" pitchFamily="34" charset="0"/>
                          <a:cs typeface="Arial" panose="020B0604020202020204" pitchFamily="34" charset="0"/>
                        </a:rPr>
                        <a:t>(Medium modification of the nucleons, quark </a:t>
                      </a:r>
                      <a:r>
                        <a:rPr lang="en-US" sz="1400" u="none" strike="noStrike" dirty="0" err="1">
                          <a:latin typeface="Arial" panose="020B0604020202020204" pitchFamily="34" charset="0"/>
                          <a:cs typeface="Arial" panose="020B0604020202020204" pitchFamily="34" charset="0"/>
                        </a:rPr>
                        <a:t>hadronization</a:t>
                      </a:r>
                      <a:r>
                        <a:rPr lang="en-US" sz="1400" u="none" strike="noStrike" dirty="0">
                          <a:latin typeface="Arial" panose="020B0604020202020204" pitchFamily="34" charset="0"/>
                          <a:cs typeface="Arial" panose="020B0604020202020204" pitchFamily="34" charset="0"/>
                        </a:rPr>
                        <a:t>, N-N correlations, </a:t>
                      </a:r>
                      <a:r>
                        <a:rPr lang="en-US" sz="1400" u="none" strike="noStrike" dirty="0" err="1">
                          <a:latin typeface="Arial" panose="020B0604020202020204" pitchFamily="34" charset="0"/>
                          <a:cs typeface="Arial" panose="020B0604020202020204" pitchFamily="34" charset="0"/>
                        </a:rPr>
                        <a:t>hypernuclear</a:t>
                      </a:r>
                      <a:r>
                        <a:rPr lang="en-US" sz="1400" u="none" strike="noStrike" dirty="0">
                          <a:latin typeface="Arial" panose="020B0604020202020204" pitchFamily="34" charset="0"/>
                          <a:cs typeface="Arial" panose="020B0604020202020204" pitchFamily="34" charset="0"/>
                        </a:rPr>
                        <a:t> spectroscopy, few-body experiments)</a:t>
                      </a:r>
                      <a:endParaRPr lang="en-US" sz="1400" b="0" i="0" u="none" strike="noStrike" dirty="0">
                        <a:solidFill>
                          <a:srgbClr val="000000"/>
                        </a:solidFill>
                        <a:latin typeface="Arial" panose="020B0604020202020204" pitchFamily="34" charset="0"/>
                        <a:cs typeface="Arial" panose="020B0604020202020204" pitchFamily="34" charset="0"/>
                      </a:endParaRPr>
                    </a:p>
                  </a:txBody>
                  <a:tcPr marR="7554" marT="7554" marB="0"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400" u="none" strike="noStrike" dirty="0" smtClean="0">
                          <a:latin typeface="Arial" panose="020B0604020202020204" pitchFamily="34" charset="0"/>
                          <a:cs typeface="Arial" panose="020B0604020202020204" pitchFamily="34" charset="0"/>
                        </a:rPr>
                        <a:t>6</a:t>
                      </a:r>
                      <a:endParaRPr lang="en-US" sz="1400" b="0" i="0" u="none" strike="noStrike" dirty="0">
                        <a:solidFill>
                          <a:srgbClr val="000000"/>
                        </a:solidFill>
                        <a:latin typeface="Arial" panose="020B0604020202020204" pitchFamily="34" charset="0"/>
                        <a:cs typeface="Arial" panose="020B0604020202020204" pitchFamily="34" charset="0"/>
                      </a:endParaRPr>
                    </a:p>
                  </a:txBody>
                  <a:tcPr marL="7554" marR="7554" marT="7554" marB="0"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400" u="none" strike="noStrike" dirty="0" smtClean="0">
                          <a:latin typeface="Arial" panose="020B0604020202020204" pitchFamily="34" charset="0"/>
                          <a:cs typeface="Arial" panose="020B0604020202020204" pitchFamily="34" charset="0"/>
                        </a:rPr>
                        <a:t>3</a:t>
                      </a:r>
                      <a:endParaRPr lang="en-US" sz="1400" b="0" i="0" u="none" strike="noStrike" dirty="0">
                        <a:solidFill>
                          <a:srgbClr val="000000"/>
                        </a:solidFill>
                        <a:latin typeface="Arial" panose="020B0604020202020204" pitchFamily="34" charset="0"/>
                        <a:cs typeface="Arial" panose="020B0604020202020204" pitchFamily="34" charset="0"/>
                      </a:endParaRPr>
                    </a:p>
                  </a:txBody>
                  <a:tcPr marL="7554" marR="7554" marT="7554" marB="0"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400" u="none" strike="noStrike" dirty="0" smtClean="0">
                          <a:latin typeface="Arial" panose="020B0604020202020204" pitchFamily="34" charset="0"/>
                          <a:cs typeface="Arial" panose="020B0604020202020204" pitchFamily="34" charset="0"/>
                        </a:rPr>
                        <a:t>7</a:t>
                      </a:r>
                      <a:endParaRPr lang="en-US" sz="1400" b="0" i="0" u="none" strike="noStrike" dirty="0">
                        <a:solidFill>
                          <a:srgbClr val="000000"/>
                        </a:solidFill>
                        <a:latin typeface="Arial" panose="020B0604020202020204" pitchFamily="34" charset="0"/>
                        <a:cs typeface="Arial" panose="020B0604020202020204" pitchFamily="34" charset="0"/>
                      </a:endParaRPr>
                    </a:p>
                  </a:txBody>
                  <a:tcPr marL="7554" marR="7554" marT="7554" marB="0"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400" u="none" strike="noStrike" dirty="0">
                          <a:latin typeface="Arial" panose="020B0604020202020204" pitchFamily="34" charset="0"/>
                          <a:cs typeface="Arial" panose="020B0604020202020204" pitchFamily="34" charset="0"/>
                        </a:rPr>
                        <a:t> </a:t>
                      </a:r>
                      <a:endParaRPr lang="en-US" sz="1400" b="0" i="0" u="none" strike="noStrike" dirty="0">
                        <a:solidFill>
                          <a:srgbClr val="000000"/>
                        </a:solidFill>
                        <a:latin typeface="Arial" panose="020B0604020202020204" pitchFamily="34" charset="0"/>
                        <a:cs typeface="Arial" panose="020B0604020202020204" pitchFamily="34" charset="0"/>
                      </a:endParaRPr>
                    </a:p>
                  </a:txBody>
                  <a:tcPr marL="7554" marR="7554" marT="7554" marB="0"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400" u="none" strike="noStrike" dirty="0" smtClean="0">
                          <a:latin typeface="Arial" panose="020B0604020202020204" pitchFamily="34" charset="0"/>
                          <a:cs typeface="Arial" panose="020B0604020202020204" pitchFamily="34" charset="0"/>
                        </a:rPr>
                        <a:t>1</a:t>
                      </a:r>
                      <a:endParaRPr lang="en-US" sz="1400" b="0" i="0" u="none" strike="noStrike" dirty="0">
                        <a:solidFill>
                          <a:srgbClr val="000000"/>
                        </a:solidFill>
                        <a:latin typeface="Arial" panose="020B0604020202020204" pitchFamily="34" charset="0"/>
                        <a:cs typeface="Arial" panose="020B0604020202020204" pitchFamily="34" charset="0"/>
                      </a:endParaRPr>
                    </a:p>
                  </a:txBody>
                  <a:tcPr marL="7554" marT="7554" marB="0"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400" u="none" strike="noStrike" dirty="0" smtClean="0">
                          <a:latin typeface="Arial" panose="020B0604020202020204" pitchFamily="34" charset="0"/>
                          <a:cs typeface="Arial" panose="020B0604020202020204" pitchFamily="34" charset="0"/>
                        </a:rPr>
                        <a:t>17</a:t>
                      </a:r>
                      <a:endParaRPr lang="en-US" sz="1400" b="1" i="0" u="none" strike="noStrike" dirty="0">
                        <a:solidFill>
                          <a:srgbClr val="000000"/>
                        </a:solidFill>
                        <a:latin typeface="Arial" panose="020B0604020202020204" pitchFamily="34" charset="0"/>
                        <a:cs typeface="Arial" panose="020B0604020202020204" pitchFamily="34" charset="0"/>
                      </a:endParaRPr>
                    </a:p>
                  </a:txBody>
                  <a:tcPr marL="7554" marT="7554" marB="0" anchor="ctr"/>
                </a:tc>
              </a:tr>
              <a:tr h="637386">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l" fontAlgn="b"/>
                      <a:r>
                        <a:rPr lang="en-US" sz="1400" u="none" strike="noStrike" dirty="0">
                          <a:latin typeface="Arial" panose="020B0604020202020204" pitchFamily="34" charset="0"/>
                          <a:cs typeface="Arial" panose="020B0604020202020204" pitchFamily="34" charset="0"/>
                        </a:rPr>
                        <a:t>Low-energy tests of the Standard Model and Fundamental </a:t>
                      </a:r>
                      <a:r>
                        <a:rPr lang="en-US" sz="1400" u="none" strike="noStrike" dirty="0" smtClean="0">
                          <a:latin typeface="Arial" panose="020B0604020202020204" pitchFamily="34" charset="0"/>
                          <a:cs typeface="Arial" panose="020B0604020202020204" pitchFamily="34" charset="0"/>
                        </a:rPr>
                        <a:t>Symmetries</a:t>
                      </a:r>
                      <a:endParaRPr lang="en-US" sz="1400" b="0" i="0" u="none" strike="noStrike" dirty="0">
                        <a:solidFill>
                          <a:srgbClr val="000000"/>
                        </a:solidFill>
                        <a:latin typeface="Arial" panose="020B0604020202020204" pitchFamily="34" charset="0"/>
                        <a:cs typeface="Arial" panose="020B0604020202020204" pitchFamily="34" charset="0"/>
                      </a:endParaRPr>
                    </a:p>
                  </a:txBody>
                  <a:tcPr marR="7554" marT="7554" marB="0"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400" u="none" strike="noStrike" dirty="0" smtClean="0">
                          <a:latin typeface="Arial" panose="020B0604020202020204" pitchFamily="34" charset="0"/>
                          <a:cs typeface="Arial" panose="020B0604020202020204" pitchFamily="34" charset="0"/>
                        </a:rPr>
                        <a:t>3</a:t>
                      </a:r>
                      <a:endParaRPr lang="en-US" sz="1400" b="0" i="0" u="none" strike="noStrike" dirty="0">
                        <a:solidFill>
                          <a:srgbClr val="000000"/>
                        </a:solidFill>
                        <a:latin typeface="Arial" panose="020B0604020202020204" pitchFamily="34" charset="0"/>
                        <a:cs typeface="Arial" panose="020B0604020202020204" pitchFamily="34" charset="0"/>
                      </a:endParaRPr>
                    </a:p>
                  </a:txBody>
                  <a:tcPr marL="7554" marR="7554" marT="7554" marB="0"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400" u="none" strike="noStrike" dirty="0">
                          <a:latin typeface="Arial" panose="020B0604020202020204" pitchFamily="34" charset="0"/>
                          <a:cs typeface="Arial" panose="020B0604020202020204" pitchFamily="34" charset="0"/>
                        </a:rPr>
                        <a:t> </a:t>
                      </a:r>
                      <a:r>
                        <a:rPr lang="en-US" sz="1400" u="none" strike="noStrike" dirty="0" smtClean="0">
                          <a:latin typeface="Arial" panose="020B0604020202020204" pitchFamily="34" charset="0"/>
                          <a:cs typeface="Arial" panose="020B0604020202020204" pitchFamily="34" charset="0"/>
                        </a:rPr>
                        <a:t>1</a:t>
                      </a:r>
                      <a:endParaRPr lang="en-US" sz="1400" b="0" i="0" u="none" strike="noStrike" dirty="0">
                        <a:solidFill>
                          <a:srgbClr val="000000"/>
                        </a:solidFill>
                        <a:latin typeface="Arial" panose="020B0604020202020204" pitchFamily="34" charset="0"/>
                        <a:cs typeface="Arial" panose="020B0604020202020204" pitchFamily="34" charset="0"/>
                      </a:endParaRPr>
                    </a:p>
                  </a:txBody>
                  <a:tcPr marL="7554" marR="7554" marT="7554" marB="0"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400" u="none" strike="noStrike" dirty="0">
                          <a:latin typeface="Arial" panose="020B0604020202020204" pitchFamily="34" charset="0"/>
                          <a:cs typeface="Arial" panose="020B0604020202020204" pitchFamily="34" charset="0"/>
                        </a:rPr>
                        <a:t> </a:t>
                      </a:r>
                      <a:endParaRPr lang="en-US" sz="1400" b="0" i="0" u="none" strike="noStrike" dirty="0">
                        <a:solidFill>
                          <a:srgbClr val="000000"/>
                        </a:solidFill>
                        <a:latin typeface="Arial" panose="020B0604020202020204" pitchFamily="34" charset="0"/>
                        <a:cs typeface="Arial" panose="020B0604020202020204" pitchFamily="34" charset="0"/>
                      </a:endParaRPr>
                    </a:p>
                  </a:txBody>
                  <a:tcPr marL="7554" marR="7554" marT="7554" marB="0"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400" u="none" strike="noStrike" dirty="0" smtClean="0">
                          <a:latin typeface="Arial" panose="020B0604020202020204" pitchFamily="34" charset="0"/>
                          <a:cs typeface="Arial" panose="020B0604020202020204" pitchFamily="34" charset="0"/>
                        </a:rPr>
                        <a:t>1</a:t>
                      </a:r>
                      <a:endParaRPr lang="en-US" sz="1400" b="0" i="0" u="none" strike="noStrike" dirty="0">
                        <a:solidFill>
                          <a:srgbClr val="000000"/>
                        </a:solidFill>
                        <a:latin typeface="Arial" panose="020B0604020202020204" pitchFamily="34" charset="0"/>
                        <a:cs typeface="Arial" panose="020B0604020202020204" pitchFamily="34" charset="0"/>
                      </a:endParaRPr>
                    </a:p>
                  </a:txBody>
                  <a:tcPr marL="7554" marR="7554" marT="7554" marB="0"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400" u="none" strike="noStrike" dirty="0" smtClean="0">
                          <a:latin typeface="Arial" panose="020B0604020202020204" pitchFamily="34" charset="0"/>
                          <a:cs typeface="Arial" panose="020B0604020202020204" pitchFamily="34" charset="0"/>
                        </a:rPr>
                        <a:t>1</a:t>
                      </a:r>
                      <a:endParaRPr lang="en-US" sz="1400" b="0" i="0" u="none" strike="noStrike" dirty="0">
                        <a:solidFill>
                          <a:srgbClr val="000000"/>
                        </a:solidFill>
                        <a:latin typeface="Arial" panose="020B0604020202020204" pitchFamily="34" charset="0"/>
                        <a:cs typeface="Arial" panose="020B0604020202020204" pitchFamily="34" charset="0"/>
                      </a:endParaRPr>
                    </a:p>
                  </a:txBody>
                  <a:tcPr marL="7554" marT="7554" marB="0"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400" u="none" strike="noStrike" dirty="0" smtClean="0">
                          <a:latin typeface="Arial" panose="020B0604020202020204" pitchFamily="34" charset="0"/>
                          <a:cs typeface="Arial" panose="020B0604020202020204" pitchFamily="34" charset="0"/>
                        </a:rPr>
                        <a:t>6</a:t>
                      </a:r>
                      <a:endParaRPr lang="en-US" sz="1400" b="1" i="0" u="none" strike="noStrike" dirty="0">
                        <a:solidFill>
                          <a:srgbClr val="000000"/>
                        </a:solidFill>
                        <a:latin typeface="Arial" panose="020B0604020202020204" pitchFamily="34" charset="0"/>
                        <a:cs typeface="Arial" panose="020B0604020202020204" pitchFamily="34" charset="0"/>
                      </a:endParaRPr>
                    </a:p>
                  </a:txBody>
                  <a:tcPr marL="7554" marT="7554" marB="0" anchor="ctr"/>
                </a:tc>
              </a:tr>
              <a:tr h="502645">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l" fontAlgn="b"/>
                      <a:r>
                        <a:rPr lang="en-US" sz="1400" u="none" strike="noStrike" dirty="0">
                          <a:latin typeface="Arial" panose="020B0604020202020204" pitchFamily="34" charset="0"/>
                          <a:cs typeface="Arial" panose="020B0604020202020204" pitchFamily="34" charset="0"/>
                        </a:rPr>
                        <a:t>TOTAL</a:t>
                      </a:r>
                      <a:endParaRPr lang="en-US" sz="1400" b="1" i="0" u="none" strike="noStrike" dirty="0">
                        <a:solidFill>
                          <a:srgbClr val="000000"/>
                        </a:solidFill>
                        <a:latin typeface="Arial" panose="020B0604020202020204" pitchFamily="34" charset="0"/>
                        <a:cs typeface="Arial" panose="020B0604020202020204" pitchFamily="34" charset="0"/>
                      </a:endParaRPr>
                    </a:p>
                  </a:txBody>
                  <a:tcPr marR="7554" marT="7554" marB="0"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400" u="none" strike="noStrike" dirty="0" smtClean="0">
                          <a:latin typeface="Arial" panose="020B0604020202020204" pitchFamily="34" charset="0"/>
                          <a:cs typeface="Arial" panose="020B0604020202020204" pitchFamily="34" charset="0"/>
                        </a:rPr>
                        <a:t>21</a:t>
                      </a:r>
                      <a:endParaRPr lang="en-US" sz="1400" b="1" i="0" u="none" strike="noStrike" dirty="0">
                        <a:solidFill>
                          <a:srgbClr val="000000"/>
                        </a:solidFill>
                        <a:latin typeface="Arial" panose="020B0604020202020204" pitchFamily="34" charset="0"/>
                        <a:cs typeface="Arial" panose="020B0604020202020204" pitchFamily="34" charset="0"/>
                      </a:endParaRPr>
                    </a:p>
                  </a:txBody>
                  <a:tcPr marL="7554" marR="7554" marT="7554" marB="0"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400" u="none" strike="noStrike" dirty="0" smtClean="0">
                          <a:latin typeface="Arial" panose="020B0604020202020204" pitchFamily="34" charset="0"/>
                          <a:cs typeface="Arial" panose="020B0604020202020204" pitchFamily="34" charset="0"/>
                        </a:rPr>
                        <a:t>20</a:t>
                      </a:r>
                      <a:endParaRPr lang="en-US" sz="1400" b="1" i="0" u="none" strike="noStrike" dirty="0">
                        <a:solidFill>
                          <a:srgbClr val="000000"/>
                        </a:solidFill>
                        <a:latin typeface="Arial" panose="020B0604020202020204" pitchFamily="34" charset="0"/>
                        <a:cs typeface="Arial" panose="020B0604020202020204" pitchFamily="34" charset="0"/>
                      </a:endParaRPr>
                    </a:p>
                  </a:txBody>
                  <a:tcPr marL="7554" marR="7554" marT="7554" marB="0"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400" u="none" strike="noStrike" dirty="0" smtClean="0">
                          <a:latin typeface="Arial" panose="020B0604020202020204" pitchFamily="34" charset="0"/>
                          <a:cs typeface="Arial" panose="020B0604020202020204" pitchFamily="34" charset="0"/>
                        </a:rPr>
                        <a:t>22</a:t>
                      </a:r>
                      <a:endParaRPr lang="en-US" sz="1400" b="1" i="0" u="none" strike="noStrike" dirty="0">
                        <a:solidFill>
                          <a:srgbClr val="000000"/>
                        </a:solidFill>
                        <a:latin typeface="Arial" panose="020B0604020202020204" pitchFamily="34" charset="0"/>
                        <a:cs typeface="Arial" panose="020B0604020202020204" pitchFamily="34" charset="0"/>
                      </a:endParaRPr>
                    </a:p>
                  </a:txBody>
                  <a:tcPr marL="7554" marR="7554" marT="7554" marB="0"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400" u="none" strike="noStrike" dirty="0" smtClean="0">
                          <a:latin typeface="Arial" panose="020B0604020202020204" pitchFamily="34" charset="0"/>
                          <a:cs typeface="Arial" panose="020B0604020202020204" pitchFamily="34" charset="0"/>
                        </a:rPr>
                        <a:t>5</a:t>
                      </a:r>
                      <a:endParaRPr lang="en-US" sz="1400" b="1" i="0" u="none" strike="noStrike" dirty="0">
                        <a:solidFill>
                          <a:srgbClr val="000000"/>
                        </a:solidFill>
                        <a:latin typeface="Arial" panose="020B0604020202020204" pitchFamily="34" charset="0"/>
                        <a:cs typeface="Arial" panose="020B0604020202020204" pitchFamily="34" charset="0"/>
                      </a:endParaRPr>
                    </a:p>
                  </a:txBody>
                  <a:tcPr marL="7554" marR="7554" marT="7554" marB="0"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400" u="none" strike="noStrike" dirty="0" smtClean="0">
                          <a:latin typeface="Arial" panose="020B0604020202020204" pitchFamily="34" charset="0"/>
                          <a:cs typeface="Arial" panose="020B0604020202020204" pitchFamily="34" charset="0"/>
                        </a:rPr>
                        <a:t>2</a:t>
                      </a:r>
                      <a:endParaRPr lang="en-US" sz="1400" b="1" i="0" u="none" strike="noStrike" dirty="0">
                        <a:solidFill>
                          <a:srgbClr val="000000"/>
                        </a:solidFill>
                        <a:latin typeface="Arial" panose="020B0604020202020204" pitchFamily="34" charset="0"/>
                        <a:cs typeface="Arial" panose="020B0604020202020204" pitchFamily="34" charset="0"/>
                      </a:endParaRPr>
                    </a:p>
                  </a:txBody>
                  <a:tcPr marL="7554" marT="7554" marB="0"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400" u="none" strike="noStrike" dirty="0" smtClean="0">
                          <a:latin typeface="Arial" panose="020B0604020202020204" pitchFamily="34" charset="0"/>
                          <a:cs typeface="Arial" panose="020B0604020202020204" pitchFamily="34" charset="0"/>
                        </a:rPr>
                        <a:t>70</a:t>
                      </a:r>
                      <a:endParaRPr lang="en-US" sz="1400" b="1" i="0" u="none" strike="noStrike" dirty="0">
                        <a:solidFill>
                          <a:srgbClr val="000000"/>
                        </a:solidFill>
                        <a:latin typeface="Arial" panose="020B0604020202020204" pitchFamily="34" charset="0"/>
                        <a:cs typeface="Arial" panose="020B0604020202020204" pitchFamily="34" charset="0"/>
                      </a:endParaRPr>
                    </a:p>
                  </a:txBody>
                  <a:tcPr marL="7554" marT="7554" marB="0" anchor="ctr"/>
                </a:tc>
              </a:tr>
            </a:tbl>
          </a:graphicData>
        </a:graphic>
      </p:graphicFrame>
    </p:spTree>
    <p:extLst>
      <p:ext uri="{BB962C8B-B14F-4D97-AF65-F5344CB8AC3E}">
        <p14:creationId xmlns:p14="http://schemas.microsoft.com/office/powerpoint/2010/main" val="264438281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36734" y="940036"/>
            <a:ext cx="8793620" cy="5375305"/>
          </a:xfrm>
          <a:prstGeom prst="rect">
            <a:avLst/>
          </a:prstGeom>
          <a:solidFill>
            <a:schemeClr val="bg1"/>
          </a:solidFill>
          <a:effectLst>
            <a:outerShdw blurRad="292100" dist="139700" dir="2700000" algn="tl" rotWithShape="0">
              <a:prstClr val="black">
                <a:alpha val="65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idx="4294967295"/>
          </p:nvPr>
        </p:nvSpPr>
        <p:spPr>
          <a:xfrm>
            <a:off x="0" y="95250"/>
            <a:ext cx="9144000" cy="947738"/>
          </a:xfrm>
        </p:spPr>
        <p:txBody>
          <a:bodyPr>
            <a:noAutofit/>
          </a:bodyPr>
          <a:lstStyle/>
          <a:p>
            <a:r>
              <a:rPr lang="en-US" sz="3200" b="1" dirty="0">
                <a:solidFill>
                  <a:srgbClr val="000000"/>
                </a:solidFill>
                <a:latin typeface="Arial" panose="020B0604020202020204" pitchFamily="34" charset="0"/>
                <a:cs typeface="Arial" panose="020B0604020202020204" pitchFamily="34" charset="0"/>
              </a:rPr>
              <a:t>12 </a:t>
            </a:r>
            <a:r>
              <a:rPr lang="en-US" sz="3200" b="1" dirty="0" err="1">
                <a:solidFill>
                  <a:srgbClr val="000000"/>
                </a:solidFill>
                <a:latin typeface="Arial" panose="020B0604020202020204" pitchFamily="34" charset="0"/>
                <a:cs typeface="Arial" panose="020B0604020202020204" pitchFamily="34" charset="0"/>
              </a:rPr>
              <a:t>GeV</a:t>
            </a:r>
            <a:r>
              <a:rPr lang="en-US" sz="3200" b="1" dirty="0">
                <a:solidFill>
                  <a:srgbClr val="000000"/>
                </a:solidFill>
                <a:latin typeface="Arial" panose="020B0604020202020204" pitchFamily="34" charset="0"/>
                <a:cs typeface="Arial" panose="020B0604020202020204" pitchFamily="34" charset="0"/>
              </a:rPr>
              <a:t> Approved Experiments by PAC Days</a:t>
            </a:r>
            <a:br>
              <a:rPr lang="en-US" sz="3200" b="1" dirty="0">
                <a:solidFill>
                  <a:srgbClr val="000000"/>
                </a:solidFill>
                <a:latin typeface="Arial" panose="020B0604020202020204" pitchFamily="34" charset="0"/>
                <a:cs typeface="Arial" panose="020B0604020202020204" pitchFamily="34" charset="0"/>
              </a:rPr>
            </a:br>
            <a:endParaRPr lang="en-US" sz="3200" dirty="0">
              <a:latin typeface="Arial" panose="020B0604020202020204" pitchFamily="34" charset="0"/>
              <a:cs typeface="Arial" panose="020B0604020202020204" pitchFamily="34" charset="0"/>
            </a:endParaRPr>
          </a:p>
        </p:txBody>
      </p:sp>
      <p:graphicFrame>
        <p:nvGraphicFramePr>
          <p:cNvPr id="5" name="Content Placeholder 3"/>
          <p:cNvGraphicFramePr>
            <a:graphicFrameLocks/>
          </p:cNvGraphicFramePr>
          <p:nvPr>
            <p:extLst>
              <p:ext uri="{D42A27DB-BD31-4B8C-83A1-F6EECF244321}">
                <p14:modId xmlns:p14="http://schemas.microsoft.com/office/powerpoint/2010/main" val="2084066918"/>
              </p:ext>
            </p:extLst>
          </p:nvPr>
        </p:nvGraphicFramePr>
        <p:xfrm>
          <a:off x="145789" y="849507"/>
          <a:ext cx="8784564" cy="5169213"/>
        </p:xfrm>
        <a:graphic>
          <a:graphicData uri="http://schemas.openxmlformats.org/drawingml/2006/table">
            <a:tbl>
              <a:tblPr firstRow="1" bandRow="1">
                <a:tableStyleId>{073A0DAA-6AF3-43AB-8588-CEC1D06C72B9}</a:tableStyleId>
              </a:tblPr>
              <a:tblGrid>
                <a:gridCol w="4961659"/>
                <a:gridCol w="650707"/>
                <a:gridCol w="650707"/>
                <a:gridCol w="650707"/>
                <a:gridCol w="569370"/>
                <a:gridCol w="650707"/>
                <a:gridCol w="650707"/>
              </a:tblGrid>
              <a:tr h="470171">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l" fontAlgn="b"/>
                      <a:r>
                        <a:rPr lang="en-US" sz="1400" u="none" strike="noStrike" dirty="0">
                          <a:latin typeface="Arial" panose="020B0604020202020204" pitchFamily="34" charset="0"/>
                          <a:cs typeface="Arial" panose="020B0604020202020204" pitchFamily="34" charset="0"/>
                        </a:rPr>
                        <a:t>Topic</a:t>
                      </a:r>
                      <a:endParaRPr lang="en-US" sz="1400" b="1" i="0" u="none" strike="noStrike" dirty="0">
                        <a:solidFill>
                          <a:srgbClr val="000000"/>
                        </a:solidFill>
                        <a:latin typeface="Arial" panose="020B0604020202020204" pitchFamily="34" charset="0"/>
                        <a:cs typeface="Arial" panose="020B0604020202020204" pitchFamily="34" charset="0"/>
                      </a:endParaRPr>
                    </a:p>
                  </a:txBody>
                  <a:tcPr marR="182880" marT="8379" marB="0" anchor="ct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r" fontAlgn="b"/>
                      <a:r>
                        <a:rPr lang="en-US" sz="1400" u="none" strike="noStrike" dirty="0">
                          <a:latin typeface="Arial" panose="020B0604020202020204" pitchFamily="34" charset="0"/>
                          <a:cs typeface="Arial" panose="020B0604020202020204" pitchFamily="34" charset="0"/>
                        </a:rPr>
                        <a:t>Hall A</a:t>
                      </a:r>
                      <a:endParaRPr lang="en-US" sz="1400" b="1" i="0" u="none" strike="noStrike" dirty="0">
                        <a:solidFill>
                          <a:srgbClr val="000000"/>
                        </a:solidFill>
                        <a:latin typeface="Arial" panose="020B0604020202020204" pitchFamily="34" charset="0"/>
                        <a:cs typeface="Arial" panose="020B0604020202020204" pitchFamily="34" charset="0"/>
                      </a:endParaRPr>
                    </a:p>
                  </a:txBody>
                  <a:tcPr marL="8379" marR="8379" marT="8379" marB="0" anchor="ct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r" fontAlgn="b"/>
                      <a:r>
                        <a:rPr lang="en-US" sz="1400" u="none" strike="noStrike" dirty="0">
                          <a:latin typeface="Arial" panose="020B0604020202020204" pitchFamily="34" charset="0"/>
                          <a:cs typeface="Arial" panose="020B0604020202020204" pitchFamily="34" charset="0"/>
                        </a:rPr>
                        <a:t>Hall B</a:t>
                      </a:r>
                      <a:endParaRPr lang="en-US" sz="1400" b="1" i="0" u="none" strike="noStrike" dirty="0">
                        <a:solidFill>
                          <a:srgbClr val="000000"/>
                        </a:solidFill>
                        <a:latin typeface="Arial" panose="020B0604020202020204" pitchFamily="34" charset="0"/>
                        <a:cs typeface="Arial" panose="020B0604020202020204" pitchFamily="34" charset="0"/>
                      </a:endParaRPr>
                    </a:p>
                  </a:txBody>
                  <a:tcPr marL="8379" marR="8379" marT="8379" marB="0" anchor="ct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r" fontAlgn="b"/>
                      <a:r>
                        <a:rPr lang="en-US" sz="1400" u="none" strike="noStrike" dirty="0">
                          <a:latin typeface="Arial" panose="020B0604020202020204" pitchFamily="34" charset="0"/>
                          <a:cs typeface="Arial" panose="020B0604020202020204" pitchFamily="34" charset="0"/>
                        </a:rPr>
                        <a:t>Hall C</a:t>
                      </a:r>
                      <a:endParaRPr lang="en-US" sz="1400" b="1" i="0" u="none" strike="noStrike" dirty="0">
                        <a:solidFill>
                          <a:srgbClr val="000000"/>
                        </a:solidFill>
                        <a:latin typeface="Arial" panose="020B0604020202020204" pitchFamily="34" charset="0"/>
                        <a:cs typeface="Arial" panose="020B0604020202020204" pitchFamily="34" charset="0"/>
                      </a:endParaRPr>
                    </a:p>
                  </a:txBody>
                  <a:tcPr marL="8379" marR="8379" marT="8379" marB="0" anchor="ct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r" fontAlgn="b"/>
                      <a:r>
                        <a:rPr lang="en-US" sz="1400" u="none" strike="noStrike" dirty="0">
                          <a:latin typeface="Arial" panose="020B0604020202020204" pitchFamily="34" charset="0"/>
                          <a:cs typeface="Arial" panose="020B0604020202020204" pitchFamily="34" charset="0"/>
                        </a:rPr>
                        <a:t>Hall D</a:t>
                      </a:r>
                      <a:endParaRPr lang="en-US" sz="1400" b="1" i="0" u="none" strike="noStrike" dirty="0">
                        <a:solidFill>
                          <a:srgbClr val="000000"/>
                        </a:solidFill>
                        <a:latin typeface="Arial" panose="020B0604020202020204" pitchFamily="34" charset="0"/>
                        <a:cs typeface="Arial" panose="020B0604020202020204" pitchFamily="34" charset="0"/>
                      </a:endParaRPr>
                    </a:p>
                  </a:txBody>
                  <a:tcPr marL="8379" marR="8379" marT="8379" marB="0" anchor="ct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r" fontAlgn="b"/>
                      <a:r>
                        <a:rPr lang="en-US" sz="1400" u="none" strike="noStrike" dirty="0" smtClean="0">
                          <a:latin typeface="Arial" panose="020B0604020202020204" pitchFamily="34" charset="0"/>
                          <a:cs typeface="Arial" panose="020B0604020202020204" pitchFamily="34" charset="0"/>
                        </a:rPr>
                        <a:t>Other</a:t>
                      </a:r>
                      <a:endParaRPr lang="en-US" sz="1400" b="1" i="0" u="none" strike="noStrike" dirty="0">
                        <a:solidFill>
                          <a:srgbClr val="000000"/>
                        </a:solidFill>
                        <a:latin typeface="Arial" panose="020B0604020202020204" pitchFamily="34" charset="0"/>
                        <a:cs typeface="Arial" panose="020B0604020202020204" pitchFamily="34" charset="0"/>
                      </a:endParaRPr>
                    </a:p>
                  </a:txBody>
                  <a:tcPr marL="8379" marT="8379" marB="0" anchor="ct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r" fontAlgn="b"/>
                      <a:r>
                        <a:rPr lang="en-US" sz="1400" u="none" strike="noStrike" dirty="0">
                          <a:latin typeface="Arial" panose="020B0604020202020204" pitchFamily="34" charset="0"/>
                          <a:cs typeface="Arial" panose="020B0604020202020204" pitchFamily="34" charset="0"/>
                        </a:rPr>
                        <a:t>Total</a:t>
                      </a:r>
                      <a:endParaRPr lang="en-US" sz="1400" b="1" i="0" u="none" strike="noStrike" dirty="0">
                        <a:solidFill>
                          <a:srgbClr val="000000"/>
                        </a:solidFill>
                        <a:latin typeface="Arial" panose="020B0604020202020204" pitchFamily="34" charset="0"/>
                        <a:cs typeface="Arial" panose="020B0604020202020204" pitchFamily="34" charset="0"/>
                      </a:endParaRPr>
                    </a:p>
                  </a:txBody>
                  <a:tcPr marL="8379" marT="8379" marB="0" anchor="ctr"/>
                </a:tc>
              </a:tr>
              <a:tr h="556901">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l" fontAlgn="b"/>
                      <a:r>
                        <a:rPr lang="en-US" sz="1400" u="none" strike="noStrike" dirty="0">
                          <a:latin typeface="Arial" panose="020B0604020202020204" pitchFamily="34" charset="0"/>
                          <a:cs typeface="Arial" panose="020B0604020202020204" pitchFamily="34" charset="0"/>
                        </a:rPr>
                        <a:t>The Hadron spectra as probes of </a:t>
                      </a:r>
                      <a:r>
                        <a:rPr lang="en-US" sz="1400" u="none" strike="noStrike" dirty="0" smtClean="0">
                          <a:latin typeface="Arial" panose="020B0604020202020204" pitchFamily="34" charset="0"/>
                          <a:cs typeface="Arial" panose="020B0604020202020204" pitchFamily="34" charset="0"/>
                        </a:rPr>
                        <a:t>QCD </a:t>
                      </a:r>
                      <a:r>
                        <a:rPr lang="en-US" sz="1400" u="none" strike="noStrike" dirty="0">
                          <a:latin typeface="Arial" panose="020B0604020202020204" pitchFamily="34" charset="0"/>
                          <a:cs typeface="Arial" panose="020B0604020202020204" pitchFamily="34" charset="0"/>
                        </a:rPr>
                        <a:t> </a:t>
                      </a:r>
                      <a:br>
                        <a:rPr lang="en-US" sz="1400" u="none" strike="noStrike" dirty="0">
                          <a:latin typeface="Arial" panose="020B0604020202020204" pitchFamily="34" charset="0"/>
                          <a:cs typeface="Arial" panose="020B0604020202020204" pitchFamily="34" charset="0"/>
                        </a:rPr>
                      </a:br>
                      <a:r>
                        <a:rPr lang="en-US" sz="1400" u="none" strike="noStrike" dirty="0">
                          <a:latin typeface="Arial" panose="020B0604020202020204" pitchFamily="34" charset="0"/>
                          <a:cs typeface="Arial" panose="020B0604020202020204" pitchFamily="34" charset="0"/>
                        </a:rPr>
                        <a:t>(</a:t>
                      </a:r>
                      <a:r>
                        <a:rPr lang="en-US" sz="1400" u="none" strike="noStrike" dirty="0" err="1">
                          <a:latin typeface="Arial" panose="020B0604020202020204" pitchFamily="34" charset="0"/>
                          <a:cs typeface="Arial" panose="020B0604020202020204" pitchFamily="34" charset="0"/>
                        </a:rPr>
                        <a:t>GluEx</a:t>
                      </a:r>
                      <a:r>
                        <a:rPr lang="en-US" sz="1400" u="none" strike="noStrike" dirty="0">
                          <a:latin typeface="Arial" panose="020B0604020202020204" pitchFamily="34" charset="0"/>
                          <a:cs typeface="Arial" panose="020B0604020202020204" pitchFamily="34" charset="0"/>
                        </a:rPr>
                        <a:t> and heavy baryon and meson spectroscopy)</a:t>
                      </a:r>
                      <a:endParaRPr lang="en-US" sz="1400" b="0" i="0" u="none" strike="noStrike" dirty="0">
                        <a:solidFill>
                          <a:srgbClr val="000000"/>
                        </a:solidFill>
                        <a:latin typeface="Arial" panose="020B0604020202020204" pitchFamily="34" charset="0"/>
                        <a:cs typeface="Arial" panose="020B0604020202020204" pitchFamily="34" charset="0"/>
                      </a:endParaRPr>
                    </a:p>
                  </a:txBody>
                  <a:tcPr marR="7554" marT="7554" marB="0"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l" fontAlgn="b"/>
                      <a:r>
                        <a:rPr lang="en-US" sz="1400" u="none" strike="noStrike" dirty="0">
                          <a:latin typeface="Arial" panose="020B0604020202020204" pitchFamily="34" charset="0"/>
                          <a:cs typeface="Arial" panose="020B0604020202020204" pitchFamily="34" charset="0"/>
                        </a:rPr>
                        <a:t> </a:t>
                      </a:r>
                      <a:endParaRPr lang="en-US" sz="1400" b="0" i="0" u="none" strike="noStrike" dirty="0">
                        <a:solidFill>
                          <a:srgbClr val="000000"/>
                        </a:solidFill>
                        <a:latin typeface="Arial" panose="020B0604020202020204" pitchFamily="34" charset="0"/>
                        <a:cs typeface="Arial" panose="020B0604020202020204" pitchFamily="34" charset="0"/>
                      </a:endParaRPr>
                    </a:p>
                  </a:txBody>
                  <a:tcPr marL="8379" marR="8379" marT="8379" marB="0"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400" u="none" strike="noStrike" dirty="0">
                          <a:latin typeface="Arial" panose="020B0604020202020204" pitchFamily="34" charset="0"/>
                          <a:cs typeface="Arial" panose="020B0604020202020204" pitchFamily="34" charset="0"/>
                        </a:rPr>
                        <a:t>119</a:t>
                      </a:r>
                      <a:endParaRPr lang="en-US" sz="1400" b="0" i="0" u="none" strike="noStrike" dirty="0">
                        <a:solidFill>
                          <a:srgbClr val="000000"/>
                        </a:solidFill>
                        <a:latin typeface="Arial" panose="020B0604020202020204" pitchFamily="34" charset="0"/>
                        <a:cs typeface="Arial" panose="020B0604020202020204" pitchFamily="34" charset="0"/>
                      </a:endParaRPr>
                    </a:p>
                  </a:txBody>
                  <a:tcPr marL="8379" marR="8379" marT="8379" marB="0"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endParaRPr lang="en-US" sz="1400" b="0" i="0" u="none" strike="noStrike" dirty="0">
                        <a:solidFill>
                          <a:srgbClr val="000000"/>
                        </a:solidFill>
                        <a:latin typeface="Arial" panose="020B0604020202020204" pitchFamily="34" charset="0"/>
                        <a:cs typeface="Arial" panose="020B0604020202020204" pitchFamily="34" charset="0"/>
                      </a:endParaRPr>
                    </a:p>
                  </a:txBody>
                  <a:tcPr marL="8379" marR="8379" marT="8379" marB="0"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400" u="none" strike="noStrike" dirty="0" smtClean="0">
                          <a:latin typeface="Arial" panose="020B0604020202020204" pitchFamily="34" charset="0"/>
                          <a:cs typeface="Arial" panose="020B0604020202020204" pitchFamily="34" charset="0"/>
                        </a:rPr>
                        <a:t>540</a:t>
                      </a:r>
                      <a:endParaRPr lang="en-US" sz="1400" b="0" i="0" u="none" strike="noStrike" dirty="0">
                        <a:solidFill>
                          <a:srgbClr val="000000"/>
                        </a:solidFill>
                        <a:latin typeface="Arial" panose="020B0604020202020204" pitchFamily="34" charset="0"/>
                        <a:cs typeface="Arial" panose="020B0604020202020204" pitchFamily="34" charset="0"/>
                      </a:endParaRPr>
                    </a:p>
                  </a:txBody>
                  <a:tcPr marL="8379" marR="8379" marT="8379" marB="0"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endParaRPr lang="en-US" sz="1400" b="1" i="0" u="none" strike="noStrike" dirty="0">
                        <a:solidFill>
                          <a:srgbClr val="000000"/>
                        </a:solidFill>
                        <a:latin typeface="Arial" panose="020B0604020202020204" pitchFamily="34" charset="0"/>
                        <a:cs typeface="Arial" panose="020B0604020202020204" pitchFamily="34" charset="0"/>
                      </a:endParaRPr>
                    </a:p>
                  </a:txBody>
                  <a:tcPr marL="8379" marT="8379" marB="0"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400" u="none" strike="noStrike" smtClean="0">
                          <a:latin typeface="Arial" panose="020B0604020202020204" pitchFamily="34" charset="0"/>
                          <a:cs typeface="Arial" panose="020B0604020202020204" pitchFamily="34" charset="0"/>
                        </a:rPr>
                        <a:t>659</a:t>
                      </a:r>
                      <a:endParaRPr lang="en-US" sz="1400" b="1" i="0" u="none" strike="noStrike" dirty="0">
                        <a:solidFill>
                          <a:srgbClr val="000000"/>
                        </a:solidFill>
                        <a:latin typeface="Arial" panose="020B0604020202020204" pitchFamily="34" charset="0"/>
                        <a:cs typeface="Arial" panose="020B0604020202020204" pitchFamily="34" charset="0"/>
                      </a:endParaRPr>
                    </a:p>
                  </a:txBody>
                  <a:tcPr marL="8379" marT="8379" marB="0" anchor="ctr"/>
                </a:tc>
              </a:tr>
              <a:tr h="509031">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l" fontAlgn="b"/>
                      <a:r>
                        <a:rPr lang="en-US" sz="1400" u="none" strike="noStrike" dirty="0" smtClean="0">
                          <a:latin typeface="Arial" panose="020B0604020202020204" pitchFamily="34" charset="0"/>
                          <a:cs typeface="Arial" panose="020B0604020202020204" pitchFamily="34" charset="0"/>
                        </a:rPr>
                        <a:t>The </a:t>
                      </a:r>
                      <a:r>
                        <a:rPr lang="en-US" sz="1400" u="none" strike="noStrike" dirty="0">
                          <a:latin typeface="Arial" panose="020B0604020202020204" pitchFamily="34" charset="0"/>
                          <a:cs typeface="Arial" panose="020B0604020202020204" pitchFamily="34" charset="0"/>
                        </a:rPr>
                        <a:t>transverse structure of the </a:t>
                      </a:r>
                      <a:r>
                        <a:rPr lang="en-US" sz="1400" u="none" strike="noStrike" dirty="0" smtClean="0">
                          <a:latin typeface="Arial" panose="020B0604020202020204" pitchFamily="34" charset="0"/>
                          <a:cs typeface="Arial" panose="020B0604020202020204" pitchFamily="34" charset="0"/>
                        </a:rPr>
                        <a:t>hadrons</a:t>
                      </a:r>
                      <a:r>
                        <a:rPr lang="en-US" sz="1400" u="none" strike="noStrike" dirty="0">
                          <a:latin typeface="Arial" panose="020B0604020202020204" pitchFamily="34" charset="0"/>
                          <a:cs typeface="Arial" panose="020B0604020202020204" pitchFamily="34" charset="0"/>
                        </a:rPr>
                        <a:t/>
                      </a:r>
                      <a:br>
                        <a:rPr lang="en-US" sz="1400" u="none" strike="noStrike" dirty="0">
                          <a:latin typeface="Arial" panose="020B0604020202020204" pitchFamily="34" charset="0"/>
                          <a:cs typeface="Arial" panose="020B0604020202020204" pitchFamily="34" charset="0"/>
                        </a:rPr>
                      </a:br>
                      <a:r>
                        <a:rPr lang="en-US" sz="1400" u="none" strike="noStrike" dirty="0">
                          <a:latin typeface="Arial" panose="020B0604020202020204" pitchFamily="34" charset="0"/>
                          <a:cs typeface="Arial" panose="020B0604020202020204" pitchFamily="34" charset="0"/>
                        </a:rPr>
                        <a:t>(Elastic and transition Form Factors)</a:t>
                      </a:r>
                      <a:endParaRPr lang="en-US" sz="1400" b="0" i="0" u="none" strike="noStrike" dirty="0">
                        <a:solidFill>
                          <a:srgbClr val="000000"/>
                        </a:solidFill>
                        <a:latin typeface="Arial" panose="020B0604020202020204" pitchFamily="34" charset="0"/>
                        <a:cs typeface="Arial" panose="020B0604020202020204" pitchFamily="34" charset="0"/>
                      </a:endParaRPr>
                    </a:p>
                  </a:txBody>
                  <a:tcPr marR="7554" marT="7554" marB="0"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400" u="none" strike="noStrike" dirty="0" smtClean="0">
                          <a:latin typeface="Arial" panose="020B0604020202020204" pitchFamily="34" charset="0"/>
                          <a:cs typeface="Arial" panose="020B0604020202020204" pitchFamily="34" charset="0"/>
                        </a:rPr>
                        <a:t>145.5</a:t>
                      </a:r>
                      <a:endParaRPr lang="en-US" sz="1400" b="0" i="0" u="none" strike="noStrike" dirty="0">
                        <a:solidFill>
                          <a:srgbClr val="000000"/>
                        </a:solidFill>
                        <a:latin typeface="Arial" panose="020B0604020202020204" pitchFamily="34" charset="0"/>
                        <a:cs typeface="Arial" panose="020B0604020202020204" pitchFamily="34" charset="0"/>
                      </a:endParaRPr>
                    </a:p>
                  </a:txBody>
                  <a:tcPr marL="8379" marR="8379" marT="8379" marB="0"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400" u="none" strike="noStrike" dirty="0" smtClean="0">
                          <a:latin typeface="Arial" panose="020B0604020202020204" pitchFamily="34" charset="0"/>
                          <a:cs typeface="Arial" panose="020B0604020202020204" pitchFamily="34" charset="0"/>
                        </a:rPr>
                        <a:t>85</a:t>
                      </a:r>
                      <a:endParaRPr lang="en-US" sz="1400" b="0" i="0" u="none" strike="noStrike" dirty="0">
                        <a:solidFill>
                          <a:srgbClr val="000000"/>
                        </a:solidFill>
                        <a:latin typeface="Arial" panose="020B0604020202020204" pitchFamily="34" charset="0"/>
                        <a:cs typeface="Arial" panose="020B0604020202020204" pitchFamily="34" charset="0"/>
                      </a:endParaRPr>
                    </a:p>
                  </a:txBody>
                  <a:tcPr marL="8379" marR="8379" marT="8379" marB="0"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400" u="none" strike="noStrike" dirty="0" smtClean="0">
                          <a:latin typeface="Arial" panose="020B0604020202020204" pitchFamily="34" charset="0"/>
                          <a:cs typeface="Arial" panose="020B0604020202020204" pitchFamily="34" charset="0"/>
                        </a:rPr>
                        <a:t>102</a:t>
                      </a:r>
                      <a:endParaRPr lang="en-US" sz="1400" b="0" i="0" u="none" strike="noStrike" dirty="0">
                        <a:solidFill>
                          <a:srgbClr val="000000"/>
                        </a:solidFill>
                        <a:latin typeface="Arial" panose="020B0604020202020204" pitchFamily="34" charset="0"/>
                        <a:cs typeface="Arial" panose="020B0604020202020204" pitchFamily="34" charset="0"/>
                      </a:endParaRPr>
                    </a:p>
                  </a:txBody>
                  <a:tcPr marL="8379" marR="8379" marT="8379" marB="0"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400" u="none" strike="noStrike" dirty="0">
                          <a:latin typeface="Arial" panose="020B0604020202020204" pitchFamily="34" charset="0"/>
                          <a:cs typeface="Arial" panose="020B0604020202020204" pitchFamily="34" charset="0"/>
                        </a:rPr>
                        <a:t> </a:t>
                      </a:r>
                      <a:r>
                        <a:rPr lang="en-US" sz="1400" u="none" strike="noStrike" dirty="0" smtClean="0">
                          <a:latin typeface="Arial" panose="020B0604020202020204" pitchFamily="34" charset="0"/>
                          <a:cs typeface="Arial" panose="020B0604020202020204" pitchFamily="34" charset="0"/>
                        </a:rPr>
                        <a:t>25</a:t>
                      </a:r>
                      <a:endParaRPr lang="en-US" sz="1400" b="0" i="0" u="none" strike="noStrike" dirty="0">
                        <a:solidFill>
                          <a:srgbClr val="000000"/>
                        </a:solidFill>
                        <a:latin typeface="Arial" panose="020B0604020202020204" pitchFamily="34" charset="0"/>
                        <a:cs typeface="Arial" panose="020B0604020202020204" pitchFamily="34" charset="0"/>
                      </a:endParaRPr>
                    </a:p>
                  </a:txBody>
                  <a:tcPr marL="8379" marR="8379" marT="8379" marB="0"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endParaRPr lang="en-US" sz="1400" b="1" i="0" u="none" strike="noStrike" dirty="0">
                        <a:solidFill>
                          <a:srgbClr val="000000"/>
                        </a:solidFill>
                        <a:latin typeface="Arial" panose="020B0604020202020204" pitchFamily="34" charset="0"/>
                        <a:cs typeface="Arial" panose="020B0604020202020204" pitchFamily="34" charset="0"/>
                      </a:endParaRPr>
                    </a:p>
                  </a:txBody>
                  <a:tcPr marL="8379" marT="8379" marB="0"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400" u="none" strike="noStrike" dirty="0" smtClean="0">
                          <a:latin typeface="Arial" panose="020B0604020202020204" pitchFamily="34" charset="0"/>
                          <a:cs typeface="Arial" panose="020B0604020202020204" pitchFamily="34" charset="0"/>
                        </a:rPr>
                        <a:t>357.5</a:t>
                      </a:r>
                      <a:endParaRPr lang="en-US" sz="1400" b="1" i="0" u="none" strike="noStrike" dirty="0">
                        <a:solidFill>
                          <a:srgbClr val="000000"/>
                        </a:solidFill>
                        <a:latin typeface="Arial" panose="020B0604020202020204" pitchFamily="34" charset="0"/>
                        <a:cs typeface="Arial" panose="020B0604020202020204" pitchFamily="34" charset="0"/>
                      </a:endParaRPr>
                    </a:p>
                  </a:txBody>
                  <a:tcPr marL="8379" marT="8379" marB="0" anchor="ctr"/>
                </a:tc>
              </a:tr>
              <a:tr h="529631">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l" fontAlgn="b"/>
                      <a:r>
                        <a:rPr lang="en-US" sz="1400" u="none" strike="noStrike" dirty="0">
                          <a:latin typeface="Arial" panose="020B0604020202020204" pitchFamily="34" charset="0"/>
                          <a:cs typeface="Arial" panose="020B0604020202020204" pitchFamily="34" charset="0"/>
                        </a:rPr>
                        <a:t>The longitudinal structure of the hadrons  </a:t>
                      </a:r>
                      <a:br>
                        <a:rPr lang="en-US" sz="1400" u="none" strike="noStrike" dirty="0">
                          <a:latin typeface="Arial" panose="020B0604020202020204" pitchFamily="34" charset="0"/>
                          <a:cs typeface="Arial" panose="020B0604020202020204" pitchFamily="34" charset="0"/>
                        </a:rPr>
                      </a:br>
                      <a:r>
                        <a:rPr lang="en-US" sz="1400" u="none" strike="noStrike" dirty="0">
                          <a:latin typeface="Arial" panose="020B0604020202020204" pitchFamily="34" charset="0"/>
                          <a:cs typeface="Arial" panose="020B0604020202020204" pitchFamily="34" charset="0"/>
                        </a:rPr>
                        <a:t>(</a:t>
                      </a:r>
                      <a:r>
                        <a:rPr lang="en-US" sz="1400" u="none" strike="noStrike" dirty="0" err="1">
                          <a:latin typeface="Arial" panose="020B0604020202020204" pitchFamily="34" charset="0"/>
                          <a:cs typeface="Arial" panose="020B0604020202020204" pitchFamily="34" charset="0"/>
                        </a:rPr>
                        <a:t>Unpolarized</a:t>
                      </a:r>
                      <a:r>
                        <a:rPr lang="en-US" sz="1400" u="none" strike="noStrike" dirty="0">
                          <a:latin typeface="Arial" panose="020B0604020202020204" pitchFamily="34" charset="0"/>
                          <a:cs typeface="Arial" panose="020B0604020202020204" pitchFamily="34" charset="0"/>
                        </a:rPr>
                        <a:t> and polarized </a:t>
                      </a:r>
                      <a:r>
                        <a:rPr lang="en-US" sz="1400" u="none" strike="noStrike" dirty="0" err="1">
                          <a:latin typeface="Arial" panose="020B0604020202020204" pitchFamily="34" charset="0"/>
                          <a:cs typeface="Arial" panose="020B0604020202020204" pitchFamily="34" charset="0"/>
                        </a:rPr>
                        <a:t>parton</a:t>
                      </a:r>
                      <a:r>
                        <a:rPr lang="en-US" sz="1400" u="none" strike="noStrike" dirty="0">
                          <a:latin typeface="Arial" panose="020B0604020202020204" pitchFamily="34" charset="0"/>
                          <a:cs typeface="Arial" panose="020B0604020202020204" pitchFamily="34" charset="0"/>
                        </a:rPr>
                        <a:t> distribution functions)</a:t>
                      </a:r>
                      <a:endParaRPr lang="en-US" sz="1400" b="0" i="0" u="none" strike="noStrike" dirty="0">
                        <a:solidFill>
                          <a:srgbClr val="000000"/>
                        </a:solidFill>
                        <a:latin typeface="Arial" panose="020B0604020202020204" pitchFamily="34" charset="0"/>
                        <a:cs typeface="Arial" panose="020B0604020202020204" pitchFamily="34" charset="0"/>
                      </a:endParaRPr>
                    </a:p>
                  </a:txBody>
                  <a:tcPr marR="7554" marT="7554" marB="0"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400" u="none" strike="noStrike">
                          <a:latin typeface="Arial" panose="020B0604020202020204" pitchFamily="34" charset="0"/>
                          <a:cs typeface="Arial" panose="020B0604020202020204" pitchFamily="34" charset="0"/>
                        </a:rPr>
                        <a:t>65</a:t>
                      </a:r>
                      <a:endParaRPr lang="en-US" sz="1400" b="0" i="0" u="none" strike="noStrike">
                        <a:solidFill>
                          <a:srgbClr val="000000"/>
                        </a:solidFill>
                        <a:latin typeface="Arial" panose="020B0604020202020204" pitchFamily="34" charset="0"/>
                        <a:cs typeface="Arial" panose="020B0604020202020204" pitchFamily="34" charset="0"/>
                      </a:endParaRPr>
                    </a:p>
                  </a:txBody>
                  <a:tcPr marL="8379" marR="8379" marT="8379" marB="0"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400" u="none" strike="noStrike" dirty="0" smtClean="0">
                          <a:latin typeface="Arial" panose="020B0604020202020204" pitchFamily="34" charset="0"/>
                          <a:cs typeface="Arial" panose="020B0604020202020204" pitchFamily="34" charset="0"/>
                        </a:rPr>
                        <a:t>230</a:t>
                      </a:r>
                      <a:endParaRPr lang="en-US" sz="1400" b="0" i="0" u="none" strike="noStrike" dirty="0">
                        <a:solidFill>
                          <a:srgbClr val="000000"/>
                        </a:solidFill>
                        <a:latin typeface="Arial" panose="020B0604020202020204" pitchFamily="34" charset="0"/>
                        <a:cs typeface="Arial" panose="020B0604020202020204" pitchFamily="34" charset="0"/>
                      </a:endParaRPr>
                    </a:p>
                  </a:txBody>
                  <a:tcPr marL="8379" marR="8379" marT="8379" marB="0"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400" u="none" strike="noStrike" dirty="0" smtClean="0">
                          <a:latin typeface="Arial" panose="020B0604020202020204" pitchFamily="34" charset="0"/>
                          <a:cs typeface="Arial" panose="020B0604020202020204" pitchFamily="34" charset="0"/>
                        </a:rPr>
                        <a:t>165</a:t>
                      </a:r>
                      <a:endParaRPr lang="en-US" sz="1400" b="0" i="0" u="none" strike="noStrike" dirty="0">
                        <a:solidFill>
                          <a:srgbClr val="000000"/>
                        </a:solidFill>
                        <a:latin typeface="Arial" panose="020B0604020202020204" pitchFamily="34" charset="0"/>
                        <a:cs typeface="Arial" panose="020B0604020202020204" pitchFamily="34" charset="0"/>
                      </a:endParaRPr>
                    </a:p>
                  </a:txBody>
                  <a:tcPr marL="8379" marR="8379" marT="8379" marB="0"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l" fontAlgn="b"/>
                      <a:r>
                        <a:rPr lang="en-US" sz="1400" u="none" strike="noStrike" dirty="0">
                          <a:latin typeface="Arial" panose="020B0604020202020204" pitchFamily="34" charset="0"/>
                          <a:cs typeface="Arial" panose="020B0604020202020204" pitchFamily="34" charset="0"/>
                        </a:rPr>
                        <a:t> </a:t>
                      </a:r>
                      <a:endParaRPr lang="en-US" sz="1400" b="0" i="0" u="none" strike="noStrike" dirty="0">
                        <a:solidFill>
                          <a:srgbClr val="000000"/>
                        </a:solidFill>
                        <a:latin typeface="Arial" panose="020B0604020202020204" pitchFamily="34" charset="0"/>
                        <a:cs typeface="Arial" panose="020B0604020202020204" pitchFamily="34" charset="0"/>
                      </a:endParaRPr>
                    </a:p>
                  </a:txBody>
                  <a:tcPr marL="8379" marR="8379" marT="8379" marB="0"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endParaRPr lang="en-US" sz="1400" b="1" i="0" u="none" strike="noStrike" dirty="0">
                        <a:solidFill>
                          <a:srgbClr val="000000"/>
                        </a:solidFill>
                        <a:latin typeface="Arial" panose="020B0604020202020204" pitchFamily="34" charset="0"/>
                        <a:cs typeface="Arial" panose="020B0604020202020204" pitchFamily="34" charset="0"/>
                      </a:endParaRPr>
                    </a:p>
                  </a:txBody>
                  <a:tcPr marL="8379" marT="8379" marB="0"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400" u="none" strike="noStrike" dirty="0" smtClean="0">
                          <a:latin typeface="Arial" panose="020B0604020202020204" pitchFamily="34" charset="0"/>
                          <a:cs typeface="Arial" panose="020B0604020202020204" pitchFamily="34" charset="0"/>
                        </a:rPr>
                        <a:t>460</a:t>
                      </a:r>
                      <a:endParaRPr lang="en-US" sz="1400" b="1" i="0" u="none" strike="noStrike" dirty="0">
                        <a:solidFill>
                          <a:srgbClr val="000000"/>
                        </a:solidFill>
                        <a:latin typeface="Arial" panose="020B0604020202020204" pitchFamily="34" charset="0"/>
                        <a:cs typeface="Arial" panose="020B0604020202020204" pitchFamily="34" charset="0"/>
                      </a:endParaRPr>
                    </a:p>
                  </a:txBody>
                  <a:tcPr marL="8379" marT="8379" marB="0" anchor="ctr"/>
                </a:tc>
              </a:tr>
              <a:tr h="687175">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l" fontAlgn="b"/>
                      <a:r>
                        <a:rPr lang="en-US" sz="1400" u="none" strike="noStrike" dirty="0" smtClean="0">
                          <a:latin typeface="Arial" panose="020B0604020202020204" pitchFamily="34" charset="0"/>
                          <a:cs typeface="Arial" panose="020B0604020202020204" pitchFamily="34" charset="0"/>
                        </a:rPr>
                        <a:t>The </a:t>
                      </a:r>
                      <a:r>
                        <a:rPr lang="en-US" sz="1400" u="none" strike="noStrike" dirty="0">
                          <a:latin typeface="Arial" panose="020B0604020202020204" pitchFamily="34" charset="0"/>
                          <a:cs typeface="Arial" panose="020B0604020202020204" pitchFamily="34" charset="0"/>
                        </a:rPr>
                        <a:t>3D structure of the </a:t>
                      </a:r>
                      <a:r>
                        <a:rPr lang="en-US" sz="1400" u="none" strike="noStrike" dirty="0" smtClean="0">
                          <a:latin typeface="Arial" panose="020B0604020202020204" pitchFamily="34" charset="0"/>
                          <a:cs typeface="Arial" panose="020B0604020202020204" pitchFamily="34" charset="0"/>
                        </a:rPr>
                        <a:t>hadrons  </a:t>
                      </a:r>
                      <a:r>
                        <a:rPr lang="en-US" sz="1400" u="none" strike="noStrike" dirty="0">
                          <a:latin typeface="Arial" panose="020B0604020202020204" pitchFamily="34" charset="0"/>
                          <a:cs typeface="Arial" panose="020B0604020202020204" pitchFamily="34" charset="0"/>
                        </a:rPr>
                        <a:t> </a:t>
                      </a:r>
                      <a:br>
                        <a:rPr lang="en-US" sz="1400" u="none" strike="noStrike" dirty="0">
                          <a:latin typeface="Arial" panose="020B0604020202020204" pitchFamily="34" charset="0"/>
                          <a:cs typeface="Arial" panose="020B0604020202020204" pitchFamily="34" charset="0"/>
                        </a:rPr>
                      </a:br>
                      <a:r>
                        <a:rPr lang="en-US" sz="1400" u="none" strike="noStrike" dirty="0">
                          <a:latin typeface="Arial" panose="020B0604020202020204" pitchFamily="34" charset="0"/>
                          <a:cs typeface="Arial" panose="020B0604020202020204" pitchFamily="34" charset="0"/>
                        </a:rPr>
                        <a:t>(Generalized Parton Distributions and Transverse Momentum Distributions)</a:t>
                      </a:r>
                      <a:endParaRPr lang="en-US" sz="1400" b="0" i="0" u="none" strike="noStrike" dirty="0">
                        <a:solidFill>
                          <a:srgbClr val="000000"/>
                        </a:solidFill>
                        <a:latin typeface="Arial" panose="020B0604020202020204" pitchFamily="34" charset="0"/>
                        <a:cs typeface="Arial" panose="020B0604020202020204" pitchFamily="34" charset="0"/>
                      </a:endParaRPr>
                    </a:p>
                  </a:txBody>
                  <a:tcPr marR="7554" marT="7554" marB="0"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400" u="none" strike="noStrike" dirty="0" smtClean="0">
                          <a:latin typeface="Arial" panose="020B0604020202020204" pitchFamily="34" charset="0"/>
                          <a:cs typeface="Arial" panose="020B0604020202020204" pitchFamily="34" charset="0"/>
                        </a:rPr>
                        <a:t>409 </a:t>
                      </a:r>
                      <a:endParaRPr lang="en-US" sz="1400" b="0" i="0" u="none" strike="noStrike" dirty="0">
                        <a:solidFill>
                          <a:srgbClr val="FF0000"/>
                        </a:solidFill>
                        <a:latin typeface="Arial" panose="020B0604020202020204" pitchFamily="34" charset="0"/>
                        <a:cs typeface="Arial" panose="020B0604020202020204" pitchFamily="34" charset="0"/>
                      </a:endParaRPr>
                    </a:p>
                  </a:txBody>
                  <a:tcPr marL="8379" marR="8379" marT="8379" marB="0"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400" u="none" strike="noStrike" dirty="0" smtClean="0">
                          <a:latin typeface="Arial" panose="020B0604020202020204" pitchFamily="34" charset="0"/>
                          <a:cs typeface="Arial" panose="020B0604020202020204" pitchFamily="34" charset="0"/>
                        </a:rPr>
                        <a:t>872 </a:t>
                      </a:r>
                      <a:endParaRPr lang="en-US" sz="1400" b="0" i="0" u="none" strike="noStrike" dirty="0">
                        <a:solidFill>
                          <a:srgbClr val="002060"/>
                        </a:solidFill>
                        <a:latin typeface="Arial" panose="020B0604020202020204" pitchFamily="34" charset="0"/>
                        <a:cs typeface="Arial" panose="020B0604020202020204" pitchFamily="34" charset="0"/>
                      </a:endParaRPr>
                    </a:p>
                  </a:txBody>
                  <a:tcPr marL="8379" marR="8379" marT="8379" marB="0"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400" u="none" strike="noStrike" dirty="0" smtClean="0">
                          <a:latin typeface="Arial" panose="020B0604020202020204" pitchFamily="34" charset="0"/>
                          <a:cs typeface="Arial" panose="020B0604020202020204" pitchFamily="34" charset="0"/>
                        </a:rPr>
                        <a:t>212 </a:t>
                      </a:r>
                      <a:endParaRPr lang="en-US" sz="1400" b="0" i="0" u="none" strike="noStrike" dirty="0">
                        <a:solidFill>
                          <a:srgbClr val="002060"/>
                        </a:solidFill>
                        <a:latin typeface="Arial" panose="020B0604020202020204" pitchFamily="34" charset="0"/>
                        <a:cs typeface="Arial" panose="020B0604020202020204" pitchFamily="34" charset="0"/>
                      </a:endParaRPr>
                    </a:p>
                  </a:txBody>
                  <a:tcPr marL="8379" marR="8379" marT="8379" marB="0"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l" fontAlgn="b"/>
                      <a:r>
                        <a:rPr lang="en-US" sz="1400" u="none" strike="noStrike" dirty="0">
                          <a:latin typeface="Arial" panose="020B0604020202020204" pitchFamily="34" charset="0"/>
                          <a:cs typeface="Arial" panose="020B0604020202020204" pitchFamily="34" charset="0"/>
                        </a:rPr>
                        <a:t> </a:t>
                      </a:r>
                      <a:endParaRPr lang="en-US" sz="1400" b="0" i="0" u="none" strike="noStrike" dirty="0">
                        <a:solidFill>
                          <a:srgbClr val="000000"/>
                        </a:solidFill>
                        <a:latin typeface="Arial" panose="020B0604020202020204" pitchFamily="34" charset="0"/>
                        <a:cs typeface="Arial" panose="020B0604020202020204" pitchFamily="34" charset="0"/>
                      </a:endParaRPr>
                    </a:p>
                  </a:txBody>
                  <a:tcPr marL="8379" marR="8379" marT="8379" marB="0"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endParaRPr lang="en-US" sz="1400" b="1" i="0" u="none" strike="noStrike" dirty="0">
                        <a:solidFill>
                          <a:srgbClr val="000000"/>
                        </a:solidFill>
                        <a:latin typeface="Arial" panose="020B0604020202020204" pitchFamily="34" charset="0"/>
                        <a:cs typeface="Arial" panose="020B0604020202020204" pitchFamily="34" charset="0"/>
                      </a:endParaRPr>
                    </a:p>
                  </a:txBody>
                  <a:tcPr marL="8379" marT="8379" marB="0"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400" u="none" strike="noStrike" dirty="0" smtClean="0">
                          <a:latin typeface="Arial" panose="020B0604020202020204" pitchFamily="34" charset="0"/>
                          <a:cs typeface="Arial" panose="020B0604020202020204" pitchFamily="34" charset="0"/>
                        </a:rPr>
                        <a:t>1493 </a:t>
                      </a:r>
                      <a:endParaRPr lang="en-US" sz="1400" b="1" i="0" u="none" strike="noStrike" dirty="0">
                        <a:solidFill>
                          <a:srgbClr val="000000"/>
                        </a:solidFill>
                        <a:latin typeface="Arial" panose="020B0604020202020204" pitchFamily="34" charset="0"/>
                        <a:cs typeface="Arial" panose="020B0604020202020204" pitchFamily="34" charset="0"/>
                      </a:endParaRPr>
                    </a:p>
                  </a:txBody>
                  <a:tcPr marL="8379" marT="8379" marB="0" anchor="ctr"/>
                </a:tc>
              </a:tr>
              <a:tr h="785874">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l" fontAlgn="b"/>
                      <a:r>
                        <a:rPr lang="en-US" sz="1400" u="none" strike="noStrike" dirty="0" smtClean="0">
                          <a:latin typeface="Arial" panose="020B0604020202020204" pitchFamily="34" charset="0"/>
                          <a:cs typeface="Arial" panose="020B0604020202020204" pitchFamily="34" charset="0"/>
                        </a:rPr>
                        <a:t>Hadrons </a:t>
                      </a:r>
                      <a:r>
                        <a:rPr lang="en-US" sz="1400" u="none" strike="noStrike" dirty="0">
                          <a:latin typeface="Arial" panose="020B0604020202020204" pitchFamily="34" charset="0"/>
                          <a:cs typeface="Arial" panose="020B0604020202020204" pitchFamily="34" charset="0"/>
                        </a:rPr>
                        <a:t>and cold nuclear </a:t>
                      </a:r>
                      <a:r>
                        <a:rPr lang="en-US" sz="1400" u="none" strike="noStrike" dirty="0" smtClean="0">
                          <a:latin typeface="Arial" panose="020B0604020202020204" pitchFamily="34" charset="0"/>
                          <a:cs typeface="Arial" panose="020B0604020202020204" pitchFamily="34" charset="0"/>
                        </a:rPr>
                        <a:t>matter </a:t>
                      </a:r>
                      <a:r>
                        <a:rPr lang="en-US" sz="1400" u="none" strike="noStrike" dirty="0">
                          <a:latin typeface="Arial" panose="020B0604020202020204" pitchFamily="34" charset="0"/>
                          <a:cs typeface="Arial" panose="020B0604020202020204" pitchFamily="34" charset="0"/>
                        </a:rPr>
                        <a:t> </a:t>
                      </a:r>
                      <a:br>
                        <a:rPr lang="en-US" sz="1400" u="none" strike="noStrike" dirty="0">
                          <a:latin typeface="Arial" panose="020B0604020202020204" pitchFamily="34" charset="0"/>
                          <a:cs typeface="Arial" panose="020B0604020202020204" pitchFamily="34" charset="0"/>
                        </a:rPr>
                      </a:br>
                      <a:r>
                        <a:rPr lang="en-US" sz="1400" u="none" strike="noStrike" dirty="0">
                          <a:latin typeface="Arial" panose="020B0604020202020204" pitchFamily="34" charset="0"/>
                          <a:cs typeface="Arial" panose="020B0604020202020204" pitchFamily="34" charset="0"/>
                        </a:rPr>
                        <a:t>(Medium modification of the nucleons, quark </a:t>
                      </a:r>
                      <a:r>
                        <a:rPr lang="en-US" sz="1400" u="none" strike="noStrike" dirty="0" err="1">
                          <a:latin typeface="Arial" panose="020B0604020202020204" pitchFamily="34" charset="0"/>
                          <a:cs typeface="Arial" panose="020B0604020202020204" pitchFamily="34" charset="0"/>
                        </a:rPr>
                        <a:t>hadronization</a:t>
                      </a:r>
                      <a:r>
                        <a:rPr lang="en-US" sz="1400" u="none" strike="noStrike" dirty="0">
                          <a:latin typeface="Arial" panose="020B0604020202020204" pitchFamily="34" charset="0"/>
                          <a:cs typeface="Arial" panose="020B0604020202020204" pitchFamily="34" charset="0"/>
                        </a:rPr>
                        <a:t>, N-N correlations, </a:t>
                      </a:r>
                      <a:r>
                        <a:rPr lang="en-US" sz="1400" u="none" strike="noStrike" dirty="0" err="1">
                          <a:latin typeface="Arial" panose="020B0604020202020204" pitchFamily="34" charset="0"/>
                          <a:cs typeface="Arial" panose="020B0604020202020204" pitchFamily="34" charset="0"/>
                        </a:rPr>
                        <a:t>hypernuclear</a:t>
                      </a:r>
                      <a:r>
                        <a:rPr lang="en-US" sz="1400" u="none" strike="noStrike" dirty="0">
                          <a:latin typeface="Arial" panose="020B0604020202020204" pitchFamily="34" charset="0"/>
                          <a:cs typeface="Arial" panose="020B0604020202020204" pitchFamily="34" charset="0"/>
                        </a:rPr>
                        <a:t> spectroscopy, few-body experiments)</a:t>
                      </a:r>
                      <a:endParaRPr lang="en-US" sz="1400" b="0" i="0" u="none" strike="noStrike" dirty="0">
                        <a:solidFill>
                          <a:srgbClr val="000000"/>
                        </a:solidFill>
                        <a:latin typeface="Arial" panose="020B0604020202020204" pitchFamily="34" charset="0"/>
                        <a:cs typeface="Arial" panose="020B0604020202020204" pitchFamily="34" charset="0"/>
                      </a:endParaRPr>
                    </a:p>
                  </a:txBody>
                  <a:tcPr marR="7554" marT="7554" marB="0"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400" u="none" strike="noStrike" dirty="0" smtClean="0">
                          <a:latin typeface="Arial" panose="020B0604020202020204" pitchFamily="34" charset="0"/>
                          <a:cs typeface="Arial" panose="020B0604020202020204" pitchFamily="34" charset="0"/>
                        </a:rPr>
                        <a:t>180</a:t>
                      </a:r>
                      <a:endParaRPr lang="en-US" sz="1400" b="0" i="0" u="none" strike="noStrike" dirty="0">
                        <a:solidFill>
                          <a:srgbClr val="000000"/>
                        </a:solidFill>
                        <a:latin typeface="Arial" panose="020B0604020202020204" pitchFamily="34" charset="0"/>
                        <a:cs typeface="Arial" panose="020B0604020202020204" pitchFamily="34" charset="0"/>
                      </a:endParaRPr>
                    </a:p>
                  </a:txBody>
                  <a:tcPr marL="8379" marR="8379" marT="8379" marB="0"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400" u="none" strike="noStrike" dirty="0" smtClean="0">
                          <a:latin typeface="Arial" panose="020B0604020202020204" pitchFamily="34" charset="0"/>
                          <a:cs typeface="Arial" panose="020B0604020202020204" pitchFamily="34" charset="0"/>
                        </a:rPr>
                        <a:t>175</a:t>
                      </a:r>
                      <a:endParaRPr lang="en-US" sz="1400" b="0" i="0" u="none" strike="noStrike" dirty="0">
                        <a:solidFill>
                          <a:srgbClr val="000000"/>
                        </a:solidFill>
                        <a:latin typeface="Arial" panose="020B0604020202020204" pitchFamily="34" charset="0"/>
                        <a:cs typeface="Arial" panose="020B0604020202020204" pitchFamily="34" charset="0"/>
                      </a:endParaRPr>
                    </a:p>
                  </a:txBody>
                  <a:tcPr marL="8379" marR="8379" marT="8379" marB="0"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400" u="none" strike="noStrike" dirty="0" smtClean="0">
                          <a:latin typeface="Arial" panose="020B0604020202020204" pitchFamily="34" charset="0"/>
                          <a:cs typeface="Arial" panose="020B0604020202020204" pitchFamily="34" charset="0"/>
                        </a:rPr>
                        <a:t>201</a:t>
                      </a:r>
                      <a:endParaRPr lang="en-US" sz="1400" b="0" i="0" u="none" strike="noStrike" dirty="0">
                        <a:solidFill>
                          <a:srgbClr val="000000"/>
                        </a:solidFill>
                        <a:latin typeface="Arial" panose="020B0604020202020204" pitchFamily="34" charset="0"/>
                        <a:cs typeface="Arial" panose="020B0604020202020204" pitchFamily="34" charset="0"/>
                      </a:endParaRPr>
                    </a:p>
                  </a:txBody>
                  <a:tcPr marL="8379" marR="8379" marT="8379" marB="0"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l" fontAlgn="b"/>
                      <a:r>
                        <a:rPr lang="en-US" sz="1400" u="none" strike="noStrike" dirty="0">
                          <a:latin typeface="Arial" panose="020B0604020202020204" pitchFamily="34" charset="0"/>
                          <a:cs typeface="Arial" panose="020B0604020202020204" pitchFamily="34" charset="0"/>
                        </a:rPr>
                        <a:t> </a:t>
                      </a:r>
                      <a:endParaRPr lang="en-US" sz="1400" b="0" i="0" u="none" strike="noStrike" dirty="0">
                        <a:solidFill>
                          <a:srgbClr val="000000"/>
                        </a:solidFill>
                        <a:latin typeface="Arial" panose="020B0604020202020204" pitchFamily="34" charset="0"/>
                        <a:cs typeface="Arial" panose="020B0604020202020204" pitchFamily="34" charset="0"/>
                      </a:endParaRPr>
                    </a:p>
                  </a:txBody>
                  <a:tcPr marL="8379" marR="8379" marT="8379" marB="0"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400" u="none" strike="noStrike" dirty="0" smtClean="0">
                          <a:latin typeface="Arial" panose="020B0604020202020204" pitchFamily="34" charset="0"/>
                          <a:cs typeface="Arial" panose="020B0604020202020204" pitchFamily="34" charset="0"/>
                        </a:rPr>
                        <a:t>14</a:t>
                      </a:r>
                      <a:endParaRPr lang="en-US" sz="1400" b="0" i="0" u="none" strike="noStrike" dirty="0">
                        <a:solidFill>
                          <a:srgbClr val="000000"/>
                        </a:solidFill>
                        <a:latin typeface="Arial" panose="020B0604020202020204" pitchFamily="34" charset="0"/>
                        <a:cs typeface="Arial" panose="020B0604020202020204" pitchFamily="34" charset="0"/>
                      </a:endParaRPr>
                    </a:p>
                  </a:txBody>
                  <a:tcPr marL="8379" marT="8379" marB="0"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400" u="none" strike="noStrike" dirty="0" smtClean="0">
                          <a:latin typeface="Arial" panose="020B0604020202020204" pitchFamily="34" charset="0"/>
                          <a:cs typeface="Arial" panose="020B0604020202020204" pitchFamily="34" charset="0"/>
                        </a:rPr>
                        <a:t>570</a:t>
                      </a:r>
                      <a:endParaRPr lang="en-US" sz="1400" b="1" i="0" u="none" strike="noStrike" dirty="0">
                        <a:solidFill>
                          <a:srgbClr val="000000"/>
                        </a:solidFill>
                        <a:latin typeface="Arial" panose="020B0604020202020204" pitchFamily="34" charset="0"/>
                        <a:cs typeface="Arial" panose="020B0604020202020204" pitchFamily="34" charset="0"/>
                      </a:endParaRPr>
                    </a:p>
                  </a:txBody>
                  <a:tcPr marL="8379" marT="8379" marB="0" anchor="ctr"/>
                </a:tc>
              </a:tr>
              <a:tr h="550350">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l" fontAlgn="b"/>
                      <a:r>
                        <a:rPr lang="en-US" sz="1400" u="none" strike="noStrike" dirty="0">
                          <a:latin typeface="Arial" panose="020B0604020202020204" pitchFamily="34" charset="0"/>
                          <a:cs typeface="Arial" panose="020B0604020202020204" pitchFamily="34" charset="0"/>
                        </a:rPr>
                        <a:t>Low-energy tests of the Standard Model and Fundamental </a:t>
                      </a:r>
                      <a:r>
                        <a:rPr lang="en-US" sz="1400" u="none" strike="noStrike" dirty="0" smtClean="0">
                          <a:latin typeface="Arial" panose="020B0604020202020204" pitchFamily="34" charset="0"/>
                          <a:cs typeface="Arial" panose="020B0604020202020204" pitchFamily="34" charset="0"/>
                        </a:rPr>
                        <a:t>Symmetries</a:t>
                      </a:r>
                      <a:endParaRPr lang="en-US" sz="1400" b="0" i="0" u="none" strike="noStrike" dirty="0">
                        <a:solidFill>
                          <a:srgbClr val="000000"/>
                        </a:solidFill>
                        <a:latin typeface="Arial" panose="020B0604020202020204" pitchFamily="34" charset="0"/>
                        <a:cs typeface="Arial" panose="020B0604020202020204" pitchFamily="34" charset="0"/>
                      </a:endParaRPr>
                    </a:p>
                  </a:txBody>
                  <a:tcPr marR="7554" marT="7554" marB="0"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400" u="none" strike="noStrike" dirty="0" smtClean="0">
                          <a:latin typeface="Arial" panose="020B0604020202020204" pitchFamily="34" charset="0"/>
                          <a:cs typeface="Arial" panose="020B0604020202020204" pitchFamily="34" charset="0"/>
                        </a:rPr>
                        <a:t>547 </a:t>
                      </a:r>
                      <a:endParaRPr lang="en-US" sz="1400" b="0" i="0" u="none" strike="noStrike" dirty="0">
                        <a:solidFill>
                          <a:srgbClr val="000000"/>
                        </a:solidFill>
                        <a:latin typeface="Arial" panose="020B0604020202020204" pitchFamily="34" charset="0"/>
                        <a:cs typeface="Arial" panose="020B0604020202020204" pitchFamily="34" charset="0"/>
                      </a:endParaRPr>
                    </a:p>
                  </a:txBody>
                  <a:tcPr marL="8379" marR="8379" marT="8379" marB="0"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400" u="none" strike="noStrike" dirty="0">
                          <a:latin typeface="Arial" panose="020B0604020202020204" pitchFamily="34" charset="0"/>
                          <a:cs typeface="Arial" panose="020B0604020202020204" pitchFamily="34" charset="0"/>
                        </a:rPr>
                        <a:t> </a:t>
                      </a:r>
                      <a:r>
                        <a:rPr lang="en-US" sz="1400" u="none" strike="noStrike" dirty="0" smtClean="0">
                          <a:latin typeface="Arial" panose="020B0604020202020204" pitchFamily="34" charset="0"/>
                          <a:cs typeface="Arial" panose="020B0604020202020204" pitchFamily="34" charset="0"/>
                        </a:rPr>
                        <a:t>205</a:t>
                      </a:r>
                      <a:endParaRPr lang="en-US" sz="1400" b="0" i="0" u="none" strike="noStrike" dirty="0">
                        <a:solidFill>
                          <a:srgbClr val="000000"/>
                        </a:solidFill>
                        <a:latin typeface="Arial" panose="020B0604020202020204" pitchFamily="34" charset="0"/>
                        <a:cs typeface="Arial" panose="020B0604020202020204" pitchFamily="34" charset="0"/>
                      </a:endParaRPr>
                    </a:p>
                  </a:txBody>
                  <a:tcPr marL="8379" marR="8379" marT="8379" marB="0"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l" fontAlgn="b"/>
                      <a:r>
                        <a:rPr lang="en-US" sz="1400" u="none" strike="noStrike" dirty="0">
                          <a:latin typeface="Arial" panose="020B0604020202020204" pitchFamily="34" charset="0"/>
                          <a:cs typeface="Arial" panose="020B0604020202020204" pitchFamily="34" charset="0"/>
                        </a:rPr>
                        <a:t> </a:t>
                      </a:r>
                      <a:endParaRPr lang="en-US" sz="1400" b="0" i="0" u="none" strike="noStrike" dirty="0">
                        <a:solidFill>
                          <a:srgbClr val="FF0000"/>
                        </a:solidFill>
                        <a:latin typeface="Arial" panose="020B0604020202020204" pitchFamily="34" charset="0"/>
                        <a:cs typeface="Arial" panose="020B0604020202020204" pitchFamily="34" charset="0"/>
                      </a:endParaRPr>
                    </a:p>
                  </a:txBody>
                  <a:tcPr marL="8379" marR="8379" marT="8379" marB="0"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400" u="none" strike="noStrike" dirty="0">
                          <a:latin typeface="Arial" panose="020B0604020202020204" pitchFamily="34" charset="0"/>
                          <a:cs typeface="Arial" panose="020B0604020202020204" pitchFamily="34" charset="0"/>
                        </a:rPr>
                        <a:t>79 </a:t>
                      </a:r>
                      <a:endParaRPr lang="en-US" sz="1400" b="0" i="0" u="none" strike="noStrike" dirty="0">
                        <a:solidFill>
                          <a:srgbClr val="000000"/>
                        </a:solidFill>
                        <a:latin typeface="Arial" panose="020B0604020202020204" pitchFamily="34" charset="0"/>
                        <a:cs typeface="Arial" panose="020B0604020202020204" pitchFamily="34" charset="0"/>
                      </a:endParaRPr>
                    </a:p>
                  </a:txBody>
                  <a:tcPr marL="8379" marR="8379" marT="8379" marB="0"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400" u="none" strike="noStrike" dirty="0" smtClean="0">
                          <a:latin typeface="Arial" panose="020B0604020202020204" pitchFamily="34" charset="0"/>
                          <a:cs typeface="Arial" panose="020B0604020202020204" pitchFamily="34" charset="0"/>
                        </a:rPr>
                        <a:t>60</a:t>
                      </a:r>
                      <a:endParaRPr lang="en-US" sz="1400" b="0" i="0" u="none" strike="noStrike" dirty="0">
                        <a:solidFill>
                          <a:srgbClr val="000000"/>
                        </a:solidFill>
                        <a:latin typeface="Arial" panose="020B0604020202020204" pitchFamily="34" charset="0"/>
                        <a:cs typeface="Arial" panose="020B0604020202020204" pitchFamily="34" charset="0"/>
                      </a:endParaRPr>
                    </a:p>
                  </a:txBody>
                  <a:tcPr marL="8379" marT="8379" marB="0"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400" u="none" strike="noStrike" dirty="0" smtClean="0">
                          <a:latin typeface="Arial" panose="020B0604020202020204" pitchFamily="34" charset="0"/>
                          <a:cs typeface="Arial" panose="020B0604020202020204" pitchFamily="34" charset="0"/>
                        </a:rPr>
                        <a:t>891 </a:t>
                      </a:r>
                      <a:endParaRPr lang="en-US" sz="1400" b="1" i="0" u="none" strike="noStrike" dirty="0">
                        <a:solidFill>
                          <a:srgbClr val="000000"/>
                        </a:solidFill>
                        <a:latin typeface="Arial" panose="020B0604020202020204" pitchFamily="34" charset="0"/>
                        <a:cs typeface="Arial" panose="020B0604020202020204" pitchFamily="34" charset="0"/>
                      </a:endParaRPr>
                    </a:p>
                  </a:txBody>
                  <a:tcPr marL="8379" marT="8379" marB="0" anchor="ctr"/>
                </a:tc>
              </a:tr>
              <a:tr h="502480">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l" fontAlgn="b"/>
                      <a:r>
                        <a:rPr lang="en-US" sz="1400" u="none" strike="noStrike" dirty="0">
                          <a:latin typeface="Arial" panose="020B0604020202020204" pitchFamily="34" charset="0"/>
                          <a:cs typeface="Arial" panose="020B0604020202020204" pitchFamily="34" charset="0"/>
                        </a:rPr>
                        <a:t>TOTAL</a:t>
                      </a:r>
                      <a:endParaRPr lang="en-US" sz="1400" b="1" i="0" u="none" strike="noStrike" dirty="0">
                        <a:solidFill>
                          <a:srgbClr val="000000"/>
                        </a:solidFill>
                        <a:latin typeface="Arial" panose="020B0604020202020204" pitchFamily="34" charset="0"/>
                        <a:cs typeface="Arial" panose="020B0604020202020204" pitchFamily="34" charset="0"/>
                      </a:endParaRPr>
                    </a:p>
                  </a:txBody>
                  <a:tcPr marR="182880" marT="8379" marB="0"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400" u="none" strike="noStrike" dirty="0" smtClean="0">
                          <a:latin typeface="Arial" panose="020B0604020202020204" pitchFamily="34" charset="0"/>
                          <a:cs typeface="Arial" panose="020B0604020202020204" pitchFamily="34" charset="0"/>
                        </a:rPr>
                        <a:t>1346.5</a:t>
                      </a:r>
                      <a:endParaRPr lang="en-US" sz="1400" b="1" i="0" u="none" strike="noStrike" dirty="0">
                        <a:solidFill>
                          <a:srgbClr val="000000"/>
                        </a:solidFill>
                        <a:latin typeface="Arial" panose="020B0604020202020204" pitchFamily="34" charset="0"/>
                        <a:cs typeface="Arial" panose="020B0604020202020204" pitchFamily="34" charset="0"/>
                      </a:endParaRPr>
                    </a:p>
                  </a:txBody>
                  <a:tcPr marL="8379" marR="8379" marT="8379" marB="0"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400" u="none" strike="noStrike" dirty="0" smtClean="0">
                          <a:latin typeface="Arial" panose="020B0604020202020204" pitchFamily="34" charset="0"/>
                          <a:cs typeface="Arial" panose="020B0604020202020204" pitchFamily="34" charset="0"/>
                        </a:rPr>
                        <a:t>1686</a:t>
                      </a:r>
                      <a:endParaRPr lang="en-US" sz="1400" b="1" i="0" u="none" strike="noStrike" dirty="0">
                        <a:solidFill>
                          <a:srgbClr val="000000"/>
                        </a:solidFill>
                        <a:latin typeface="Arial" panose="020B0604020202020204" pitchFamily="34" charset="0"/>
                        <a:cs typeface="Arial" panose="020B0604020202020204" pitchFamily="34" charset="0"/>
                      </a:endParaRPr>
                    </a:p>
                  </a:txBody>
                  <a:tcPr marL="8379" marR="8379" marT="8379" marB="0"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400" u="none" strike="noStrike" dirty="0" smtClean="0">
                          <a:latin typeface="Arial" panose="020B0604020202020204" pitchFamily="34" charset="0"/>
                          <a:cs typeface="Arial" panose="020B0604020202020204" pitchFamily="34" charset="0"/>
                        </a:rPr>
                        <a:t>680</a:t>
                      </a:r>
                      <a:endParaRPr lang="en-US" sz="1400" b="1" i="0" u="none" strike="noStrike" dirty="0">
                        <a:solidFill>
                          <a:srgbClr val="000000"/>
                        </a:solidFill>
                        <a:latin typeface="Arial" panose="020B0604020202020204" pitchFamily="34" charset="0"/>
                        <a:cs typeface="Arial" panose="020B0604020202020204" pitchFamily="34" charset="0"/>
                      </a:endParaRPr>
                    </a:p>
                  </a:txBody>
                  <a:tcPr marL="8379" marR="8379" marT="8379" marB="0"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400" u="none" strike="noStrike" dirty="0" smtClean="0">
                          <a:latin typeface="Arial" panose="020B0604020202020204" pitchFamily="34" charset="0"/>
                          <a:cs typeface="Arial" panose="020B0604020202020204" pitchFamily="34" charset="0"/>
                        </a:rPr>
                        <a:t>644</a:t>
                      </a:r>
                      <a:endParaRPr lang="en-US" sz="1400" b="1" i="0" u="none" strike="noStrike" dirty="0">
                        <a:solidFill>
                          <a:srgbClr val="000000"/>
                        </a:solidFill>
                        <a:latin typeface="Arial" panose="020B0604020202020204" pitchFamily="34" charset="0"/>
                        <a:cs typeface="Arial" panose="020B0604020202020204" pitchFamily="34" charset="0"/>
                      </a:endParaRPr>
                    </a:p>
                  </a:txBody>
                  <a:tcPr marL="8379" marR="8379" marT="8379" marB="0"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400" u="none" strike="noStrike" dirty="0" smtClean="0">
                          <a:latin typeface="Arial" panose="020B0604020202020204" pitchFamily="34" charset="0"/>
                          <a:cs typeface="Arial" panose="020B0604020202020204" pitchFamily="34" charset="0"/>
                        </a:rPr>
                        <a:t>74</a:t>
                      </a:r>
                      <a:endParaRPr lang="en-US" sz="1400" b="1" i="0" u="none" strike="noStrike" dirty="0">
                        <a:solidFill>
                          <a:srgbClr val="000000"/>
                        </a:solidFill>
                        <a:latin typeface="Arial" panose="020B0604020202020204" pitchFamily="34" charset="0"/>
                        <a:cs typeface="Arial" panose="020B0604020202020204" pitchFamily="34" charset="0"/>
                      </a:endParaRPr>
                    </a:p>
                  </a:txBody>
                  <a:tcPr marL="8379" marT="8379" marB="0"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400" u="none" strike="noStrike" dirty="0" smtClean="0">
                          <a:latin typeface="Arial" panose="020B0604020202020204" pitchFamily="34" charset="0"/>
                          <a:cs typeface="Arial" panose="020B0604020202020204" pitchFamily="34" charset="0"/>
                        </a:rPr>
                        <a:t>4430.5</a:t>
                      </a:r>
                      <a:endParaRPr lang="en-US" sz="1400" b="1" i="0" u="none" strike="noStrike" dirty="0">
                        <a:solidFill>
                          <a:srgbClr val="000000"/>
                        </a:solidFill>
                        <a:latin typeface="Arial" panose="020B0604020202020204" pitchFamily="34" charset="0"/>
                        <a:cs typeface="Arial" panose="020B0604020202020204" pitchFamily="34" charset="0"/>
                      </a:endParaRPr>
                    </a:p>
                  </a:txBody>
                  <a:tcPr marL="8379" marT="8379" marB="0" anchor="ctr"/>
                </a:tc>
              </a:tr>
              <a:tr h="502480">
                <a:tc>
                  <a:txBody>
                    <a:bodyPr/>
                    <a:lstStyle/>
                    <a:p>
                      <a:pPr algn="l" fontAlgn="b"/>
                      <a:r>
                        <a:rPr lang="en-US" sz="1400" b="1" i="0" u="none" strike="noStrike" dirty="0" smtClean="0">
                          <a:solidFill>
                            <a:srgbClr val="000000"/>
                          </a:solidFill>
                          <a:latin typeface="Arial" panose="020B0604020202020204" pitchFamily="34" charset="0"/>
                          <a:cs typeface="Arial" panose="020B0604020202020204" pitchFamily="34" charset="0"/>
                        </a:rPr>
                        <a:t>Total Approved Run Group Days (includes MIE)</a:t>
                      </a:r>
                      <a:endParaRPr lang="en-US" sz="1400" b="1" i="0" u="none" strike="noStrike" dirty="0">
                        <a:solidFill>
                          <a:srgbClr val="000000"/>
                        </a:solidFill>
                        <a:latin typeface="Arial" panose="020B0604020202020204" pitchFamily="34" charset="0"/>
                        <a:cs typeface="Arial" panose="020B0604020202020204" pitchFamily="34" charset="0"/>
                      </a:endParaRPr>
                    </a:p>
                  </a:txBody>
                  <a:tcPr marR="182880" marT="8379" marB="0" anchor="ctr"/>
                </a:tc>
                <a:tc>
                  <a:txBody>
                    <a:bodyPr/>
                    <a:lstStyle/>
                    <a:p>
                      <a:pPr algn="r" fontAlgn="b"/>
                      <a:r>
                        <a:rPr lang="en-US" sz="1400" b="1" i="0" u="none" strike="noStrike" dirty="0" smtClean="0">
                          <a:solidFill>
                            <a:srgbClr val="000000"/>
                          </a:solidFill>
                          <a:latin typeface="Arial" panose="020B0604020202020204" pitchFamily="34" charset="0"/>
                          <a:cs typeface="Arial" panose="020B0604020202020204" pitchFamily="34" charset="0"/>
                        </a:rPr>
                        <a:t>1346.5</a:t>
                      </a:r>
                      <a:endParaRPr lang="en-US" sz="1400" b="1" i="0" u="none" strike="noStrike" dirty="0">
                        <a:solidFill>
                          <a:srgbClr val="000000"/>
                        </a:solidFill>
                        <a:latin typeface="Arial" panose="020B0604020202020204" pitchFamily="34" charset="0"/>
                        <a:cs typeface="Arial" panose="020B0604020202020204" pitchFamily="34" charset="0"/>
                      </a:endParaRPr>
                    </a:p>
                  </a:txBody>
                  <a:tcPr marL="8379" marR="8379" marT="8379" marB="0" anchor="ctr"/>
                </a:tc>
                <a:tc>
                  <a:txBody>
                    <a:bodyPr/>
                    <a:lstStyle/>
                    <a:p>
                      <a:pPr algn="r" fontAlgn="b"/>
                      <a:r>
                        <a:rPr lang="en-US" sz="1400" b="1" i="0" u="none" strike="noStrike" dirty="0" smtClean="0">
                          <a:solidFill>
                            <a:srgbClr val="000000"/>
                          </a:solidFill>
                          <a:latin typeface="Arial" panose="020B0604020202020204" pitchFamily="34" charset="0"/>
                          <a:cs typeface="Arial" panose="020B0604020202020204" pitchFamily="34" charset="0"/>
                        </a:rPr>
                        <a:t>671</a:t>
                      </a:r>
                      <a:endParaRPr lang="en-US" sz="1400" b="1" i="0" u="none" strike="noStrike" dirty="0">
                        <a:solidFill>
                          <a:srgbClr val="000000"/>
                        </a:solidFill>
                        <a:latin typeface="Arial" panose="020B0604020202020204" pitchFamily="34" charset="0"/>
                        <a:cs typeface="Arial" panose="020B0604020202020204" pitchFamily="34" charset="0"/>
                      </a:endParaRPr>
                    </a:p>
                  </a:txBody>
                  <a:tcPr marL="8379" marR="8379" marT="8379" marB="0" anchor="ctr"/>
                </a:tc>
                <a:tc>
                  <a:txBody>
                    <a:bodyPr/>
                    <a:lstStyle/>
                    <a:p>
                      <a:pPr algn="r" fontAlgn="b"/>
                      <a:r>
                        <a:rPr lang="en-US" sz="1400" b="1" i="0" u="none" strike="noStrike" dirty="0" smtClean="0">
                          <a:solidFill>
                            <a:srgbClr val="000000"/>
                          </a:solidFill>
                          <a:latin typeface="Arial" panose="020B0604020202020204" pitchFamily="34" charset="0"/>
                          <a:cs typeface="Arial" panose="020B0604020202020204" pitchFamily="34" charset="0"/>
                        </a:rPr>
                        <a:t>667</a:t>
                      </a:r>
                      <a:endParaRPr lang="en-US" sz="1400" b="1" i="0" u="none" strike="noStrike" dirty="0">
                        <a:solidFill>
                          <a:srgbClr val="000000"/>
                        </a:solidFill>
                        <a:latin typeface="Arial" panose="020B0604020202020204" pitchFamily="34" charset="0"/>
                        <a:cs typeface="Arial" panose="020B0604020202020204" pitchFamily="34" charset="0"/>
                      </a:endParaRPr>
                    </a:p>
                  </a:txBody>
                  <a:tcPr marL="8379" marR="8379" marT="8379" marB="0" anchor="ctr"/>
                </a:tc>
                <a:tc>
                  <a:txBody>
                    <a:bodyPr/>
                    <a:lstStyle/>
                    <a:p>
                      <a:pPr algn="r" fontAlgn="b"/>
                      <a:r>
                        <a:rPr lang="en-US" sz="1400" b="1" i="0" u="none" strike="noStrike" dirty="0" smtClean="0">
                          <a:solidFill>
                            <a:srgbClr val="000000"/>
                          </a:solidFill>
                          <a:latin typeface="Arial" panose="020B0604020202020204" pitchFamily="34" charset="0"/>
                          <a:cs typeface="Arial" panose="020B0604020202020204" pitchFamily="34" charset="0"/>
                        </a:rPr>
                        <a:t>644</a:t>
                      </a:r>
                      <a:endParaRPr lang="en-US" sz="1400" b="1" i="0" u="none" strike="noStrike" dirty="0">
                        <a:solidFill>
                          <a:srgbClr val="000000"/>
                        </a:solidFill>
                        <a:latin typeface="Arial" panose="020B0604020202020204" pitchFamily="34" charset="0"/>
                        <a:cs typeface="Arial" panose="020B0604020202020204" pitchFamily="34" charset="0"/>
                      </a:endParaRPr>
                    </a:p>
                  </a:txBody>
                  <a:tcPr marL="8379" marR="8379" marT="8379" marB="0" anchor="ctr"/>
                </a:tc>
                <a:tc>
                  <a:txBody>
                    <a:bodyPr/>
                    <a:lstStyle/>
                    <a:p>
                      <a:pPr algn="r" fontAlgn="b"/>
                      <a:r>
                        <a:rPr lang="en-US" sz="1400" b="1" i="0" u="none" strike="noStrike" dirty="0" smtClean="0">
                          <a:solidFill>
                            <a:srgbClr val="000000"/>
                          </a:solidFill>
                          <a:latin typeface="Arial" panose="020B0604020202020204" pitchFamily="34" charset="0"/>
                          <a:cs typeface="Arial" panose="020B0604020202020204" pitchFamily="34" charset="0"/>
                        </a:rPr>
                        <a:t>74</a:t>
                      </a:r>
                      <a:endParaRPr lang="en-US" sz="1400" b="1" i="0" u="none" strike="noStrike" dirty="0">
                        <a:solidFill>
                          <a:srgbClr val="000000"/>
                        </a:solidFill>
                        <a:latin typeface="Arial" panose="020B0604020202020204" pitchFamily="34" charset="0"/>
                        <a:cs typeface="Arial" panose="020B0604020202020204" pitchFamily="34" charset="0"/>
                      </a:endParaRPr>
                    </a:p>
                  </a:txBody>
                  <a:tcPr marL="8379" marT="8379" marB="0" anchor="ctr"/>
                </a:tc>
                <a:tc>
                  <a:txBody>
                    <a:bodyPr/>
                    <a:lstStyle/>
                    <a:p>
                      <a:pPr algn="r" fontAlgn="b"/>
                      <a:r>
                        <a:rPr lang="en-US" sz="1400" b="1" i="0" u="none" strike="noStrike" dirty="0" smtClean="0">
                          <a:solidFill>
                            <a:srgbClr val="000000"/>
                          </a:solidFill>
                          <a:latin typeface="Arial" panose="020B0604020202020204" pitchFamily="34" charset="0"/>
                          <a:cs typeface="Arial" panose="020B0604020202020204" pitchFamily="34" charset="0"/>
                        </a:rPr>
                        <a:t>3402.5</a:t>
                      </a:r>
                      <a:endParaRPr lang="en-US" sz="1400" b="1" i="0" u="none" strike="noStrike" dirty="0">
                        <a:solidFill>
                          <a:srgbClr val="000000"/>
                        </a:solidFill>
                        <a:latin typeface="Arial" panose="020B0604020202020204" pitchFamily="34" charset="0"/>
                        <a:cs typeface="Arial" panose="020B0604020202020204" pitchFamily="34" charset="0"/>
                      </a:endParaRPr>
                    </a:p>
                  </a:txBody>
                  <a:tcPr marL="8379" marT="8379" marB="0" anchor="ctr"/>
                </a:tc>
              </a:tr>
            </a:tbl>
          </a:graphicData>
        </a:graphic>
      </p:graphicFrame>
      <p:sp>
        <p:nvSpPr>
          <p:cNvPr id="6" name="TextBox 5"/>
          <p:cNvSpPr txBox="1"/>
          <p:nvPr/>
        </p:nvSpPr>
        <p:spPr>
          <a:xfrm>
            <a:off x="2971800" y="5943600"/>
            <a:ext cx="3453318" cy="461665"/>
          </a:xfrm>
          <a:prstGeom prst="rect">
            <a:avLst/>
          </a:prstGeom>
          <a:solidFill>
            <a:srgbClr val="00B0F0"/>
          </a:solidFill>
        </p:spPr>
        <p:txBody>
          <a:bodyPr wrap="none" rtlCol="0">
            <a:spAutoFit/>
          </a:bodyPr>
          <a:lstStyle/>
          <a:p>
            <a:r>
              <a:rPr lang="en-US" sz="2400" b="1" dirty="0" smtClean="0">
                <a:solidFill>
                  <a:srgbClr val="FFFF00"/>
                </a:solidFill>
              </a:rPr>
              <a:t>A  Decade of Experiments</a:t>
            </a:r>
            <a:endParaRPr lang="en-US" sz="2400" b="1" dirty="0">
              <a:solidFill>
                <a:srgbClr val="FFFF00"/>
              </a:solidFill>
            </a:endParaRPr>
          </a:p>
        </p:txBody>
      </p:sp>
    </p:spTree>
    <p:extLst>
      <p:ext uri="{BB962C8B-B14F-4D97-AF65-F5344CB8AC3E}">
        <p14:creationId xmlns:p14="http://schemas.microsoft.com/office/powerpoint/2010/main" val="242178373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440259"/>
          </a:xfrm>
        </p:spPr>
        <p:txBody>
          <a:bodyPr/>
          <a:lstStyle/>
          <a:p>
            <a:r>
              <a:rPr lang="en-US" dirty="0" smtClean="0"/>
              <a:t>Jeopardy</a:t>
            </a:r>
            <a:endParaRPr lang="en-US" dirty="0"/>
          </a:p>
        </p:txBody>
      </p:sp>
      <p:sp>
        <p:nvSpPr>
          <p:cNvPr id="3" name="Content Placeholder 2"/>
          <p:cNvSpPr>
            <a:spLocks noGrp="1"/>
          </p:cNvSpPr>
          <p:nvPr>
            <p:ph idx="1"/>
          </p:nvPr>
        </p:nvSpPr>
        <p:spPr>
          <a:xfrm>
            <a:off x="457200" y="1143000"/>
            <a:ext cx="8229600" cy="4835245"/>
          </a:xfrm>
        </p:spPr>
        <p:txBody>
          <a:bodyPr>
            <a:normAutofit/>
          </a:bodyPr>
          <a:lstStyle/>
          <a:p>
            <a:r>
              <a:rPr lang="en-US" sz="2400" dirty="0" smtClean="0"/>
              <a:t>Previous policy (6 </a:t>
            </a:r>
            <a:r>
              <a:rPr lang="en-US" sz="2400" dirty="0" err="1" smtClean="0"/>
              <a:t>GeV</a:t>
            </a:r>
            <a:r>
              <a:rPr lang="en-US" sz="2400" dirty="0" smtClean="0"/>
              <a:t> era):</a:t>
            </a:r>
          </a:p>
          <a:p>
            <a:pPr>
              <a:lnSpc>
                <a:spcPts val="2700"/>
              </a:lnSpc>
              <a:buNone/>
            </a:pPr>
            <a:r>
              <a:rPr lang="en-US" sz="2000" i="1" dirty="0" smtClean="0"/>
              <a:t>	The </a:t>
            </a:r>
            <a:r>
              <a:rPr lang="en-US" sz="2000" i="1" dirty="0"/>
              <a:t>laboratory has a three-year Jeopardy Rule that was devised both to reduce the </a:t>
            </a:r>
            <a:r>
              <a:rPr lang="en-US" sz="2000" i="1" dirty="0" err="1"/>
              <a:t>beamtime</a:t>
            </a:r>
            <a:r>
              <a:rPr lang="en-US" sz="2000" i="1" dirty="0"/>
              <a:t> backlog and to ensure that the ratings of all approved experiments continue to accurately reflect their scientific priority. Jeopardy begins three years after a proposal is approved. Previously approved experiments that have not yet been run or scheduled must return to the PAC for a review of their status. </a:t>
            </a:r>
            <a:endParaRPr lang="en-US" sz="2000" i="1" dirty="0" smtClean="0"/>
          </a:p>
          <a:p>
            <a:pPr marL="0" indent="0">
              <a:buNone/>
            </a:pPr>
            <a:endParaRPr lang="en-US" sz="2400" dirty="0" smtClean="0"/>
          </a:p>
          <a:p>
            <a:r>
              <a:rPr lang="en-US" sz="2400" dirty="0" smtClean="0"/>
              <a:t>Will begin the process of “Jeopardy” in the next few years</a:t>
            </a:r>
          </a:p>
          <a:p>
            <a:endParaRPr lang="en-US" sz="2400" dirty="0" smtClean="0"/>
          </a:p>
          <a:p>
            <a:r>
              <a:rPr lang="en-US" sz="2400" dirty="0" smtClean="0"/>
              <a:t>Have requested input from </a:t>
            </a:r>
            <a:r>
              <a:rPr lang="en-US" sz="2400" dirty="0" err="1" smtClean="0"/>
              <a:t>JLab</a:t>
            </a:r>
            <a:r>
              <a:rPr lang="en-US" sz="2400" dirty="0" smtClean="0"/>
              <a:t> Users on the process</a:t>
            </a:r>
            <a:endParaRPr lang="en-US" sz="2400" dirty="0"/>
          </a:p>
        </p:txBody>
      </p:sp>
    </p:spTree>
    <p:extLst>
      <p:ext uri="{BB962C8B-B14F-4D97-AF65-F5344CB8AC3E}">
        <p14:creationId xmlns:p14="http://schemas.microsoft.com/office/powerpoint/2010/main" val="348722118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0"/>
            <a:ext cx="7772400" cy="685800"/>
          </a:xfrm>
        </p:spPr>
        <p:txBody>
          <a:bodyPr/>
          <a:lstStyle/>
          <a:p>
            <a:r>
              <a:rPr lang="en-US" dirty="0" smtClean="0"/>
              <a:t>Future Projects</a:t>
            </a:r>
            <a:endParaRPr lang="en-US" dirty="0"/>
          </a:p>
        </p:txBody>
      </p:sp>
      <p:sp>
        <p:nvSpPr>
          <p:cNvPr id="4" name="TextBox 3"/>
          <p:cNvSpPr txBox="1"/>
          <p:nvPr/>
        </p:nvSpPr>
        <p:spPr>
          <a:xfrm>
            <a:off x="304800" y="850642"/>
            <a:ext cx="8286564" cy="5324535"/>
          </a:xfrm>
          <a:prstGeom prst="rect">
            <a:avLst/>
          </a:prstGeom>
          <a:noFill/>
        </p:spPr>
        <p:txBody>
          <a:bodyPr wrap="none" rtlCol="0">
            <a:spAutoFit/>
          </a:bodyPr>
          <a:lstStyle/>
          <a:p>
            <a:pPr>
              <a:buClr>
                <a:srgbClr val="C00000"/>
              </a:buClr>
            </a:pPr>
            <a:endParaRPr lang="en-US" sz="2000" b="1" dirty="0" smtClean="0">
              <a:solidFill>
                <a:srgbClr val="002060"/>
              </a:solidFill>
              <a:latin typeface="Arial" pitchFamily="34" charset="0"/>
              <a:cs typeface="Arial" pitchFamily="34" charset="0"/>
            </a:endParaRPr>
          </a:p>
          <a:p>
            <a:pPr>
              <a:buClr>
                <a:srgbClr val="C00000"/>
              </a:buClr>
              <a:buSzPct val="120000"/>
            </a:pPr>
            <a:endParaRPr lang="en-US" sz="2000" dirty="0" smtClean="0">
              <a:solidFill>
                <a:srgbClr val="002060"/>
              </a:solidFill>
              <a:latin typeface="Arial" pitchFamily="34" charset="0"/>
              <a:cs typeface="Arial" pitchFamily="34" charset="0"/>
            </a:endParaRPr>
          </a:p>
          <a:p>
            <a:pPr marL="227013" indent="-227013">
              <a:buClr>
                <a:srgbClr val="C00000"/>
              </a:buClr>
              <a:buSzPct val="120000"/>
              <a:buFont typeface="Arial" pitchFamily="34" charset="0"/>
              <a:buChar char="•"/>
            </a:pPr>
            <a:r>
              <a:rPr lang="en-US" sz="2000" dirty="0" smtClean="0">
                <a:solidFill>
                  <a:srgbClr val="002060"/>
                </a:solidFill>
                <a:latin typeface="Arial" pitchFamily="34" charset="0"/>
                <a:cs typeface="Arial" pitchFamily="34" charset="0"/>
              </a:rPr>
              <a:t> MOLLER experiment </a:t>
            </a:r>
          </a:p>
          <a:p>
            <a:pPr>
              <a:buClr>
                <a:srgbClr val="C00000"/>
              </a:buClr>
              <a:tabLst>
                <a:tab pos="569913" algn="l"/>
              </a:tabLst>
            </a:pPr>
            <a:r>
              <a:rPr lang="en-US" sz="2000" dirty="0" smtClean="0">
                <a:solidFill>
                  <a:srgbClr val="002060"/>
                </a:solidFill>
                <a:latin typeface="Arial" pitchFamily="34" charset="0"/>
                <a:cs typeface="Arial" pitchFamily="34" charset="0"/>
              </a:rPr>
              <a:t>	(Possible MIE – FY17-20)</a:t>
            </a:r>
          </a:p>
          <a:p>
            <a:pPr>
              <a:buClr>
                <a:srgbClr val="C00000"/>
              </a:buClr>
              <a:tabLst>
                <a:tab pos="744538" algn="l"/>
                <a:tab pos="1084263" algn="l"/>
              </a:tabLst>
            </a:pPr>
            <a:r>
              <a:rPr lang="en-US" sz="2000" dirty="0" smtClean="0">
                <a:solidFill>
                  <a:srgbClr val="002060"/>
                </a:solidFill>
                <a:latin typeface="Arial" pitchFamily="34" charset="0"/>
                <a:cs typeface="Arial" pitchFamily="34" charset="0"/>
              </a:rPr>
              <a:t>	– 	Standard Model Test</a:t>
            </a:r>
          </a:p>
          <a:p>
            <a:pPr>
              <a:buClr>
                <a:srgbClr val="C00000"/>
              </a:buClr>
              <a:tabLst>
                <a:tab pos="744538" algn="l"/>
                <a:tab pos="1084263" algn="l"/>
              </a:tabLst>
            </a:pPr>
            <a:r>
              <a:rPr lang="en-US" sz="2000" dirty="0" smtClean="0">
                <a:solidFill>
                  <a:srgbClr val="002060"/>
                </a:solidFill>
                <a:latin typeface="Arial" pitchFamily="34" charset="0"/>
                <a:cs typeface="Arial" pitchFamily="34" charset="0"/>
              </a:rPr>
              <a:t>	– 	DOE science review (September 2014) – strong endorsement</a:t>
            </a:r>
          </a:p>
          <a:p>
            <a:pPr>
              <a:buClr>
                <a:srgbClr val="C00000"/>
              </a:buClr>
              <a:tabLst>
                <a:tab pos="744538" algn="l"/>
                <a:tab pos="1084263" algn="l"/>
              </a:tabLst>
            </a:pPr>
            <a:r>
              <a:rPr lang="en-US" sz="2000" dirty="0">
                <a:solidFill>
                  <a:srgbClr val="002060"/>
                </a:solidFill>
                <a:latin typeface="Arial" pitchFamily="34" charset="0"/>
                <a:cs typeface="Arial" pitchFamily="34" charset="0"/>
              </a:rPr>
              <a:t>	</a:t>
            </a:r>
            <a:r>
              <a:rPr lang="en-US" sz="2000" dirty="0" smtClean="0">
                <a:solidFill>
                  <a:srgbClr val="002060"/>
                </a:solidFill>
                <a:latin typeface="Arial" pitchFamily="34" charset="0"/>
                <a:cs typeface="Arial" pitchFamily="34" charset="0"/>
              </a:rPr>
              <a:t>-  	Technical, cost &amp; schedule reviews?</a:t>
            </a:r>
          </a:p>
          <a:p>
            <a:pPr>
              <a:buClr>
                <a:srgbClr val="C00000"/>
              </a:buClr>
              <a:tabLst>
                <a:tab pos="744538" algn="l"/>
                <a:tab pos="1084263" algn="l"/>
              </a:tabLst>
            </a:pPr>
            <a:r>
              <a:rPr lang="en-US" sz="2000" dirty="0">
                <a:solidFill>
                  <a:srgbClr val="002060"/>
                </a:solidFill>
                <a:latin typeface="Arial" pitchFamily="34" charset="0"/>
                <a:cs typeface="Arial" pitchFamily="34" charset="0"/>
              </a:rPr>
              <a:t>	</a:t>
            </a:r>
            <a:r>
              <a:rPr lang="en-US" sz="2000" dirty="0" smtClean="0">
                <a:solidFill>
                  <a:srgbClr val="002060"/>
                </a:solidFill>
                <a:latin typeface="Arial" pitchFamily="34" charset="0"/>
                <a:cs typeface="Arial" pitchFamily="34" charset="0"/>
              </a:rPr>
              <a:t>- 	Now hope for FY18 start</a:t>
            </a:r>
          </a:p>
          <a:p>
            <a:pPr>
              <a:buClr>
                <a:srgbClr val="C00000"/>
              </a:buClr>
              <a:tabLst>
                <a:tab pos="744538" algn="l"/>
                <a:tab pos="1084263" algn="l"/>
              </a:tabLst>
            </a:pPr>
            <a:endParaRPr lang="en-US" sz="2000" dirty="0" smtClean="0">
              <a:solidFill>
                <a:srgbClr val="002060"/>
              </a:solidFill>
              <a:latin typeface="Arial" pitchFamily="34" charset="0"/>
              <a:cs typeface="Arial" pitchFamily="34" charset="0"/>
            </a:endParaRPr>
          </a:p>
          <a:p>
            <a:pPr>
              <a:buClr>
                <a:srgbClr val="C00000"/>
              </a:buClr>
              <a:tabLst>
                <a:tab pos="744538" algn="l"/>
                <a:tab pos="1084263" algn="l"/>
              </a:tabLst>
            </a:pPr>
            <a:endParaRPr lang="en-US" sz="2000" dirty="0" smtClean="0">
              <a:solidFill>
                <a:srgbClr val="002060"/>
              </a:solidFill>
              <a:latin typeface="Arial" pitchFamily="34" charset="0"/>
              <a:cs typeface="Arial" pitchFamily="34" charset="0"/>
            </a:endParaRPr>
          </a:p>
          <a:p>
            <a:pPr marL="227013" indent="-227013">
              <a:buClr>
                <a:srgbClr val="C00000"/>
              </a:buClr>
              <a:buSzPct val="120000"/>
              <a:buFont typeface="Arial" pitchFamily="34" charset="0"/>
              <a:buChar char="•"/>
            </a:pPr>
            <a:r>
              <a:rPr lang="en-US" sz="2000" dirty="0" smtClean="0">
                <a:solidFill>
                  <a:srgbClr val="002060"/>
                </a:solidFill>
                <a:latin typeface="Arial" pitchFamily="34" charset="0"/>
                <a:cs typeface="Arial" pitchFamily="34" charset="0"/>
              </a:rPr>
              <a:t> SoLID </a:t>
            </a:r>
          </a:p>
          <a:p>
            <a:pPr>
              <a:buClr>
                <a:srgbClr val="C00000"/>
              </a:buClr>
              <a:tabLst>
                <a:tab pos="744538" algn="l"/>
                <a:tab pos="1084263" algn="l"/>
              </a:tabLst>
            </a:pPr>
            <a:r>
              <a:rPr lang="en-US" sz="2000" dirty="0" smtClean="0">
                <a:solidFill>
                  <a:srgbClr val="002060"/>
                </a:solidFill>
                <a:latin typeface="Arial" pitchFamily="34" charset="0"/>
                <a:cs typeface="Arial" pitchFamily="34" charset="0"/>
              </a:rPr>
              <a:t>	– 	Chinese collaboration</a:t>
            </a:r>
          </a:p>
          <a:p>
            <a:pPr>
              <a:buClr>
                <a:srgbClr val="C00000"/>
              </a:buClr>
              <a:tabLst>
                <a:tab pos="744538" algn="l"/>
                <a:tab pos="1084263" algn="l"/>
              </a:tabLst>
            </a:pPr>
            <a:r>
              <a:rPr lang="en-US" sz="2000" dirty="0" smtClean="0">
                <a:solidFill>
                  <a:srgbClr val="002060"/>
                </a:solidFill>
                <a:latin typeface="Arial" pitchFamily="34" charset="0"/>
                <a:cs typeface="Arial" pitchFamily="34" charset="0"/>
              </a:rPr>
              <a:t>       	– 	CLEO Solenoid </a:t>
            </a:r>
            <a:r>
              <a:rPr lang="en-US" sz="2000" dirty="0" smtClean="0">
                <a:solidFill>
                  <a:srgbClr val="002060"/>
                </a:solidFill>
                <a:latin typeface="Arial" pitchFamily="34" charset="0"/>
                <a:cs typeface="Arial" pitchFamily="34" charset="0"/>
                <a:sym typeface="Wingdings 2"/>
              </a:rPr>
              <a:t></a:t>
            </a:r>
          </a:p>
          <a:p>
            <a:pPr>
              <a:buClr>
                <a:srgbClr val="C00000"/>
              </a:buClr>
              <a:tabLst>
                <a:tab pos="744538" algn="l"/>
                <a:tab pos="1084263" algn="l"/>
              </a:tabLst>
            </a:pPr>
            <a:r>
              <a:rPr lang="en-US" sz="2000" dirty="0">
                <a:solidFill>
                  <a:srgbClr val="002060"/>
                </a:solidFill>
                <a:latin typeface="Arial" pitchFamily="34" charset="0"/>
                <a:cs typeface="Arial" pitchFamily="34" charset="0"/>
                <a:sym typeface="Wingdings 2"/>
              </a:rPr>
              <a:t> </a:t>
            </a:r>
            <a:r>
              <a:rPr lang="en-US" sz="2000" dirty="0" smtClean="0">
                <a:solidFill>
                  <a:srgbClr val="002060"/>
                </a:solidFill>
                <a:latin typeface="Arial" pitchFamily="34" charset="0"/>
                <a:cs typeface="Arial" pitchFamily="34" charset="0"/>
                <a:sym typeface="Wingdings 2"/>
              </a:rPr>
              <a:t>      	</a:t>
            </a:r>
            <a:r>
              <a:rPr lang="en-US" sz="2000" dirty="0" smtClean="0">
                <a:solidFill>
                  <a:srgbClr val="002060"/>
                </a:solidFill>
                <a:latin typeface="Arial" pitchFamily="34" charset="0"/>
                <a:cs typeface="Arial" pitchFamily="34" charset="0"/>
              </a:rPr>
              <a:t>–</a:t>
            </a:r>
            <a:r>
              <a:rPr lang="en-US" sz="2000" dirty="0" smtClean="0">
                <a:solidFill>
                  <a:srgbClr val="002060"/>
                </a:solidFill>
                <a:latin typeface="Arial" pitchFamily="34" charset="0"/>
                <a:cs typeface="Arial" pitchFamily="34" charset="0"/>
                <a:sym typeface="Wingdings 2"/>
              </a:rPr>
              <a:t> 	Director’s review (Feb. 2015) </a:t>
            </a:r>
          </a:p>
          <a:p>
            <a:pPr>
              <a:buClr>
                <a:srgbClr val="C00000"/>
              </a:buClr>
              <a:tabLst>
                <a:tab pos="744538" algn="l"/>
                <a:tab pos="1084263" algn="l"/>
              </a:tabLst>
            </a:pPr>
            <a:r>
              <a:rPr lang="en-US" sz="2000" dirty="0">
                <a:solidFill>
                  <a:srgbClr val="002060"/>
                </a:solidFill>
                <a:latin typeface="Arial" pitchFamily="34" charset="0"/>
                <a:cs typeface="Arial" pitchFamily="34" charset="0"/>
                <a:sym typeface="Wingdings 2"/>
              </a:rPr>
              <a:t>	</a:t>
            </a:r>
            <a:r>
              <a:rPr lang="en-US" sz="2000" dirty="0" smtClean="0">
                <a:solidFill>
                  <a:srgbClr val="002060"/>
                </a:solidFill>
                <a:latin typeface="Arial" pitchFamily="34" charset="0"/>
                <a:cs typeface="Arial" pitchFamily="34" charset="0"/>
                <a:sym typeface="Wingdings 2"/>
              </a:rPr>
              <a:t>	</a:t>
            </a:r>
            <a:r>
              <a:rPr lang="en-US" sz="2000" dirty="0" smtClean="0">
                <a:solidFill>
                  <a:srgbClr val="002060"/>
                </a:solidFill>
                <a:latin typeface="Arial" pitchFamily="34" charset="0"/>
                <a:cs typeface="Arial" pitchFamily="34" charset="0"/>
                <a:sym typeface="Wingdings 3"/>
              </a:rPr>
              <a:t> lots of good feedback</a:t>
            </a:r>
            <a:endParaRPr lang="en-US" sz="2000" dirty="0" smtClean="0">
              <a:solidFill>
                <a:srgbClr val="002060"/>
              </a:solidFill>
              <a:latin typeface="Arial" pitchFamily="34" charset="0"/>
              <a:cs typeface="Arial" pitchFamily="34" charset="0"/>
            </a:endParaRPr>
          </a:p>
          <a:p>
            <a:pPr>
              <a:buClr>
                <a:srgbClr val="C00000"/>
              </a:buClr>
              <a:tabLst>
                <a:tab pos="569913" algn="l"/>
              </a:tabLst>
            </a:pPr>
            <a:r>
              <a:rPr lang="en-US" sz="2000" dirty="0">
                <a:solidFill>
                  <a:srgbClr val="002060"/>
                </a:solidFill>
                <a:latin typeface="Arial" pitchFamily="34" charset="0"/>
                <a:cs typeface="Arial" pitchFamily="34" charset="0"/>
              </a:rPr>
              <a:t>	</a:t>
            </a:r>
            <a:r>
              <a:rPr lang="en-US" sz="2000" dirty="0" smtClean="0">
                <a:solidFill>
                  <a:srgbClr val="002060"/>
                </a:solidFill>
                <a:latin typeface="Arial" pitchFamily="34" charset="0"/>
                <a:cs typeface="Arial" pitchFamily="34" charset="0"/>
              </a:rPr>
              <a:t>   –  Collaboration briefing to DOE-NP</a:t>
            </a:r>
          </a:p>
          <a:p>
            <a:pPr>
              <a:buClr>
                <a:srgbClr val="C00000"/>
              </a:buClr>
              <a:tabLst>
                <a:tab pos="569913" algn="l"/>
              </a:tabLst>
            </a:pPr>
            <a:r>
              <a:rPr lang="en-US" sz="2000" dirty="0">
                <a:solidFill>
                  <a:srgbClr val="002060"/>
                </a:solidFill>
                <a:latin typeface="Arial" pitchFamily="34" charset="0"/>
                <a:cs typeface="Arial" pitchFamily="34" charset="0"/>
              </a:rPr>
              <a:t>	</a:t>
            </a:r>
            <a:r>
              <a:rPr lang="en-US" sz="2000" dirty="0" smtClean="0">
                <a:solidFill>
                  <a:srgbClr val="002060"/>
                </a:solidFill>
                <a:latin typeface="Arial" pitchFamily="34" charset="0"/>
                <a:cs typeface="Arial" pitchFamily="34" charset="0"/>
              </a:rPr>
              <a:t>	   (Nov. 2015)</a:t>
            </a:r>
          </a:p>
        </p:txBody>
      </p:sp>
      <p:pic>
        <p:nvPicPr>
          <p:cNvPr id="330" name="Picture 1"/>
          <p:cNvPicPr>
            <a:picLocks noChangeAspect="1" noChangeArrowheads="1"/>
          </p:cNvPicPr>
          <p:nvPr/>
        </p:nvPicPr>
        <p:blipFill>
          <a:blip r:embed="rId2" cstate="print"/>
          <a:srcRect/>
          <a:stretch>
            <a:fillRect/>
          </a:stretch>
        </p:blipFill>
        <p:spPr bwMode="auto">
          <a:xfrm>
            <a:off x="5502395" y="3505200"/>
            <a:ext cx="3403938" cy="2293710"/>
          </a:xfrm>
          <a:prstGeom prst="rect">
            <a:avLst/>
          </a:prstGeom>
          <a:ln>
            <a:noFill/>
          </a:ln>
          <a:effectLst>
            <a:outerShdw blurRad="292100" dist="139700" dir="2700000" algn="tl" rotWithShape="0">
              <a:srgbClr val="333333">
                <a:alpha val="65000"/>
              </a:srgbClr>
            </a:outerShdw>
          </a:effectLst>
          <a:scene3d>
            <a:camera prst="orthographicFront"/>
            <a:lightRig rig="threePt" dir="t"/>
          </a:scene3d>
          <a:sp3d>
            <a:bevelT/>
          </a:sp3d>
        </p:spPr>
      </p:pic>
      <p:pic>
        <p:nvPicPr>
          <p:cNvPr id="329" name="Picture 2"/>
          <p:cNvPicPr>
            <a:picLocks noChangeAspect="1" noChangeArrowheads="1"/>
          </p:cNvPicPr>
          <p:nvPr/>
        </p:nvPicPr>
        <p:blipFill>
          <a:blip r:embed="rId3" cstate="print"/>
          <a:srcRect/>
          <a:stretch>
            <a:fillRect/>
          </a:stretch>
        </p:blipFill>
        <p:spPr bwMode="auto">
          <a:xfrm>
            <a:off x="5822874" y="963328"/>
            <a:ext cx="3048000" cy="1292915"/>
          </a:xfrm>
          <a:prstGeom prst="rect">
            <a:avLst/>
          </a:prstGeom>
          <a:ln>
            <a:noFill/>
          </a:ln>
          <a:effectLst>
            <a:outerShdw blurRad="292100" dist="139700" dir="2700000" algn="tl" rotWithShape="0">
              <a:srgbClr val="333333">
                <a:alpha val="65000"/>
              </a:srgbClr>
            </a:outerShdw>
          </a:effectLst>
          <a:scene3d>
            <a:camera prst="orthographicFront"/>
            <a:lightRig rig="threePt" dir="t"/>
          </a:scene3d>
          <a:sp3d>
            <a:bevelT/>
          </a:sp3d>
        </p:spPr>
      </p:pic>
      <p:sp>
        <p:nvSpPr>
          <p:cNvPr id="3" name="TextBox 2"/>
          <p:cNvSpPr txBox="1"/>
          <p:nvPr/>
        </p:nvSpPr>
        <p:spPr>
          <a:xfrm>
            <a:off x="4490572" y="5990511"/>
            <a:ext cx="4380302" cy="369332"/>
          </a:xfrm>
          <a:prstGeom prst="rect">
            <a:avLst/>
          </a:prstGeom>
          <a:noFill/>
        </p:spPr>
        <p:txBody>
          <a:bodyPr wrap="none" rtlCol="0">
            <a:spAutoFit/>
          </a:bodyPr>
          <a:lstStyle/>
          <a:p>
            <a:r>
              <a:rPr lang="en-US" dirty="0" smtClean="0"/>
              <a:t>Note: Feb. budget  discussion with DOE/ONP</a:t>
            </a:r>
            <a:endParaRPr lang="en-US" dirty="0"/>
          </a:p>
        </p:txBody>
      </p:sp>
    </p:spTree>
    <p:extLst>
      <p:ext uri="{BB962C8B-B14F-4D97-AF65-F5344CB8AC3E}">
        <p14:creationId xmlns:p14="http://schemas.microsoft.com/office/powerpoint/2010/main" val="79499342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Budget </a:t>
            </a:r>
            <a:endParaRPr lang="en-US" dirty="0"/>
          </a:p>
        </p:txBody>
      </p:sp>
      <p:sp>
        <p:nvSpPr>
          <p:cNvPr id="3" name="Content Placeholder 2"/>
          <p:cNvSpPr>
            <a:spLocks noGrp="1"/>
          </p:cNvSpPr>
          <p:nvPr>
            <p:ph idx="1"/>
          </p:nvPr>
        </p:nvSpPr>
        <p:spPr>
          <a:xfrm>
            <a:off x="-4011" y="914400"/>
            <a:ext cx="9035715" cy="5186425"/>
          </a:xfrm>
        </p:spPr>
        <p:txBody>
          <a:bodyPr>
            <a:noAutofit/>
          </a:bodyPr>
          <a:lstStyle/>
          <a:p>
            <a:pPr marL="457200" indent="-457200">
              <a:spcAft>
                <a:spcPts val="500"/>
              </a:spcAft>
            </a:pPr>
            <a:r>
              <a:rPr lang="en-US" sz="2000" dirty="0" smtClean="0"/>
              <a:t>ONP Guidance / FY16 President’s Budget Request supports ~ 16 weeks running </a:t>
            </a:r>
          </a:p>
          <a:p>
            <a:pPr marL="914400" lvl="1" indent="-401638">
              <a:spcAft>
                <a:spcPts val="500"/>
              </a:spcAft>
              <a:tabLst>
                <a:tab pos="914400" algn="l"/>
              </a:tabLst>
            </a:pPr>
            <a:r>
              <a:rPr lang="en-US" dirty="0" smtClean="0"/>
              <a:t>This matched somewhat with some infrastructure work in CHL and UIM which happened during the summer shutdown</a:t>
            </a:r>
          </a:p>
          <a:p>
            <a:pPr marL="914400" lvl="1" indent="-401638">
              <a:spcAft>
                <a:spcPts val="500"/>
              </a:spcAft>
              <a:tabLst>
                <a:tab pos="914400" algn="l"/>
              </a:tabLst>
            </a:pPr>
            <a:r>
              <a:rPr lang="en-US" dirty="0" smtClean="0"/>
              <a:t>But we would have liked more running in FY16 and tried with Senate and </a:t>
            </a:r>
            <a:r>
              <a:rPr lang="en-US" dirty="0" smtClean="0"/>
              <a:t>House</a:t>
            </a:r>
            <a:endParaRPr lang="en-US" dirty="0" smtClean="0"/>
          </a:p>
          <a:p>
            <a:pPr marL="512762" lvl="1" indent="0">
              <a:spcAft>
                <a:spcPts val="500"/>
              </a:spcAft>
              <a:buNone/>
              <a:tabLst>
                <a:tab pos="914400" algn="l"/>
              </a:tabLst>
            </a:pPr>
            <a:endParaRPr lang="en-US" sz="2000" dirty="0"/>
          </a:p>
          <a:p>
            <a:pPr marL="514350" indent="-401638">
              <a:spcAft>
                <a:spcPts val="500"/>
              </a:spcAft>
              <a:buFont typeface="Arial" panose="020B0604020202020204" pitchFamily="34" charset="0"/>
              <a:buChar char="•"/>
              <a:tabLst>
                <a:tab pos="914400" algn="l"/>
              </a:tabLst>
            </a:pPr>
            <a:r>
              <a:rPr lang="en-US" sz="2000" dirty="0" smtClean="0"/>
              <a:t>Omnibus FY16: </a:t>
            </a:r>
            <a:r>
              <a:rPr lang="en-US" sz="2000" dirty="0" err="1" smtClean="0"/>
              <a:t>JLab</a:t>
            </a:r>
            <a:r>
              <a:rPr lang="en-US" sz="2000" dirty="0" smtClean="0"/>
              <a:t>  allocation is $1.5M below Pres. budget. </a:t>
            </a:r>
          </a:p>
          <a:p>
            <a:pPr marL="112712" indent="0">
              <a:spcAft>
                <a:spcPts val="500"/>
              </a:spcAft>
              <a:buNone/>
              <a:tabLst>
                <a:tab pos="914400" algn="l"/>
              </a:tabLst>
            </a:pPr>
            <a:r>
              <a:rPr lang="en-US" sz="2000" dirty="0"/>
              <a:t>	</a:t>
            </a:r>
            <a:r>
              <a:rPr lang="en-US" sz="2000" dirty="0" smtClean="0"/>
              <a:t>- </a:t>
            </a:r>
            <a:r>
              <a:rPr lang="en-US" dirty="0" smtClean="0"/>
              <a:t>Keep 16 weeks</a:t>
            </a:r>
          </a:p>
          <a:p>
            <a:pPr marL="112712" indent="0">
              <a:spcAft>
                <a:spcPts val="500"/>
              </a:spcAft>
              <a:buNone/>
              <a:tabLst>
                <a:tab pos="914400" algn="l"/>
              </a:tabLst>
            </a:pPr>
            <a:r>
              <a:rPr lang="en-US" dirty="0"/>
              <a:t>	</a:t>
            </a:r>
            <a:r>
              <a:rPr lang="en-US" dirty="0" smtClean="0"/>
              <a:t>- Retain staff</a:t>
            </a:r>
          </a:p>
          <a:p>
            <a:pPr marL="112712" indent="0">
              <a:spcAft>
                <a:spcPts val="500"/>
              </a:spcAft>
              <a:buNone/>
              <a:tabLst>
                <a:tab pos="914400" algn="l"/>
              </a:tabLst>
            </a:pPr>
            <a:r>
              <a:rPr lang="en-US" dirty="0"/>
              <a:t>	</a:t>
            </a:r>
            <a:r>
              <a:rPr lang="en-US" dirty="0" smtClean="0"/>
              <a:t>- Delay some activities, accelerator spares </a:t>
            </a:r>
            <a:r>
              <a:rPr lang="en-US" dirty="0" smtClean="0">
                <a:sym typeface="Wingdings 3"/>
              </a:rPr>
              <a:t> increased risk</a:t>
            </a:r>
          </a:p>
          <a:p>
            <a:pPr marL="455612">
              <a:spcAft>
                <a:spcPts val="500"/>
              </a:spcAft>
              <a:tabLst>
                <a:tab pos="914400" algn="l"/>
              </a:tabLst>
            </a:pPr>
            <a:r>
              <a:rPr lang="en-US" sz="2000" dirty="0"/>
              <a:t>FY2017</a:t>
            </a:r>
          </a:p>
          <a:p>
            <a:pPr marL="112712" indent="0">
              <a:spcAft>
                <a:spcPts val="500"/>
              </a:spcAft>
              <a:buNone/>
              <a:tabLst>
                <a:tab pos="914400" algn="l"/>
              </a:tabLst>
            </a:pPr>
            <a:r>
              <a:rPr lang="en-US" sz="2000" dirty="0" smtClean="0"/>
              <a:t>	- </a:t>
            </a:r>
            <a:r>
              <a:rPr lang="en-US" dirty="0" smtClean="0"/>
              <a:t>Letter </a:t>
            </a:r>
            <a:r>
              <a:rPr lang="en-US" dirty="0"/>
              <a:t>from 6 Senators supporting Nuclear Physics at LRP level</a:t>
            </a:r>
          </a:p>
          <a:p>
            <a:pPr marL="112712" indent="0">
              <a:spcAft>
                <a:spcPts val="500"/>
              </a:spcAft>
              <a:buNone/>
              <a:tabLst>
                <a:tab pos="914400" algn="l"/>
              </a:tabLst>
            </a:pPr>
            <a:r>
              <a:rPr lang="en-US" dirty="0"/>
              <a:t>	</a:t>
            </a:r>
            <a:r>
              <a:rPr lang="en-US" dirty="0" smtClean="0"/>
              <a:t>- “</a:t>
            </a:r>
            <a:r>
              <a:rPr lang="en-US" dirty="0"/>
              <a:t>Directors” to visit Cherry Murray, Head of Office of Science on Jan 16.</a:t>
            </a:r>
          </a:p>
          <a:p>
            <a:pPr marL="455612">
              <a:spcAft>
                <a:spcPts val="500"/>
              </a:spcAft>
              <a:tabLst>
                <a:tab pos="914400" algn="l"/>
              </a:tabLst>
            </a:pPr>
            <a:endParaRPr lang="en-US" sz="2000" dirty="0" smtClean="0"/>
          </a:p>
          <a:p>
            <a:pPr marL="514350" indent="-401638">
              <a:spcAft>
                <a:spcPts val="500"/>
              </a:spcAft>
              <a:buFont typeface="Arial" panose="020B0604020202020204" pitchFamily="34" charset="0"/>
              <a:buChar char="•"/>
              <a:tabLst>
                <a:tab pos="914400" algn="l"/>
              </a:tabLst>
            </a:pPr>
            <a:endParaRPr lang="en-US" dirty="0"/>
          </a:p>
          <a:p>
            <a:pPr marL="514350" indent="-401638">
              <a:spcAft>
                <a:spcPts val="500"/>
              </a:spcAft>
              <a:buFont typeface="Arial" panose="020B0604020202020204" pitchFamily="34" charset="0"/>
              <a:buChar char="•"/>
              <a:tabLst>
                <a:tab pos="914400" algn="l"/>
              </a:tabLst>
            </a:pPr>
            <a:endParaRPr lang="en-US" dirty="0" smtClean="0"/>
          </a:p>
        </p:txBody>
      </p:sp>
    </p:spTree>
    <p:extLst>
      <p:ext uri="{BB962C8B-B14F-4D97-AF65-F5344CB8AC3E}">
        <p14:creationId xmlns:p14="http://schemas.microsoft.com/office/powerpoint/2010/main" val="293083519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a:t>
            </a:r>
            <a:endParaRPr lang="en-US" dirty="0"/>
          </a:p>
        </p:txBody>
      </p:sp>
      <p:sp>
        <p:nvSpPr>
          <p:cNvPr id="3" name="Content Placeholder 2"/>
          <p:cNvSpPr>
            <a:spLocks noGrp="1"/>
          </p:cNvSpPr>
          <p:nvPr>
            <p:ph idx="1"/>
          </p:nvPr>
        </p:nvSpPr>
        <p:spPr>
          <a:xfrm>
            <a:off x="609600" y="1295400"/>
            <a:ext cx="7620000" cy="4835245"/>
          </a:xfrm>
        </p:spPr>
        <p:txBody>
          <a:bodyPr>
            <a:normAutofit/>
          </a:bodyPr>
          <a:lstStyle/>
          <a:p>
            <a:pPr marL="569913" indent="-569913">
              <a:lnSpc>
                <a:spcPct val="150000"/>
              </a:lnSpc>
            </a:pPr>
            <a:r>
              <a:rPr lang="en-US" sz="2400" dirty="0" smtClean="0"/>
              <a:t>Upgrade highlights</a:t>
            </a:r>
          </a:p>
          <a:p>
            <a:pPr marL="569913" indent="-569913">
              <a:lnSpc>
                <a:spcPct val="150000"/>
              </a:lnSpc>
            </a:pPr>
            <a:r>
              <a:rPr lang="en-US" sz="2400" dirty="0" smtClean="0"/>
              <a:t>PAC meetings</a:t>
            </a:r>
          </a:p>
          <a:p>
            <a:pPr marL="569913" indent="-569913">
              <a:lnSpc>
                <a:spcPct val="150000"/>
              </a:lnSpc>
            </a:pPr>
            <a:r>
              <a:rPr lang="en-US" sz="2400" dirty="0" smtClean="0"/>
              <a:t>Budgets </a:t>
            </a:r>
          </a:p>
          <a:p>
            <a:pPr marL="569913" indent="-569913">
              <a:lnSpc>
                <a:spcPct val="150000"/>
              </a:lnSpc>
            </a:pPr>
            <a:r>
              <a:rPr lang="en-US" sz="2400" dirty="0" smtClean="0"/>
              <a:t>NSAC Long Range Plan</a:t>
            </a:r>
          </a:p>
          <a:p>
            <a:pPr marL="569913" indent="-569913">
              <a:lnSpc>
                <a:spcPct val="150000"/>
              </a:lnSpc>
            </a:pPr>
            <a:r>
              <a:rPr lang="en-US" sz="2400" dirty="0" smtClean="0"/>
              <a:t>JLEIC</a:t>
            </a:r>
          </a:p>
          <a:p>
            <a:pPr marL="569913" indent="-569913">
              <a:lnSpc>
                <a:spcPct val="150000"/>
              </a:lnSpc>
            </a:pPr>
            <a:r>
              <a:rPr lang="en-US" sz="2400" dirty="0" smtClean="0"/>
              <a:t>Outlook</a:t>
            </a:r>
          </a:p>
        </p:txBody>
      </p:sp>
    </p:spTree>
    <p:extLst>
      <p:ext uri="{BB962C8B-B14F-4D97-AF65-F5344CB8AC3E}">
        <p14:creationId xmlns:p14="http://schemas.microsoft.com/office/powerpoint/2010/main" val="194788477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457200" y="194726"/>
            <a:ext cx="8229600" cy="397933"/>
          </a:xfrm>
        </p:spPr>
        <p:txBody>
          <a:bodyPr/>
          <a:lstStyle/>
          <a:p>
            <a:r>
              <a:rPr lang="en-US" sz="3600" b="1" dirty="0" smtClean="0">
                <a:latin typeface="Arial" panose="020B0604020202020204" pitchFamily="34" charset="0"/>
                <a:cs typeface="Arial" panose="020B0604020202020204" pitchFamily="34" charset="0"/>
              </a:rPr>
              <a:t>2015 NSAC Long Range Plan</a:t>
            </a:r>
            <a:endParaRPr lang="en-US" sz="3600" b="1" dirty="0">
              <a:latin typeface="Arial" panose="020B0604020202020204" pitchFamily="34" charset="0"/>
              <a:cs typeface="Arial" panose="020B0604020202020204" pitchFamily="34" charset="0"/>
            </a:endParaRPr>
          </a:p>
        </p:txBody>
      </p:sp>
      <p:pic>
        <p:nvPicPr>
          <p:cNvPr id="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499" y="891333"/>
            <a:ext cx="4907281" cy="5509467"/>
          </a:xfrm>
          <a:prstGeom prst="rect">
            <a:avLst/>
          </a:prstGeom>
          <a:ln>
            <a:noFill/>
          </a:ln>
          <a:effectLst>
            <a:outerShdw blurRad="292100" dist="139700" dir="2700000" algn="tl" rotWithShape="0">
              <a:srgbClr val="333333">
                <a:alpha val="65000"/>
              </a:srgbClr>
            </a:outerShdw>
          </a:effectLst>
          <a:scene3d>
            <a:camera prst="orthographicFront"/>
            <a:lightRig rig="threePt" dir="t"/>
          </a:scene3d>
          <a:sp3d>
            <a:bevelT/>
          </a:sp3d>
          <a:extLst>
            <a:ext uri="{909E8E84-426E-40DD-AFC4-6F175D3DCCD1}">
              <a14:hiddenFill xmlns:a14="http://schemas.microsoft.com/office/drawing/2010/main">
                <a:solidFill>
                  <a:schemeClr val="accent1"/>
                </a:solidFill>
              </a14:hiddenFill>
            </a:ext>
          </a:extLst>
        </p:spPr>
      </p:pic>
      <p:sp>
        <p:nvSpPr>
          <p:cNvPr id="8" name="TextBox 7"/>
          <p:cNvSpPr txBox="1"/>
          <p:nvPr/>
        </p:nvSpPr>
        <p:spPr>
          <a:xfrm>
            <a:off x="5318761" y="1455420"/>
            <a:ext cx="3825240" cy="2862322"/>
          </a:xfrm>
          <a:prstGeom prst="rect">
            <a:avLst/>
          </a:prstGeom>
          <a:noFill/>
        </p:spPr>
        <p:txBody>
          <a:bodyPr wrap="square" rtlCol="0">
            <a:spAutoFit/>
          </a:bodyPr>
          <a:lstStyle/>
          <a:p>
            <a:pPr marL="227013" indent="-227013">
              <a:buClr>
                <a:srgbClr val="C00000"/>
              </a:buClr>
              <a:buSzPct val="120000"/>
              <a:buFont typeface="Arial" pitchFamily="34" charset="0"/>
              <a:buChar char="•"/>
            </a:pPr>
            <a:r>
              <a:rPr lang="en-US" dirty="0" smtClean="0">
                <a:latin typeface="Arial" panose="020B0604020202020204" pitchFamily="34" charset="0"/>
                <a:cs typeface="Arial" panose="020B0604020202020204" pitchFamily="34" charset="0"/>
              </a:rPr>
              <a:t>NSAC = Nuclear Science Advisory Committee</a:t>
            </a:r>
          </a:p>
          <a:p>
            <a:pPr marL="227013" indent="-227013">
              <a:buClr>
                <a:srgbClr val="C00000"/>
              </a:buClr>
              <a:buSzPct val="120000"/>
            </a:pPr>
            <a:endParaRPr lang="en-US" dirty="0" smtClean="0">
              <a:latin typeface="Arial" panose="020B0604020202020204" pitchFamily="34" charset="0"/>
              <a:cs typeface="Arial" panose="020B0604020202020204" pitchFamily="34" charset="0"/>
            </a:endParaRPr>
          </a:p>
          <a:p>
            <a:pPr marL="227013" indent="-227013">
              <a:buClr>
                <a:srgbClr val="C00000"/>
              </a:buClr>
              <a:buSzPct val="120000"/>
              <a:buFont typeface="Arial" pitchFamily="34" charset="0"/>
              <a:buChar char="•"/>
            </a:pPr>
            <a:r>
              <a:rPr lang="en-US" dirty="0" smtClean="0">
                <a:latin typeface="Arial" panose="020B0604020202020204" pitchFamily="34" charset="0"/>
                <a:cs typeface="Arial" panose="020B0604020202020204" pitchFamily="34" charset="0"/>
              </a:rPr>
              <a:t>Advise DOE and NSF on future of</a:t>
            </a:r>
            <a:r>
              <a:rPr lang="en-US" dirty="0">
                <a:latin typeface="Arial" panose="020B0604020202020204" pitchFamily="34" charset="0"/>
                <a:cs typeface="Arial" panose="020B0604020202020204" pitchFamily="34" charset="0"/>
              </a:rPr>
              <a:t> </a:t>
            </a:r>
            <a:r>
              <a:rPr lang="en-US" dirty="0" smtClean="0">
                <a:latin typeface="Arial" panose="020B0604020202020204" pitchFamily="34" charset="0"/>
                <a:cs typeface="Arial" panose="020B0604020202020204" pitchFamily="34" charset="0"/>
              </a:rPr>
              <a:t>Nuclear Physics program every 5-7 years</a:t>
            </a:r>
          </a:p>
          <a:p>
            <a:pPr marL="227013" indent="-227013">
              <a:buClr>
                <a:srgbClr val="C00000"/>
              </a:buClr>
              <a:buSzPct val="120000"/>
            </a:pPr>
            <a:endParaRPr lang="en-US" dirty="0" smtClean="0">
              <a:latin typeface="Arial" panose="020B0604020202020204" pitchFamily="34" charset="0"/>
              <a:cs typeface="Arial" panose="020B0604020202020204" pitchFamily="34" charset="0"/>
            </a:endParaRPr>
          </a:p>
          <a:p>
            <a:pPr marL="227013" indent="-227013">
              <a:buClr>
                <a:srgbClr val="C00000"/>
              </a:buClr>
              <a:buSzPct val="120000"/>
              <a:buFont typeface="Arial" pitchFamily="34" charset="0"/>
              <a:buChar char="•"/>
            </a:pPr>
            <a:r>
              <a:rPr lang="en-US" dirty="0" smtClean="0">
                <a:latin typeface="Arial" panose="020B0604020202020204" pitchFamily="34" charset="0"/>
                <a:cs typeface="Arial" panose="020B0604020202020204" pitchFamily="34" charset="0"/>
              </a:rPr>
              <a:t>Four recommendations</a:t>
            </a:r>
          </a:p>
          <a:p>
            <a:pPr marL="227013" indent="-227013">
              <a:buClr>
                <a:srgbClr val="C00000"/>
              </a:buClr>
              <a:buSzPct val="120000"/>
              <a:buFont typeface="Arial" pitchFamily="34" charset="0"/>
              <a:buChar char="•"/>
            </a:pPr>
            <a:endParaRPr lang="en-US" dirty="0" smtClean="0">
              <a:latin typeface="Arial" panose="020B0604020202020204" pitchFamily="34" charset="0"/>
              <a:cs typeface="Arial" panose="020B0604020202020204" pitchFamily="34" charset="0"/>
            </a:endParaRPr>
          </a:p>
          <a:p>
            <a:pPr marL="227013" indent="-227013">
              <a:buClr>
                <a:srgbClr val="C00000"/>
              </a:buClr>
              <a:buSzPct val="120000"/>
              <a:buFont typeface="Arial" pitchFamily="34" charset="0"/>
              <a:buChar char="•"/>
            </a:pPr>
            <a:r>
              <a:rPr lang="en-US" dirty="0" smtClean="0">
                <a:latin typeface="Arial" panose="020B0604020202020204" pitchFamily="34" charset="0"/>
                <a:cs typeface="Arial" panose="020B0604020202020204" pitchFamily="34" charset="0"/>
              </a:rPr>
              <a:t>Two initiatives</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6149007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NSAC 2015 LRP</a:t>
            </a:r>
          </a:p>
        </p:txBody>
      </p:sp>
      <p:sp>
        <p:nvSpPr>
          <p:cNvPr id="3" name="Content Placeholder 2"/>
          <p:cNvSpPr>
            <a:spLocks noGrp="1"/>
          </p:cNvSpPr>
          <p:nvPr>
            <p:ph idx="1"/>
          </p:nvPr>
        </p:nvSpPr>
        <p:spPr/>
        <p:txBody>
          <a:bodyPr/>
          <a:lstStyle/>
          <a:p>
            <a:pPr marL="0" indent="0">
              <a:buNone/>
            </a:pPr>
            <a:r>
              <a:rPr lang="en-US" b="1" dirty="0">
                <a:solidFill>
                  <a:srgbClr val="005D9A"/>
                </a:solidFill>
              </a:rPr>
              <a:t>RECOMMENDATION IV </a:t>
            </a:r>
            <a:endParaRPr lang="en-US" dirty="0">
              <a:solidFill>
                <a:srgbClr val="005D9A"/>
              </a:solidFill>
            </a:endParaRPr>
          </a:p>
          <a:p>
            <a:pPr marL="0" indent="0">
              <a:buNone/>
            </a:pPr>
            <a:r>
              <a:rPr lang="en-US" b="1" dirty="0">
                <a:solidFill>
                  <a:srgbClr val="007BB0"/>
                </a:solidFill>
              </a:rPr>
              <a:t>We recommend increasing investment in small-scale and mid-scale projects and initiatives that enable forefront research at universities and laboratories. </a:t>
            </a:r>
            <a:endParaRPr lang="en-US" dirty="0"/>
          </a:p>
        </p:txBody>
      </p:sp>
      <p:pic>
        <p:nvPicPr>
          <p:cNvPr id="4" name="Picture 1"/>
          <p:cNvPicPr>
            <a:picLocks noChangeAspect="1" noChangeArrowheads="1"/>
          </p:cNvPicPr>
          <p:nvPr/>
        </p:nvPicPr>
        <p:blipFill>
          <a:blip r:embed="rId2" cstate="print"/>
          <a:srcRect/>
          <a:stretch>
            <a:fillRect/>
          </a:stretch>
        </p:blipFill>
        <p:spPr bwMode="auto">
          <a:xfrm>
            <a:off x="5867400" y="2743200"/>
            <a:ext cx="2988534" cy="2013794"/>
          </a:xfrm>
          <a:prstGeom prst="rect">
            <a:avLst/>
          </a:prstGeom>
          <a:ln>
            <a:noFill/>
          </a:ln>
          <a:effectLst>
            <a:outerShdw blurRad="292100" dist="139700" dir="2700000" algn="tl" rotWithShape="0">
              <a:srgbClr val="333333">
                <a:alpha val="65000"/>
              </a:srgbClr>
            </a:outerShdw>
          </a:effectLst>
          <a:scene3d>
            <a:camera prst="orthographicFront"/>
            <a:lightRig rig="threePt" dir="t"/>
          </a:scene3d>
          <a:sp3d>
            <a:bevelT/>
          </a:sp3d>
        </p:spPr>
      </p:pic>
      <p:pic>
        <p:nvPicPr>
          <p:cNvPr id="5" name="Picture 2"/>
          <p:cNvPicPr>
            <a:picLocks noChangeAspect="1" noChangeArrowheads="1"/>
          </p:cNvPicPr>
          <p:nvPr/>
        </p:nvPicPr>
        <p:blipFill>
          <a:blip r:embed="rId3" cstate="print"/>
          <a:srcRect/>
          <a:stretch>
            <a:fillRect/>
          </a:stretch>
        </p:blipFill>
        <p:spPr bwMode="auto">
          <a:xfrm>
            <a:off x="457199" y="2819400"/>
            <a:ext cx="4567807" cy="1937594"/>
          </a:xfrm>
          <a:prstGeom prst="rect">
            <a:avLst/>
          </a:prstGeom>
          <a:ln>
            <a:noFill/>
          </a:ln>
          <a:effectLst>
            <a:outerShdw blurRad="292100" dist="139700" dir="2700000" algn="tl" rotWithShape="0">
              <a:srgbClr val="333333">
                <a:alpha val="65000"/>
              </a:srgbClr>
            </a:outerShdw>
          </a:effectLst>
          <a:scene3d>
            <a:camera prst="orthographicFront"/>
            <a:lightRig rig="threePt" dir="t"/>
          </a:scene3d>
          <a:sp3d>
            <a:bevelT/>
          </a:sp3d>
        </p:spPr>
      </p:pic>
      <p:sp>
        <p:nvSpPr>
          <p:cNvPr id="6" name="TextBox 5"/>
          <p:cNvSpPr txBox="1"/>
          <p:nvPr/>
        </p:nvSpPr>
        <p:spPr>
          <a:xfrm>
            <a:off x="1295400" y="5105400"/>
            <a:ext cx="1159292" cy="369332"/>
          </a:xfrm>
          <a:prstGeom prst="rect">
            <a:avLst/>
          </a:prstGeom>
          <a:noFill/>
        </p:spPr>
        <p:txBody>
          <a:bodyPr wrap="none" rtlCol="0">
            <a:spAutoFit/>
          </a:bodyPr>
          <a:lstStyle/>
          <a:p>
            <a:r>
              <a:rPr lang="en-US" b="1" dirty="0" smtClean="0">
                <a:solidFill>
                  <a:prstClr val="black"/>
                </a:solidFill>
                <a:latin typeface="Arial" panose="020B0604020202020204" pitchFamily="34" charset="0"/>
                <a:cs typeface="Arial" panose="020B0604020202020204" pitchFamily="34" charset="0"/>
              </a:rPr>
              <a:t>MOLLER</a:t>
            </a:r>
            <a:endParaRPr lang="en-US" b="1" dirty="0">
              <a:solidFill>
                <a:prstClr val="black"/>
              </a:solidFill>
              <a:latin typeface="Arial" panose="020B0604020202020204" pitchFamily="34" charset="0"/>
              <a:cs typeface="Arial" panose="020B0604020202020204" pitchFamily="34" charset="0"/>
            </a:endParaRPr>
          </a:p>
        </p:txBody>
      </p:sp>
      <p:sp>
        <p:nvSpPr>
          <p:cNvPr id="7" name="TextBox 6"/>
          <p:cNvSpPr txBox="1"/>
          <p:nvPr/>
        </p:nvSpPr>
        <p:spPr>
          <a:xfrm>
            <a:off x="6781800" y="5105400"/>
            <a:ext cx="851515" cy="369332"/>
          </a:xfrm>
          <a:prstGeom prst="rect">
            <a:avLst/>
          </a:prstGeom>
          <a:noFill/>
        </p:spPr>
        <p:txBody>
          <a:bodyPr wrap="none" rtlCol="0">
            <a:spAutoFit/>
          </a:bodyPr>
          <a:lstStyle/>
          <a:p>
            <a:r>
              <a:rPr lang="en-US" b="1" dirty="0" err="1" smtClean="0">
                <a:solidFill>
                  <a:prstClr val="black"/>
                </a:solidFill>
                <a:latin typeface="Arial" panose="020B0604020202020204" pitchFamily="34" charset="0"/>
                <a:cs typeface="Arial" panose="020B0604020202020204" pitchFamily="34" charset="0"/>
              </a:rPr>
              <a:t>SoLID</a:t>
            </a:r>
            <a:endParaRPr lang="en-US" b="1"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1999147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b="1" dirty="0">
                <a:solidFill>
                  <a:prstClr val="black"/>
                </a:solidFill>
                <a:latin typeface="Arial" charset="0"/>
              </a:rPr>
              <a:t>JLEIC: EIC at Jefferson Lab </a:t>
            </a:r>
            <a:endParaRPr lang="en-US"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62000"/>
            <a:ext cx="9144000" cy="57029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8700524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a:spLocks noChangeArrowheads="1"/>
          </p:cNvSpPr>
          <p:nvPr/>
        </p:nvSpPr>
        <p:spPr bwMode="auto">
          <a:xfrm>
            <a:off x="152400" y="984677"/>
            <a:ext cx="4648200" cy="5339923"/>
          </a:xfrm>
          <a:prstGeom prst="rect">
            <a:avLst/>
          </a:prstGeom>
          <a:noFill/>
          <a:ln w="9525">
            <a:noFill/>
            <a:miter lim="800000"/>
            <a:headEnd/>
            <a:tailEnd/>
          </a:ln>
        </p:spPr>
        <p:txBody>
          <a:bodyPr wrap="square">
            <a:spAutoFit/>
          </a:bodyPr>
          <a:lstStyle/>
          <a:p>
            <a:pPr defTabSz="457200">
              <a:defRPr/>
            </a:pPr>
            <a:r>
              <a:rPr lang="en-US" sz="1400" b="1" u="sng" dirty="0" err="1">
                <a:solidFill>
                  <a:srgbClr val="002060"/>
                </a:solidFill>
                <a:latin typeface="Arial" panose="020B0604020202020204" pitchFamily="34" charset="0"/>
                <a:ea typeface="ＭＳ Ｐゴシック" pitchFamily="1" charset="-128"/>
                <a:cs typeface="Arial" panose="020B0604020202020204" pitchFamily="34" charset="0"/>
              </a:rPr>
              <a:t>JLab</a:t>
            </a:r>
            <a:r>
              <a:rPr lang="en-US" sz="1400" b="1" u="sng" dirty="0">
                <a:solidFill>
                  <a:srgbClr val="002060"/>
                </a:solidFill>
                <a:latin typeface="Arial" panose="020B0604020202020204" pitchFamily="34" charset="0"/>
                <a:ea typeface="ＭＳ Ｐゴシック" pitchFamily="1" charset="-128"/>
                <a:cs typeface="Arial" panose="020B0604020202020204" pitchFamily="34" charset="0"/>
              </a:rPr>
              <a:t> </a:t>
            </a:r>
            <a:r>
              <a:rPr lang="en-US" sz="1400" b="1" u="sng" dirty="0" smtClean="0">
                <a:solidFill>
                  <a:srgbClr val="002060"/>
                </a:solidFill>
                <a:latin typeface="Arial" panose="020B0604020202020204" pitchFamily="34" charset="0"/>
                <a:ea typeface="ＭＳ Ｐゴシック" pitchFamily="1" charset="-128"/>
                <a:cs typeface="Arial" panose="020B0604020202020204" pitchFamily="34" charset="0"/>
              </a:rPr>
              <a:t>EIC </a:t>
            </a:r>
            <a:r>
              <a:rPr lang="en-US" sz="1400" b="1" u="sng" dirty="0">
                <a:solidFill>
                  <a:srgbClr val="002060"/>
                </a:solidFill>
                <a:latin typeface="Arial" panose="020B0604020202020204" pitchFamily="34" charset="0"/>
                <a:ea typeface="ＭＳ Ｐゴシック" pitchFamily="1" charset="-128"/>
                <a:cs typeface="Arial" panose="020B0604020202020204" pitchFamily="34" charset="0"/>
              </a:rPr>
              <a:t>Figure 8 Concept</a:t>
            </a:r>
          </a:p>
          <a:p>
            <a:pPr defTabSz="457200">
              <a:defRPr/>
            </a:pPr>
            <a:endParaRPr lang="en-US" sz="500" b="1" dirty="0">
              <a:solidFill>
                <a:srgbClr val="002060"/>
              </a:solidFill>
              <a:latin typeface="Arial" panose="020B0604020202020204" pitchFamily="34" charset="0"/>
              <a:ea typeface="ＭＳ Ｐゴシック" pitchFamily="1" charset="-128"/>
              <a:cs typeface="Arial" panose="020B0604020202020204" pitchFamily="34" charset="0"/>
            </a:endParaRPr>
          </a:p>
          <a:p>
            <a:pPr marL="284163" indent="-284163" defTabSz="457200">
              <a:buFontTx/>
              <a:buBlip>
                <a:blip r:embed="rId3"/>
              </a:buBlip>
              <a:defRPr/>
            </a:pPr>
            <a:r>
              <a:rPr lang="en-US" sz="1300" b="1" dirty="0" smtClean="0">
                <a:solidFill>
                  <a:prstClr val="black"/>
                </a:solidFill>
                <a:latin typeface="Arial" panose="020B0604020202020204" pitchFamily="34" charset="0"/>
                <a:ea typeface="ＭＳ Ｐゴシック" pitchFamily="1" charset="-128"/>
                <a:cs typeface="Arial" panose="020B0604020202020204" pitchFamily="34" charset="0"/>
              </a:rPr>
              <a:t>Initial </a:t>
            </a:r>
            <a:r>
              <a:rPr lang="en-US" sz="1300" b="1" dirty="0">
                <a:solidFill>
                  <a:prstClr val="black"/>
                </a:solidFill>
                <a:latin typeface="Arial" panose="020B0604020202020204" pitchFamily="34" charset="0"/>
                <a:ea typeface="ＭＳ Ｐゴシック" pitchFamily="1" charset="-128"/>
                <a:cs typeface="Arial" panose="020B0604020202020204" pitchFamily="34" charset="0"/>
              </a:rPr>
              <a:t>configuration</a:t>
            </a:r>
            <a:r>
              <a:rPr lang="en-US" sz="1300" dirty="0">
                <a:solidFill>
                  <a:prstClr val="black"/>
                </a:solidFill>
                <a:latin typeface="Arial" panose="020B0604020202020204" pitchFamily="34" charset="0"/>
                <a:ea typeface="ＭＳ Ｐゴシック" pitchFamily="1" charset="-128"/>
                <a:cs typeface="Arial" panose="020B0604020202020204" pitchFamily="34" charset="0"/>
              </a:rPr>
              <a:t>:</a:t>
            </a:r>
          </a:p>
          <a:p>
            <a:pPr lvl="1" indent="-171450" defTabSz="457200">
              <a:buFont typeface="Arial" pitchFamily="34" charset="0"/>
              <a:buChar char="•"/>
              <a:defRPr/>
            </a:pPr>
            <a:r>
              <a:rPr lang="en-US" sz="1300" dirty="0">
                <a:solidFill>
                  <a:prstClr val="black"/>
                </a:solidFill>
                <a:latin typeface="Arial" panose="020B0604020202020204" pitchFamily="34" charset="0"/>
                <a:ea typeface="ＭＳ Ｐゴシック" pitchFamily="1" charset="-128"/>
                <a:cs typeface="Arial" panose="020B0604020202020204" pitchFamily="34" charset="0"/>
              </a:rPr>
              <a:t>3-10 GeV on 20-100 GeV </a:t>
            </a:r>
            <a:r>
              <a:rPr lang="en-US" sz="1300" dirty="0" err="1">
                <a:solidFill>
                  <a:prstClr val="black"/>
                </a:solidFill>
                <a:latin typeface="Arial" panose="020B0604020202020204" pitchFamily="34" charset="0"/>
                <a:ea typeface="ＭＳ Ｐゴシック" pitchFamily="1" charset="-128"/>
                <a:cs typeface="Arial" panose="020B0604020202020204" pitchFamily="34" charset="0"/>
              </a:rPr>
              <a:t>ep/eA</a:t>
            </a:r>
            <a:r>
              <a:rPr lang="en-US" sz="1300" dirty="0">
                <a:solidFill>
                  <a:prstClr val="black"/>
                </a:solidFill>
                <a:latin typeface="Arial" panose="020B0604020202020204" pitchFamily="34" charset="0"/>
                <a:ea typeface="ＭＳ Ｐゴシック" pitchFamily="1" charset="-128"/>
                <a:cs typeface="Arial" panose="020B0604020202020204" pitchFamily="34" charset="0"/>
              </a:rPr>
              <a:t> collider</a:t>
            </a:r>
          </a:p>
          <a:p>
            <a:pPr lvl="1" indent="-171450" defTabSz="457200">
              <a:buFont typeface="Arial" pitchFamily="34" charset="0"/>
              <a:buChar char="•"/>
              <a:defRPr/>
            </a:pPr>
            <a:r>
              <a:rPr lang="en-US" sz="1300" dirty="0">
                <a:solidFill>
                  <a:prstClr val="black"/>
                </a:solidFill>
                <a:latin typeface="Arial" panose="020B0604020202020204" pitchFamily="34" charset="0"/>
                <a:ea typeface="ＭＳ Ｐゴシック" pitchFamily="1" charset="-128"/>
                <a:cs typeface="Arial" panose="020B0604020202020204" pitchFamily="34" charset="0"/>
              </a:rPr>
              <a:t>Optimized for high ion beam polarization:</a:t>
            </a:r>
          </a:p>
          <a:p>
            <a:pPr marL="1028700" lvl="2" indent="-285750" defTabSz="457200">
              <a:buFont typeface="Wingdings" panose="05000000000000000000" pitchFamily="2" charset="2"/>
              <a:buChar char="§"/>
              <a:defRPr/>
            </a:pPr>
            <a:r>
              <a:rPr lang="en-US" sz="1300" dirty="0">
                <a:solidFill>
                  <a:prstClr val="black"/>
                </a:solidFill>
                <a:latin typeface="Arial" panose="020B0604020202020204" pitchFamily="34" charset="0"/>
                <a:ea typeface="ＭＳ Ｐゴシック" pitchFamily="1" charset="-128"/>
                <a:cs typeface="Arial" panose="020B0604020202020204" pitchFamily="34" charset="0"/>
              </a:rPr>
              <a:t>polarized deuterons</a:t>
            </a:r>
          </a:p>
          <a:p>
            <a:pPr marL="461963" lvl="1" indent="-176213" defTabSz="457200">
              <a:buFont typeface="Arial" pitchFamily="34" charset="0"/>
              <a:buChar char="•"/>
              <a:defRPr/>
            </a:pPr>
            <a:r>
              <a:rPr lang="en-US" sz="1300" dirty="0">
                <a:solidFill>
                  <a:prstClr val="black"/>
                </a:solidFill>
                <a:latin typeface="Arial" panose="020B0604020202020204" pitchFamily="34" charset="0"/>
                <a:ea typeface="ＭＳ Ｐゴシック" pitchFamily="1" charset="-128"/>
                <a:cs typeface="Arial" panose="020B0604020202020204" pitchFamily="34" charset="0"/>
              </a:rPr>
              <a:t>Luminosity: </a:t>
            </a:r>
          </a:p>
          <a:p>
            <a:pPr marL="1028700" lvl="2" indent="-285750" defTabSz="457200">
              <a:buFont typeface="Wingdings" panose="05000000000000000000" pitchFamily="2" charset="2"/>
              <a:buChar char="§"/>
              <a:defRPr/>
            </a:pPr>
            <a:r>
              <a:rPr lang="en-US" sz="1300" dirty="0">
                <a:solidFill>
                  <a:prstClr val="black"/>
                </a:solidFill>
                <a:latin typeface="Arial" panose="020B0604020202020204" pitchFamily="34" charset="0"/>
                <a:ea typeface="ＭＳ Ｐゴシック" pitchFamily="1" charset="-128"/>
                <a:cs typeface="Arial" panose="020B0604020202020204" pitchFamily="34" charset="0"/>
              </a:rPr>
              <a:t>up to few x 10</a:t>
            </a:r>
            <a:r>
              <a:rPr lang="en-US" sz="1300" baseline="30000" dirty="0">
                <a:solidFill>
                  <a:prstClr val="black"/>
                </a:solidFill>
                <a:latin typeface="Arial" panose="020B0604020202020204" pitchFamily="34" charset="0"/>
                <a:ea typeface="ＭＳ Ｐゴシック" pitchFamily="1" charset="-128"/>
                <a:cs typeface="Arial" panose="020B0604020202020204" pitchFamily="34" charset="0"/>
              </a:rPr>
              <a:t>34</a:t>
            </a:r>
            <a:r>
              <a:rPr lang="en-US" sz="1300" dirty="0">
                <a:solidFill>
                  <a:prstClr val="black"/>
                </a:solidFill>
                <a:latin typeface="Arial" panose="020B0604020202020204" pitchFamily="34" charset="0"/>
                <a:ea typeface="ＭＳ Ｐゴシック" pitchFamily="1" charset="-128"/>
                <a:cs typeface="Arial" panose="020B0604020202020204" pitchFamily="34" charset="0"/>
              </a:rPr>
              <a:t> e-nucleons cm</a:t>
            </a:r>
            <a:r>
              <a:rPr lang="en-US" sz="1300" baseline="30000" dirty="0">
                <a:solidFill>
                  <a:prstClr val="black"/>
                </a:solidFill>
                <a:latin typeface="Arial" panose="020B0604020202020204" pitchFamily="34" charset="0"/>
                <a:ea typeface="ＭＳ Ｐゴシック" pitchFamily="1" charset="-128"/>
                <a:cs typeface="Arial" panose="020B0604020202020204" pitchFamily="34" charset="0"/>
              </a:rPr>
              <a:t>-2</a:t>
            </a:r>
            <a:r>
              <a:rPr lang="en-US" sz="1300" dirty="0">
                <a:solidFill>
                  <a:prstClr val="black"/>
                </a:solidFill>
                <a:latin typeface="Arial" panose="020B0604020202020204" pitchFamily="34" charset="0"/>
                <a:ea typeface="ＭＳ Ｐゴシック" pitchFamily="1" charset="-128"/>
                <a:cs typeface="Arial" panose="020B0604020202020204" pitchFamily="34" charset="0"/>
              </a:rPr>
              <a:t> s</a:t>
            </a:r>
            <a:r>
              <a:rPr lang="en-US" sz="1300" baseline="30000" dirty="0">
                <a:solidFill>
                  <a:prstClr val="black"/>
                </a:solidFill>
                <a:latin typeface="Arial" panose="020B0604020202020204" pitchFamily="34" charset="0"/>
                <a:ea typeface="ＭＳ Ｐゴシック" pitchFamily="1" charset="-128"/>
                <a:cs typeface="Arial" panose="020B0604020202020204" pitchFamily="34" charset="0"/>
              </a:rPr>
              <a:t>-1 </a:t>
            </a:r>
          </a:p>
          <a:p>
            <a:pPr marL="284163" lvl="2" indent="-284163" defTabSz="457200">
              <a:spcAft>
                <a:spcPts val="600"/>
              </a:spcAft>
              <a:buSzPct val="100000"/>
              <a:buFontTx/>
              <a:buBlip>
                <a:blip r:embed="rId3"/>
              </a:buBlip>
              <a:defRPr/>
            </a:pPr>
            <a:r>
              <a:rPr lang="en-US" sz="1300" b="1" dirty="0" smtClean="0">
                <a:solidFill>
                  <a:prstClr val="black"/>
                </a:solidFill>
                <a:latin typeface="Arial" panose="020B0604020202020204" pitchFamily="34" charset="0"/>
                <a:ea typeface="ＭＳ Ｐゴシック" pitchFamily="1" charset="-128"/>
                <a:cs typeface="Arial" panose="020B0604020202020204" pitchFamily="34" charset="0"/>
              </a:rPr>
              <a:t>Low </a:t>
            </a:r>
            <a:r>
              <a:rPr lang="en-US" sz="1300" b="1" dirty="0">
                <a:solidFill>
                  <a:prstClr val="black"/>
                </a:solidFill>
                <a:latin typeface="Arial" panose="020B0604020202020204" pitchFamily="34" charset="0"/>
                <a:ea typeface="ＭＳ Ｐゴシック" pitchFamily="1" charset="-128"/>
                <a:cs typeface="Arial" panose="020B0604020202020204" pitchFamily="34" charset="0"/>
              </a:rPr>
              <a:t>technical </a:t>
            </a:r>
            <a:r>
              <a:rPr lang="en-US" sz="1300" b="1" dirty="0" smtClean="0">
                <a:solidFill>
                  <a:prstClr val="black"/>
                </a:solidFill>
                <a:latin typeface="Arial" panose="020B0604020202020204" pitchFamily="34" charset="0"/>
                <a:ea typeface="ＭＳ Ｐゴシック" pitchFamily="1" charset="-128"/>
                <a:cs typeface="Arial" panose="020B0604020202020204" pitchFamily="34" charset="0"/>
              </a:rPr>
              <a:t>risk</a:t>
            </a:r>
            <a:endParaRPr lang="en-US" sz="1300" b="1" dirty="0">
              <a:solidFill>
                <a:prstClr val="black"/>
              </a:solidFill>
              <a:latin typeface="Arial" panose="020B0604020202020204" pitchFamily="34" charset="0"/>
              <a:ea typeface="ＭＳ Ｐゴシック" pitchFamily="1" charset="-128"/>
              <a:cs typeface="Arial" panose="020B0604020202020204" pitchFamily="34" charset="0"/>
            </a:endParaRPr>
          </a:p>
          <a:p>
            <a:pPr marL="284163" lvl="2" indent="-284163" defTabSz="457200">
              <a:buFontTx/>
              <a:buBlip>
                <a:blip r:embed="rId3"/>
              </a:buBlip>
              <a:defRPr/>
            </a:pPr>
            <a:r>
              <a:rPr lang="en-US" sz="1300" b="1" dirty="0" smtClean="0">
                <a:solidFill>
                  <a:prstClr val="black"/>
                </a:solidFill>
                <a:latin typeface="Arial" panose="020B0604020202020204" pitchFamily="34" charset="0"/>
                <a:ea typeface="ＭＳ Ｐゴシック" pitchFamily="1" charset="-128"/>
                <a:cs typeface="Arial" panose="020B0604020202020204" pitchFamily="34" charset="0"/>
              </a:rPr>
              <a:t>Upgradable </a:t>
            </a:r>
            <a:r>
              <a:rPr lang="en-US" sz="1300" b="1" dirty="0">
                <a:solidFill>
                  <a:prstClr val="black"/>
                </a:solidFill>
                <a:latin typeface="Arial" panose="020B0604020202020204" pitchFamily="34" charset="0"/>
                <a:ea typeface="ＭＳ Ｐゴシック" pitchFamily="1" charset="-128"/>
                <a:cs typeface="Arial" panose="020B0604020202020204" pitchFamily="34" charset="0"/>
              </a:rPr>
              <a:t>to higher energies </a:t>
            </a:r>
          </a:p>
          <a:p>
            <a:pPr marL="0" lvl="2" defTabSz="457200">
              <a:defRPr/>
            </a:pPr>
            <a:r>
              <a:rPr lang="en-US" sz="1300" dirty="0">
                <a:solidFill>
                  <a:prstClr val="black"/>
                </a:solidFill>
                <a:latin typeface="Arial" panose="020B0604020202020204" pitchFamily="34" charset="0"/>
                <a:ea typeface="ＭＳ Ｐゴシック" pitchFamily="1" charset="-128"/>
                <a:cs typeface="Arial" panose="020B0604020202020204" pitchFamily="34" charset="0"/>
              </a:rPr>
              <a:t>	</a:t>
            </a:r>
            <a:r>
              <a:rPr lang="en-US" sz="1300" dirty="0" smtClean="0">
                <a:solidFill>
                  <a:prstClr val="black"/>
                </a:solidFill>
                <a:latin typeface="Arial" panose="020B0604020202020204" pitchFamily="34" charset="0"/>
                <a:ea typeface="ＭＳ Ｐゴシック" pitchFamily="1" charset="-128"/>
                <a:cs typeface="Arial" panose="020B0604020202020204" pitchFamily="34" charset="0"/>
              </a:rPr>
              <a:t>250 </a:t>
            </a:r>
            <a:r>
              <a:rPr lang="en-US" sz="1300" dirty="0">
                <a:solidFill>
                  <a:prstClr val="black"/>
                </a:solidFill>
                <a:latin typeface="Arial" panose="020B0604020202020204" pitchFamily="34" charset="0"/>
                <a:ea typeface="ＭＳ Ｐゴシック" pitchFamily="1" charset="-128"/>
                <a:cs typeface="Arial" panose="020B0604020202020204" pitchFamily="34" charset="0"/>
              </a:rPr>
              <a:t>GeV protons + 20 GeV </a:t>
            </a:r>
            <a:r>
              <a:rPr lang="en-US" sz="1300" dirty="0" smtClean="0">
                <a:solidFill>
                  <a:prstClr val="black"/>
                </a:solidFill>
                <a:latin typeface="Arial" panose="020B0604020202020204" pitchFamily="34" charset="0"/>
                <a:ea typeface="ＭＳ Ｐゴシック" pitchFamily="1" charset="-128"/>
                <a:cs typeface="Arial" panose="020B0604020202020204" pitchFamily="34" charset="0"/>
              </a:rPr>
              <a:t>electrons</a:t>
            </a:r>
          </a:p>
          <a:p>
            <a:pPr marL="0" lvl="2" defTabSz="457200">
              <a:defRPr/>
            </a:pPr>
            <a:endParaRPr lang="en-US" sz="500" dirty="0">
              <a:solidFill>
                <a:prstClr val="black"/>
              </a:solidFill>
              <a:latin typeface="Arial" panose="020B0604020202020204" pitchFamily="34" charset="0"/>
              <a:ea typeface="ＭＳ Ｐゴシック" pitchFamily="1" charset="-128"/>
              <a:cs typeface="Arial" panose="020B0604020202020204" pitchFamily="34" charset="0"/>
            </a:endParaRPr>
          </a:p>
          <a:p>
            <a:pPr marL="284163" lvl="2" indent="-284163" defTabSz="457200">
              <a:buSzPct val="100000"/>
              <a:buFontTx/>
              <a:buBlip>
                <a:blip r:embed="rId3"/>
              </a:buBlip>
              <a:defRPr/>
            </a:pPr>
            <a:r>
              <a:rPr lang="en-US" sz="1300" b="1" dirty="0" smtClean="0">
                <a:solidFill>
                  <a:prstClr val="black"/>
                </a:solidFill>
                <a:latin typeface="Arial" panose="020B0604020202020204" pitchFamily="34" charset="0"/>
                <a:ea typeface="ＭＳ Ｐゴシック" pitchFamily="1" charset="-128"/>
                <a:cs typeface="Arial" panose="020B0604020202020204" pitchFamily="34" charset="0"/>
              </a:rPr>
              <a:t>Flexible </a:t>
            </a:r>
            <a:r>
              <a:rPr lang="en-US" sz="1300" b="1" dirty="0">
                <a:solidFill>
                  <a:prstClr val="black"/>
                </a:solidFill>
                <a:latin typeface="Arial" panose="020B0604020202020204" pitchFamily="34" charset="0"/>
                <a:ea typeface="ＭＳ Ｐゴシック" pitchFamily="1" charset="-128"/>
                <a:cs typeface="Arial" panose="020B0604020202020204" pitchFamily="34" charset="0"/>
              </a:rPr>
              <a:t>timeframe for Construction </a:t>
            </a:r>
            <a:r>
              <a:rPr lang="en-US" sz="1300" dirty="0">
                <a:solidFill>
                  <a:prstClr val="black"/>
                </a:solidFill>
                <a:latin typeface="Arial" panose="020B0604020202020204" pitchFamily="34" charset="0"/>
                <a:ea typeface="ＭＳ Ｐゴシック" pitchFamily="1" charset="-128"/>
                <a:cs typeface="Arial" panose="020B0604020202020204" pitchFamily="34" charset="0"/>
              </a:rPr>
              <a:t>	</a:t>
            </a:r>
          </a:p>
          <a:p>
            <a:pPr marL="0" lvl="2" defTabSz="457200">
              <a:buSzPct val="70000"/>
              <a:defRPr/>
            </a:pPr>
            <a:r>
              <a:rPr lang="en-US" sz="1300" dirty="0">
                <a:solidFill>
                  <a:prstClr val="black"/>
                </a:solidFill>
                <a:latin typeface="Arial" panose="020B0604020202020204" pitchFamily="34" charset="0"/>
                <a:ea typeface="ＭＳ Ｐゴシック" pitchFamily="1" charset="-128"/>
                <a:cs typeface="Arial" panose="020B0604020202020204" pitchFamily="34" charset="0"/>
              </a:rPr>
              <a:t>	</a:t>
            </a:r>
            <a:r>
              <a:rPr lang="en-US" sz="1300" dirty="0" smtClean="0">
                <a:solidFill>
                  <a:prstClr val="black"/>
                </a:solidFill>
                <a:latin typeface="Arial" panose="020B0604020202020204" pitchFamily="34" charset="0"/>
                <a:ea typeface="ＭＳ Ｐゴシック" pitchFamily="1" charset="-128"/>
                <a:cs typeface="Arial" panose="020B0604020202020204" pitchFamily="34" charset="0"/>
              </a:rPr>
              <a:t>consistent </a:t>
            </a:r>
            <a:r>
              <a:rPr lang="en-US" sz="1300" dirty="0">
                <a:solidFill>
                  <a:prstClr val="black"/>
                </a:solidFill>
                <a:latin typeface="Arial" panose="020B0604020202020204" pitchFamily="34" charset="0"/>
                <a:ea typeface="ＭＳ Ｐゴシック" pitchFamily="1" charset="-128"/>
                <a:cs typeface="Arial" panose="020B0604020202020204" pitchFamily="34" charset="0"/>
              </a:rPr>
              <a:t>w/running 12 GeV </a:t>
            </a:r>
            <a:r>
              <a:rPr lang="en-US" sz="1300" dirty="0" smtClean="0">
                <a:solidFill>
                  <a:prstClr val="black"/>
                </a:solidFill>
                <a:latin typeface="Arial" panose="020B0604020202020204" pitchFamily="34" charset="0"/>
                <a:ea typeface="ＭＳ Ｐゴシック" pitchFamily="1" charset="-128"/>
                <a:cs typeface="Arial" panose="020B0604020202020204" pitchFamily="34" charset="0"/>
              </a:rPr>
              <a:t>CEBAF</a:t>
            </a:r>
          </a:p>
          <a:p>
            <a:pPr marL="0" lvl="2" defTabSz="457200">
              <a:buSzPct val="70000"/>
              <a:defRPr/>
            </a:pPr>
            <a:endParaRPr lang="en-US" sz="500" dirty="0">
              <a:solidFill>
                <a:prstClr val="black"/>
              </a:solidFill>
              <a:latin typeface="Arial" panose="020B0604020202020204" pitchFamily="34" charset="0"/>
              <a:ea typeface="ＭＳ Ｐゴシック" pitchFamily="1" charset="-128"/>
              <a:cs typeface="Arial" panose="020B0604020202020204" pitchFamily="34" charset="0"/>
            </a:endParaRPr>
          </a:p>
          <a:p>
            <a:pPr marL="284163" lvl="2" indent="-284163" defTabSz="457200">
              <a:spcAft>
                <a:spcPts val="600"/>
              </a:spcAft>
              <a:buFontTx/>
              <a:buBlip>
                <a:blip r:embed="rId3"/>
              </a:buBlip>
              <a:defRPr/>
            </a:pPr>
            <a:r>
              <a:rPr lang="en-US" sz="1300" b="1" dirty="0" smtClean="0">
                <a:solidFill>
                  <a:prstClr val="black"/>
                </a:solidFill>
                <a:latin typeface="Arial" panose="020B0604020202020204" pitchFamily="34" charset="0"/>
                <a:ea typeface="ＭＳ Ｐゴシック" pitchFamily="1" charset="-128"/>
                <a:cs typeface="Arial" panose="020B0604020202020204" pitchFamily="34" charset="0"/>
              </a:rPr>
              <a:t>Thorough </a:t>
            </a:r>
            <a:r>
              <a:rPr lang="en-US" sz="1300" b="1" dirty="0">
                <a:solidFill>
                  <a:prstClr val="black"/>
                </a:solidFill>
                <a:latin typeface="Arial" panose="020B0604020202020204" pitchFamily="34" charset="0"/>
                <a:ea typeface="ＭＳ Ｐゴシック" pitchFamily="1" charset="-128"/>
                <a:cs typeface="Arial" panose="020B0604020202020204" pitchFamily="34" charset="0"/>
              </a:rPr>
              <a:t>cost estimate </a:t>
            </a:r>
            <a:r>
              <a:rPr lang="en-US" sz="1300" b="1" dirty="0" smtClean="0">
                <a:solidFill>
                  <a:prstClr val="black"/>
                </a:solidFill>
                <a:latin typeface="Arial" panose="020B0604020202020204" pitchFamily="34" charset="0"/>
                <a:ea typeface="ＭＳ Ｐゴシック" pitchFamily="1" charset="-128"/>
                <a:cs typeface="Arial" panose="020B0604020202020204" pitchFamily="34" charset="0"/>
              </a:rPr>
              <a:t>completed</a:t>
            </a:r>
          </a:p>
          <a:p>
            <a:pPr marL="0" lvl="2" defTabSz="457200">
              <a:spcAft>
                <a:spcPts val="600"/>
              </a:spcAft>
              <a:defRPr/>
            </a:pPr>
            <a:r>
              <a:rPr lang="en-US" sz="1300" b="1" dirty="0">
                <a:solidFill>
                  <a:prstClr val="black"/>
                </a:solidFill>
                <a:latin typeface="Arial" panose="020B0604020202020204" pitchFamily="34" charset="0"/>
                <a:ea typeface="ＭＳ Ｐゴシック" pitchFamily="1" charset="-128"/>
                <a:cs typeface="Arial" panose="020B0604020202020204" pitchFamily="34" charset="0"/>
              </a:rPr>
              <a:t>	</a:t>
            </a:r>
            <a:r>
              <a:rPr lang="en-US" sz="1300" dirty="0" smtClean="0">
                <a:solidFill>
                  <a:prstClr val="black"/>
                </a:solidFill>
                <a:latin typeface="Arial" panose="020B0604020202020204" pitchFamily="34" charset="0"/>
                <a:ea typeface="ＭＳ Ｐゴシック" pitchFamily="1" charset="-128"/>
                <a:cs typeface="Arial" panose="020B0604020202020204" pitchFamily="34" charset="0"/>
              </a:rPr>
              <a:t>presented </a:t>
            </a:r>
            <a:r>
              <a:rPr lang="en-US" sz="1300" dirty="0">
                <a:solidFill>
                  <a:prstClr val="black"/>
                </a:solidFill>
                <a:latin typeface="Arial" panose="020B0604020202020204" pitchFamily="34" charset="0"/>
                <a:ea typeface="ＭＳ Ｐゴシック" pitchFamily="1" charset="-128"/>
                <a:cs typeface="Arial" panose="020B0604020202020204" pitchFamily="34" charset="0"/>
              </a:rPr>
              <a:t>to NSAC EIC Review</a:t>
            </a:r>
          </a:p>
          <a:p>
            <a:pPr marL="284163" lvl="2" indent="-284163" defTabSz="457200">
              <a:buFontTx/>
              <a:buBlip>
                <a:blip r:embed="rId3"/>
              </a:buBlip>
              <a:defRPr/>
            </a:pPr>
            <a:r>
              <a:rPr lang="en-US" sz="1300" b="1" dirty="0" smtClean="0">
                <a:solidFill>
                  <a:prstClr val="black"/>
                </a:solidFill>
                <a:latin typeface="Arial" panose="020B0604020202020204" pitchFamily="34" charset="0"/>
                <a:ea typeface="ＭＳ Ｐゴシック" pitchFamily="1" charset="-128"/>
                <a:cs typeface="Arial" panose="020B0604020202020204" pitchFamily="34" charset="0"/>
              </a:rPr>
              <a:t>Cost </a:t>
            </a:r>
            <a:r>
              <a:rPr lang="en-US" sz="1300" b="1" dirty="0">
                <a:solidFill>
                  <a:prstClr val="black"/>
                </a:solidFill>
                <a:latin typeface="Arial" panose="020B0604020202020204" pitchFamily="34" charset="0"/>
                <a:ea typeface="ＭＳ Ｐゴシック" pitchFamily="1" charset="-128"/>
                <a:cs typeface="Arial" panose="020B0604020202020204" pitchFamily="34" charset="0"/>
              </a:rPr>
              <a:t>effective </a:t>
            </a:r>
            <a:r>
              <a:rPr lang="en-US" sz="1300" b="1" dirty="0" smtClean="0">
                <a:solidFill>
                  <a:prstClr val="black"/>
                </a:solidFill>
                <a:latin typeface="Arial" panose="020B0604020202020204" pitchFamily="34" charset="0"/>
                <a:ea typeface="ＭＳ Ｐゴシック" pitchFamily="1" charset="-128"/>
                <a:cs typeface="Arial" panose="020B0604020202020204" pitchFamily="34" charset="0"/>
              </a:rPr>
              <a:t>operations</a:t>
            </a:r>
          </a:p>
          <a:p>
            <a:pPr marL="171450" lvl="0" indent="-171450" defTabSz="457200">
              <a:buFont typeface="Arial" panose="020B0604020202020204" pitchFamily="34" charset="0"/>
              <a:buChar char="•"/>
              <a:defRPr/>
            </a:pPr>
            <a:endParaRPr lang="en-US" sz="1300" dirty="0" smtClean="0">
              <a:solidFill>
                <a:prstClr val="black"/>
              </a:solidFill>
              <a:latin typeface="Arial" panose="020B0604020202020204" pitchFamily="34" charset="0"/>
              <a:ea typeface="ＭＳ Ｐゴシック" pitchFamily="1" charset="-128"/>
              <a:cs typeface="Arial" panose="020B0604020202020204" pitchFamily="34" charset="0"/>
            </a:endParaRPr>
          </a:p>
          <a:p>
            <a:pPr marL="171450" lvl="2" indent="-171450" defTabSz="457200">
              <a:buFont typeface="Wingdings 3"/>
              <a:buChar char="&quot;"/>
              <a:defRPr/>
            </a:pPr>
            <a:r>
              <a:rPr lang="en-US" sz="1300" b="1" dirty="0" smtClean="0">
                <a:solidFill>
                  <a:prstClr val="black"/>
                </a:solidFill>
                <a:latin typeface="Arial" panose="020B0604020202020204" pitchFamily="34" charset="0"/>
                <a:ea typeface="ＭＳ Ｐゴシック" pitchFamily="1" charset="-128"/>
                <a:cs typeface="Arial" panose="020B0604020202020204" pitchFamily="34" charset="0"/>
                <a:sym typeface="Wingdings 3"/>
              </a:rPr>
              <a:t>Fulfills White Paper Requirements</a:t>
            </a:r>
          </a:p>
          <a:p>
            <a:pPr marL="171450" lvl="2" indent="-171450" defTabSz="457200">
              <a:buFont typeface="Wingdings 3"/>
              <a:buChar char="&quot;"/>
              <a:defRPr/>
            </a:pPr>
            <a:endParaRPr lang="en-US" sz="1300" b="1" dirty="0">
              <a:solidFill>
                <a:prstClr val="black"/>
              </a:solidFill>
              <a:latin typeface="Arial" panose="020B0604020202020204" pitchFamily="34" charset="0"/>
              <a:ea typeface="ＭＳ Ｐゴシック" pitchFamily="1" charset="-128"/>
              <a:cs typeface="Arial" panose="020B0604020202020204" pitchFamily="34" charset="0"/>
              <a:sym typeface="Wingdings 3"/>
            </a:endParaRPr>
          </a:p>
          <a:p>
            <a:pPr defTabSz="457200">
              <a:defRPr/>
            </a:pPr>
            <a:r>
              <a:rPr lang="en-US" sz="1400" b="1" u="sng" dirty="0" smtClean="0">
                <a:solidFill>
                  <a:srgbClr val="002060"/>
                </a:solidFill>
                <a:latin typeface="Arial" panose="020B0604020202020204" pitchFamily="34" charset="0"/>
                <a:ea typeface="ＭＳ Ｐゴシック" pitchFamily="1" charset="-128"/>
                <a:cs typeface="Arial" panose="020B0604020202020204" pitchFamily="34" charset="0"/>
              </a:rPr>
              <a:t>Current Activities</a:t>
            </a:r>
          </a:p>
          <a:p>
            <a:pPr defTabSz="457200">
              <a:defRPr/>
            </a:pPr>
            <a:endParaRPr lang="en-US" sz="500" b="1" dirty="0" smtClean="0">
              <a:solidFill>
                <a:srgbClr val="002060"/>
              </a:solidFill>
              <a:latin typeface="Arial" panose="020B0604020202020204" pitchFamily="34" charset="0"/>
              <a:ea typeface="ＭＳ Ｐゴシック" pitchFamily="1" charset="-128"/>
              <a:cs typeface="Arial" panose="020B0604020202020204" pitchFamily="34" charset="0"/>
            </a:endParaRPr>
          </a:p>
          <a:p>
            <a:pPr marL="284163" indent="-284163" defTabSz="457200">
              <a:buFontTx/>
              <a:buBlip>
                <a:blip r:embed="rId3"/>
              </a:buBlip>
              <a:defRPr/>
            </a:pPr>
            <a:r>
              <a:rPr lang="en-US" sz="1300" b="1" dirty="0" smtClean="0">
                <a:solidFill>
                  <a:prstClr val="black"/>
                </a:solidFill>
                <a:latin typeface="Arial" panose="020B0604020202020204" pitchFamily="34" charset="0"/>
                <a:ea typeface="ＭＳ Ｐゴシック" pitchFamily="1" charset="-128"/>
                <a:cs typeface="Arial" panose="020B0604020202020204" pitchFamily="34" charset="0"/>
              </a:rPr>
              <a:t>Site evaluation (VA funds)</a:t>
            </a:r>
          </a:p>
          <a:p>
            <a:pPr marL="284163" indent="-284163" defTabSz="457200">
              <a:buBlip>
                <a:blip r:embed="rId3"/>
              </a:buBlip>
              <a:defRPr/>
            </a:pPr>
            <a:r>
              <a:rPr lang="en-US" sz="1300" b="1" dirty="0" smtClean="0">
                <a:solidFill>
                  <a:prstClr val="black"/>
                </a:solidFill>
                <a:latin typeface="Arial" panose="020B0604020202020204" pitchFamily="34" charset="0"/>
                <a:ea typeface="ＭＳ Ｐゴシック" pitchFamily="1" charset="-128"/>
                <a:cs typeface="Arial" panose="020B0604020202020204" pitchFamily="34" charset="0"/>
              </a:rPr>
              <a:t>Accelerator, detector R&amp;D</a:t>
            </a:r>
          </a:p>
          <a:p>
            <a:pPr marL="284163" lvl="0" indent="-284163" defTabSz="457200">
              <a:buBlip>
                <a:blip r:embed="rId3"/>
              </a:buBlip>
              <a:defRPr/>
            </a:pPr>
            <a:r>
              <a:rPr lang="en-US" sz="1300" b="1" dirty="0" smtClean="0">
                <a:solidFill>
                  <a:prstClr val="black"/>
                </a:solidFill>
                <a:latin typeface="Arial" panose="020B0604020202020204" pitchFamily="34" charset="0"/>
                <a:ea typeface="ＭＳ Ｐゴシック" pitchFamily="1" charset="-128"/>
                <a:cs typeface="Arial" panose="020B0604020202020204" pitchFamily="34" charset="0"/>
              </a:rPr>
              <a:t>Design optimization</a:t>
            </a:r>
          </a:p>
          <a:p>
            <a:pPr marL="284163" lvl="0" indent="-284163" defTabSz="457200">
              <a:buBlip>
                <a:blip r:embed="rId3"/>
              </a:buBlip>
              <a:defRPr/>
            </a:pPr>
            <a:r>
              <a:rPr lang="en-US" sz="1300" b="1" dirty="0" smtClean="0">
                <a:solidFill>
                  <a:prstClr val="black"/>
                </a:solidFill>
                <a:latin typeface="Arial" panose="020B0604020202020204" pitchFamily="34" charset="0"/>
                <a:ea typeface="ＭＳ Ｐゴシック" pitchFamily="1" charset="-128"/>
                <a:cs typeface="Arial" panose="020B0604020202020204" pitchFamily="34" charset="0"/>
              </a:rPr>
              <a:t>Cost reduction</a:t>
            </a:r>
            <a:endParaRPr lang="en-US" sz="1300" dirty="0">
              <a:solidFill>
                <a:prstClr val="black"/>
              </a:solidFill>
              <a:ea typeface="ＭＳ Ｐゴシック" pitchFamily="1" charset="-128"/>
            </a:endParaRPr>
          </a:p>
        </p:txBody>
      </p:sp>
      <p:sp>
        <p:nvSpPr>
          <p:cNvPr id="4" name="Rectangle 2"/>
          <p:cNvSpPr txBox="1">
            <a:spLocks noChangeArrowheads="1"/>
          </p:cNvSpPr>
          <p:nvPr/>
        </p:nvSpPr>
        <p:spPr>
          <a:xfrm>
            <a:off x="304800" y="0"/>
            <a:ext cx="8179242" cy="762000"/>
          </a:xfrm>
          <a:prstGeom prst="rect">
            <a:avLst/>
          </a:prstGeom>
        </p:spPr>
        <p:txBody>
          <a:bodyPr vert="horz" lIns="91440" tIns="45720" rIns="91440" bIns="45720" rtlCol="0" anchor="ctr">
            <a:normAutofit fontScale="97500"/>
          </a:bodyPr>
          <a:lstStyle/>
          <a:p>
            <a:pPr algn="ctr" defTabSz="457200">
              <a:defRPr/>
            </a:pPr>
            <a:r>
              <a:rPr lang="en-US" sz="3300" b="1" dirty="0" smtClean="0">
                <a:solidFill>
                  <a:prstClr val="black"/>
                </a:solidFill>
                <a:latin typeface="Arial" charset="0"/>
              </a:rPr>
              <a:t>JLEIC: EIC at Jefferson </a:t>
            </a:r>
            <a:r>
              <a:rPr lang="en-US" sz="3300" b="1" dirty="0">
                <a:solidFill>
                  <a:prstClr val="black"/>
                </a:solidFill>
                <a:latin typeface="Arial" charset="0"/>
              </a:rPr>
              <a:t>Lab </a:t>
            </a:r>
          </a:p>
        </p:txBody>
      </p:sp>
      <p:pic>
        <p:nvPicPr>
          <p:cNvPr id="5" name="Picture 4"/>
          <p:cNvPicPr>
            <a:picLocks noChangeAspect="1"/>
          </p:cNvPicPr>
          <p:nvPr/>
        </p:nvPicPr>
        <p:blipFill rotWithShape="1">
          <a:blip r:embed="rId4" cstate="print">
            <a:extLst>
              <a:ext uri="{BEBA8EAE-BF5A-486C-A8C5-ECC9F3942E4B}">
                <a14:imgProps xmlns:a14="http://schemas.microsoft.com/office/drawing/2010/main">
                  <a14:imgLayer r:embed="rId5">
                    <a14:imgEffect>
                      <a14:brightnessContrast bright="-28000" contrast="43000"/>
                    </a14:imgEffect>
                  </a14:imgLayer>
                </a14:imgProps>
              </a:ext>
              <a:ext uri="{28A0092B-C50C-407E-A947-70E740481C1C}">
                <a14:useLocalDpi xmlns:a14="http://schemas.microsoft.com/office/drawing/2010/main" val="0"/>
              </a:ext>
            </a:extLst>
          </a:blip>
          <a:srcRect l="1852" r="1"/>
          <a:stretch/>
        </p:blipFill>
        <p:spPr>
          <a:xfrm>
            <a:off x="4359590" y="1252096"/>
            <a:ext cx="4286010" cy="400570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45346211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484"/>
          <a:stretch/>
        </p:blipFill>
        <p:spPr bwMode="auto">
          <a:xfrm>
            <a:off x="0" y="0"/>
            <a:ext cx="9144000" cy="2730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8726" y="3433445"/>
            <a:ext cx="8178800" cy="1454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9817218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itle 1"/>
          <p:cNvSpPr>
            <a:spLocks noGrp="1"/>
          </p:cNvSpPr>
          <p:nvPr>
            <p:ph type="title"/>
          </p:nvPr>
        </p:nvSpPr>
        <p:spPr>
          <a:xfrm>
            <a:off x="685800" y="0"/>
            <a:ext cx="7772400" cy="685800"/>
          </a:xfrm>
        </p:spPr>
        <p:txBody>
          <a:bodyPr/>
          <a:lstStyle/>
          <a:p>
            <a:r>
              <a:rPr lang="en-US" dirty="0" smtClean="0">
                <a:latin typeface="Arial" pitchFamily="-104" charset="0"/>
              </a:rPr>
              <a:t> </a:t>
            </a:r>
            <a:r>
              <a:rPr lang="en-US" b="1" dirty="0" smtClean="0">
                <a:latin typeface="Arial" pitchFamily="-104" charset="0"/>
              </a:rPr>
              <a:t>EIC Timeline</a:t>
            </a:r>
          </a:p>
        </p:txBody>
      </p:sp>
      <p:graphicFrame>
        <p:nvGraphicFramePr>
          <p:cNvPr id="27" name="Table 26"/>
          <p:cNvGraphicFramePr>
            <a:graphicFrameLocks noGrp="1"/>
          </p:cNvGraphicFramePr>
          <p:nvPr>
            <p:extLst>
              <p:ext uri="{D42A27DB-BD31-4B8C-83A1-F6EECF244321}">
                <p14:modId xmlns:p14="http://schemas.microsoft.com/office/powerpoint/2010/main" val="2608681191"/>
              </p:ext>
            </p:extLst>
          </p:nvPr>
        </p:nvGraphicFramePr>
        <p:xfrm>
          <a:off x="96507" y="842570"/>
          <a:ext cx="8945893" cy="4563259"/>
        </p:xfrm>
        <a:graphic>
          <a:graphicData uri="http://schemas.openxmlformats.org/drawingml/2006/table">
            <a:tbl>
              <a:tblPr firstRow="1" bandRow="1">
                <a:tableStyleId>{91EBBBCC-DAD2-459C-BE2E-F6DE35CF9A28}</a:tableStyleId>
              </a:tblPr>
              <a:tblGrid>
                <a:gridCol w="1944757"/>
                <a:gridCol w="437571"/>
                <a:gridCol w="437571"/>
                <a:gridCol w="437571"/>
                <a:gridCol w="437571"/>
                <a:gridCol w="437571"/>
                <a:gridCol w="437571"/>
                <a:gridCol w="437571"/>
                <a:gridCol w="437571"/>
                <a:gridCol w="437571"/>
                <a:gridCol w="437571"/>
                <a:gridCol w="437571"/>
                <a:gridCol w="437571"/>
                <a:gridCol w="437571"/>
                <a:gridCol w="437571"/>
                <a:gridCol w="437571"/>
                <a:gridCol w="437571"/>
              </a:tblGrid>
              <a:tr h="271749">
                <a:tc>
                  <a:txBody>
                    <a:bodyPr/>
                    <a:lstStyle/>
                    <a:p>
                      <a:pPr algn="l" fontAlgn="b"/>
                      <a:r>
                        <a:rPr lang="en-US" sz="1400" u="none" strike="noStrike" dirty="0" smtClean="0">
                          <a:latin typeface="Arial" pitchFamily="34" charset="0"/>
                          <a:cs typeface="Arial" pitchFamily="34" charset="0"/>
                        </a:rPr>
                        <a:t>   Activity Name                                                              </a:t>
                      </a:r>
                      <a:endParaRPr lang="en-US" sz="1400" b="0" i="0" u="none" strike="noStrike" dirty="0">
                        <a:solidFill>
                          <a:srgbClr val="000000"/>
                        </a:solidFill>
                        <a:latin typeface="Arial" pitchFamily="34" charset="0"/>
                        <a:cs typeface="Arial"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r" fontAlgn="b"/>
                      <a:r>
                        <a:rPr lang="en-US" sz="1200" u="none" strike="noStrike" dirty="0">
                          <a:latin typeface="Arial" pitchFamily="34" charset="0"/>
                          <a:cs typeface="Arial" pitchFamily="34" charset="0"/>
                        </a:rPr>
                        <a:t>2010</a:t>
                      </a:r>
                      <a:endParaRPr lang="en-US" sz="1200" b="0" i="0" u="none" strike="noStrike" dirty="0">
                        <a:solidFill>
                          <a:srgbClr val="000000"/>
                        </a:solidFill>
                        <a:latin typeface="Arial" pitchFamily="34" charset="0"/>
                        <a:cs typeface="Arial"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r" fontAlgn="b"/>
                      <a:r>
                        <a:rPr lang="en-US" sz="1200" u="none" strike="noStrike" dirty="0">
                          <a:latin typeface="Arial" pitchFamily="34" charset="0"/>
                          <a:cs typeface="Arial" pitchFamily="34" charset="0"/>
                        </a:rPr>
                        <a:t>2011</a:t>
                      </a:r>
                      <a:endParaRPr lang="en-US" sz="1200" b="0" i="0" u="none" strike="noStrike" dirty="0">
                        <a:solidFill>
                          <a:srgbClr val="000000"/>
                        </a:solidFill>
                        <a:latin typeface="Arial" pitchFamily="34" charset="0"/>
                        <a:cs typeface="Arial"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r" fontAlgn="b"/>
                      <a:r>
                        <a:rPr lang="en-US" sz="1200" u="none" strike="noStrike" dirty="0">
                          <a:latin typeface="Arial" pitchFamily="34" charset="0"/>
                          <a:cs typeface="Arial" pitchFamily="34" charset="0"/>
                        </a:rPr>
                        <a:t>2012</a:t>
                      </a:r>
                      <a:endParaRPr lang="en-US" sz="1200" b="0" i="0" u="none" strike="noStrike" dirty="0">
                        <a:solidFill>
                          <a:srgbClr val="000000"/>
                        </a:solidFill>
                        <a:latin typeface="Arial" pitchFamily="34" charset="0"/>
                        <a:cs typeface="Arial"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r" fontAlgn="b"/>
                      <a:r>
                        <a:rPr lang="en-US" sz="1200" u="none" strike="noStrike" dirty="0">
                          <a:latin typeface="Arial" pitchFamily="34" charset="0"/>
                          <a:cs typeface="Arial" pitchFamily="34" charset="0"/>
                        </a:rPr>
                        <a:t>2013</a:t>
                      </a:r>
                      <a:endParaRPr lang="en-US" sz="1200" b="0" i="0" u="none" strike="noStrike" dirty="0">
                        <a:solidFill>
                          <a:srgbClr val="000000"/>
                        </a:solidFill>
                        <a:latin typeface="Arial" pitchFamily="34" charset="0"/>
                        <a:cs typeface="Arial"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r" fontAlgn="b"/>
                      <a:r>
                        <a:rPr lang="en-US" sz="1200" u="none" strike="noStrike" dirty="0">
                          <a:latin typeface="Arial" pitchFamily="34" charset="0"/>
                          <a:cs typeface="Arial" pitchFamily="34" charset="0"/>
                        </a:rPr>
                        <a:t>2014</a:t>
                      </a:r>
                      <a:endParaRPr lang="en-US" sz="1200" b="0" i="0" u="none" strike="noStrike" dirty="0">
                        <a:solidFill>
                          <a:srgbClr val="000000"/>
                        </a:solidFill>
                        <a:latin typeface="Arial" pitchFamily="34" charset="0"/>
                        <a:cs typeface="Arial"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r" fontAlgn="b"/>
                      <a:r>
                        <a:rPr lang="en-US" sz="1200" u="none" strike="noStrike" dirty="0">
                          <a:latin typeface="Arial" pitchFamily="34" charset="0"/>
                          <a:cs typeface="Arial" pitchFamily="34" charset="0"/>
                        </a:rPr>
                        <a:t>2015</a:t>
                      </a:r>
                      <a:endParaRPr lang="en-US" sz="1200" b="0" i="0" u="none" strike="noStrike" dirty="0">
                        <a:solidFill>
                          <a:srgbClr val="000000"/>
                        </a:solidFill>
                        <a:latin typeface="Arial" pitchFamily="34" charset="0"/>
                        <a:cs typeface="Arial"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r" fontAlgn="b"/>
                      <a:r>
                        <a:rPr lang="en-US" sz="1200" u="none" strike="noStrike" dirty="0">
                          <a:latin typeface="Arial" pitchFamily="34" charset="0"/>
                          <a:cs typeface="Arial" pitchFamily="34" charset="0"/>
                        </a:rPr>
                        <a:t>2016</a:t>
                      </a:r>
                      <a:endParaRPr lang="en-US" sz="1200" b="0" i="0" u="none" strike="noStrike" dirty="0">
                        <a:solidFill>
                          <a:srgbClr val="000000"/>
                        </a:solidFill>
                        <a:latin typeface="Arial" pitchFamily="34" charset="0"/>
                        <a:cs typeface="Arial"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r" fontAlgn="b"/>
                      <a:r>
                        <a:rPr lang="en-US" sz="1200" u="none" strike="noStrike" dirty="0">
                          <a:latin typeface="Arial" pitchFamily="34" charset="0"/>
                          <a:cs typeface="Arial" pitchFamily="34" charset="0"/>
                        </a:rPr>
                        <a:t>2017</a:t>
                      </a:r>
                      <a:endParaRPr lang="en-US" sz="1200" b="0" i="0" u="none" strike="noStrike" dirty="0">
                        <a:solidFill>
                          <a:srgbClr val="000000"/>
                        </a:solidFill>
                        <a:latin typeface="Arial" pitchFamily="34" charset="0"/>
                        <a:cs typeface="Arial"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r" fontAlgn="b"/>
                      <a:r>
                        <a:rPr lang="en-US" sz="1200" u="none" strike="noStrike" dirty="0">
                          <a:latin typeface="Arial" pitchFamily="34" charset="0"/>
                          <a:cs typeface="Arial" pitchFamily="34" charset="0"/>
                        </a:rPr>
                        <a:t>2018</a:t>
                      </a:r>
                      <a:endParaRPr lang="en-US" sz="1200" b="0" i="0" u="none" strike="noStrike" dirty="0">
                        <a:solidFill>
                          <a:srgbClr val="000000"/>
                        </a:solidFill>
                        <a:latin typeface="Arial" pitchFamily="34" charset="0"/>
                        <a:cs typeface="Arial"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r" fontAlgn="b"/>
                      <a:r>
                        <a:rPr lang="en-US" sz="1200" u="none" strike="noStrike" dirty="0">
                          <a:latin typeface="Arial" pitchFamily="34" charset="0"/>
                          <a:cs typeface="Arial" pitchFamily="34" charset="0"/>
                        </a:rPr>
                        <a:t>2019</a:t>
                      </a:r>
                      <a:endParaRPr lang="en-US" sz="1200" b="0" i="0" u="none" strike="noStrike" dirty="0">
                        <a:solidFill>
                          <a:srgbClr val="000000"/>
                        </a:solidFill>
                        <a:latin typeface="Arial" pitchFamily="34" charset="0"/>
                        <a:cs typeface="Arial"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r" fontAlgn="b"/>
                      <a:r>
                        <a:rPr lang="en-US" sz="1200" u="none" strike="noStrike" dirty="0">
                          <a:latin typeface="Arial" pitchFamily="34" charset="0"/>
                          <a:cs typeface="Arial" pitchFamily="34" charset="0"/>
                        </a:rPr>
                        <a:t>2020</a:t>
                      </a:r>
                      <a:endParaRPr lang="en-US" sz="1200" b="0" i="0" u="none" strike="noStrike" dirty="0">
                        <a:solidFill>
                          <a:srgbClr val="000000"/>
                        </a:solidFill>
                        <a:latin typeface="Arial" pitchFamily="34" charset="0"/>
                        <a:cs typeface="Arial"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r" fontAlgn="b"/>
                      <a:r>
                        <a:rPr lang="en-US" sz="1200" u="none" strike="noStrike" dirty="0">
                          <a:latin typeface="Arial" pitchFamily="34" charset="0"/>
                          <a:cs typeface="Arial" pitchFamily="34" charset="0"/>
                        </a:rPr>
                        <a:t>2021</a:t>
                      </a:r>
                      <a:endParaRPr lang="en-US" sz="1200" b="0" i="0" u="none" strike="noStrike" dirty="0">
                        <a:solidFill>
                          <a:srgbClr val="000000"/>
                        </a:solidFill>
                        <a:latin typeface="Arial" pitchFamily="34" charset="0"/>
                        <a:cs typeface="Arial"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r" fontAlgn="b"/>
                      <a:r>
                        <a:rPr lang="en-US" sz="1200" u="none" strike="noStrike" dirty="0">
                          <a:latin typeface="Arial" pitchFamily="34" charset="0"/>
                          <a:cs typeface="Arial" pitchFamily="34" charset="0"/>
                        </a:rPr>
                        <a:t>2022</a:t>
                      </a:r>
                      <a:endParaRPr lang="en-US" sz="1200" b="0" i="0" u="none" strike="noStrike" dirty="0">
                        <a:solidFill>
                          <a:srgbClr val="000000"/>
                        </a:solidFill>
                        <a:latin typeface="Arial" pitchFamily="34" charset="0"/>
                        <a:cs typeface="Arial"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r" fontAlgn="b"/>
                      <a:r>
                        <a:rPr lang="en-US" sz="1200" u="none" strike="noStrike" dirty="0">
                          <a:latin typeface="Arial" pitchFamily="34" charset="0"/>
                          <a:cs typeface="Arial" pitchFamily="34" charset="0"/>
                        </a:rPr>
                        <a:t>2023</a:t>
                      </a:r>
                      <a:endParaRPr lang="en-US" sz="1200" b="0" i="0" u="none" strike="noStrike" dirty="0">
                        <a:solidFill>
                          <a:srgbClr val="000000"/>
                        </a:solidFill>
                        <a:latin typeface="Arial" pitchFamily="34" charset="0"/>
                        <a:cs typeface="Arial"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r" fontAlgn="b"/>
                      <a:r>
                        <a:rPr lang="en-US" sz="1200" u="none" strike="noStrike" dirty="0">
                          <a:latin typeface="Arial" pitchFamily="34" charset="0"/>
                          <a:cs typeface="Arial" pitchFamily="34" charset="0"/>
                        </a:rPr>
                        <a:t>2024</a:t>
                      </a:r>
                      <a:endParaRPr lang="en-US" sz="1200" b="0" i="0" u="none" strike="noStrike" dirty="0">
                        <a:solidFill>
                          <a:srgbClr val="000000"/>
                        </a:solidFill>
                        <a:latin typeface="Arial" pitchFamily="34" charset="0"/>
                        <a:cs typeface="Arial"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r" fontAlgn="b"/>
                      <a:r>
                        <a:rPr lang="en-US" sz="1200" u="none" strike="noStrike" dirty="0">
                          <a:latin typeface="Arial" pitchFamily="34" charset="0"/>
                          <a:cs typeface="Arial" pitchFamily="34" charset="0"/>
                        </a:rPr>
                        <a:t>2025</a:t>
                      </a:r>
                      <a:endParaRPr lang="en-US" sz="1200" b="0" i="0" u="none" strike="noStrike" dirty="0">
                        <a:solidFill>
                          <a:srgbClr val="000000"/>
                        </a:solidFill>
                        <a:latin typeface="Arial" pitchFamily="34" charset="0"/>
                        <a:cs typeface="Arial"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r>
              <a:tr h="274320">
                <a:tc>
                  <a:txBody>
                    <a:bodyPr/>
                    <a:lstStyle/>
                    <a:p>
                      <a:r>
                        <a:rPr lang="en-US" sz="1600" dirty="0" smtClean="0">
                          <a:latin typeface="Arial" pitchFamily="34" charset="0"/>
                          <a:cs typeface="Arial" pitchFamily="34" charset="0"/>
                        </a:rPr>
                        <a:t>12 GeV Operations</a:t>
                      </a:r>
                      <a:endParaRPr lang="en-US" sz="1600"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sz="1000"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sz="1000"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sz="1000"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sz="1000"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sz="1000"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sz="100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sz="100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sz="100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sz="100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sz="1000"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sz="1000"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sz="1000"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sz="1000"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sz="1000"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sz="1000"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sz="1000"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r>
              <a:tr h="412824">
                <a:tc>
                  <a:txBody>
                    <a:bodyPr/>
                    <a:lstStyle/>
                    <a:p>
                      <a:r>
                        <a:rPr lang="en-US" sz="1600" b="0" dirty="0" smtClean="0">
                          <a:latin typeface="Arial" pitchFamily="34" charset="0"/>
                          <a:cs typeface="Arial" pitchFamily="34" charset="0"/>
                        </a:rPr>
                        <a:t>12 GeV Upgrade</a:t>
                      </a:r>
                      <a:endParaRPr lang="en-US" sz="1600" b="0"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r>
              <a:tr h="412824">
                <a:tc>
                  <a:txBody>
                    <a:bodyPr/>
                    <a:lstStyle/>
                    <a:p>
                      <a:r>
                        <a:rPr lang="en-US" sz="1600" b="0" dirty="0" smtClean="0">
                          <a:latin typeface="Arial" pitchFamily="34" charset="0"/>
                          <a:cs typeface="Arial" pitchFamily="34" charset="0"/>
                        </a:rPr>
                        <a:t>FRIB</a:t>
                      </a:r>
                      <a:endParaRPr lang="en-US" sz="1600" b="0"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76200" cap="flat" cmpd="sng" algn="ctr">
                      <a:solidFill>
                        <a:schemeClr val="tx1"/>
                      </a:solidFill>
                      <a:prstDash val="solid"/>
                      <a:round/>
                      <a:headEnd type="none" w="med" len="med"/>
                      <a:tailEnd type="none" w="med" len="med"/>
                    </a:lnB>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76200" cap="flat" cmpd="sng" algn="ctr">
                      <a:solidFill>
                        <a:schemeClr val="tx1"/>
                      </a:solidFill>
                      <a:prstDash val="solid"/>
                      <a:round/>
                      <a:headEnd type="none" w="med" len="med"/>
                      <a:tailEnd type="none" w="med" len="med"/>
                    </a:lnB>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76200" cap="flat" cmpd="sng" algn="ctr">
                      <a:solidFill>
                        <a:schemeClr val="tx1"/>
                      </a:solidFill>
                      <a:prstDash val="solid"/>
                      <a:round/>
                      <a:headEnd type="none" w="med" len="med"/>
                      <a:tailEnd type="none" w="med" len="med"/>
                    </a:lnB>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76200" cap="flat" cmpd="sng" algn="ctr">
                      <a:solidFill>
                        <a:schemeClr val="tx1"/>
                      </a:solidFill>
                      <a:prstDash val="solid"/>
                      <a:round/>
                      <a:headEnd type="none" w="med" len="med"/>
                      <a:tailEnd type="none" w="med" len="med"/>
                    </a:lnB>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76200" cap="flat" cmpd="sng" algn="ctr">
                      <a:solidFill>
                        <a:schemeClr val="tx1"/>
                      </a:solidFill>
                      <a:prstDash val="solid"/>
                      <a:round/>
                      <a:headEnd type="none" w="med" len="med"/>
                      <a:tailEnd type="none" w="med" len="med"/>
                    </a:lnB>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76200" cap="flat" cmpd="sng" algn="ctr">
                      <a:solidFill>
                        <a:schemeClr val="tx1"/>
                      </a:solidFill>
                      <a:prstDash val="solid"/>
                      <a:round/>
                      <a:headEnd type="none" w="med" len="med"/>
                      <a:tailEnd type="none" w="med" len="med"/>
                    </a:lnB>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76200" cap="flat" cmpd="sng" algn="ctr">
                      <a:solidFill>
                        <a:schemeClr val="tx1"/>
                      </a:solidFill>
                      <a:prstDash val="solid"/>
                      <a:round/>
                      <a:headEnd type="none" w="med" len="med"/>
                      <a:tailEnd type="none" w="med" len="med"/>
                    </a:lnB>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76200" cap="flat" cmpd="sng" algn="ctr">
                      <a:solidFill>
                        <a:schemeClr val="tx1"/>
                      </a:solidFill>
                      <a:prstDash val="solid"/>
                      <a:round/>
                      <a:headEnd type="none" w="med" len="med"/>
                      <a:tailEnd type="none" w="med" len="med"/>
                    </a:lnB>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76200" cap="flat" cmpd="sng" algn="ctr">
                      <a:solidFill>
                        <a:schemeClr val="tx1"/>
                      </a:solidFill>
                      <a:prstDash val="solid"/>
                      <a:round/>
                      <a:headEnd type="none" w="med" len="med"/>
                      <a:tailEnd type="none" w="med" len="med"/>
                    </a:lnB>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76200" cap="flat" cmpd="sng" algn="ctr">
                      <a:solidFill>
                        <a:schemeClr val="tx1"/>
                      </a:solidFill>
                      <a:prstDash val="solid"/>
                      <a:round/>
                      <a:headEnd type="none" w="med" len="med"/>
                      <a:tailEnd type="none" w="med" len="med"/>
                    </a:lnB>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76200" cap="flat" cmpd="sng" algn="ctr">
                      <a:solidFill>
                        <a:schemeClr val="tx1"/>
                      </a:solidFill>
                      <a:prstDash val="solid"/>
                      <a:round/>
                      <a:headEnd type="none" w="med" len="med"/>
                      <a:tailEnd type="none" w="med" len="med"/>
                    </a:lnB>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76200" cap="flat" cmpd="sng" algn="ctr">
                      <a:solidFill>
                        <a:schemeClr val="tx1"/>
                      </a:solidFill>
                      <a:prstDash val="solid"/>
                      <a:round/>
                      <a:headEnd type="none" w="med" len="med"/>
                      <a:tailEnd type="none" w="med" len="med"/>
                    </a:lnB>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76200" cap="flat" cmpd="sng" algn="ctr">
                      <a:solidFill>
                        <a:schemeClr val="tx1"/>
                      </a:solidFill>
                      <a:prstDash val="solid"/>
                      <a:round/>
                      <a:headEnd type="none" w="med" len="med"/>
                      <a:tailEnd type="none" w="med" len="med"/>
                    </a:lnB>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76200" cap="flat" cmpd="sng" algn="ctr">
                      <a:solidFill>
                        <a:schemeClr val="tx1"/>
                      </a:solidFill>
                      <a:prstDash val="solid"/>
                      <a:round/>
                      <a:headEnd type="none" w="med" len="med"/>
                      <a:tailEnd type="none" w="med" len="med"/>
                    </a:lnB>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76200" cap="flat" cmpd="sng" algn="ctr">
                      <a:solidFill>
                        <a:schemeClr val="tx1"/>
                      </a:solidFill>
                      <a:prstDash val="solid"/>
                      <a:round/>
                      <a:headEnd type="none" w="med" len="med"/>
                      <a:tailEnd type="none" w="med" len="med"/>
                    </a:lnB>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76200" cap="flat" cmpd="sng" algn="ctr">
                      <a:solidFill>
                        <a:schemeClr val="tx1"/>
                      </a:solidFill>
                      <a:prstDash val="solid"/>
                      <a:round/>
                      <a:headEnd type="none" w="med" len="med"/>
                      <a:tailEnd type="none" w="med" len="med"/>
                    </a:lnB>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76200" cap="flat" cmpd="sng" algn="ctr">
                      <a:solidFill>
                        <a:schemeClr val="tx1"/>
                      </a:solidFill>
                      <a:prstDash val="solid"/>
                      <a:round/>
                      <a:headEnd type="none" w="med" len="med"/>
                      <a:tailEnd type="none" w="med" len="med"/>
                    </a:lnB>
                  </a:tcPr>
                </a:tc>
              </a:tr>
              <a:tr h="41282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b="0" dirty="0" smtClean="0">
                          <a:latin typeface="Arial" pitchFamily="34" charset="0"/>
                          <a:cs typeface="Arial" pitchFamily="34" charset="0"/>
                        </a:rPr>
                        <a:t>EIC Physics Case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tcPr>
                </a:tc>
              </a:tr>
              <a:tr h="41282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b="0" dirty="0" smtClean="0">
                          <a:latin typeface="Arial" pitchFamily="34" charset="0"/>
                          <a:cs typeface="Arial" pitchFamily="34" charset="0"/>
                        </a:rPr>
                        <a:t>NSAC LRP</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r>
              <a:tr h="41282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u="none" strike="noStrike" kern="1200" cap="none" spc="0" normalizeH="0" baseline="0" noProof="0" dirty="0" smtClean="0">
                          <a:ln>
                            <a:noFill/>
                          </a:ln>
                          <a:effectLst/>
                          <a:uLnTx/>
                          <a:uFillTx/>
                          <a:latin typeface="Arial" pitchFamily="34" charset="0"/>
                          <a:cs typeface="Arial" pitchFamily="34" charset="0"/>
                        </a:rPr>
                        <a:t>CD0</a:t>
                      </a:r>
                      <a:endParaRPr kumimoji="0" lang="en-US" sz="1600" b="0" i="0" u="none" strike="noStrike" kern="1200" cap="none" spc="0" normalizeH="0" baseline="0" noProof="0" dirty="0" smtClean="0">
                        <a:ln>
                          <a:noFill/>
                        </a:ln>
                        <a:solidFill>
                          <a:srgbClr val="000000"/>
                        </a:solidFill>
                        <a:effectLst/>
                        <a:uLnTx/>
                        <a:uFillTx/>
                        <a:latin typeface="Arial" pitchFamily="34" charset="0"/>
                        <a:ea typeface="+mn-ea"/>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r>
              <a:tr h="653638">
                <a:tc>
                  <a:txBody>
                    <a:bodyPr/>
                    <a:lstStyle/>
                    <a:p>
                      <a:r>
                        <a:rPr lang="en-US" sz="1600" b="0" dirty="0" smtClean="0">
                          <a:latin typeface="Arial" pitchFamily="34" charset="0"/>
                          <a:cs typeface="Arial" pitchFamily="34" charset="0"/>
                        </a:rPr>
                        <a:t>EIC Machine Design</a:t>
                      </a:r>
                      <a:r>
                        <a:rPr lang="en-US" sz="1600" b="0" baseline="0" dirty="0" smtClean="0">
                          <a:latin typeface="Arial" pitchFamily="34" charset="0"/>
                          <a:cs typeface="Arial" pitchFamily="34" charset="0"/>
                        </a:rPr>
                        <a:t> and </a:t>
                      </a:r>
                      <a:r>
                        <a:rPr lang="en-US" sz="1600" b="0" dirty="0" smtClean="0">
                          <a:latin typeface="Arial" pitchFamily="34" charset="0"/>
                          <a:cs typeface="Arial" pitchFamily="34" charset="0"/>
                        </a:rPr>
                        <a:t>R&amp;D</a:t>
                      </a:r>
                      <a:endParaRPr lang="en-US" sz="1600" b="0"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r>
              <a:tr h="412824">
                <a:tc>
                  <a:txBody>
                    <a:bodyPr/>
                    <a:lstStyle/>
                    <a:p>
                      <a:r>
                        <a:rPr lang="en-US" sz="1600" b="0" dirty="0" smtClean="0">
                          <a:latin typeface="Arial" pitchFamily="34" charset="0"/>
                          <a:cs typeface="Arial" pitchFamily="34" charset="0"/>
                        </a:rPr>
                        <a:t> CD1</a:t>
                      </a:r>
                      <a:r>
                        <a:rPr lang="en-US" sz="1600" b="0" baseline="0" dirty="0" smtClean="0">
                          <a:latin typeface="Arial" pitchFamily="34" charset="0"/>
                          <a:cs typeface="Arial" pitchFamily="34" charset="0"/>
                        </a:rPr>
                        <a:t>(</a:t>
                      </a:r>
                      <a:r>
                        <a:rPr lang="en-US" sz="1600" b="0" dirty="0" smtClean="0">
                          <a:latin typeface="Arial" pitchFamily="34" charset="0"/>
                          <a:cs typeface="Arial" pitchFamily="34" charset="0"/>
                        </a:rPr>
                        <a:t>Down-select)</a:t>
                      </a:r>
                      <a:endParaRPr lang="en-US" sz="1600" b="0"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r>
              <a:tr h="41282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srgbClr val="000000"/>
                          </a:solidFill>
                          <a:effectLst/>
                          <a:uLnTx/>
                          <a:uFillTx/>
                          <a:latin typeface="Arial" pitchFamily="34" charset="0"/>
                          <a:ea typeface="+mn-ea"/>
                          <a:cs typeface="Arial" pitchFamily="34" charset="0"/>
                        </a:rPr>
                        <a:t>CD2/CD3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r>
              <a:tr h="41282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u="none" strike="noStrike" kern="1200" cap="none" spc="0" normalizeH="0" baseline="0" noProof="0" dirty="0" smtClean="0">
                          <a:ln>
                            <a:noFill/>
                          </a:ln>
                          <a:effectLst/>
                          <a:uLnTx/>
                          <a:uFillTx/>
                          <a:latin typeface="Arial" pitchFamily="34" charset="0"/>
                          <a:cs typeface="Arial" pitchFamily="34" charset="0"/>
                        </a:rPr>
                        <a:t>EIC Construction</a:t>
                      </a:r>
                      <a:endParaRPr kumimoji="0" lang="en-US" sz="1600" b="0" i="0" u="none" strike="noStrike" kern="1200" cap="none" spc="0" normalizeH="0" baseline="0" noProof="0" dirty="0" smtClean="0">
                        <a:ln>
                          <a:noFill/>
                        </a:ln>
                        <a:solidFill>
                          <a:srgbClr val="000000"/>
                        </a:solidFill>
                        <a:effectLst/>
                        <a:uLnTx/>
                        <a:uFillTx/>
                        <a:latin typeface="Arial" pitchFamily="34" charset="0"/>
                        <a:ea typeface="+mn-ea"/>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r>
            </a:tbl>
          </a:graphicData>
        </a:graphic>
      </p:graphicFrame>
      <p:cxnSp>
        <p:nvCxnSpPr>
          <p:cNvPr id="67797" name="Straight Connector 27"/>
          <p:cNvCxnSpPr>
            <a:cxnSpLocks noChangeShapeType="1"/>
          </p:cNvCxnSpPr>
          <p:nvPr/>
        </p:nvCxnSpPr>
        <p:spPr bwMode="auto">
          <a:xfrm>
            <a:off x="3936669" y="2860282"/>
            <a:ext cx="686131" cy="1588"/>
          </a:xfrm>
          <a:prstGeom prst="line">
            <a:avLst/>
          </a:prstGeom>
          <a:noFill/>
          <a:ln w="152400">
            <a:solidFill>
              <a:srgbClr val="FFC000"/>
            </a:solidFill>
            <a:round/>
            <a:headEnd/>
            <a:tailEnd/>
          </a:ln>
        </p:spPr>
      </p:cxnSp>
      <p:cxnSp>
        <p:nvCxnSpPr>
          <p:cNvPr id="67798" name="Straight Connector 28"/>
          <p:cNvCxnSpPr>
            <a:cxnSpLocks noChangeShapeType="1"/>
          </p:cNvCxnSpPr>
          <p:nvPr/>
        </p:nvCxnSpPr>
        <p:spPr bwMode="auto">
          <a:xfrm>
            <a:off x="4836160" y="3243664"/>
            <a:ext cx="688424" cy="1588"/>
          </a:xfrm>
          <a:prstGeom prst="line">
            <a:avLst/>
          </a:prstGeom>
          <a:noFill/>
          <a:ln w="152400">
            <a:solidFill>
              <a:srgbClr val="C00000"/>
            </a:solidFill>
            <a:round/>
            <a:headEnd/>
            <a:tailEnd/>
          </a:ln>
        </p:spPr>
      </p:cxnSp>
      <p:cxnSp>
        <p:nvCxnSpPr>
          <p:cNvPr id="67799" name="Straight Connector 29"/>
          <p:cNvCxnSpPr>
            <a:cxnSpLocks noChangeShapeType="1"/>
          </p:cNvCxnSpPr>
          <p:nvPr/>
        </p:nvCxnSpPr>
        <p:spPr bwMode="auto">
          <a:xfrm>
            <a:off x="6418882" y="5146282"/>
            <a:ext cx="2597787" cy="1588"/>
          </a:xfrm>
          <a:prstGeom prst="line">
            <a:avLst/>
          </a:prstGeom>
          <a:noFill/>
          <a:ln w="152400">
            <a:solidFill>
              <a:srgbClr val="00B050"/>
            </a:solidFill>
            <a:round/>
            <a:headEnd/>
            <a:tailEnd/>
          </a:ln>
        </p:spPr>
      </p:cxnSp>
      <p:cxnSp>
        <p:nvCxnSpPr>
          <p:cNvPr id="67800" name="Straight Connector 33"/>
          <p:cNvCxnSpPr>
            <a:cxnSpLocks noChangeShapeType="1"/>
          </p:cNvCxnSpPr>
          <p:nvPr/>
        </p:nvCxnSpPr>
        <p:spPr bwMode="auto">
          <a:xfrm>
            <a:off x="5308269" y="4231882"/>
            <a:ext cx="653413" cy="1588"/>
          </a:xfrm>
          <a:prstGeom prst="line">
            <a:avLst/>
          </a:prstGeom>
          <a:noFill/>
          <a:ln w="152400">
            <a:solidFill>
              <a:srgbClr val="C00000"/>
            </a:solidFill>
            <a:round/>
            <a:headEnd/>
            <a:tailEnd/>
          </a:ln>
        </p:spPr>
      </p:cxnSp>
      <p:cxnSp>
        <p:nvCxnSpPr>
          <p:cNvPr id="67801" name="Straight Connector 34"/>
          <p:cNvCxnSpPr>
            <a:cxnSpLocks noChangeShapeType="1"/>
          </p:cNvCxnSpPr>
          <p:nvPr/>
        </p:nvCxnSpPr>
        <p:spPr bwMode="auto">
          <a:xfrm>
            <a:off x="5664785" y="4768458"/>
            <a:ext cx="862684" cy="1588"/>
          </a:xfrm>
          <a:prstGeom prst="line">
            <a:avLst/>
          </a:prstGeom>
          <a:noFill/>
          <a:ln w="152400">
            <a:solidFill>
              <a:srgbClr val="C00000"/>
            </a:solidFill>
            <a:round/>
            <a:headEnd/>
            <a:tailEnd/>
          </a:ln>
        </p:spPr>
      </p:cxnSp>
      <p:cxnSp>
        <p:nvCxnSpPr>
          <p:cNvPr id="67802" name="Straight Connector 35"/>
          <p:cNvCxnSpPr>
            <a:cxnSpLocks noChangeShapeType="1"/>
          </p:cNvCxnSpPr>
          <p:nvPr/>
        </p:nvCxnSpPr>
        <p:spPr bwMode="auto">
          <a:xfrm>
            <a:off x="2049132" y="3836595"/>
            <a:ext cx="3475452" cy="14287"/>
          </a:xfrm>
          <a:prstGeom prst="line">
            <a:avLst/>
          </a:prstGeom>
          <a:noFill/>
          <a:ln w="152400">
            <a:solidFill>
              <a:srgbClr val="7030A0"/>
            </a:solidFill>
            <a:round/>
            <a:headEnd/>
            <a:tailEnd/>
          </a:ln>
        </p:spPr>
      </p:cxnSp>
      <p:cxnSp>
        <p:nvCxnSpPr>
          <p:cNvPr id="37" name="Straight Connector 36"/>
          <p:cNvCxnSpPr/>
          <p:nvPr/>
        </p:nvCxnSpPr>
        <p:spPr bwMode="auto">
          <a:xfrm>
            <a:off x="5120475" y="1309295"/>
            <a:ext cx="3921594" cy="1588"/>
          </a:xfrm>
          <a:prstGeom prst="line">
            <a:avLst/>
          </a:prstGeom>
          <a:solidFill>
            <a:schemeClr val="accent1"/>
          </a:solidFill>
          <a:ln w="152400" cap="flat" cmpd="sng" algn="ctr">
            <a:gradFill>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0"/>
            </a:gradFill>
            <a:prstDash val="solid"/>
            <a:round/>
            <a:headEnd type="none" w="med" len="med"/>
            <a:tailEnd type="none" w="med" len="med"/>
          </a:ln>
          <a:effectLst/>
        </p:spPr>
      </p:cxnSp>
      <p:cxnSp>
        <p:nvCxnSpPr>
          <p:cNvPr id="38" name="Straight Connector 37"/>
          <p:cNvCxnSpPr/>
          <p:nvPr/>
        </p:nvCxnSpPr>
        <p:spPr bwMode="auto">
          <a:xfrm flipV="1">
            <a:off x="6527469" y="2008352"/>
            <a:ext cx="2489200" cy="14514"/>
          </a:xfrm>
          <a:prstGeom prst="line">
            <a:avLst/>
          </a:prstGeom>
          <a:solidFill>
            <a:schemeClr val="accent1"/>
          </a:solidFill>
          <a:ln w="152400" cap="flat" cmpd="sng" algn="ctr">
            <a:gradFill>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0"/>
            </a:gradFill>
            <a:prstDash val="solid"/>
            <a:round/>
            <a:headEnd type="none" w="med" len="med"/>
            <a:tailEnd type="none" w="med" len="med"/>
          </a:ln>
          <a:effectLst/>
        </p:spPr>
      </p:cxnSp>
      <p:cxnSp>
        <p:nvCxnSpPr>
          <p:cNvPr id="67806" name="Straight Connector 39"/>
          <p:cNvCxnSpPr>
            <a:cxnSpLocks noChangeShapeType="1"/>
          </p:cNvCxnSpPr>
          <p:nvPr/>
        </p:nvCxnSpPr>
        <p:spPr bwMode="auto">
          <a:xfrm>
            <a:off x="2031669" y="2022082"/>
            <a:ext cx="1371600" cy="0"/>
          </a:xfrm>
          <a:prstGeom prst="line">
            <a:avLst/>
          </a:prstGeom>
          <a:noFill/>
          <a:ln w="152400">
            <a:solidFill>
              <a:srgbClr val="C00000"/>
            </a:solidFill>
            <a:round/>
            <a:headEnd/>
            <a:tailEnd/>
          </a:ln>
        </p:spPr>
      </p:cxnSp>
      <p:cxnSp>
        <p:nvCxnSpPr>
          <p:cNvPr id="67807" name="Straight Connector 40"/>
          <p:cNvCxnSpPr>
            <a:cxnSpLocks noChangeShapeType="1"/>
          </p:cNvCxnSpPr>
          <p:nvPr/>
        </p:nvCxnSpPr>
        <p:spPr bwMode="auto">
          <a:xfrm>
            <a:off x="3403269" y="2022082"/>
            <a:ext cx="3505200" cy="0"/>
          </a:xfrm>
          <a:prstGeom prst="line">
            <a:avLst/>
          </a:prstGeom>
          <a:noFill/>
          <a:ln w="152400">
            <a:solidFill>
              <a:srgbClr val="009933"/>
            </a:solidFill>
            <a:round/>
            <a:headEnd/>
            <a:tailEnd/>
          </a:ln>
        </p:spPr>
      </p:cxnSp>
      <p:cxnSp>
        <p:nvCxnSpPr>
          <p:cNvPr id="67808" name="Straight Connector 41"/>
          <p:cNvCxnSpPr>
            <a:cxnSpLocks noChangeShapeType="1"/>
          </p:cNvCxnSpPr>
          <p:nvPr/>
        </p:nvCxnSpPr>
        <p:spPr bwMode="auto">
          <a:xfrm>
            <a:off x="2031669" y="1641082"/>
            <a:ext cx="3088806" cy="0"/>
          </a:xfrm>
          <a:prstGeom prst="line">
            <a:avLst/>
          </a:prstGeom>
          <a:noFill/>
          <a:ln w="152400">
            <a:solidFill>
              <a:srgbClr val="009933"/>
            </a:solidFill>
            <a:round/>
            <a:headEnd/>
            <a:tailEnd/>
          </a:ln>
        </p:spPr>
      </p:cxnSp>
      <p:cxnSp>
        <p:nvCxnSpPr>
          <p:cNvPr id="35" name="Straight Connector 35"/>
          <p:cNvCxnSpPr>
            <a:cxnSpLocks noChangeShapeType="1"/>
          </p:cNvCxnSpPr>
          <p:nvPr/>
        </p:nvCxnSpPr>
        <p:spPr bwMode="auto">
          <a:xfrm>
            <a:off x="2031669" y="2492621"/>
            <a:ext cx="1905000" cy="1588"/>
          </a:xfrm>
          <a:prstGeom prst="line">
            <a:avLst/>
          </a:prstGeom>
          <a:noFill/>
          <a:ln w="152400">
            <a:solidFill>
              <a:srgbClr val="7030A0"/>
            </a:solidFill>
            <a:round/>
            <a:headEnd/>
            <a:tailEnd/>
          </a:ln>
        </p:spPr>
      </p:cxnSp>
      <p:sp>
        <p:nvSpPr>
          <p:cNvPr id="2" name="TextBox 1"/>
          <p:cNvSpPr txBox="1"/>
          <p:nvPr/>
        </p:nvSpPr>
        <p:spPr>
          <a:xfrm>
            <a:off x="124460" y="5457874"/>
            <a:ext cx="5371214" cy="923330"/>
          </a:xfrm>
          <a:prstGeom prst="rect">
            <a:avLst/>
          </a:prstGeom>
          <a:noFill/>
        </p:spPr>
        <p:txBody>
          <a:bodyPr wrap="none" rtlCol="0">
            <a:spAutoFit/>
          </a:bodyPr>
          <a:lstStyle/>
          <a:p>
            <a:r>
              <a:rPr lang="en-US" dirty="0" smtClean="0"/>
              <a:t>CD0 = DOE “Mission Need” statement</a:t>
            </a:r>
          </a:p>
          <a:p>
            <a:r>
              <a:rPr lang="en-US" dirty="0" smtClean="0"/>
              <a:t>CD1 = technology and site selection (VA/NY)</a:t>
            </a:r>
          </a:p>
          <a:p>
            <a:r>
              <a:rPr lang="en-US" dirty="0" smtClean="0"/>
              <a:t>CD2/CD3 = establish project baseline cost and schedule</a:t>
            </a:r>
            <a:endParaRPr lang="en-US" dirty="0"/>
          </a:p>
        </p:txBody>
      </p:sp>
    </p:spTree>
    <p:extLst>
      <p:ext uri="{BB962C8B-B14F-4D97-AF65-F5344CB8AC3E}">
        <p14:creationId xmlns:p14="http://schemas.microsoft.com/office/powerpoint/2010/main" val="273222835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457200" y="194726"/>
            <a:ext cx="8229600" cy="397933"/>
          </a:xfrm>
        </p:spPr>
        <p:txBody>
          <a:bodyPr/>
          <a:lstStyle/>
          <a:p>
            <a:r>
              <a:rPr lang="en-US" b="1" dirty="0" smtClean="0">
                <a:latin typeface="Arial "/>
              </a:rPr>
              <a:t>EIC Developments</a:t>
            </a:r>
            <a:endParaRPr lang="en-US" b="1" dirty="0">
              <a:latin typeface="Arial "/>
            </a:endParaRPr>
          </a:p>
        </p:txBody>
      </p:sp>
      <p:sp>
        <p:nvSpPr>
          <p:cNvPr id="6" name="TextBox 5"/>
          <p:cNvSpPr txBox="1"/>
          <p:nvPr/>
        </p:nvSpPr>
        <p:spPr>
          <a:xfrm>
            <a:off x="923109" y="1569720"/>
            <a:ext cx="7458892" cy="3970318"/>
          </a:xfrm>
          <a:prstGeom prst="rect">
            <a:avLst/>
          </a:prstGeom>
          <a:noFill/>
        </p:spPr>
        <p:txBody>
          <a:bodyPr wrap="square" rtlCol="0">
            <a:spAutoFit/>
          </a:bodyPr>
          <a:lstStyle/>
          <a:p>
            <a:pPr marL="461963" indent="-461963">
              <a:buClr>
                <a:srgbClr val="C00000"/>
              </a:buClr>
              <a:buSzPct val="120000"/>
              <a:buFont typeface="Arial" pitchFamily="34" charset="0"/>
              <a:buChar char="•"/>
            </a:pPr>
            <a:r>
              <a:rPr lang="en-US" sz="2800" dirty="0" smtClean="0">
                <a:solidFill>
                  <a:srgbClr val="002060"/>
                </a:solidFill>
                <a:latin typeface="Arial" panose="020B0604020202020204" pitchFamily="34" charset="0"/>
                <a:cs typeface="Arial" panose="020B0604020202020204" pitchFamily="34" charset="0"/>
              </a:rPr>
              <a:t>EIC User meeting – Berkeley Jan. 6-9</a:t>
            </a:r>
          </a:p>
          <a:p>
            <a:pPr marL="461963" indent="-461963">
              <a:buClr>
                <a:srgbClr val="C00000"/>
              </a:buClr>
              <a:buSzPct val="120000"/>
              <a:buFont typeface="Arial" pitchFamily="34" charset="0"/>
              <a:buChar char="•"/>
            </a:pPr>
            <a:endParaRPr lang="en-US" sz="2800" dirty="0">
              <a:solidFill>
                <a:srgbClr val="002060"/>
              </a:solidFill>
              <a:latin typeface="Arial" panose="020B0604020202020204" pitchFamily="34" charset="0"/>
              <a:cs typeface="Arial" panose="020B0604020202020204" pitchFamily="34" charset="0"/>
            </a:endParaRPr>
          </a:p>
          <a:p>
            <a:pPr marL="461963" indent="-461963">
              <a:buClr>
                <a:srgbClr val="C00000"/>
              </a:buClr>
              <a:buSzPct val="120000"/>
              <a:buFont typeface="Arial" pitchFamily="34" charset="0"/>
              <a:buChar char="•"/>
            </a:pPr>
            <a:r>
              <a:rPr lang="en-US" sz="2800" dirty="0" smtClean="0">
                <a:solidFill>
                  <a:srgbClr val="002060"/>
                </a:solidFill>
                <a:latin typeface="Arial" panose="020B0604020202020204" pitchFamily="34" charset="0"/>
                <a:cs typeface="Arial" panose="020B0604020202020204" pitchFamily="34" charset="0"/>
              </a:rPr>
              <a:t>NAS study being planned</a:t>
            </a:r>
          </a:p>
          <a:p>
            <a:pPr marL="461963" indent="-461963">
              <a:buClr>
                <a:srgbClr val="C00000"/>
              </a:buClr>
              <a:buSzPct val="120000"/>
              <a:buFont typeface="Arial" pitchFamily="34" charset="0"/>
              <a:buChar char="•"/>
            </a:pPr>
            <a:endParaRPr lang="en-US" sz="2800" dirty="0">
              <a:solidFill>
                <a:srgbClr val="002060"/>
              </a:solidFill>
              <a:latin typeface="Arial" panose="020B0604020202020204" pitchFamily="34" charset="0"/>
              <a:cs typeface="Arial" panose="020B0604020202020204" pitchFamily="34" charset="0"/>
            </a:endParaRPr>
          </a:p>
          <a:p>
            <a:pPr marL="461963" indent="-461963">
              <a:buClr>
                <a:srgbClr val="C00000"/>
              </a:buClr>
              <a:buSzPct val="120000"/>
              <a:buFont typeface="Arial" pitchFamily="34" charset="0"/>
              <a:buChar char="•"/>
            </a:pPr>
            <a:r>
              <a:rPr lang="en-US" sz="2800" dirty="0" smtClean="0">
                <a:solidFill>
                  <a:srgbClr val="002060"/>
                </a:solidFill>
                <a:latin typeface="Arial" panose="020B0604020202020204" pitchFamily="34" charset="0"/>
                <a:cs typeface="Arial" panose="020B0604020202020204" pitchFamily="34" charset="0"/>
              </a:rPr>
              <a:t>SLAC will be formal collaborator </a:t>
            </a:r>
          </a:p>
          <a:p>
            <a:pPr marL="461963" indent="-461963">
              <a:buClr>
                <a:srgbClr val="C00000"/>
              </a:buClr>
              <a:buSzPct val="120000"/>
            </a:pPr>
            <a:r>
              <a:rPr lang="en-US" sz="2800" dirty="0">
                <a:solidFill>
                  <a:srgbClr val="002060"/>
                </a:solidFill>
                <a:latin typeface="Arial" panose="020B0604020202020204" pitchFamily="34" charset="0"/>
                <a:cs typeface="Arial" panose="020B0604020202020204" pitchFamily="34" charset="0"/>
              </a:rPr>
              <a:t>	</a:t>
            </a:r>
            <a:r>
              <a:rPr lang="en-US" sz="2800" dirty="0" smtClean="0">
                <a:solidFill>
                  <a:srgbClr val="002060"/>
                </a:solidFill>
                <a:latin typeface="Arial" panose="020B0604020202020204" pitchFamily="34" charset="0"/>
                <a:cs typeface="Arial" panose="020B0604020202020204" pitchFamily="34" charset="0"/>
              </a:rPr>
              <a:t>- responsible for </a:t>
            </a:r>
            <a:r>
              <a:rPr lang="en-US" sz="2800" dirty="0" smtClean="0">
                <a:solidFill>
                  <a:srgbClr val="002060"/>
                </a:solidFill>
                <a:latin typeface="Arial" panose="020B0604020202020204" pitchFamily="34" charset="0"/>
                <a:cs typeface="Arial" panose="020B0604020202020204" pitchFamily="34" charset="0"/>
              </a:rPr>
              <a:t>e-ring</a:t>
            </a:r>
          </a:p>
          <a:p>
            <a:pPr marL="461963" indent="-461963">
              <a:buClr>
                <a:srgbClr val="C00000"/>
              </a:buClr>
              <a:buSzPct val="120000"/>
            </a:pPr>
            <a:endParaRPr lang="en-US" sz="2800" dirty="0" smtClean="0">
              <a:solidFill>
                <a:srgbClr val="002060"/>
              </a:solidFill>
              <a:latin typeface="Arial" panose="020B0604020202020204" pitchFamily="34" charset="0"/>
              <a:cs typeface="Arial" panose="020B0604020202020204" pitchFamily="34" charset="0"/>
            </a:endParaRPr>
          </a:p>
          <a:p>
            <a:pPr marL="461963" indent="-461963">
              <a:buClr>
                <a:srgbClr val="C00000"/>
              </a:buClr>
              <a:buSzPct val="120000"/>
              <a:buFont typeface="Arial" panose="020B0604020202020204" pitchFamily="34" charset="0"/>
              <a:buChar char="•"/>
            </a:pPr>
            <a:r>
              <a:rPr lang="en-US" sz="2800" dirty="0" smtClean="0">
                <a:solidFill>
                  <a:srgbClr val="002060"/>
                </a:solidFill>
                <a:latin typeface="Arial" panose="020B0604020202020204" pitchFamily="34" charset="0"/>
                <a:cs typeface="Arial" panose="020B0604020202020204" pitchFamily="34" charset="0"/>
              </a:rPr>
              <a:t>Rik Yoshida will join </a:t>
            </a:r>
            <a:r>
              <a:rPr lang="en-US" sz="2800" dirty="0" err="1" smtClean="0">
                <a:solidFill>
                  <a:srgbClr val="002060"/>
                </a:solidFill>
                <a:latin typeface="Arial" panose="020B0604020202020204" pitchFamily="34" charset="0"/>
                <a:cs typeface="Arial" panose="020B0604020202020204" pitchFamily="34" charset="0"/>
              </a:rPr>
              <a:t>JLab</a:t>
            </a:r>
            <a:r>
              <a:rPr lang="en-US" sz="2800" dirty="0" smtClean="0">
                <a:solidFill>
                  <a:srgbClr val="002060"/>
                </a:solidFill>
                <a:latin typeface="Arial" panose="020B0604020202020204" pitchFamily="34" charset="0"/>
                <a:cs typeface="Arial" panose="020B0604020202020204" pitchFamily="34" charset="0"/>
              </a:rPr>
              <a:t> March 2016 to lead the JLEIC physics/detector effort</a:t>
            </a:r>
            <a:endParaRPr lang="en-US" sz="2000" dirty="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4668617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8000" contrast="-25000"/>
                    </a14:imgEffect>
                  </a14:imgLayer>
                </a14:imgProps>
              </a:ext>
              <a:ext uri="{28A0092B-C50C-407E-A947-70E740481C1C}">
                <a14:useLocalDpi xmlns:a14="http://schemas.microsoft.com/office/drawing/2010/main" val="0"/>
              </a:ext>
            </a:extLst>
          </a:blip>
          <a:srcRect/>
          <a:stretch>
            <a:fillRect/>
          </a:stretch>
        </p:blipFill>
        <p:spPr bwMode="auto">
          <a:xfrm>
            <a:off x="0" y="762000"/>
            <a:ext cx="9144000" cy="57029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0" y="753291"/>
            <a:ext cx="9144000" cy="5702968"/>
          </a:xfrm>
          <a:prstGeom prst="rect">
            <a:avLst/>
          </a:prstGeom>
          <a:solidFill>
            <a:srgbClr val="FFFFFF">
              <a:alpha val="2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t>Summary</a:t>
            </a:r>
            <a:endParaRPr lang="en-US" dirty="0"/>
          </a:p>
        </p:txBody>
      </p:sp>
      <p:sp>
        <p:nvSpPr>
          <p:cNvPr id="4" name="Content Placeholder 3"/>
          <p:cNvSpPr txBox="1">
            <a:spLocks/>
          </p:cNvSpPr>
          <p:nvPr/>
        </p:nvSpPr>
        <p:spPr>
          <a:xfrm>
            <a:off x="172540" y="816665"/>
            <a:ext cx="8886009" cy="5314950"/>
          </a:xfrm>
          <a:prstGeom prst="rect">
            <a:avLst/>
          </a:prstGeom>
          <a:noFill/>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inion Pro"/>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inion Pro"/>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inion Pro"/>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inion Pro"/>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inion Pro"/>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461963" indent="-461963"/>
            <a:endParaRPr lang="en-US" sz="2200" b="1" dirty="0" smtClean="0">
              <a:latin typeface="Arial" panose="020B0604020202020204" pitchFamily="34" charset="0"/>
              <a:cs typeface="Arial" panose="020B0604020202020204" pitchFamily="34" charset="0"/>
            </a:endParaRPr>
          </a:p>
          <a:p>
            <a:pPr marL="339725" indent="-339725">
              <a:buSzPct val="120000"/>
            </a:pPr>
            <a:r>
              <a:rPr lang="en-US" sz="2400" b="1"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12 GeV Upgrade making good progress</a:t>
            </a:r>
          </a:p>
          <a:p>
            <a:pPr marL="339725" indent="-339725">
              <a:buSzPct val="120000"/>
            </a:pPr>
            <a:endParaRPr lang="en-US" sz="24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marL="339725" indent="-339725">
              <a:buSzPct val="120000"/>
            </a:pPr>
            <a:r>
              <a:rPr lang="en-US" sz="2400" b="1"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Commissioning, startup of physics program in progress</a:t>
            </a:r>
          </a:p>
          <a:p>
            <a:pPr marL="339725" indent="-339725">
              <a:buSzPct val="120000"/>
              <a:buNone/>
            </a:pPr>
            <a:endParaRPr lang="en-US" sz="2400" b="1"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marL="339725" indent="-339725">
              <a:buSzPct val="120000"/>
            </a:pPr>
            <a:r>
              <a:rPr lang="en-US" sz="2400" b="1"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Tight FY16 budget but will run 16 weeks</a:t>
            </a:r>
          </a:p>
          <a:p>
            <a:pPr marL="339725" indent="-339725">
              <a:buSzPct val="120000"/>
            </a:pPr>
            <a:endParaRPr lang="en-US" sz="2400" b="1"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marL="339725" indent="-339725">
              <a:buSzPct val="120000"/>
            </a:pPr>
            <a:r>
              <a:rPr lang="en-US" sz="2400" b="1"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NSAC LRP released </a:t>
            </a:r>
          </a:p>
          <a:p>
            <a:pPr marL="854075" lvl="1" indent="-342900">
              <a:buSzPct val="120000"/>
            </a:pPr>
            <a:r>
              <a:rPr lang="en-US" sz="2200" b="1"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Good for </a:t>
            </a:r>
            <a:r>
              <a:rPr lang="en-US" sz="2200" b="1" dirty="0" err="1"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JLab</a:t>
            </a:r>
            <a:endParaRPr lang="en-US" sz="2200" b="1"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marL="854075" lvl="1" indent="-342900">
              <a:buSzPct val="120000"/>
            </a:pPr>
            <a:r>
              <a:rPr lang="en-US" sz="2200" b="1"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Requires modest budget growth</a:t>
            </a:r>
          </a:p>
          <a:p>
            <a:pPr marL="854075" lvl="1" indent="-342900">
              <a:buSzPct val="120000"/>
            </a:pPr>
            <a:r>
              <a:rPr lang="en-US" sz="2200" b="1"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Recommends future EIC construction</a:t>
            </a:r>
          </a:p>
        </p:txBody>
      </p:sp>
      <p:sp>
        <p:nvSpPr>
          <p:cNvPr id="6" name="TextBox 5"/>
          <p:cNvSpPr txBox="1"/>
          <p:nvPr/>
        </p:nvSpPr>
        <p:spPr>
          <a:xfrm>
            <a:off x="2595153" y="5827388"/>
            <a:ext cx="3953691" cy="523220"/>
          </a:xfrm>
          <a:prstGeom prst="rect">
            <a:avLst/>
          </a:prstGeom>
          <a:noFill/>
        </p:spPr>
        <p:txBody>
          <a:bodyPr wrap="square" rtlCol="0">
            <a:spAutoFit/>
          </a:bodyPr>
          <a:lstStyle/>
          <a:p>
            <a:r>
              <a:rPr lang="en-US" sz="2800" b="1" dirty="0" smtClean="0">
                <a:solidFill>
                  <a:srgbClr val="C00000"/>
                </a:solidFill>
                <a:latin typeface="Arial" panose="020B0604020202020204" pitchFamily="34" charset="0"/>
                <a:cs typeface="Arial" panose="020B0604020202020204" pitchFamily="34" charset="0"/>
              </a:rPr>
              <a:t>Exciting Times Ahead</a:t>
            </a:r>
            <a:endParaRPr lang="en-US" sz="2800" b="1" dirty="0">
              <a:solidFill>
                <a:srgbClr val="C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34781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3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p:cNvSpPr/>
          <p:nvPr/>
        </p:nvSpPr>
        <p:spPr>
          <a:xfrm>
            <a:off x="0" y="0"/>
            <a:ext cx="9144351" cy="676469"/>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30" name="Rectangle 29"/>
          <p:cNvSpPr/>
          <p:nvPr/>
        </p:nvSpPr>
        <p:spPr bwMode="auto">
          <a:xfrm>
            <a:off x="-8793" y="676469"/>
            <a:ext cx="9153144" cy="5791200"/>
          </a:xfrm>
          <a:prstGeom prst="rect">
            <a:avLst/>
          </a:prstGeom>
          <a:solidFill>
            <a:schemeClr val="tx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457200" eaLnBrk="0" fontAlgn="base" hangingPunct="0">
              <a:spcBef>
                <a:spcPct val="0"/>
              </a:spcBef>
              <a:spcAft>
                <a:spcPct val="0"/>
              </a:spcAft>
            </a:pPr>
            <a:endParaRPr lang="en-US" sz="2400">
              <a:solidFill>
                <a:srgbClr val="000000"/>
              </a:solidFill>
            </a:endParaRPr>
          </a:p>
        </p:txBody>
      </p:sp>
      <p:sp>
        <p:nvSpPr>
          <p:cNvPr id="4" name="Title 3"/>
          <p:cNvSpPr>
            <a:spLocks noGrp="1"/>
          </p:cNvSpPr>
          <p:nvPr>
            <p:ph type="title" idx="4294967295"/>
          </p:nvPr>
        </p:nvSpPr>
        <p:spPr>
          <a:xfrm>
            <a:off x="0" y="0"/>
            <a:ext cx="9144000" cy="652548"/>
          </a:xfrm>
        </p:spPr>
        <p:txBody>
          <a:bodyPr>
            <a:scene3d>
              <a:camera prst="orthographicFront"/>
              <a:lightRig rig="threePt" dir="t"/>
            </a:scene3d>
            <a:sp3d extrusionH="57150">
              <a:bevelT w="38100" h="38100"/>
            </a:sp3d>
          </a:bodyPr>
          <a:lstStyle/>
          <a:p>
            <a:r>
              <a:rPr lang="en-US" sz="3600" b="1" dirty="0" err="1" smtClean="0">
                <a:solidFill>
                  <a:schemeClr val="bg2"/>
                </a:solidFill>
                <a:latin typeface="Arial" pitchFamily="34" charset="0"/>
                <a:cs typeface="Arial" pitchFamily="34" charset="0"/>
              </a:rPr>
              <a:t>JLab</a:t>
            </a:r>
            <a:r>
              <a:rPr lang="en-US" sz="3600" b="1" dirty="0" smtClean="0">
                <a:solidFill>
                  <a:schemeClr val="bg2"/>
                </a:solidFill>
                <a:latin typeface="Arial" pitchFamily="34" charset="0"/>
                <a:cs typeface="Arial" pitchFamily="34" charset="0"/>
              </a:rPr>
              <a:t>: A Laboratory for Nuclear Science</a:t>
            </a:r>
            <a:endParaRPr lang="en-US" sz="3600" b="1" dirty="0">
              <a:solidFill>
                <a:schemeClr val="bg2"/>
              </a:solidFill>
              <a:latin typeface="Arial" pitchFamily="34" charset="0"/>
              <a:cs typeface="Arial" pitchFamily="34" charset="0"/>
            </a:endParaRPr>
          </a:p>
        </p:txBody>
      </p:sp>
      <p:pic>
        <p:nvPicPr>
          <p:cNvPr id="29" name="Picture 28"/>
          <p:cNvPicPr>
            <a:picLocks noChangeAspect="1"/>
          </p:cNvPicPr>
          <p:nvPr/>
        </p:nvPicPr>
        <p:blipFill rotWithShape="1">
          <a:blip r:embed="rId2" cstate="print">
            <a:extLst>
              <a:ext uri="{28A0092B-C50C-407E-A947-70E740481C1C}">
                <a14:useLocalDpi xmlns:a14="http://schemas.microsoft.com/office/drawing/2010/main" val="0"/>
              </a:ext>
            </a:extLst>
          </a:blip>
          <a:srcRect l="4745" r="54337"/>
          <a:stretch/>
        </p:blipFill>
        <p:spPr>
          <a:xfrm>
            <a:off x="2639791" y="667726"/>
            <a:ext cx="4218209" cy="5799943"/>
          </a:xfrm>
          <a:prstGeom prst="rect">
            <a:avLst/>
          </a:prstGeom>
          <a:ln>
            <a:noFill/>
          </a:ln>
          <a:effectLst>
            <a:softEdge rad="635000"/>
          </a:effectLst>
        </p:spPr>
      </p:pic>
      <p:grpSp>
        <p:nvGrpSpPr>
          <p:cNvPr id="6" name="Group 5"/>
          <p:cNvGrpSpPr/>
          <p:nvPr/>
        </p:nvGrpSpPr>
        <p:grpSpPr>
          <a:xfrm>
            <a:off x="609601" y="4267200"/>
            <a:ext cx="1828800" cy="2224066"/>
            <a:chOff x="609601" y="4267200"/>
            <a:chExt cx="1828800" cy="2224066"/>
          </a:xfrm>
        </p:grpSpPr>
        <p:sp>
          <p:nvSpPr>
            <p:cNvPr id="19" name="TextBox 18"/>
            <p:cNvSpPr txBox="1"/>
            <p:nvPr/>
          </p:nvSpPr>
          <p:spPr>
            <a:xfrm>
              <a:off x="807813" y="6183489"/>
              <a:ext cx="1630587" cy="307777"/>
            </a:xfrm>
            <a:prstGeom prst="rect">
              <a:avLst/>
            </a:prstGeom>
            <a:noFill/>
          </p:spPr>
          <p:txBody>
            <a:bodyPr wrap="square" rtlCol="0">
              <a:spAutoFit/>
            </a:bodyPr>
            <a:lstStyle/>
            <a:p>
              <a:pPr algn="ctr" defTabSz="457200"/>
              <a:r>
                <a:rPr lang="en-US" sz="1400" dirty="0">
                  <a:solidFill>
                    <a:prstClr val="white"/>
                  </a:solidFill>
                  <a:latin typeface="Arial" pitchFamily="34" charset="0"/>
                  <a:cs typeface="Arial" pitchFamily="34" charset="0"/>
                </a:rPr>
                <a:t>Cryogenics</a:t>
              </a:r>
            </a:p>
          </p:txBody>
        </p:sp>
        <p:pic>
          <p:nvPicPr>
            <p:cNvPr id="33" name="Picture 32"/>
            <p:cNvPicPr/>
            <p:nvPr/>
          </p:nvPicPr>
          <p:blipFill>
            <a:blip r:embed="rId3">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609601" y="4267200"/>
              <a:ext cx="1828800" cy="1957913"/>
            </a:xfrm>
            <a:prstGeom prst="rect">
              <a:avLst/>
            </a:prstGeom>
            <a:ln>
              <a:noFill/>
            </a:ln>
            <a:effectLst/>
            <a:scene3d>
              <a:camera prst="orthographicFront"/>
              <a:lightRig rig="threePt" dir="t"/>
            </a:scene3d>
            <a:sp3d>
              <a:bevelT/>
            </a:sp3d>
          </p:spPr>
        </p:pic>
      </p:grpSp>
      <p:grpSp>
        <p:nvGrpSpPr>
          <p:cNvPr id="5" name="Group 4"/>
          <p:cNvGrpSpPr/>
          <p:nvPr/>
        </p:nvGrpSpPr>
        <p:grpSpPr>
          <a:xfrm>
            <a:off x="149811" y="2514600"/>
            <a:ext cx="2217656" cy="1645510"/>
            <a:chOff x="149811" y="2514600"/>
            <a:chExt cx="2217656" cy="1645510"/>
          </a:xfrm>
        </p:grpSpPr>
        <p:sp>
          <p:nvSpPr>
            <p:cNvPr id="18" name="TextBox 17"/>
            <p:cNvSpPr txBox="1"/>
            <p:nvPr/>
          </p:nvSpPr>
          <p:spPr>
            <a:xfrm>
              <a:off x="149811" y="3852333"/>
              <a:ext cx="2204565" cy="307777"/>
            </a:xfrm>
            <a:prstGeom prst="rect">
              <a:avLst/>
            </a:prstGeom>
            <a:noFill/>
          </p:spPr>
          <p:txBody>
            <a:bodyPr wrap="square" rtlCol="0">
              <a:spAutoFit/>
            </a:bodyPr>
            <a:lstStyle/>
            <a:p>
              <a:pPr algn="ctr" defTabSz="457200"/>
              <a:r>
                <a:rPr lang="en-US" sz="1400" dirty="0">
                  <a:solidFill>
                    <a:prstClr val="white"/>
                  </a:solidFill>
                  <a:latin typeface="Arial" pitchFamily="34" charset="0"/>
                  <a:cs typeface="Arial" pitchFamily="34" charset="0"/>
                </a:rPr>
                <a:t>Medical Imaging</a:t>
              </a:r>
            </a:p>
          </p:txBody>
        </p:sp>
        <p:pic>
          <p:nvPicPr>
            <p:cNvPr id="32" name="Picture 2" descr="P1080582.JPG"/>
            <p:cNvPicPr>
              <a:picLocks noChangeAspect="1"/>
            </p:cNvPicPr>
            <p:nvPr/>
          </p:nvPicPr>
          <p:blipFill rotWithShape="1">
            <a:blip r:embed="rId5" cstate="print"/>
            <a:srcRect t="6183" b="15185"/>
            <a:stretch/>
          </p:blipFill>
          <p:spPr bwMode="auto">
            <a:xfrm>
              <a:off x="152400" y="2514600"/>
              <a:ext cx="2215067" cy="1306691"/>
            </a:xfrm>
            <a:prstGeom prst="rect">
              <a:avLst/>
            </a:prstGeom>
            <a:ln>
              <a:noFill/>
            </a:ln>
            <a:effectLst/>
            <a:scene3d>
              <a:camera prst="orthographicFront"/>
              <a:lightRig rig="threePt" dir="t"/>
            </a:scene3d>
            <a:sp3d>
              <a:bevelT/>
            </a:sp3d>
          </p:spPr>
        </p:pic>
      </p:grpSp>
      <p:grpSp>
        <p:nvGrpSpPr>
          <p:cNvPr id="10" name="Group 9"/>
          <p:cNvGrpSpPr/>
          <p:nvPr/>
        </p:nvGrpSpPr>
        <p:grpSpPr>
          <a:xfrm>
            <a:off x="6432173" y="725545"/>
            <a:ext cx="1896673" cy="2003010"/>
            <a:chOff x="6660773" y="725545"/>
            <a:chExt cx="1896673" cy="2003010"/>
          </a:xfrm>
        </p:grpSpPr>
        <p:sp>
          <p:nvSpPr>
            <p:cNvPr id="15" name="TextBox 14"/>
            <p:cNvSpPr txBox="1"/>
            <p:nvPr/>
          </p:nvSpPr>
          <p:spPr>
            <a:xfrm>
              <a:off x="6660773" y="2205335"/>
              <a:ext cx="1896673" cy="523220"/>
            </a:xfrm>
            <a:prstGeom prst="rect">
              <a:avLst/>
            </a:prstGeom>
            <a:noFill/>
          </p:spPr>
          <p:txBody>
            <a:bodyPr wrap="none" rtlCol="0">
              <a:spAutoFit/>
            </a:bodyPr>
            <a:lstStyle/>
            <a:p>
              <a:pPr algn="ctr" defTabSz="457200"/>
              <a:r>
                <a:rPr lang="en-US" sz="1400" dirty="0">
                  <a:solidFill>
                    <a:prstClr val="white"/>
                  </a:solidFill>
                  <a:latin typeface="Arial" pitchFamily="34" charset="0"/>
                  <a:cs typeface="Arial" pitchFamily="34" charset="0"/>
                </a:rPr>
                <a:t>Fundamental</a:t>
              </a:r>
            </a:p>
            <a:p>
              <a:pPr algn="ctr" defTabSz="457200"/>
              <a:r>
                <a:rPr lang="en-US" sz="1400" dirty="0">
                  <a:solidFill>
                    <a:prstClr val="white"/>
                  </a:solidFill>
                  <a:latin typeface="Arial" pitchFamily="34" charset="0"/>
                  <a:cs typeface="Arial" pitchFamily="34" charset="0"/>
                </a:rPr>
                <a:t>Forces &amp; Symmetries</a:t>
              </a:r>
            </a:p>
          </p:txBody>
        </p:sp>
        <p:grpSp>
          <p:nvGrpSpPr>
            <p:cNvPr id="48" name="Group 47"/>
            <p:cNvGrpSpPr/>
            <p:nvPr/>
          </p:nvGrpSpPr>
          <p:grpSpPr>
            <a:xfrm>
              <a:off x="6705600" y="725545"/>
              <a:ext cx="1828800" cy="1470806"/>
              <a:chOff x="5695457" y="593011"/>
              <a:chExt cx="3657600" cy="2611528"/>
            </a:xfrm>
            <a:effectLst/>
          </p:grpSpPr>
          <p:pic>
            <p:nvPicPr>
              <p:cNvPr id="49" name="Picture 4" descr="Elementary particles behave differently in the mirror world"/>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695457" y="593011"/>
                <a:ext cx="3657600" cy="2611528"/>
              </a:xfrm>
              <a:prstGeom prst="rect">
                <a:avLst/>
              </a:prstGeom>
              <a:ln>
                <a:noFill/>
              </a:ln>
              <a:effectLst/>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sp>
            <p:nvSpPr>
              <p:cNvPr id="50" name="Rectangle 49"/>
              <p:cNvSpPr/>
              <p:nvPr/>
            </p:nvSpPr>
            <p:spPr>
              <a:xfrm>
                <a:off x="6218710" y="1828800"/>
                <a:ext cx="410690" cy="369332"/>
              </a:xfrm>
              <a:prstGeom prst="rect">
                <a:avLst/>
              </a:prstGeom>
              <a:solidFill>
                <a:schemeClr val="bg1"/>
              </a:solidFill>
            </p:spPr>
            <p:txBody>
              <a:bodyPr wrap="none">
                <a:spAutoFit/>
              </a:bodyPr>
              <a:lstStyle/>
              <a:p>
                <a:pPr defTabSz="457200"/>
                <a:r>
                  <a:rPr lang="en-US" dirty="0">
                    <a:solidFill>
                      <a:srgbClr val="000000"/>
                    </a:solidFill>
                    <a:latin typeface="Arial" charset="0"/>
                  </a:rPr>
                  <a:t>Z</a:t>
                </a:r>
                <a:r>
                  <a:rPr lang="en-US" baseline="30000" dirty="0">
                    <a:solidFill>
                      <a:srgbClr val="000000"/>
                    </a:solidFill>
                    <a:latin typeface="Arial" charset="0"/>
                  </a:rPr>
                  <a:t>0</a:t>
                </a:r>
                <a:endParaRPr lang="en-US" baseline="30000" dirty="0">
                  <a:solidFill>
                    <a:prstClr val="black"/>
                  </a:solidFill>
                </a:endParaRPr>
              </a:p>
            </p:txBody>
          </p:sp>
        </p:grpSp>
      </p:grpSp>
      <p:grpSp>
        <p:nvGrpSpPr>
          <p:cNvPr id="12" name="Group 11"/>
          <p:cNvGrpSpPr/>
          <p:nvPr/>
        </p:nvGrpSpPr>
        <p:grpSpPr>
          <a:xfrm>
            <a:off x="7162449" y="4801140"/>
            <a:ext cx="1981551" cy="1675860"/>
            <a:chOff x="7162799" y="4651813"/>
            <a:chExt cx="1981551" cy="1675860"/>
          </a:xfrm>
        </p:grpSpPr>
        <p:sp>
          <p:nvSpPr>
            <p:cNvPr id="31" name="TextBox 30"/>
            <p:cNvSpPr txBox="1"/>
            <p:nvPr/>
          </p:nvSpPr>
          <p:spPr>
            <a:xfrm>
              <a:off x="7162799" y="6019896"/>
              <a:ext cx="1981551" cy="307777"/>
            </a:xfrm>
            <a:prstGeom prst="rect">
              <a:avLst/>
            </a:prstGeom>
            <a:noFill/>
          </p:spPr>
          <p:txBody>
            <a:bodyPr wrap="square" rtlCol="0">
              <a:spAutoFit/>
            </a:bodyPr>
            <a:lstStyle/>
            <a:p>
              <a:pPr algn="ctr" defTabSz="457200"/>
              <a:r>
                <a:rPr lang="en-US" sz="1400" dirty="0">
                  <a:solidFill>
                    <a:prstClr val="white"/>
                  </a:solidFill>
                  <a:latin typeface="Arial" pitchFamily="34" charset="0"/>
                  <a:cs typeface="Arial" pitchFamily="34" charset="0"/>
                </a:rPr>
                <a:t>Theory </a:t>
              </a:r>
              <a:r>
                <a:rPr lang="en-US" sz="1400" dirty="0" smtClean="0">
                  <a:solidFill>
                    <a:prstClr val="white"/>
                  </a:solidFill>
                  <a:latin typeface="Arial" pitchFamily="34" charset="0"/>
                  <a:cs typeface="Arial" pitchFamily="34" charset="0"/>
                </a:rPr>
                <a:t>&amp; </a:t>
              </a:r>
              <a:r>
                <a:rPr lang="en-US" sz="1400" dirty="0">
                  <a:solidFill>
                    <a:prstClr val="white"/>
                  </a:solidFill>
                  <a:latin typeface="Arial" pitchFamily="34" charset="0"/>
                  <a:cs typeface="Arial" pitchFamily="34" charset="0"/>
                </a:rPr>
                <a:t>Computation</a:t>
              </a:r>
            </a:p>
          </p:txBody>
        </p:sp>
        <p:pic>
          <p:nvPicPr>
            <p:cNvPr id="54" name="Picture 1"/>
            <p:cNvPicPr>
              <a:picLocks noChangeAspect="1" noChangeArrowheads="1"/>
            </p:cNvPicPr>
            <p:nvPr/>
          </p:nvPicPr>
          <p:blipFill>
            <a:blip r:embed="rId7" cstate="print"/>
            <a:srcRect/>
            <a:stretch>
              <a:fillRect/>
            </a:stretch>
          </p:blipFill>
          <p:spPr bwMode="auto">
            <a:xfrm>
              <a:off x="7399029" y="4651813"/>
              <a:ext cx="1515580" cy="1371600"/>
            </a:xfrm>
            <a:prstGeom prst="rect">
              <a:avLst/>
            </a:prstGeom>
            <a:noFill/>
            <a:ln w="9525">
              <a:noFill/>
              <a:miter lim="800000"/>
              <a:headEnd/>
              <a:tailEnd/>
            </a:ln>
            <a:effectLst/>
            <a:scene3d>
              <a:camera prst="orthographicFront"/>
              <a:lightRig rig="threePt" dir="t"/>
            </a:scene3d>
            <a:sp3d>
              <a:bevelT/>
            </a:sp3d>
          </p:spPr>
        </p:pic>
      </p:grpSp>
      <p:grpSp>
        <p:nvGrpSpPr>
          <p:cNvPr id="9" name="Group 8"/>
          <p:cNvGrpSpPr/>
          <p:nvPr/>
        </p:nvGrpSpPr>
        <p:grpSpPr>
          <a:xfrm>
            <a:off x="7056314" y="2743008"/>
            <a:ext cx="1857945" cy="2113022"/>
            <a:chOff x="5024342" y="4246937"/>
            <a:chExt cx="1857945" cy="2113022"/>
          </a:xfrm>
        </p:grpSpPr>
        <p:sp>
          <p:nvSpPr>
            <p:cNvPr id="16" name="TextBox 15"/>
            <p:cNvSpPr txBox="1"/>
            <p:nvPr/>
          </p:nvSpPr>
          <p:spPr>
            <a:xfrm>
              <a:off x="5024342" y="6052182"/>
              <a:ext cx="1857945" cy="307777"/>
            </a:xfrm>
            <a:prstGeom prst="rect">
              <a:avLst/>
            </a:prstGeom>
            <a:noFill/>
          </p:spPr>
          <p:txBody>
            <a:bodyPr wrap="none" rtlCol="0">
              <a:spAutoFit/>
            </a:bodyPr>
            <a:lstStyle/>
            <a:p>
              <a:pPr algn="ctr" defTabSz="457200"/>
              <a:r>
                <a:rPr lang="en-US" sz="1400" dirty="0">
                  <a:solidFill>
                    <a:prstClr val="white"/>
                  </a:solidFill>
                  <a:latin typeface="Arial" pitchFamily="34" charset="0"/>
                  <a:cs typeface="Arial" pitchFamily="34" charset="0"/>
                </a:rPr>
                <a:t>Nuclear Astrophysics</a:t>
              </a:r>
            </a:p>
          </p:txBody>
        </p:sp>
        <p:pic>
          <p:nvPicPr>
            <p:cNvPr id="52" name="Picture 2" descr="http://blogs.scientificamerican.com/basic-space/files/2012/04/casa.jp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714" t="1674" r="51910" b="1523"/>
            <a:stretch/>
          </p:blipFill>
          <p:spPr bwMode="auto">
            <a:xfrm>
              <a:off x="5048629" y="4246937"/>
              <a:ext cx="1809371" cy="1772959"/>
            </a:xfrm>
            <a:prstGeom prst="rect">
              <a:avLst/>
            </a:prstGeom>
            <a:noFill/>
            <a:ln>
              <a:noFill/>
            </a:ln>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grpSp>
      <p:grpSp>
        <p:nvGrpSpPr>
          <p:cNvPr id="2" name="Group 1"/>
          <p:cNvGrpSpPr/>
          <p:nvPr/>
        </p:nvGrpSpPr>
        <p:grpSpPr>
          <a:xfrm>
            <a:off x="0" y="780834"/>
            <a:ext cx="2102602" cy="1660543"/>
            <a:chOff x="0" y="780834"/>
            <a:chExt cx="2102602" cy="1660543"/>
          </a:xfrm>
        </p:grpSpPr>
        <p:grpSp>
          <p:nvGrpSpPr>
            <p:cNvPr id="8" name="Group 7"/>
            <p:cNvGrpSpPr/>
            <p:nvPr/>
          </p:nvGrpSpPr>
          <p:grpSpPr>
            <a:xfrm>
              <a:off x="0" y="780834"/>
              <a:ext cx="2102602" cy="1476943"/>
              <a:chOff x="152401" y="780834"/>
              <a:chExt cx="2102602" cy="1476943"/>
            </a:xfrm>
          </p:grpSpPr>
          <p:pic>
            <p:nvPicPr>
              <p:cNvPr id="7" name="Picture 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90407" y="780834"/>
                <a:ext cx="1786620" cy="1368836"/>
              </a:xfrm>
              <a:prstGeom prst="rect">
                <a:avLst/>
              </a:prstGeom>
            </p:spPr>
          </p:pic>
          <p:sp>
            <p:nvSpPr>
              <p:cNvPr id="51" name="Rectangle 50"/>
              <p:cNvSpPr/>
              <p:nvPr/>
            </p:nvSpPr>
            <p:spPr bwMode="auto">
              <a:xfrm>
                <a:off x="152401" y="2128467"/>
                <a:ext cx="2102602" cy="129310"/>
              </a:xfrm>
              <a:prstGeom prst="rect">
                <a:avLst/>
              </a:prstGeom>
              <a:solidFill>
                <a:schemeClr val="tx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457200" eaLnBrk="0" fontAlgn="base" hangingPunct="0">
                  <a:spcBef>
                    <a:spcPct val="0"/>
                  </a:spcBef>
                  <a:spcAft>
                    <a:spcPct val="0"/>
                  </a:spcAft>
                </a:pPr>
                <a:endParaRPr lang="en-US" sz="2400">
                  <a:solidFill>
                    <a:srgbClr val="000000"/>
                  </a:solidFill>
                </a:endParaRPr>
              </a:p>
            </p:txBody>
          </p:sp>
        </p:grpSp>
        <p:sp>
          <p:nvSpPr>
            <p:cNvPr id="17" name="TextBox 16"/>
            <p:cNvSpPr txBox="1"/>
            <p:nvPr/>
          </p:nvSpPr>
          <p:spPr>
            <a:xfrm>
              <a:off x="228600" y="2133600"/>
              <a:ext cx="1577676" cy="307777"/>
            </a:xfrm>
            <a:prstGeom prst="rect">
              <a:avLst/>
            </a:prstGeom>
            <a:noFill/>
          </p:spPr>
          <p:txBody>
            <a:bodyPr wrap="none" rtlCol="0">
              <a:spAutoFit/>
            </a:bodyPr>
            <a:lstStyle/>
            <a:p>
              <a:pPr defTabSz="457200"/>
              <a:r>
                <a:rPr lang="en-US" sz="1400" dirty="0">
                  <a:solidFill>
                    <a:prstClr val="white"/>
                  </a:solidFill>
                  <a:latin typeface="Arial" pitchFamily="34" charset="0"/>
                  <a:cs typeface="Arial" pitchFamily="34" charset="0"/>
                </a:rPr>
                <a:t>Nuclear Structure</a:t>
              </a:r>
            </a:p>
          </p:txBody>
        </p:sp>
      </p:grpSp>
      <p:grpSp>
        <p:nvGrpSpPr>
          <p:cNvPr id="11" name="Group 10"/>
          <p:cNvGrpSpPr/>
          <p:nvPr/>
        </p:nvGrpSpPr>
        <p:grpSpPr>
          <a:xfrm>
            <a:off x="4257040" y="4634672"/>
            <a:ext cx="2047506" cy="1704536"/>
            <a:chOff x="6934200" y="2819402"/>
            <a:chExt cx="2047506" cy="1704536"/>
          </a:xfrm>
        </p:grpSpPr>
        <p:sp>
          <p:nvSpPr>
            <p:cNvPr id="21" name="TextBox 20"/>
            <p:cNvSpPr txBox="1"/>
            <p:nvPr/>
          </p:nvSpPr>
          <p:spPr>
            <a:xfrm>
              <a:off x="6939435" y="4216161"/>
              <a:ext cx="2042271" cy="307777"/>
            </a:xfrm>
            <a:prstGeom prst="rect">
              <a:avLst/>
            </a:prstGeom>
            <a:noFill/>
          </p:spPr>
          <p:txBody>
            <a:bodyPr wrap="square" rtlCol="0">
              <a:spAutoFit/>
            </a:bodyPr>
            <a:lstStyle/>
            <a:p>
              <a:pPr algn="ctr" defTabSz="457200"/>
              <a:r>
                <a:rPr lang="en-US" sz="1400" dirty="0">
                  <a:solidFill>
                    <a:prstClr val="white"/>
                  </a:solidFill>
                  <a:latin typeface="Arial" pitchFamily="34" charset="0"/>
                  <a:cs typeface="Arial" pitchFamily="34" charset="0"/>
                </a:rPr>
                <a:t>Accelerator S&amp;T</a:t>
              </a:r>
            </a:p>
          </p:txBody>
        </p:sp>
        <p:pic>
          <p:nvPicPr>
            <p:cNvPr id="64" name="Picture 2"/>
            <p:cNvPicPr>
              <a:picLocks noChangeAspect="1" noChangeArrowheads="1"/>
            </p:cNvPicPr>
            <p:nvPr/>
          </p:nvPicPr>
          <p:blipFill rotWithShape="1">
            <a:blip r:embed="rId10">
              <a:extLst>
                <a:ext uri="{28A0092B-C50C-407E-A947-70E740481C1C}">
                  <a14:useLocalDpi xmlns:a14="http://schemas.microsoft.com/office/drawing/2010/main" val="0"/>
                </a:ext>
              </a:extLst>
            </a:blip>
            <a:srcRect l="5114" t="18775" r="6656" b="10765"/>
            <a:stretch/>
          </p:blipFill>
          <p:spPr bwMode="auto">
            <a:xfrm>
              <a:off x="6934200" y="2819402"/>
              <a:ext cx="2047506" cy="1359686"/>
            </a:xfrm>
            <a:prstGeom prst="rect">
              <a:avLst/>
            </a:prstGeom>
            <a:noFill/>
            <a:ln>
              <a:noFill/>
            </a:ln>
            <a:scene3d>
              <a:camera prst="orthographicFront"/>
              <a:lightRig rig="threePt" dir="t"/>
            </a:scene3d>
            <a:sp3d>
              <a:bevelT/>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3" name="Group 2"/>
          <p:cNvGrpSpPr/>
          <p:nvPr/>
        </p:nvGrpSpPr>
        <p:grpSpPr>
          <a:xfrm>
            <a:off x="2625936" y="1066800"/>
            <a:ext cx="1835759" cy="1669776"/>
            <a:chOff x="2625936" y="1194934"/>
            <a:chExt cx="1835759" cy="1669776"/>
          </a:xfrm>
        </p:grpSpPr>
        <p:sp>
          <p:nvSpPr>
            <p:cNvPr id="20" name="TextBox 19"/>
            <p:cNvSpPr txBox="1"/>
            <p:nvPr/>
          </p:nvSpPr>
          <p:spPr>
            <a:xfrm>
              <a:off x="2625936" y="2556933"/>
              <a:ext cx="1835759" cy="307777"/>
            </a:xfrm>
            <a:prstGeom prst="rect">
              <a:avLst/>
            </a:prstGeom>
            <a:noFill/>
          </p:spPr>
          <p:txBody>
            <a:bodyPr wrap="none" rtlCol="0">
              <a:spAutoFit/>
            </a:bodyPr>
            <a:lstStyle/>
            <a:p>
              <a:pPr defTabSz="457200"/>
              <a:r>
                <a:rPr lang="en-US" sz="1400" dirty="0">
                  <a:solidFill>
                    <a:prstClr val="white"/>
                  </a:solidFill>
                  <a:latin typeface="Arial" pitchFamily="34" charset="0"/>
                  <a:cs typeface="Arial" pitchFamily="34" charset="0"/>
                </a:rPr>
                <a:t>Structure of Hadrons</a:t>
              </a:r>
            </a:p>
          </p:txBody>
        </p:sp>
        <p:pic>
          <p:nvPicPr>
            <p:cNvPr id="27" name="Picture 26"/>
            <p:cNvPicPr>
              <a:picLocks noChangeAspect="1"/>
            </p:cNvPicPr>
            <p:nvPr/>
          </p:nvPicPr>
          <p:blipFill rotWithShape="1">
            <a:blip r:embed="rId11">
              <a:extLst>
                <a:ext uri="{28A0092B-C50C-407E-A947-70E740481C1C}">
                  <a14:useLocalDpi xmlns:a14="http://schemas.microsoft.com/office/drawing/2010/main" val="0"/>
                </a:ext>
              </a:extLst>
            </a:blip>
            <a:srcRect l="1337" t="555" r="3337" b="3091"/>
            <a:stretch/>
          </p:blipFill>
          <p:spPr>
            <a:xfrm>
              <a:off x="2859064" y="1194934"/>
              <a:ext cx="1397976" cy="1345990"/>
            </a:xfrm>
            <a:prstGeom prst="rect">
              <a:avLst/>
            </a:prstGeom>
          </p:spPr>
        </p:pic>
      </p:grpSp>
    </p:spTree>
    <p:extLst>
      <p:ext uri="{BB962C8B-B14F-4D97-AF65-F5344CB8AC3E}">
        <p14:creationId xmlns:p14="http://schemas.microsoft.com/office/powerpoint/2010/main" val="111104872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NSAC 2015 LRP</a:t>
            </a:r>
            <a:endParaRPr lang="en-US" dirty="0"/>
          </a:p>
        </p:txBody>
      </p:sp>
      <p:sp>
        <p:nvSpPr>
          <p:cNvPr id="3" name="Content Placeholder 2"/>
          <p:cNvSpPr>
            <a:spLocks noGrp="1"/>
          </p:cNvSpPr>
          <p:nvPr>
            <p:ph idx="1"/>
          </p:nvPr>
        </p:nvSpPr>
        <p:spPr>
          <a:xfrm>
            <a:off x="381000" y="914400"/>
            <a:ext cx="8305800" cy="5050172"/>
          </a:xfrm>
        </p:spPr>
        <p:txBody>
          <a:bodyPr>
            <a:normAutofit/>
          </a:bodyPr>
          <a:lstStyle/>
          <a:p>
            <a:pPr marL="0" indent="0">
              <a:buNone/>
            </a:pPr>
            <a:r>
              <a:rPr lang="en-US" b="1" dirty="0">
                <a:solidFill>
                  <a:srgbClr val="005D9A"/>
                </a:solidFill>
              </a:rPr>
              <a:t>RECOMMENDATION I</a:t>
            </a:r>
            <a:endParaRPr lang="en-US" dirty="0">
              <a:solidFill>
                <a:srgbClr val="005D9A"/>
              </a:solidFill>
            </a:endParaRPr>
          </a:p>
          <a:p>
            <a:pPr marL="0" indent="0">
              <a:buNone/>
            </a:pPr>
            <a:r>
              <a:rPr lang="en-US" b="1" dirty="0">
                <a:solidFill>
                  <a:srgbClr val="007BB0"/>
                </a:solidFill>
              </a:rPr>
              <a:t>The progress achieved under the guidance of the 2007 Long Range Plan has reinforced U.S. world leadership in nuclear science. The highest priority in this 2015 Plan is to capitalize on the investments made.</a:t>
            </a:r>
            <a:endParaRPr lang="en-US" dirty="0">
              <a:solidFill>
                <a:srgbClr val="007BB0"/>
              </a:solidFill>
            </a:endParaRPr>
          </a:p>
          <a:p>
            <a:r>
              <a:rPr lang="en-US" i="1" dirty="0">
                <a:solidFill>
                  <a:srgbClr val="404041"/>
                </a:solidFill>
              </a:rPr>
              <a:t>With the imminent completion of the CEBAF 12-GeV Upgrade, its forefront program of using electrons to unfold the quark and gluon structure of hadrons and nuclei and to probe the Standard Model must be realized.</a:t>
            </a:r>
            <a:endParaRPr lang="en-US" dirty="0">
              <a:solidFill>
                <a:srgbClr val="404041"/>
              </a:solidFill>
            </a:endParaRPr>
          </a:p>
          <a:p>
            <a:r>
              <a:rPr lang="en-US" i="1" dirty="0">
                <a:solidFill>
                  <a:srgbClr val="404041"/>
                </a:solidFill>
              </a:rPr>
              <a:t>Expeditiously completing the Facility for Rare Isotope Beams (FRIB) construction is essential. Initiating its scientific program will revolutionize our understanding of nuclei and their role in the cosmos.</a:t>
            </a:r>
            <a:endParaRPr lang="en-US" dirty="0">
              <a:solidFill>
                <a:srgbClr val="404041"/>
              </a:solidFill>
            </a:endParaRPr>
          </a:p>
          <a:p>
            <a:r>
              <a:rPr lang="en-US" i="1" dirty="0">
                <a:solidFill>
                  <a:srgbClr val="404041"/>
                </a:solidFill>
              </a:rPr>
              <a:t>The targeted program of fundamental symmetries and neutrino research that opens new doors to physics beyond the Standard Model must be sustained.</a:t>
            </a:r>
            <a:endParaRPr lang="en-US" dirty="0">
              <a:solidFill>
                <a:srgbClr val="404041"/>
              </a:solidFill>
            </a:endParaRPr>
          </a:p>
          <a:p>
            <a:r>
              <a:rPr lang="en-US" i="1" dirty="0">
                <a:solidFill>
                  <a:srgbClr val="404041"/>
                </a:solidFill>
              </a:rPr>
              <a:t>The upgraded RHIC facility provides unique capabilities that must be utilized to explore the properties and phases of quark and gluon matter in the high temperatures of the early universe and to explore the spin structure of the proton.</a:t>
            </a:r>
            <a:endParaRPr lang="en-US" dirty="0">
              <a:solidFill>
                <a:srgbClr val="404041"/>
              </a:solidFill>
            </a:endParaRPr>
          </a:p>
          <a:p>
            <a:pPr marL="0" indent="0">
              <a:buNone/>
            </a:pPr>
            <a:endParaRPr lang="en-US" dirty="0"/>
          </a:p>
        </p:txBody>
      </p:sp>
      <p:sp>
        <p:nvSpPr>
          <p:cNvPr id="4" name="TextBox 3"/>
          <p:cNvSpPr txBox="1"/>
          <p:nvPr/>
        </p:nvSpPr>
        <p:spPr>
          <a:xfrm>
            <a:off x="0" y="5964572"/>
            <a:ext cx="9144000" cy="369332"/>
          </a:xfrm>
          <a:prstGeom prst="rect">
            <a:avLst/>
          </a:prstGeom>
          <a:noFill/>
        </p:spPr>
        <p:txBody>
          <a:bodyPr wrap="square" rtlCol="0">
            <a:spAutoFit/>
          </a:bodyPr>
          <a:lstStyle/>
          <a:p>
            <a:pPr algn="ctr"/>
            <a:r>
              <a:rPr lang="en-US" dirty="0">
                <a:solidFill>
                  <a:prstClr val="black"/>
                </a:solidFill>
                <a:latin typeface="Arial" panose="020B0604020202020204" pitchFamily="34" charset="0"/>
                <a:cs typeface="Arial" panose="020B0604020202020204" pitchFamily="34" charset="0"/>
              </a:rPr>
              <a:t>The ordering of these four bullets follows the priority ordering of the 2007 plan.</a:t>
            </a:r>
          </a:p>
        </p:txBody>
      </p:sp>
    </p:spTree>
    <p:extLst>
      <p:ext uri="{BB962C8B-B14F-4D97-AF65-F5344CB8AC3E}">
        <p14:creationId xmlns:p14="http://schemas.microsoft.com/office/powerpoint/2010/main" val="38280824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a:off x="5218312" y="837040"/>
            <a:ext cx="3841023" cy="1296560"/>
          </a:xfrm>
          <a:prstGeom prst="rect">
            <a:avLst/>
          </a:prstGeom>
        </p:spPr>
      </p:pic>
      <p:sp>
        <p:nvSpPr>
          <p:cNvPr id="4" name="Slide Number Placeholder 3"/>
          <p:cNvSpPr>
            <a:spLocks noGrp="1"/>
          </p:cNvSpPr>
          <p:nvPr>
            <p:ph type="sldNum" sz="quarter" idx="4294967295"/>
          </p:nvPr>
        </p:nvSpPr>
        <p:spPr>
          <a:xfrm>
            <a:off x="8656192" y="6379633"/>
            <a:ext cx="2133600" cy="365125"/>
          </a:xfrm>
          <a:prstGeom prst="rect">
            <a:avLst/>
          </a:prstGeom>
        </p:spPr>
        <p:txBody>
          <a:bodyPr/>
          <a:lstStyle/>
          <a:p>
            <a:fld id="{61A36FDC-EB99-DA49-B973-34A773B8D806}" type="slidenum">
              <a:rPr lang="en-US" smtClean="0"/>
              <a:t>3</a:t>
            </a:fld>
            <a:endParaRPr lang="en-US" dirty="0"/>
          </a:p>
        </p:txBody>
      </p:sp>
      <p:grpSp>
        <p:nvGrpSpPr>
          <p:cNvPr id="6" name="Group 5"/>
          <p:cNvGrpSpPr/>
          <p:nvPr/>
        </p:nvGrpSpPr>
        <p:grpSpPr>
          <a:xfrm>
            <a:off x="76200" y="140968"/>
            <a:ext cx="8659465" cy="1449906"/>
            <a:chOff x="45598" y="95071"/>
            <a:chExt cx="8659465" cy="1449906"/>
          </a:xfrm>
        </p:grpSpPr>
        <p:sp>
          <p:nvSpPr>
            <p:cNvPr id="7" name="Text Box 1"/>
            <p:cNvSpPr txBox="1">
              <a:spLocks noChangeArrowheads="1"/>
            </p:cNvSpPr>
            <p:nvPr/>
          </p:nvSpPr>
          <p:spPr bwMode="auto">
            <a:xfrm>
              <a:off x="45598" y="249577"/>
              <a:ext cx="67818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cs typeface="Times New Roman" pitchFamily="18" charset="0"/>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cs typeface="Times New Roman" pitchFamily="18"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cs typeface="Times New Roman" pitchFamily="18"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cs typeface="Times New Roman" pitchFamily="18"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cs typeface="Times New Roman" pitchFamily="18" charset="0"/>
                </a:defRPr>
              </a:lvl5pPr>
              <a:lvl6pPr marL="2514600" indent="-228600" algn="ctr" defTabSz="457200"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cs typeface="Times New Roman" pitchFamily="18" charset="0"/>
                </a:defRPr>
              </a:lvl6pPr>
              <a:lvl7pPr marL="2971800" indent="-228600" algn="ctr" defTabSz="457200"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cs typeface="Times New Roman" pitchFamily="18" charset="0"/>
                </a:defRPr>
              </a:lvl7pPr>
              <a:lvl8pPr marL="3429000" indent="-228600" algn="ctr" defTabSz="457200"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cs typeface="Times New Roman" pitchFamily="18" charset="0"/>
                </a:defRPr>
              </a:lvl8pPr>
              <a:lvl9pPr marL="3886200" indent="-228600" algn="ctr" defTabSz="457200"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cs typeface="Times New Roman" pitchFamily="18" charset="0"/>
                </a:defRPr>
              </a:lvl9pPr>
            </a:lstStyle>
            <a:p>
              <a:pPr eaLnBrk="1" hangingPunct="1"/>
              <a:r>
                <a:rPr lang="en-US" sz="2000" dirty="0" smtClean="0">
                  <a:solidFill>
                    <a:schemeClr val="tx1"/>
                  </a:solidFill>
                  <a:latin typeface="Arial" panose="020B0604020202020204" pitchFamily="34" charset="0"/>
                  <a:cs typeface="Arial" panose="020B0604020202020204" pitchFamily="34" charset="0"/>
                </a:rPr>
                <a:t>Experiment E05-015 @ Jefferson Lab Hall A</a:t>
              </a:r>
              <a:endParaRPr lang="en-US" sz="2000" dirty="0">
                <a:solidFill>
                  <a:schemeClr val="tx1"/>
                </a:solidFill>
                <a:latin typeface="Arial" panose="020B0604020202020204" pitchFamily="34" charset="0"/>
                <a:cs typeface="Arial" panose="020B0604020202020204" pitchFamily="34" charset="0"/>
              </a:endParaRPr>
            </a:p>
          </p:txBody>
        </p:sp>
        <p:pic>
          <p:nvPicPr>
            <p:cNvPr id="8" name="Picture 7" descr="latex-image-1.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14298" y="154460"/>
              <a:ext cx="1590765" cy="487680"/>
            </a:xfrm>
            <a:prstGeom prst="rect">
              <a:avLst/>
            </a:prstGeom>
          </p:spPr>
        </p:pic>
        <p:sp>
          <p:nvSpPr>
            <p:cNvPr id="9" name="Rectangle 8"/>
            <p:cNvSpPr/>
            <p:nvPr/>
          </p:nvSpPr>
          <p:spPr>
            <a:xfrm>
              <a:off x="702116" y="95071"/>
              <a:ext cx="6412182" cy="646331"/>
            </a:xfrm>
            <a:prstGeom prst="rect">
              <a:avLst/>
            </a:prstGeom>
          </p:spPr>
          <p:txBody>
            <a:bodyPr wrap="none">
              <a:spAutoFit/>
            </a:bodyPr>
            <a:lstStyle/>
            <a:p>
              <a:r>
                <a:rPr lang="en-US" sz="3600" b="1" dirty="0">
                  <a:latin typeface="+mj-lt"/>
                </a:rPr>
                <a:t>Target Single-Spin Asymmetry in</a:t>
              </a:r>
              <a:endParaRPr lang="en-US" sz="3600" dirty="0"/>
            </a:p>
          </p:txBody>
        </p:sp>
      </p:grpSp>
      <p:grpSp>
        <p:nvGrpSpPr>
          <p:cNvPr id="10" name="Group 9"/>
          <p:cNvGrpSpPr/>
          <p:nvPr/>
        </p:nvGrpSpPr>
        <p:grpSpPr>
          <a:xfrm>
            <a:off x="29857" y="1297710"/>
            <a:ext cx="4249777" cy="1573044"/>
            <a:chOff x="105773" y="1279143"/>
            <a:chExt cx="5974698" cy="1962575"/>
          </a:xfrm>
        </p:grpSpPr>
        <p:sp>
          <p:nvSpPr>
            <p:cNvPr id="11" name="Data 10"/>
            <p:cNvSpPr>
              <a:spLocks noChangeAspect="1"/>
            </p:cNvSpPr>
            <p:nvPr/>
          </p:nvSpPr>
          <p:spPr>
            <a:xfrm>
              <a:off x="105773" y="1735392"/>
              <a:ext cx="5974698" cy="1450998"/>
            </a:xfrm>
            <a:prstGeom prst="flowChartInputOutpu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solidFill>
                    <a:schemeClr val="tx1"/>
                  </a:solidFill>
                </a:ln>
                <a:noFill/>
              </a:endParaRPr>
            </a:p>
          </p:txBody>
        </p:sp>
        <p:cxnSp>
          <p:nvCxnSpPr>
            <p:cNvPr id="12" name="Straight Arrow Connector 11"/>
            <p:cNvCxnSpPr/>
            <p:nvPr/>
          </p:nvCxnSpPr>
          <p:spPr>
            <a:xfrm>
              <a:off x="1570557" y="2481044"/>
              <a:ext cx="1307883" cy="0"/>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flipV="1">
              <a:off x="3061539" y="2005656"/>
              <a:ext cx="1486155" cy="463050"/>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pic>
          <p:nvPicPr>
            <p:cNvPr id="14" name="Picture 13"/>
            <p:cNvPicPr>
              <a:picLocks noChangeAspect="1"/>
            </p:cNvPicPr>
            <p:nvPr/>
          </p:nvPicPr>
          <p:blipFill>
            <a:blip r:embed="rId5"/>
            <a:stretch>
              <a:fillRect/>
            </a:stretch>
          </p:blipFill>
          <p:spPr>
            <a:xfrm>
              <a:off x="2579256" y="1279143"/>
              <a:ext cx="401447" cy="365760"/>
            </a:xfrm>
            <a:prstGeom prst="rect">
              <a:avLst/>
            </a:prstGeom>
          </p:spPr>
        </p:pic>
        <p:pic>
          <p:nvPicPr>
            <p:cNvPr id="15" name="Picture 14" descr="latex-image-1.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7304" y="2793401"/>
              <a:ext cx="1183253" cy="362750"/>
            </a:xfrm>
            <a:prstGeom prst="rect">
              <a:avLst/>
            </a:prstGeom>
          </p:spPr>
        </p:pic>
        <p:sp>
          <p:nvSpPr>
            <p:cNvPr id="16" name="Oval 121"/>
            <p:cNvSpPr>
              <a:spLocks noChangeAspect="1" noChangeArrowheads="1"/>
            </p:cNvSpPr>
            <p:nvPr/>
          </p:nvSpPr>
          <p:spPr bwMode="auto">
            <a:xfrm>
              <a:off x="2122525" y="2420617"/>
              <a:ext cx="113790" cy="120917"/>
            </a:xfrm>
            <a:prstGeom prst="ellipse">
              <a:avLst/>
            </a:prstGeom>
            <a:solidFill>
              <a:srgbClr val="00B8FF"/>
            </a:solidFill>
            <a:ln w="9525">
              <a:solidFill>
                <a:schemeClr val="tx1"/>
              </a:solidFill>
              <a:round/>
              <a:headEnd/>
              <a:tailEnd/>
            </a:ln>
          </p:spPr>
          <p:txBody>
            <a:bodyPr wrap="none" anchor="ctr"/>
            <a:lstStyle/>
            <a:p>
              <a:endParaRPr lang="en-US">
                <a:solidFill>
                  <a:schemeClr val="tx1"/>
                </a:solidFill>
              </a:endParaRPr>
            </a:p>
          </p:txBody>
        </p:sp>
        <p:sp>
          <p:nvSpPr>
            <p:cNvPr id="17" name="Oval 121"/>
            <p:cNvSpPr>
              <a:spLocks noChangeAspect="1" noChangeArrowheads="1"/>
            </p:cNvSpPr>
            <p:nvPr/>
          </p:nvSpPr>
          <p:spPr bwMode="auto">
            <a:xfrm>
              <a:off x="3713933" y="2194210"/>
              <a:ext cx="113790" cy="120917"/>
            </a:xfrm>
            <a:prstGeom prst="ellipse">
              <a:avLst/>
            </a:prstGeom>
            <a:solidFill>
              <a:srgbClr val="00B8FF"/>
            </a:solidFill>
            <a:ln w="9525">
              <a:solidFill>
                <a:schemeClr val="tx1"/>
              </a:solidFill>
              <a:round/>
              <a:headEnd/>
              <a:tailEnd/>
            </a:ln>
          </p:spPr>
          <p:txBody>
            <a:bodyPr wrap="none" anchor="ctr"/>
            <a:lstStyle/>
            <a:p>
              <a:endParaRPr lang="en-US">
                <a:solidFill>
                  <a:schemeClr val="tx1"/>
                </a:solidFill>
              </a:endParaRPr>
            </a:p>
          </p:txBody>
        </p:sp>
        <p:sp>
          <p:nvSpPr>
            <p:cNvPr id="18" name="Rectangle 17"/>
            <p:cNvSpPr/>
            <p:nvPr/>
          </p:nvSpPr>
          <p:spPr>
            <a:xfrm>
              <a:off x="3584898" y="1748294"/>
              <a:ext cx="438479" cy="492443"/>
            </a:xfrm>
            <a:prstGeom prst="rect">
              <a:avLst/>
            </a:prstGeom>
          </p:spPr>
          <p:txBody>
            <a:bodyPr wrap="none">
              <a:spAutoFit/>
            </a:bodyPr>
            <a:lstStyle/>
            <a:p>
              <a:r>
                <a:rPr lang="en-US" sz="2600" b="1" dirty="0" smtClean="0"/>
                <a:t>e’</a:t>
              </a:r>
              <a:endParaRPr lang="en-US" sz="2600" dirty="0"/>
            </a:p>
          </p:txBody>
        </p:sp>
        <p:sp>
          <p:nvSpPr>
            <p:cNvPr id="19" name="Rectangle 18"/>
            <p:cNvSpPr/>
            <p:nvPr/>
          </p:nvSpPr>
          <p:spPr>
            <a:xfrm>
              <a:off x="1997001" y="1978564"/>
              <a:ext cx="352518" cy="492443"/>
            </a:xfrm>
            <a:prstGeom prst="rect">
              <a:avLst/>
            </a:prstGeom>
          </p:spPr>
          <p:txBody>
            <a:bodyPr wrap="none">
              <a:spAutoFit/>
            </a:bodyPr>
            <a:lstStyle/>
            <a:p>
              <a:r>
                <a:rPr lang="en-US" sz="2600" b="1" dirty="0" smtClean="0"/>
                <a:t>e</a:t>
              </a:r>
              <a:endParaRPr lang="en-US" sz="2600" dirty="0"/>
            </a:p>
          </p:txBody>
        </p:sp>
        <p:sp>
          <p:nvSpPr>
            <p:cNvPr id="20" name="Up Arrow 19"/>
            <p:cNvSpPr>
              <a:spLocks noChangeAspect="1"/>
            </p:cNvSpPr>
            <p:nvPr/>
          </p:nvSpPr>
          <p:spPr>
            <a:xfrm>
              <a:off x="2867916" y="1620513"/>
              <a:ext cx="369331" cy="725499"/>
            </a:xfrm>
            <a:prstGeom prst="upArrow">
              <a:avLst/>
            </a:prstGeom>
            <a:solidFill>
              <a:schemeClr val="accent2"/>
            </a:solidFill>
            <a:effectLst/>
          </p:spPr>
          <p:style>
            <a:lnRef idx="1">
              <a:schemeClr val="accent1"/>
            </a:lnRef>
            <a:fillRef idx="3">
              <a:schemeClr val="accent1"/>
            </a:fillRef>
            <a:effectRef idx="2">
              <a:schemeClr val="accent1"/>
            </a:effectRef>
            <a:fontRef idx="minor">
              <a:schemeClr val="lt1"/>
            </a:fontRef>
          </p:style>
          <p:txBody>
            <a:bodyPr anchor="ctr"/>
            <a:lstStyle/>
            <a:p>
              <a:pPr>
                <a:defRPr/>
              </a:pPr>
              <a:endParaRPr lang="en-US" dirty="0"/>
            </a:p>
          </p:txBody>
        </p:sp>
        <p:sp>
          <p:nvSpPr>
            <p:cNvPr id="21" name="Up Arrow 20"/>
            <p:cNvSpPr>
              <a:spLocks noChangeAspect="1"/>
            </p:cNvSpPr>
            <p:nvPr/>
          </p:nvSpPr>
          <p:spPr>
            <a:xfrm flipV="1">
              <a:off x="2879105" y="2516219"/>
              <a:ext cx="369331" cy="725499"/>
            </a:xfrm>
            <a:prstGeom prst="upArrow">
              <a:avLst/>
            </a:prstGeom>
            <a:solidFill>
              <a:schemeClr val="bg1">
                <a:alpha val="0"/>
              </a:schemeClr>
            </a:solidFill>
            <a:ln>
              <a:prstDash val="dash"/>
            </a:ln>
            <a:effectLst/>
          </p:spPr>
          <p:style>
            <a:lnRef idx="1">
              <a:schemeClr val="accent1"/>
            </a:lnRef>
            <a:fillRef idx="3">
              <a:schemeClr val="accent1"/>
            </a:fillRef>
            <a:effectRef idx="2">
              <a:schemeClr val="accent1"/>
            </a:effectRef>
            <a:fontRef idx="minor">
              <a:schemeClr val="lt1"/>
            </a:fontRef>
          </p:style>
          <p:txBody>
            <a:bodyPr anchor="ctr"/>
            <a:lstStyle/>
            <a:p>
              <a:pPr>
                <a:defRPr/>
              </a:pPr>
              <a:endParaRPr lang="en-US" dirty="0"/>
            </a:p>
          </p:txBody>
        </p:sp>
        <p:sp>
          <p:nvSpPr>
            <p:cNvPr id="22" name="Oval 21"/>
            <p:cNvSpPr>
              <a:spLocks noChangeAspect="1"/>
            </p:cNvSpPr>
            <p:nvPr/>
          </p:nvSpPr>
          <p:spPr>
            <a:xfrm>
              <a:off x="2868727" y="2275357"/>
              <a:ext cx="393921" cy="438912"/>
            </a:xfrm>
            <a:prstGeom prst="ellipse">
              <a:avLst/>
            </a:prstGeom>
            <a:solidFill>
              <a:srgbClr val="FF0000"/>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defRPr/>
              </a:pPr>
              <a:endParaRPr lang="en-US" dirty="0"/>
            </a:p>
          </p:txBody>
        </p:sp>
        <p:sp>
          <p:nvSpPr>
            <p:cNvPr id="23" name="TextBox 22"/>
            <p:cNvSpPr txBox="1">
              <a:spLocks noChangeAspect="1"/>
            </p:cNvSpPr>
            <p:nvPr/>
          </p:nvSpPr>
          <p:spPr>
            <a:xfrm>
              <a:off x="2827515" y="2221065"/>
              <a:ext cx="411594" cy="492443"/>
            </a:xfrm>
            <a:prstGeom prst="rect">
              <a:avLst/>
            </a:prstGeom>
            <a:noFill/>
            <a:effectLst>
              <a:outerShdw blurRad="508000" dist="1244600" dir="5400000" algn="ctr" rotWithShape="0">
                <a:srgbClr val="000000">
                  <a:alpha val="43137"/>
                </a:srgbClr>
              </a:outerShdw>
            </a:effectLst>
          </p:spPr>
          <p:txBody>
            <a:bodyPr wrap="square">
              <a:spAutoFit/>
            </a:bodyPr>
            <a:lstStyle/>
            <a:p>
              <a:pPr>
                <a:defRPr/>
              </a:pPr>
              <a:r>
                <a:rPr lang="en-US" sz="2600" dirty="0"/>
                <a:t>N</a:t>
              </a:r>
            </a:p>
          </p:txBody>
        </p:sp>
        <p:cxnSp>
          <p:nvCxnSpPr>
            <p:cNvPr id="24" name="Straight Connector 23"/>
            <p:cNvCxnSpPr/>
            <p:nvPr/>
          </p:nvCxnSpPr>
          <p:spPr>
            <a:xfrm rot="582556">
              <a:off x="4655765" y="1904705"/>
              <a:ext cx="281940" cy="0"/>
            </a:xfrm>
            <a:prstGeom prst="line">
              <a:avLst/>
            </a:prstGeom>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rot="582556" flipV="1">
              <a:off x="4484083" y="1859853"/>
              <a:ext cx="182880" cy="100067"/>
            </a:xfrm>
            <a:prstGeom prst="line">
              <a:avLst/>
            </a:prstGeom>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rot="582556" flipV="1">
              <a:off x="4727324" y="1913371"/>
              <a:ext cx="182880" cy="120455"/>
            </a:xfrm>
            <a:prstGeom prst="line">
              <a:avLst/>
            </a:prstGeom>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pic>
        <p:nvPicPr>
          <p:cNvPr id="27" name="Picture 26"/>
          <p:cNvPicPr>
            <a:picLocks noChangeAspect="1"/>
          </p:cNvPicPr>
          <p:nvPr/>
        </p:nvPicPr>
        <p:blipFill>
          <a:blip r:embed="rId6"/>
          <a:stretch>
            <a:fillRect/>
          </a:stretch>
        </p:blipFill>
        <p:spPr>
          <a:xfrm>
            <a:off x="16933" y="2895600"/>
            <a:ext cx="5640789" cy="3522133"/>
          </a:xfrm>
          <a:prstGeom prst="rect">
            <a:avLst/>
          </a:prstGeom>
        </p:spPr>
      </p:pic>
      <p:sp>
        <p:nvSpPr>
          <p:cNvPr id="28" name="TextBox 27"/>
          <p:cNvSpPr txBox="1"/>
          <p:nvPr/>
        </p:nvSpPr>
        <p:spPr>
          <a:xfrm>
            <a:off x="999556" y="3029911"/>
            <a:ext cx="4645947" cy="338554"/>
          </a:xfrm>
          <a:prstGeom prst="rect">
            <a:avLst/>
          </a:prstGeom>
          <a:noFill/>
        </p:spPr>
        <p:txBody>
          <a:bodyPr wrap="square" rtlCol="0">
            <a:spAutoFit/>
          </a:bodyPr>
          <a:lstStyle/>
          <a:p>
            <a:r>
              <a:rPr lang="en-US" sz="1600" dirty="0" smtClean="0"/>
              <a:t>Y.-W. Zhang </a:t>
            </a:r>
            <a:r>
              <a:rPr lang="en-US" sz="1600" i="1" dirty="0" smtClean="0"/>
              <a:t>et al. </a:t>
            </a:r>
            <a:r>
              <a:rPr lang="en-US" sz="1600" dirty="0" err="1" smtClean="0"/>
              <a:t>Phy</a:t>
            </a:r>
            <a:r>
              <a:rPr lang="en-US" sz="1600" dirty="0" smtClean="0"/>
              <a:t>. Rev. </a:t>
            </a:r>
            <a:r>
              <a:rPr lang="en-US" sz="1600" dirty="0" err="1" smtClean="0"/>
              <a:t>Lett</a:t>
            </a:r>
            <a:r>
              <a:rPr lang="en-US" sz="1600" dirty="0" smtClean="0"/>
              <a:t>. </a:t>
            </a:r>
            <a:r>
              <a:rPr lang="en-US" sz="1600" b="1" dirty="0"/>
              <a:t>115, </a:t>
            </a:r>
            <a:r>
              <a:rPr lang="en-US" sz="1600" b="1" dirty="0" smtClean="0"/>
              <a:t>172502 </a:t>
            </a:r>
            <a:r>
              <a:rPr lang="en-US" sz="1600" dirty="0" smtClean="0"/>
              <a:t>(2015).</a:t>
            </a:r>
            <a:endParaRPr lang="en-US" sz="1600" dirty="0"/>
          </a:p>
        </p:txBody>
      </p:sp>
      <p:pic>
        <p:nvPicPr>
          <p:cNvPr id="29" name="Picture 28" descr="latex-image-1.pdf"/>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33188" y="3590865"/>
            <a:ext cx="1689436" cy="646190"/>
          </a:xfrm>
          <a:prstGeom prst="rect">
            <a:avLst/>
          </a:prstGeom>
        </p:spPr>
      </p:pic>
      <p:pic>
        <p:nvPicPr>
          <p:cNvPr id="30" name="Picture 29" descr="latex-image-1.pdf"/>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724399" y="2177082"/>
            <a:ext cx="4235805" cy="745567"/>
          </a:xfrm>
          <a:prstGeom prst="rect">
            <a:avLst/>
          </a:prstGeom>
        </p:spPr>
      </p:pic>
      <p:sp>
        <p:nvSpPr>
          <p:cNvPr id="32" name="Rectangle 31"/>
          <p:cNvSpPr/>
          <p:nvPr/>
        </p:nvSpPr>
        <p:spPr>
          <a:xfrm>
            <a:off x="5867399" y="3060408"/>
            <a:ext cx="3120805" cy="3375283"/>
          </a:xfrm>
          <a:prstGeom prst="rect">
            <a:avLst/>
          </a:prstGeom>
        </p:spPr>
        <p:txBody>
          <a:bodyPr wrap="square">
            <a:spAutoFit/>
          </a:bodyPr>
          <a:lstStyle/>
          <a:p>
            <a:pPr marL="285750" indent="-285750">
              <a:spcAft>
                <a:spcPts val="800"/>
              </a:spcAft>
              <a:buFont typeface="Arial"/>
              <a:buChar char="•"/>
            </a:pPr>
            <a:r>
              <a:rPr lang="en-US" sz="2000" dirty="0" smtClean="0">
                <a:latin typeface="Arial" panose="020B0604020202020204" pitchFamily="34" charset="0"/>
                <a:cs typeface="Arial" panose="020B0604020202020204" pitchFamily="34" charset="0"/>
              </a:rPr>
              <a:t>T-Odd observable, forbidden at leading-order. </a:t>
            </a:r>
          </a:p>
          <a:p>
            <a:pPr marL="285750" indent="-285750">
              <a:spcAft>
                <a:spcPts val="800"/>
              </a:spcAft>
              <a:buFont typeface="Arial"/>
              <a:buChar char="•"/>
            </a:pPr>
            <a:r>
              <a:rPr lang="en-US" sz="2000" dirty="0" smtClean="0">
                <a:latin typeface="Arial" panose="020B0604020202020204" pitchFamily="34" charset="0"/>
                <a:cs typeface="Arial" panose="020B0604020202020204" pitchFamily="34" charset="0"/>
              </a:rPr>
              <a:t>Non-zero A</a:t>
            </a:r>
            <a:r>
              <a:rPr lang="en-US" sz="2000" baseline="-25000" dirty="0" smtClean="0">
                <a:latin typeface="Arial" panose="020B0604020202020204" pitchFamily="34" charset="0"/>
                <a:cs typeface="Arial" panose="020B0604020202020204" pitchFamily="34" charset="0"/>
              </a:rPr>
              <a:t>y</a:t>
            </a:r>
            <a:r>
              <a:rPr lang="en-US" sz="2000" dirty="0" smtClean="0">
                <a:latin typeface="Arial" panose="020B0604020202020204" pitchFamily="34" charset="0"/>
                <a:cs typeface="Arial" panose="020B0604020202020204" pitchFamily="34" charset="0"/>
              </a:rPr>
              <a:t> has never been observed.</a:t>
            </a:r>
          </a:p>
          <a:p>
            <a:pPr marL="285750" indent="-285750">
              <a:spcAft>
                <a:spcPts val="800"/>
              </a:spcAft>
              <a:buFont typeface="Arial"/>
              <a:buChar char="•"/>
            </a:pPr>
            <a:r>
              <a:rPr lang="en-US" sz="2000" dirty="0">
                <a:latin typeface="Arial" panose="020B0604020202020204" pitchFamily="34" charset="0"/>
                <a:cs typeface="Arial" panose="020B0604020202020204" pitchFamily="34" charset="0"/>
              </a:rPr>
              <a:t>P</a:t>
            </a:r>
            <a:r>
              <a:rPr lang="en-US" sz="2000" dirty="0" smtClean="0">
                <a:latin typeface="Arial" panose="020B0604020202020204" pitchFamily="34" charset="0"/>
                <a:cs typeface="Arial" panose="020B0604020202020204" pitchFamily="34" charset="0"/>
              </a:rPr>
              <a:t>rovides access to  moments of nucleon’s Generalized-</a:t>
            </a:r>
            <a:r>
              <a:rPr lang="en-US" sz="2000" dirty="0">
                <a:latin typeface="Arial" panose="020B0604020202020204" pitchFamily="34" charset="0"/>
                <a:cs typeface="Arial" panose="020B0604020202020204" pitchFamily="34" charset="0"/>
              </a:rPr>
              <a:t>P</a:t>
            </a:r>
            <a:r>
              <a:rPr lang="en-US" sz="2000" dirty="0" smtClean="0">
                <a:latin typeface="Arial" panose="020B0604020202020204" pitchFamily="34" charset="0"/>
                <a:cs typeface="Arial" panose="020B0604020202020204" pitchFamily="34" charset="0"/>
              </a:rPr>
              <a:t>arton-Distributions (GPDs) at high-Q</a:t>
            </a:r>
            <a:r>
              <a:rPr lang="en-US" sz="2000" baseline="30000" dirty="0" smtClean="0">
                <a:latin typeface="Arial" panose="020B0604020202020204" pitchFamily="34" charset="0"/>
                <a:cs typeface="Arial" panose="020B0604020202020204" pitchFamily="34" charset="0"/>
              </a:rPr>
              <a:t>2</a:t>
            </a:r>
            <a:r>
              <a:rPr lang="en-US" sz="2000" dirty="0" smtClean="0">
                <a:latin typeface="Arial" panose="020B0604020202020204" pitchFamily="34" charset="0"/>
                <a:cs typeface="Arial" panose="020B0604020202020204" pitchFamily="34" charset="0"/>
              </a:rPr>
              <a:t>.</a:t>
            </a:r>
            <a:endParaRPr 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9616552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NSAC 2015 LRP</a:t>
            </a:r>
          </a:p>
        </p:txBody>
      </p:sp>
      <p:sp>
        <p:nvSpPr>
          <p:cNvPr id="3" name="Content Placeholder 2"/>
          <p:cNvSpPr>
            <a:spLocks noGrp="1"/>
          </p:cNvSpPr>
          <p:nvPr>
            <p:ph idx="1"/>
          </p:nvPr>
        </p:nvSpPr>
        <p:spPr/>
        <p:txBody>
          <a:bodyPr/>
          <a:lstStyle/>
          <a:p>
            <a:pPr marL="0" indent="0">
              <a:buNone/>
            </a:pPr>
            <a:r>
              <a:rPr lang="en-US" b="1" dirty="0">
                <a:solidFill>
                  <a:srgbClr val="005D9A"/>
                </a:solidFill>
              </a:rPr>
              <a:t>RECOMMENDATION II</a:t>
            </a:r>
            <a:endParaRPr lang="en-US" dirty="0">
              <a:solidFill>
                <a:srgbClr val="005D9A"/>
              </a:solidFill>
            </a:endParaRPr>
          </a:p>
          <a:p>
            <a:pPr marL="0" indent="0">
              <a:buNone/>
            </a:pPr>
            <a:r>
              <a:rPr lang="en-US" i="1" dirty="0">
                <a:solidFill>
                  <a:srgbClr val="4F4B4C"/>
                </a:solidFill>
              </a:rPr>
              <a:t>The excess of matter over antimatter in the universe is one of the most compelling mysteries in all of science. The observation of </a:t>
            </a:r>
            <a:r>
              <a:rPr lang="en-US" i="1" dirty="0" err="1">
                <a:solidFill>
                  <a:srgbClr val="4F4B4C"/>
                </a:solidFill>
              </a:rPr>
              <a:t>neutrinoless</a:t>
            </a:r>
            <a:r>
              <a:rPr lang="en-US" i="1" dirty="0">
                <a:solidFill>
                  <a:srgbClr val="4F4B4C"/>
                </a:solidFill>
              </a:rPr>
              <a:t> double beta decay in nuclei would immediately demonstrate that neutrinos are their own antiparticles and would have profound implications for our understanding of the matter-antimatter mystery.</a:t>
            </a:r>
            <a:endParaRPr lang="en-US" dirty="0">
              <a:solidFill>
                <a:srgbClr val="4F4B4C"/>
              </a:solidFill>
            </a:endParaRPr>
          </a:p>
          <a:p>
            <a:pPr marL="0" indent="0">
              <a:buNone/>
            </a:pPr>
            <a:r>
              <a:rPr lang="en-US" b="1" dirty="0">
                <a:solidFill>
                  <a:srgbClr val="007BB0"/>
                </a:solidFill>
              </a:rPr>
              <a:t>We recommend the timely development and deployment of a U.S.-led ton-scale </a:t>
            </a:r>
            <a:r>
              <a:rPr lang="en-US" b="1" dirty="0" err="1">
                <a:solidFill>
                  <a:srgbClr val="007BB0"/>
                </a:solidFill>
              </a:rPr>
              <a:t>neutrinoless</a:t>
            </a:r>
            <a:r>
              <a:rPr lang="en-US" b="1" dirty="0">
                <a:solidFill>
                  <a:srgbClr val="007BB0"/>
                </a:solidFill>
              </a:rPr>
              <a:t> double beta decay experiment.</a:t>
            </a:r>
            <a:endParaRPr lang="en-US" dirty="0"/>
          </a:p>
        </p:txBody>
      </p:sp>
    </p:spTree>
    <p:extLst>
      <p:ext uri="{BB962C8B-B14F-4D97-AF65-F5344CB8AC3E}">
        <p14:creationId xmlns:p14="http://schemas.microsoft.com/office/powerpoint/2010/main" val="370801214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NSAC 2015 LRP</a:t>
            </a:r>
          </a:p>
        </p:txBody>
      </p:sp>
      <p:sp>
        <p:nvSpPr>
          <p:cNvPr id="3" name="Content Placeholder 2"/>
          <p:cNvSpPr>
            <a:spLocks noGrp="1"/>
          </p:cNvSpPr>
          <p:nvPr>
            <p:ph idx="1"/>
          </p:nvPr>
        </p:nvSpPr>
        <p:spPr/>
        <p:txBody>
          <a:bodyPr/>
          <a:lstStyle/>
          <a:p>
            <a:pPr marL="0" indent="0">
              <a:buNone/>
            </a:pPr>
            <a:r>
              <a:rPr lang="en-US" b="1" dirty="0">
                <a:solidFill>
                  <a:srgbClr val="005D9A"/>
                </a:solidFill>
              </a:rPr>
              <a:t>RECOMMENDATION III</a:t>
            </a:r>
            <a:endParaRPr lang="en-US" dirty="0">
              <a:solidFill>
                <a:srgbClr val="005D9A"/>
              </a:solidFill>
            </a:endParaRPr>
          </a:p>
          <a:p>
            <a:pPr marL="0" indent="0">
              <a:buNone/>
            </a:pPr>
            <a:r>
              <a:rPr lang="en-US" i="1" dirty="0">
                <a:solidFill>
                  <a:srgbClr val="4F4B4C"/>
                </a:solidFill>
              </a:rPr>
              <a:t>Gluons, the carriers of the strong force, bind the quarks together inside nucleons and nuclei and generate nearly all of the visible mass in the universe. Despite their importance, fundamental questions remain about the role of gluons in nucleons and nuclei. These questions can only be answered with a powerful new electron ion collider (EIC), providing unprecedented precision and versatility. The realization of this instrument is enabled by recent advances in accelerator technology.</a:t>
            </a:r>
            <a:endParaRPr lang="en-US" dirty="0">
              <a:solidFill>
                <a:srgbClr val="4F4B4C"/>
              </a:solidFill>
            </a:endParaRPr>
          </a:p>
          <a:p>
            <a:pPr marL="0" indent="0">
              <a:buNone/>
            </a:pPr>
            <a:r>
              <a:rPr lang="en-US" b="1" dirty="0">
                <a:solidFill>
                  <a:srgbClr val="007BB0"/>
                </a:solidFill>
              </a:rPr>
              <a:t>We recommend a high-energy high-luminosity polarized EIC as the highest priority for new facility construction following the completion of FRIB.</a:t>
            </a:r>
            <a:endParaRPr lang="en-US" dirty="0"/>
          </a:p>
        </p:txBody>
      </p:sp>
    </p:spTree>
    <p:extLst>
      <p:ext uri="{BB962C8B-B14F-4D97-AF65-F5344CB8AC3E}">
        <p14:creationId xmlns:p14="http://schemas.microsoft.com/office/powerpoint/2010/main" val="142677204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0" y="-15875"/>
            <a:ext cx="9144000" cy="777875"/>
          </a:xfrm>
        </p:spPr>
        <p:txBody>
          <a:bodyPr rtlCol="0">
            <a:normAutofit/>
          </a:bodyPr>
          <a:lstStyle/>
          <a:p>
            <a:pPr fontAlgn="auto">
              <a:spcAft>
                <a:spcPts val="0"/>
              </a:spcAft>
              <a:defRPr/>
            </a:pPr>
            <a:r>
              <a:rPr lang="en-US" b="1" dirty="0" smtClean="0">
                <a:solidFill>
                  <a:schemeClr val="tx1"/>
                </a:solidFill>
              </a:rPr>
              <a:t>12 GeV Upgrade Project</a:t>
            </a:r>
          </a:p>
        </p:txBody>
      </p:sp>
      <p:grpSp>
        <p:nvGrpSpPr>
          <p:cNvPr id="2" name="Group 341"/>
          <p:cNvGrpSpPr/>
          <p:nvPr/>
        </p:nvGrpSpPr>
        <p:grpSpPr>
          <a:xfrm>
            <a:off x="1674738" y="1554736"/>
            <a:ext cx="6747606" cy="4151461"/>
            <a:chOff x="1060450" y="1790700"/>
            <a:chExt cx="7245350" cy="4457698"/>
          </a:xfrm>
        </p:grpSpPr>
        <p:grpSp>
          <p:nvGrpSpPr>
            <p:cNvPr id="3" name="Group 327"/>
            <p:cNvGrpSpPr>
              <a:grpSpLocks/>
            </p:cNvGrpSpPr>
            <p:nvPr/>
          </p:nvGrpSpPr>
          <p:grpSpPr bwMode="auto">
            <a:xfrm>
              <a:off x="1060450" y="1790700"/>
              <a:ext cx="6330386" cy="4457698"/>
              <a:chOff x="198440" y="1524000"/>
              <a:chExt cx="6291260" cy="4610105"/>
            </a:xfrm>
          </p:grpSpPr>
          <p:grpSp>
            <p:nvGrpSpPr>
              <p:cNvPr id="4" name="Group 408"/>
              <p:cNvGrpSpPr>
                <a:grpSpLocks/>
              </p:cNvGrpSpPr>
              <p:nvPr/>
            </p:nvGrpSpPr>
            <p:grpSpPr bwMode="auto">
              <a:xfrm>
                <a:off x="3810000" y="1524000"/>
                <a:ext cx="2679700" cy="1509713"/>
                <a:chOff x="2400" y="960"/>
                <a:chExt cx="1688" cy="951"/>
              </a:xfrm>
            </p:grpSpPr>
            <p:grpSp>
              <p:nvGrpSpPr>
                <p:cNvPr id="5" name="Group 407"/>
                <p:cNvGrpSpPr>
                  <a:grpSpLocks/>
                </p:cNvGrpSpPr>
                <p:nvPr/>
              </p:nvGrpSpPr>
              <p:grpSpPr bwMode="auto">
                <a:xfrm>
                  <a:off x="2477" y="960"/>
                  <a:ext cx="1611" cy="912"/>
                  <a:chOff x="2477" y="960"/>
                  <a:chExt cx="1611" cy="912"/>
                </a:xfrm>
              </p:grpSpPr>
              <p:sp>
                <p:nvSpPr>
                  <p:cNvPr id="9542" name="Text Box 5"/>
                  <p:cNvSpPr txBox="1">
                    <a:spLocks noChangeArrowheads="1"/>
                  </p:cNvSpPr>
                  <p:nvPr/>
                </p:nvSpPr>
                <p:spPr bwMode="auto">
                  <a:xfrm>
                    <a:off x="3589" y="1053"/>
                    <a:ext cx="499" cy="180"/>
                  </a:xfrm>
                  <a:prstGeom prst="rect">
                    <a:avLst/>
                  </a:prstGeom>
                  <a:noFill/>
                  <a:ln w="9525">
                    <a:noFill/>
                    <a:miter lim="800000"/>
                    <a:headEnd/>
                    <a:tailEnd/>
                  </a:ln>
                </p:spPr>
                <p:txBody>
                  <a:bodyPr wrap="none">
                    <a:spAutoFit/>
                  </a:bodyPr>
                  <a:lstStyle/>
                  <a:p>
                    <a:pPr algn="ctr" defTabSz="457200" eaLnBrk="0" hangingPunct="0"/>
                    <a:r>
                      <a:rPr lang="en-US" sz="1200" dirty="0">
                        <a:solidFill>
                          <a:srgbClr val="000000"/>
                        </a:solidFill>
                        <a:latin typeface="Arial" pitchFamily="34" charset="0"/>
                        <a:cs typeface="Arial" pitchFamily="34" charset="0"/>
                      </a:rPr>
                      <a:t>New Hall</a:t>
                    </a:r>
                  </a:p>
                </p:txBody>
              </p:sp>
              <p:sp>
                <p:nvSpPr>
                  <p:cNvPr id="9543" name="Line 70"/>
                  <p:cNvSpPr>
                    <a:spLocks noChangeShapeType="1"/>
                  </p:cNvSpPr>
                  <p:nvPr/>
                </p:nvSpPr>
                <p:spPr bwMode="auto">
                  <a:xfrm flipH="1" flipV="1">
                    <a:off x="2477" y="1870"/>
                    <a:ext cx="0" cy="2"/>
                  </a:xfrm>
                  <a:prstGeom prst="line">
                    <a:avLst/>
                  </a:prstGeom>
                  <a:noFill/>
                  <a:ln w="11113">
                    <a:solidFill>
                      <a:srgbClr val="FF0000"/>
                    </a:solidFill>
                    <a:round/>
                    <a:headEnd/>
                    <a:tailEnd/>
                  </a:ln>
                </p:spPr>
                <p:txBody>
                  <a:bodyPr/>
                  <a:lstStyle/>
                  <a:p>
                    <a:pPr defTabSz="457200"/>
                    <a:endParaRPr lang="en-US" dirty="0">
                      <a:solidFill>
                        <a:prstClr val="black"/>
                      </a:solidFill>
                    </a:endParaRPr>
                  </a:p>
                </p:txBody>
              </p:sp>
              <p:sp>
                <p:nvSpPr>
                  <p:cNvPr id="9544" name="Freeform 318"/>
                  <p:cNvSpPr>
                    <a:spLocks/>
                  </p:cNvSpPr>
                  <p:nvPr/>
                </p:nvSpPr>
                <p:spPr bwMode="auto">
                  <a:xfrm>
                    <a:off x="3303" y="1036"/>
                    <a:ext cx="89" cy="128"/>
                  </a:xfrm>
                  <a:custGeom>
                    <a:avLst/>
                    <a:gdLst>
                      <a:gd name="T0" fmla="*/ 89 w 89"/>
                      <a:gd name="T1" fmla="*/ 110 h 130"/>
                      <a:gd name="T2" fmla="*/ 89 w 89"/>
                      <a:gd name="T3" fmla="*/ 32 h 130"/>
                      <a:gd name="T4" fmla="*/ 0 w 89"/>
                      <a:gd name="T5" fmla="*/ 0 h 130"/>
                      <a:gd name="T6" fmla="*/ 0 w 89"/>
                      <a:gd name="T7" fmla="*/ 79 h 130"/>
                      <a:gd name="T8" fmla="*/ 89 w 89"/>
                      <a:gd name="T9" fmla="*/ 110 h 130"/>
                      <a:gd name="T10" fmla="*/ 0 60000 65536"/>
                      <a:gd name="T11" fmla="*/ 0 60000 65536"/>
                      <a:gd name="T12" fmla="*/ 0 60000 65536"/>
                      <a:gd name="T13" fmla="*/ 0 60000 65536"/>
                      <a:gd name="T14" fmla="*/ 0 60000 65536"/>
                      <a:gd name="T15" fmla="*/ 0 w 89"/>
                      <a:gd name="T16" fmla="*/ 0 h 130"/>
                      <a:gd name="T17" fmla="*/ 89 w 89"/>
                      <a:gd name="T18" fmla="*/ 130 h 130"/>
                    </a:gdLst>
                    <a:ahLst/>
                    <a:cxnLst>
                      <a:cxn ang="T10">
                        <a:pos x="T0" y="T1"/>
                      </a:cxn>
                      <a:cxn ang="T11">
                        <a:pos x="T2" y="T3"/>
                      </a:cxn>
                      <a:cxn ang="T12">
                        <a:pos x="T4" y="T5"/>
                      </a:cxn>
                      <a:cxn ang="T13">
                        <a:pos x="T6" y="T7"/>
                      </a:cxn>
                      <a:cxn ang="T14">
                        <a:pos x="T8" y="T9"/>
                      </a:cxn>
                    </a:cxnLst>
                    <a:rect l="T15" t="T16" r="T17" b="T18"/>
                    <a:pathLst>
                      <a:path w="89" h="130">
                        <a:moveTo>
                          <a:pt x="89" y="130"/>
                        </a:moveTo>
                        <a:lnTo>
                          <a:pt x="89" y="41"/>
                        </a:lnTo>
                        <a:lnTo>
                          <a:pt x="0" y="0"/>
                        </a:lnTo>
                        <a:lnTo>
                          <a:pt x="0" y="89"/>
                        </a:lnTo>
                        <a:lnTo>
                          <a:pt x="89" y="130"/>
                        </a:lnTo>
                        <a:close/>
                      </a:path>
                    </a:pathLst>
                  </a:custGeom>
                  <a:solidFill>
                    <a:srgbClr val="0000FF"/>
                  </a:solidFill>
                  <a:ln w="0">
                    <a:solidFill>
                      <a:srgbClr val="0000FF"/>
                    </a:solidFill>
                    <a:round/>
                    <a:headEnd/>
                    <a:tailEnd/>
                  </a:ln>
                </p:spPr>
                <p:txBody>
                  <a:bodyPr/>
                  <a:lstStyle/>
                  <a:p>
                    <a:pPr defTabSz="457200"/>
                    <a:endParaRPr lang="en-US" dirty="0">
                      <a:solidFill>
                        <a:prstClr val="black"/>
                      </a:solidFill>
                    </a:endParaRPr>
                  </a:p>
                </p:txBody>
              </p:sp>
              <p:sp>
                <p:nvSpPr>
                  <p:cNvPr id="9545" name="Freeform 319"/>
                  <p:cNvSpPr>
                    <a:spLocks/>
                  </p:cNvSpPr>
                  <p:nvPr/>
                </p:nvSpPr>
                <p:spPr bwMode="auto">
                  <a:xfrm>
                    <a:off x="3303" y="1036"/>
                    <a:ext cx="89" cy="128"/>
                  </a:xfrm>
                  <a:custGeom>
                    <a:avLst/>
                    <a:gdLst>
                      <a:gd name="T0" fmla="*/ 89 w 89"/>
                      <a:gd name="T1" fmla="*/ 110 h 130"/>
                      <a:gd name="T2" fmla="*/ 89 w 89"/>
                      <a:gd name="T3" fmla="*/ 32 h 130"/>
                      <a:gd name="T4" fmla="*/ 0 w 89"/>
                      <a:gd name="T5" fmla="*/ 0 h 130"/>
                      <a:gd name="T6" fmla="*/ 0 w 89"/>
                      <a:gd name="T7" fmla="*/ 79 h 130"/>
                      <a:gd name="T8" fmla="*/ 89 w 89"/>
                      <a:gd name="T9" fmla="*/ 110 h 130"/>
                      <a:gd name="T10" fmla="*/ 0 60000 65536"/>
                      <a:gd name="T11" fmla="*/ 0 60000 65536"/>
                      <a:gd name="T12" fmla="*/ 0 60000 65536"/>
                      <a:gd name="T13" fmla="*/ 0 60000 65536"/>
                      <a:gd name="T14" fmla="*/ 0 60000 65536"/>
                      <a:gd name="T15" fmla="*/ 0 w 89"/>
                      <a:gd name="T16" fmla="*/ 0 h 130"/>
                      <a:gd name="T17" fmla="*/ 89 w 89"/>
                      <a:gd name="T18" fmla="*/ 130 h 130"/>
                    </a:gdLst>
                    <a:ahLst/>
                    <a:cxnLst>
                      <a:cxn ang="T10">
                        <a:pos x="T0" y="T1"/>
                      </a:cxn>
                      <a:cxn ang="T11">
                        <a:pos x="T2" y="T3"/>
                      </a:cxn>
                      <a:cxn ang="T12">
                        <a:pos x="T4" y="T5"/>
                      </a:cxn>
                      <a:cxn ang="T13">
                        <a:pos x="T6" y="T7"/>
                      </a:cxn>
                      <a:cxn ang="T14">
                        <a:pos x="T8" y="T9"/>
                      </a:cxn>
                    </a:cxnLst>
                    <a:rect l="T15" t="T16" r="T17" b="T18"/>
                    <a:pathLst>
                      <a:path w="89" h="130">
                        <a:moveTo>
                          <a:pt x="89" y="130"/>
                        </a:moveTo>
                        <a:lnTo>
                          <a:pt x="89" y="41"/>
                        </a:lnTo>
                        <a:lnTo>
                          <a:pt x="0" y="0"/>
                        </a:lnTo>
                        <a:lnTo>
                          <a:pt x="0" y="89"/>
                        </a:lnTo>
                        <a:lnTo>
                          <a:pt x="89" y="130"/>
                        </a:lnTo>
                      </a:path>
                    </a:pathLst>
                  </a:custGeom>
                  <a:noFill/>
                  <a:ln w="3175">
                    <a:solidFill>
                      <a:srgbClr val="000000"/>
                    </a:solidFill>
                    <a:round/>
                    <a:headEnd/>
                    <a:tailEnd/>
                  </a:ln>
                </p:spPr>
                <p:txBody>
                  <a:bodyPr/>
                  <a:lstStyle/>
                  <a:p>
                    <a:pPr defTabSz="457200"/>
                    <a:endParaRPr lang="en-US" dirty="0">
                      <a:solidFill>
                        <a:prstClr val="black"/>
                      </a:solidFill>
                    </a:endParaRPr>
                  </a:p>
                </p:txBody>
              </p:sp>
              <p:sp>
                <p:nvSpPr>
                  <p:cNvPr id="9546" name="Freeform 320"/>
                  <p:cNvSpPr>
                    <a:spLocks/>
                  </p:cNvSpPr>
                  <p:nvPr/>
                </p:nvSpPr>
                <p:spPr bwMode="auto">
                  <a:xfrm>
                    <a:off x="3303" y="960"/>
                    <a:ext cx="323" cy="115"/>
                  </a:xfrm>
                  <a:custGeom>
                    <a:avLst/>
                    <a:gdLst>
                      <a:gd name="T0" fmla="*/ 239 w 323"/>
                      <a:gd name="T1" fmla="*/ 0 h 117"/>
                      <a:gd name="T2" fmla="*/ 0 w 323"/>
                      <a:gd name="T3" fmla="*/ 66 h 117"/>
                      <a:gd name="T4" fmla="*/ 89 w 323"/>
                      <a:gd name="T5" fmla="*/ 97 h 117"/>
                      <a:gd name="T6" fmla="*/ 323 w 323"/>
                      <a:gd name="T7" fmla="*/ 24 h 117"/>
                      <a:gd name="T8" fmla="*/ 239 w 323"/>
                      <a:gd name="T9" fmla="*/ 0 h 117"/>
                      <a:gd name="T10" fmla="*/ 0 60000 65536"/>
                      <a:gd name="T11" fmla="*/ 0 60000 65536"/>
                      <a:gd name="T12" fmla="*/ 0 60000 65536"/>
                      <a:gd name="T13" fmla="*/ 0 60000 65536"/>
                      <a:gd name="T14" fmla="*/ 0 60000 65536"/>
                      <a:gd name="T15" fmla="*/ 0 w 323"/>
                      <a:gd name="T16" fmla="*/ 0 h 117"/>
                      <a:gd name="T17" fmla="*/ 323 w 323"/>
                      <a:gd name="T18" fmla="*/ 117 h 117"/>
                    </a:gdLst>
                    <a:ahLst/>
                    <a:cxnLst>
                      <a:cxn ang="T10">
                        <a:pos x="T0" y="T1"/>
                      </a:cxn>
                      <a:cxn ang="T11">
                        <a:pos x="T2" y="T3"/>
                      </a:cxn>
                      <a:cxn ang="T12">
                        <a:pos x="T4" y="T5"/>
                      </a:cxn>
                      <a:cxn ang="T13">
                        <a:pos x="T6" y="T7"/>
                      </a:cxn>
                      <a:cxn ang="T14">
                        <a:pos x="T8" y="T9"/>
                      </a:cxn>
                    </a:cxnLst>
                    <a:rect l="T15" t="T16" r="T17" b="T18"/>
                    <a:pathLst>
                      <a:path w="323" h="117">
                        <a:moveTo>
                          <a:pt x="239" y="0"/>
                        </a:moveTo>
                        <a:lnTo>
                          <a:pt x="0" y="76"/>
                        </a:lnTo>
                        <a:lnTo>
                          <a:pt x="89" y="117"/>
                        </a:lnTo>
                        <a:lnTo>
                          <a:pt x="323" y="24"/>
                        </a:lnTo>
                        <a:lnTo>
                          <a:pt x="239" y="0"/>
                        </a:lnTo>
                        <a:close/>
                      </a:path>
                    </a:pathLst>
                  </a:custGeom>
                  <a:solidFill>
                    <a:srgbClr val="6666FF"/>
                  </a:solidFill>
                  <a:ln w="0">
                    <a:solidFill>
                      <a:srgbClr val="6666FF"/>
                    </a:solidFill>
                    <a:round/>
                    <a:headEnd/>
                    <a:tailEnd/>
                  </a:ln>
                </p:spPr>
                <p:txBody>
                  <a:bodyPr/>
                  <a:lstStyle/>
                  <a:p>
                    <a:pPr defTabSz="457200"/>
                    <a:endParaRPr lang="en-US" dirty="0">
                      <a:solidFill>
                        <a:prstClr val="black"/>
                      </a:solidFill>
                    </a:endParaRPr>
                  </a:p>
                </p:txBody>
              </p:sp>
              <p:sp>
                <p:nvSpPr>
                  <p:cNvPr id="9547" name="Freeform 321"/>
                  <p:cNvSpPr>
                    <a:spLocks/>
                  </p:cNvSpPr>
                  <p:nvPr/>
                </p:nvSpPr>
                <p:spPr bwMode="auto">
                  <a:xfrm>
                    <a:off x="3303" y="960"/>
                    <a:ext cx="323" cy="115"/>
                  </a:xfrm>
                  <a:custGeom>
                    <a:avLst/>
                    <a:gdLst>
                      <a:gd name="T0" fmla="*/ 239 w 323"/>
                      <a:gd name="T1" fmla="*/ 0 h 117"/>
                      <a:gd name="T2" fmla="*/ 0 w 323"/>
                      <a:gd name="T3" fmla="*/ 66 h 117"/>
                      <a:gd name="T4" fmla="*/ 89 w 323"/>
                      <a:gd name="T5" fmla="*/ 97 h 117"/>
                      <a:gd name="T6" fmla="*/ 323 w 323"/>
                      <a:gd name="T7" fmla="*/ 24 h 117"/>
                      <a:gd name="T8" fmla="*/ 0 60000 65536"/>
                      <a:gd name="T9" fmla="*/ 0 60000 65536"/>
                      <a:gd name="T10" fmla="*/ 0 60000 65536"/>
                      <a:gd name="T11" fmla="*/ 0 60000 65536"/>
                      <a:gd name="T12" fmla="*/ 0 w 323"/>
                      <a:gd name="T13" fmla="*/ 0 h 117"/>
                      <a:gd name="T14" fmla="*/ 323 w 323"/>
                      <a:gd name="T15" fmla="*/ 117 h 117"/>
                    </a:gdLst>
                    <a:ahLst/>
                    <a:cxnLst>
                      <a:cxn ang="T8">
                        <a:pos x="T0" y="T1"/>
                      </a:cxn>
                      <a:cxn ang="T9">
                        <a:pos x="T2" y="T3"/>
                      </a:cxn>
                      <a:cxn ang="T10">
                        <a:pos x="T4" y="T5"/>
                      </a:cxn>
                      <a:cxn ang="T11">
                        <a:pos x="T6" y="T7"/>
                      </a:cxn>
                    </a:cxnLst>
                    <a:rect l="T12" t="T13" r="T14" b="T15"/>
                    <a:pathLst>
                      <a:path w="323" h="117">
                        <a:moveTo>
                          <a:pt x="239" y="0"/>
                        </a:moveTo>
                        <a:lnTo>
                          <a:pt x="0" y="76"/>
                        </a:lnTo>
                        <a:lnTo>
                          <a:pt x="89" y="117"/>
                        </a:lnTo>
                        <a:lnTo>
                          <a:pt x="323" y="24"/>
                        </a:lnTo>
                      </a:path>
                    </a:pathLst>
                  </a:custGeom>
                  <a:noFill/>
                  <a:ln w="3175">
                    <a:solidFill>
                      <a:srgbClr val="000000"/>
                    </a:solidFill>
                    <a:round/>
                    <a:headEnd/>
                    <a:tailEnd/>
                  </a:ln>
                </p:spPr>
                <p:txBody>
                  <a:bodyPr/>
                  <a:lstStyle/>
                  <a:p>
                    <a:pPr defTabSz="457200"/>
                    <a:endParaRPr lang="en-US" dirty="0">
                      <a:solidFill>
                        <a:prstClr val="black"/>
                      </a:solidFill>
                    </a:endParaRPr>
                  </a:p>
                </p:txBody>
              </p:sp>
              <p:sp>
                <p:nvSpPr>
                  <p:cNvPr id="9548" name="Freeform 322"/>
                  <p:cNvSpPr>
                    <a:spLocks/>
                  </p:cNvSpPr>
                  <p:nvPr/>
                </p:nvSpPr>
                <p:spPr bwMode="auto">
                  <a:xfrm>
                    <a:off x="3392" y="986"/>
                    <a:ext cx="236" cy="177"/>
                  </a:xfrm>
                  <a:custGeom>
                    <a:avLst/>
                    <a:gdLst>
                      <a:gd name="T0" fmla="*/ 0 w 236"/>
                      <a:gd name="T1" fmla="*/ 150 h 180"/>
                      <a:gd name="T2" fmla="*/ 0 w 236"/>
                      <a:gd name="T3" fmla="*/ 80 h 180"/>
                      <a:gd name="T4" fmla="*/ 236 w 236"/>
                      <a:gd name="T5" fmla="*/ 0 h 180"/>
                      <a:gd name="T6" fmla="*/ 234 w 236"/>
                      <a:gd name="T7" fmla="*/ 77 h 180"/>
                      <a:gd name="T8" fmla="*/ 0 w 236"/>
                      <a:gd name="T9" fmla="*/ 150 h 180"/>
                      <a:gd name="T10" fmla="*/ 0 60000 65536"/>
                      <a:gd name="T11" fmla="*/ 0 60000 65536"/>
                      <a:gd name="T12" fmla="*/ 0 60000 65536"/>
                      <a:gd name="T13" fmla="*/ 0 60000 65536"/>
                      <a:gd name="T14" fmla="*/ 0 60000 65536"/>
                      <a:gd name="T15" fmla="*/ 0 w 236"/>
                      <a:gd name="T16" fmla="*/ 0 h 180"/>
                      <a:gd name="T17" fmla="*/ 236 w 236"/>
                      <a:gd name="T18" fmla="*/ 180 h 180"/>
                    </a:gdLst>
                    <a:ahLst/>
                    <a:cxnLst>
                      <a:cxn ang="T10">
                        <a:pos x="T0" y="T1"/>
                      </a:cxn>
                      <a:cxn ang="T11">
                        <a:pos x="T2" y="T3"/>
                      </a:cxn>
                      <a:cxn ang="T12">
                        <a:pos x="T4" y="T5"/>
                      </a:cxn>
                      <a:cxn ang="T13">
                        <a:pos x="T6" y="T7"/>
                      </a:cxn>
                      <a:cxn ang="T14">
                        <a:pos x="T8" y="T9"/>
                      </a:cxn>
                    </a:cxnLst>
                    <a:rect l="T15" t="T16" r="T17" b="T18"/>
                    <a:pathLst>
                      <a:path w="236" h="180">
                        <a:moveTo>
                          <a:pt x="0" y="180"/>
                        </a:moveTo>
                        <a:lnTo>
                          <a:pt x="0" y="91"/>
                        </a:lnTo>
                        <a:lnTo>
                          <a:pt x="236" y="0"/>
                        </a:lnTo>
                        <a:lnTo>
                          <a:pt x="234" y="87"/>
                        </a:lnTo>
                        <a:lnTo>
                          <a:pt x="0" y="180"/>
                        </a:lnTo>
                        <a:close/>
                      </a:path>
                    </a:pathLst>
                  </a:custGeom>
                  <a:solidFill>
                    <a:srgbClr val="6666FF"/>
                  </a:solidFill>
                  <a:ln w="0">
                    <a:solidFill>
                      <a:srgbClr val="6666FF"/>
                    </a:solidFill>
                    <a:round/>
                    <a:headEnd/>
                    <a:tailEnd/>
                  </a:ln>
                </p:spPr>
                <p:txBody>
                  <a:bodyPr/>
                  <a:lstStyle/>
                  <a:p>
                    <a:pPr defTabSz="457200"/>
                    <a:endParaRPr lang="en-US" dirty="0">
                      <a:solidFill>
                        <a:prstClr val="black"/>
                      </a:solidFill>
                    </a:endParaRPr>
                  </a:p>
                </p:txBody>
              </p:sp>
              <p:sp>
                <p:nvSpPr>
                  <p:cNvPr id="9549" name="Freeform 323"/>
                  <p:cNvSpPr>
                    <a:spLocks/>
                  </p:cNvSpPr>
                  <p:nvPr/>
                </p:nvSpPr>
                <p:spPr bwMode="auto">
                  <a:xfrm>
                    <a:off x="3392" y="986"/>
                    <a:ext cx="236" cy="177"/>
                  </a:xfrm>
                  <a:custGeom>
                    <a:avLst/>
                    <a:gdLst>
                      <a:gd name="T0" fmla="*/ 0 w 236"/>
                      <a:gd name="T1" fmla="*/ 150 h 180"/>
                      <a:gd name="T2" fmla="*/ 0 w 236"/>
                      <a:gd name="T3" fmla="*/ 80 h 180"/>
                      <a:gd name="T4" fmla="*/ 236 w 236"/>
                      <a:gd name="T5" fmla="*/ 0 h 180"/>
                      <a:gd name="T6" fmla="*/ 234 w 236"/>
                      <a:gd name="T7" fmla="*/ 77 h 180"/>
                      <a:gd name="T8" fmla="*/ 0 w 236"/>
                      <a:gd name="T9" fmla="*/ 150 h 180"/>
                      <a:gd name="T10" fmla="*/ 0 60000 65536"/>
                      <a:gd name="T11" fmla="*/ 0 60000 65536"/>
                      <a:gd name="T12" fmla="*/ 0 60000 65536"/>
                      <a:gd name="T13" fmla="*/ 0 60000 65536"/>
                      <a:gd name="T14" fmla="*/ 0 60000 65536"/>
                      <a:gd name="T15" fmla="*/ 0 w 236"/>
                      <a:gd name="T16" fmla="*/ 0 h 180"/>
                      <a:gd name="T17" fmla="*/ 236 w 236"/>
                      <a:gd name="T18" fmla="*/ 180 h 180"/>
                    </a:gdLst>
                    <a:ahLst/>
                    <a:cxnLst>
                      <a:cxn ang="T10">
                        <a:pos x="T0" y="T1"/>
                      </a:cxn>
                      <a:cxn ang="T11">
                        <a:pos x="T2" y="T3"/>
                      </a:cxn>
                      <a:cxn ang="T12">
                        <a:pos x="T4" y="T5"/>
                      </a:cxn>
                      <a:cxn ang="T13">
                        <a:pos x="T6" y="T7"/>
                      </a:cxn>
                      <a:cxn ang="T14">
                        <a:pos x="T8" y="T9"/>
                      </a:cxn>
                    </a:cxnLst>
                    <a:rect l="T15" t="T16" r="T17" b="T18"/>
                    <a:pathLst>
                      <a:path w="236" h="180">
                        <a:moveTo>
                          <a:pt x="0" y="180"/>
                        </a:moveTo>
                        <a:lnTo>
                          <a:pt x="0" y="91"/>
                        </a:lnTo>
                        <a:lnTo>
                          <a:pt x="236" y="0"/>
                        </a:lnTo>
                        <a:lnTo>
                          <a:pt x="234" y="87"/>
                        </a:lnTo>
                        <a:lnTo>
                          <a:pt x="0" y="180"/>
                        </a:lnTo>
                      </a:path>
                    </a:pathLst>
                  </a:custGeom>
                  <a:noFill/>
                  <a:ln w="3175">
                    <a:solidFill>
                      <a:srgbClr val="000000"/>
                    </a:solidFill>
                    <a:round/>
                    <a:headEnd/>
                    <a:tailEnd/>
                  </a:ln>
                </p:spPr>
                <p:txBody>
                  <a:bodyPr/>
                  <a:lstStyle/>
                  <a:p>
                    <a:pPr defTabSz="457200"/>
                    <a:endParaRPr lang="en-US" dirty="0">
                      <a:solidFill>
                        <a:prstClr val="black"/>
                      </a:solidFill>
                    </a:endParaRPr>
                  </a:p>
                </p:txBody>
              </p:sp>
              <p:sp>
                <p:nvSpPr>
                  <p:cNvPr id="9550" name="Freeform 324"/>
                  <p:cNvSpPr>
                    <a:spLocks noEditPoints="1"/>
                  </p:cNvSpPr>
                  <p:nvPr/>
                </p:nvSpPr>
                <p:spPr bwMode="auto">
                  <a:xfrm>
                    <a:off x="3452" y="1006"/>
                    <a:ext cx="90" cy="106"/>
                  </a:xfrm>
                  <a:custGeom>
                    <a:avLst/>
                    <a:gdLst>
                      <a:gd name="T0" fmla="*/ 42 w 90"/>
                      <a:gd name="T1" fmla="*/ 19 h 108"/>
                      <a:gd name="T2" fmla="*/ 48 w 90"/>
                      <a:gd name="T3" fmla="*/ 19 h 108"/>
                      <a:gd name="T4" fmla="*/ 53 w 90"/>
                      <a:gd name="T5" fmla="*/ 21 h 108"/>
                      <a:gd name="T6" fmla="*/ 59 w 90"/>
                      <a:gd name="T7" fmla="*/ 22 h 108"/>
                      <a:gd name="T8" fmla="*/ 63 w 90"/>
                      <a:gd name="T9" fmla="*/ 27 h 108"/>
                      <a:gd name="T10" fmla="*/ 64 w 90"/>
                      <a:gd name="T11" fmla="*/ 27 h 108"/>
                      <a:gd name="T12" fmla="*/ 66 w 90"/>
                      <a:gd name="T13" fmla="*/ 33 h 108"/>
                      <a:gd name="T14" fmla="*/ 66 w 90"/>
                      <a:gd name="T15" fmla="*/ 42 h 108"/>
                      <a:gd name="T16" fmla="*/ 66 w 90"/>
                      <a:gd name="T17" fmla="*/ 53 h 108"/>
                      <a:gd name="T18" fmla="*/ 64 w 90"/>
                      <a:gd name="T19" fmla="*/ 63 h 108"/>
                      <a:gd name="T20" fmla="*/ 61 w 90"/>
                      <a:gd name="T21" fmla="*/ 70 h 108"/>
                      <a:gd name="T22" fmla="*/ 55 w 90"/>
                      <a:gd name="T23" fmla="*/ 73 h 108"/>
                      <a:gd name="T24" fmla="*/ 50 w 90"/>
                      <a:gd name="T25" fmla="*/ 74 h 108"/>
                      <a:gd name="T26" fmla="*/ 42 w 90"/>
                      <a:gd name="T27" fmla="*/ 75 h 108"/>
                      <a:gd name="T28" fmla="*/ 20 w 90"/>
                      <a:gd name="T29" fmla="*/ 75 h 108"/>
                      <a:gd name="T30" fmla="*/ 20 w 90"/>
                      <a:gd name="T31" fmla="*/ 19 h 108"/>
                      <a:gd name="T32" fmla="*/ 42 w 90"/>
                      <a:gd name="T33" fmla="*/ 19 h 108"/>
                      <a:gd name="T34" fmla="*/ 46 w 90"/>
                      <a:gd name="T35" fmla="*/ 0 h 108"/>
                      <a:gd name="T36" fmla="*/ 0 w 90"/>
                      <a:gd name="T37" fmla="*/ 0 h 108"/>
                      <a:gd name="T38" fmla="*/ 0 w 90"/>
                      <a:gd name="T39" fmla="*/ 88 h 108"/>
                      <a:gd name="T40" fmla="*/ 46 w 90"/>
                      <a:gd name="T41" fmla="*/ 88 h 108"/>
                      <a:gd name="T42" fmla="*/ 61 w 90"/>
                      <a:gd name="T43" fmla="*/ 84 h 108"/>
                      <a:gd name="T44" fmla="*/ 72 w 90"/>
                      <a:gd name="T45" fmla="*/ 79 h 108"/>
                      <a:gd name="T46" fmla="*/ 81 w 90"/>
                      <a:gd name="T47" fmla="*/ 74 h 108"/>
                      <a:gd name="T48" fmla="*/ 89 w 90"/>
                      <a:gd name="T49" fmla="*/ 61 h 108"/>
                      <a:gd name="T50" fmla="*/ 90 w 90"/>
                      <a:gd name="T51" fmla="*/ 40 h 108"/>
                      <a:gd name="T52" fmla="*/ 89 w 90"/>
                      <a:gd name="T53" fmla="*/ 33 h 108"/>
                      <a:gd name="T54" fmla="*/ 89 w 90"/>
                      <a:gd name="T55" fmla="*/ 27 h 108"/>
                      <a:gd name="T56" fmla="*/ 85 w 90"/>
                      <a:gd name="T57" fmla="*/ 24 h 108"/>
                      <a:gd name="T58" fmla="*/ 81 w 90"/>
                      <a:gd name="T59" fmla="*/ 15 h 108"/>
                      <a:gd name="T60" fmla="*/ 76 w 90"/>
                      <a:gd name="T61" fmla="*/ 9 h 108"/>
                      <a:gd name="T62" fmla="*/ 68 w 90"/>
                      <a:gd name="T63" fmla="*/ 6 h 108"/>
                      <a:gd name="T64" fmla="*/ 63 w 90"/>
                      <a:gd name="T65" fmla="*/ 2 h 108"/>
                      <a:gd name="T66" fmla="*/ 55 w 90"/>
                      <a:gd name="T67" fmla="*/ 0 h 108"/>
                      <a:gd name="T68" fmla="*/ 46 w 90"/>
                      <a:gd name="T69" fmla="*/ 0 h 10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90"/>
                      <a:gd name="T106" fmla="*/ 0 h 108"/>
                      <a:gd name="T107" fmla="*/ 90 w 90"/>
                      <a:gd name="T108" fmla="*/ 108 h 10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90" h="108">
                        <a:moveTo>
                          <a:pt x="42" y="19"/>
                        </a:moveTo>
                        <a:lnTo>
                          <a:pt x="48" y="19"/>
                        </a:lnTo>
                        <a:lnTo>
                          <a:pt x="53" y="21"/>
                        </a:lnTo>
                        <a:lnTo>
                          <a:pt x="59" y="22"/>
                        </a:lnTo>
                        <a:lnTo>
                          <a:pt x="63" y="28"/>
                        </a:lnTo>
                        <a:lnTo>
                          <a:pt x="64" y="34"/>
                        </a:lnTo>
                        <a:lnTo>
                          <a:pt x="66" y="43"/>
                        </a:lnTo>
                        <a:lnTo>
                          <a:pt x="66" y="52"/>
                        </a:lnTo>
                        <a:lnTo>
                          <a:pt x="66" y="63"/>
                        </a:lnTo>
                        <a:lnTo>
                          <a:pt x="64" y="73"/>
                        </a:lnTo>
                        <a:lnTo>
                          <a:pt x="61" y="80"/>
                        </a:lnTo>
                        <a:lnTo>
                          <a:pt x="55" y="86"/>
                        </a:lnTo>
                        <a:lnTo>
                          <a:pt x="50" y="87"/>
                        </a:lnTo>
                        <a:lnTo>
                          <a:pt x="42" y="89"/>
                        </a:lnTo>
                        <a:lnTo>
                          <a:pt x="20" y="89"/>
                        </a:lnTo>
                        <a:lnTo>
                          <a:pt x="20" y="19"/>
                        </a:lnTo>
                        <a:lnTo>
                          <a:pt x="42" y="19"/>
                        </a:lnTo>
                        <a:close/>
                        <a:moveTo>
                          <a:pt x="46" y="0"/>
                        </a:moveTo>
                        <a:lnTo>
                          <a:pt x="0" y="0"/>
                        </a:lnTo>
                        <a:lnTo>
                          <a:pt x="0" y="108"/>
                        </a:lnTo>
                        <a:lnTo>
                          <a:pt x="46" y="108"/>
                        </a:lnTo>
                        <a:lnTo>
                          <a:pt x="61" y="104"/>
                        </a:lnTo>
                        <a:lnTo>
                          <a:pt x="72" y="98"/>
                        </a:lnTo>
                        <a:lnTo>
                          <a:pt x="81" y="87"/>
                        </a:lnTo>
                        <a:lnTo>
                          <a:pt x="89" y="71"/>
                        </a:lnTo>
                        <a:lnTo>
                          <a:pt x="90" y="50"/>
                        </a:lnTo>
                        <a:lnTo>
                          <a:pt x="89" y="43"/>
                        </a:lnTo>
                        <a:lnTo>
                          <a:pt x="89" y="34"/>
                        </a:lnTo>
                        <a:lnTo>
                          <a:pt x="85" y="24"/>
                        </a:lnTo>
                        <a:lnTo>
                          <a:pt x="81" y="15"/>
                        </a:lnTo>
                        <a:lnTo>
                          <a:pt x="76" y="9"/>
                        </a:lnTo>
                        <a:lnTo>
                          <a:pt x="68" y="6"/>
                        </a:lnTo>
                        <a:lnTo>
                          <a:pt x="63" y="2"/>
                        </a:lnTo>
                        <a:lnTo>
                          <a:pt x="55" y="0"/>
                        </a:lnTo>
                        <a:lnTo>
                          <a:pt x="46" y="0"/>
                        </a:lnTo>
                        <a:close/>
                      </a:path>
                    </a:pathLst>
                  </a:custGeom>
                  <a:solidFill>
                    <a:srgbClr val="FFFFFF"/>
                  </a:solidFill>
                  <a:ln w="0">
                    <a:solidFill>
                      <a:srgbClr val="FFFFFF"/>
                    </a:solidFill>
                    <a:round/>
                    <a:headEnd/>
                    <a:tailEnd/>
                  </a:ln>
                </p:spPr>
                <p:txBody>
                  <a:bodyPr/>
                  <a:lstStyle/>
                  <a:p>
                    <a:pPr defTabSz="457200"/>
                    <a:endParaRPr lang="en-US" dirty="0">
                      <a:solidFill>
                        <a:prstClr val="black"/>
                      </a:solidFill>
                    </a:endParaRPr>
                  </a:p>
                </p:txBody>
              </p:sp>
              <p:sp>
                <p:nvSpPr>
                  <p:cNvPr id="9551" name="Freeform 325"/>
                  <p:cNvSpPr>
                    <a:spLocks/>
                  </p:cNvSpPr>
                  <p:nvPr/>
                </p:nvSpPr>
                <p:spPr bwMode="auto">
                  <a:xfrm>
                    <a:off x="3472" y="1025"/>
                    <a:ext cx="46" cy="69"/>
                  </a:xfrm>
                  <a:custGeom>
                    <a:avLst/>
                    <a:gdLst>
                      <a:gd name="T0" fmla="*/ 22 w 46"/>
                      <a:gd name="T1" fmla="*/ 0 h 70"/>
                      <a:gd name="T2" fmla="*/ 28 w 46"/>
                      <a:gd name="T3" fmla="*/ 0 h 70"/>
                      <a:gd name="T4" fmla="*/ 33 w 46"/>
                      <a:gd name="T5" fmla="*/ 2 h 70"/>
                      <a:gd name="T6" fmla="*/ 39 w 46"/>
                      <a:gd name="T7" fmla="*/ 3 h 70"/>
                      <a:gd name="T8" fmla="*/ 43 w 46"/>
                      <a:gd name="T9" fmla="*/ 9 h 70"/>
                      <a:gd name="T10" fmla="*/ 44 w 46"/>
                      <a:gd name="T11" fmla="*/ 15 h 70"/>
                      <a:gd name="T12" fmla="*/ 46 w 46"/>
                      <a:gd name="T13" fmla="*/ 24 h 70"/>
                      <a:gd name="T14" fmla="*/ 46 w 46"/>
                      <a:gd name="T15" fmla="*/ 33 h 70"/>
                      <a:gd name="T16" fmla="*/ 46 w 46"/>
                      <a:gd name="T17" fmla="*/ 35 h 70"/>
                      <a:gd name="T18" fmla="*/ 44 w 46"/>
                      <a:gd name="T19" fmla="*/ 44 h 70"/>
                      <a:gd name="T20" fmla="*/ 41 w 46"/>
                      <a:gd name="T21" fmla="*/ 51 h 70"/>
                      <a:gd name="T22" fmla="*/ 35 w 46"/>
                      <a:gd name="T23" fmla="*/ 57 h 70"/>
                      <a:gd name="T24" fmla="*/ 30 w 46"/>
                      <a:gd name="T25" fmla="*/ 58 h 70"/>
                      <a:gd name="T26" fmla="*/ 22 w 46"/>
                      <a:gd name="T27" fmla="*/ 60 h 70"/>
                      <a:gd name="T28" fmla="*/ 0 w 46"/>
                      <a:gd name="T29" fmla="*/ 60 h 70"/>
                      <a:gd name="T30" fmla="*/ 0 w 46"/>
                      <a:gd name="T31" fmla="*/ 0 h 70"/>
                      <a:gd name="T32" fmla="*/ 22 w 46"/>
                      <a:gd name="T33" fmla="*/ 0 h 7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6"/>
                      <a:gd name="T52" fmla="*/ 0 h 70"/>
                      <a:gd name="T53" fmla="*/ 46 w 46"/>
                      <a:gd name="T54" fmla="*/ 70 h 7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6" h="70">
                        <a:moveTo>
                          <a:pt x="22" y="0"/>
                        </a:moveTo>
                        <a:lnTo>
                          <a:pt x="28" y="0"/>
                        </a:lnTo>
                        <a:lnTo>
                          <a:pt x="33" y="2"/>
                        </a:lnTo>
                        <a:lnTo>
                          <a:pt x="39" y="3"/>
                        </a:lnTo>
                        <a:lnTo>
                          <a:pt x="43" y="9"/>
                        </a:lnTo>
                        <a:lnTo>
                          <a:pt x="44" y="15"/>
                        </a:lnTo>
                        <a:lnTo>
                          <a:pt x="46" y="24"/>
                        </a:lnTo>
                        <a:lnTo>
                          <a:pt x="46" y="33"/>
                        </a:lnTo>
                        <a:lnTo>
                          <a:pt x="46" y="44"/>
                        </a:lnTo>
                        <a:lnTo>
                          <a:pt x="44" y="54"/>
                        </a:lnTo>
                        <a:lnTo>
                          <a:pt x="41" y="61"/>
                        </a:lnTo>
                        <a:lnTo>
                          <a:pt x="35" y="67"/>
                        </a:lnTo>
                        <a:lnTo>
                          <a:pt x="30" y="68"/>
                        </a:lnTo>
                        <a:lnTo>
                          <a:pt x="22" y="70"/>
                        </a:lnTo>
                        <a:lnTo>
                          <a:pt x="0" y="70"/>
                        </a:lnTo>
                        <a:lnTo>
                          <a:pt x="0" y="0"/>
                        </a:lnTo>
                        <a:lnTo>
                          <a:pt x="22" y="0"/>
                        </a:lnTo>
                      </a:path>
                    </a:pathLst>
                  </a:custGeom>
                  <a:noFill/>
                  <a:ln w="6350">
                    <a:solidFill>
                      <a:srgbClr val="000000"/>
                    </a:solidFill>
                    <a:round/>
                    <a:headEnd/>
                    <a:tailEnd/>
                  </a:ln>
                </p:spPr>
                <p:txBody>
                  <a:bodyPr/>
                  <a:lstStyle/>
                  <a:p>
                    <a:pPr defTabSz="457200"/>
                    <a:endParaRPr lang="en-US" dirty="0">
                      <a:solidFill>
                        <a:prstClr val="black"/>
                      </a:solidFill>
                    </a:endParaRPr>
                  </a:p>
                </p:txBody>
              </p:sp>
              <p:sp>
                <p:nvSpPr>
                  <p:cNvPr id="9552" name="Freeform 326"/>
                  <p:cNvSpPr>
                    <a:spLocks/>
                  </p:cNvSpPr>
                  <p:nvPr/>
                </p:nvSpPr>
                <p:spPr bwMode="auto">
                  <a:xfrm>
                    <a:off x="3452" y="1006"/>
                    <a:ext cx="90" cy="106"/>
                  </a:xfrm>
                  <a:custGeom>
                    <a:avLst/>
                    <a:gdLst>
                      <a:gd name="T0" fmla="*/ 46 w 90"/>
                      <a:gd name="T1" fmla="*/ 0 h 108"/>
                      <a:gd name="T2" fmla="*/ 0 w 90"/>
                      <a:gd name="T3" fmla="*/ 0 h 108"/>
                      <a:gd name="T4" fmla="*/ 0 w 90"/>
                      <a:gd name="T5" fmla="*/ 88 h 108"/>
                      <a:gd name="T6" fmla="*/ 46 w 90"/>
                      <a:gd name="T7" fmla="*/ 88 h 108"/>
                      <a:gd name="T8" fmla="*/ 61 w 90"/>
                      <a:gd name="T9" fmla="*/ 84 h 108"/>
                      <a:gd name="T10" fmla="*/ 72 w 90"/>
                      <a:gd name="T11" fmla="*/ 79 h 108"/>
                      <a:gd name="T12" fmla="*/ 81 w 90"/>
                      <a:gd name="T13" fmla="*/ 74 h 108"/>
                      <a:gd name="T14" fmla="*/ 89 w 90"/>
                      <a:gd name="T15" fmla="*/ 61 h 108"/>
                      <a:gd name="T16" fmla="*/ 90 w 90"/>
                      <a:gd name="T17" fmla="*/ 40 h 108"/>
                      <a:gd name="T18" fmla="*/ 89 w 90"/>
                      <a:gd name="T19" fmla="*/ 33 h 108"/>
                      <a:gd name="T20" fmla="*/ 89 w 90"/>
                      <a:gd name="T21" fmla="*/ 27 h 108"/>
                      <a:gd name="T22" fmla="*/ 85 w 90"/>
                      <a:gd name="T23" fmla="*/ 24 h 108"/>
                      <a:gd name="T24" fmla="*/ 81 w 90"/>
                      <a:gd name="T25" fmla="*/ 15 h 108"/>
                      <a:gd name="T26" fmla="*/ 76 w 90"/>
                      <a:gd name="T27" fmla="*/ 9 h 108"/>
                      <a:gd name="T28" fmla="*/ 68 w 90"/>
                      <a:gd name="T29" fmla="*/ 6 h 108"/>
                      <a:gd name="T30" fmla="*/ 63 w 90"/>
                      <a:gd name="T31" fmla="*/ 2 h 108"/>
                      <a:gd name="T32" fmla="*/ 55 w 90"/>
                      <a:gd name="T33" fmla="*/ 0 h 108"/>
                      <a:gd name="T34" fmla="*/ 46 w 90"/>
                      <a:gd name="T35" fmla="*/ 0 h 10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90"/>
                      <a:gd name="T55" fmla="*/ 0 h 108"/>
                      <a:gd name="T56" fmla="*/ 90 w 90"/>
                      <a:gd name="T57" fmla="*/ 108 h 10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90" h="108">
                        <a:moveTo>
                          <a:pt x="46" y="0"/>
                        </a:moveTo>
                        <a:lnTo>
                          <a:pt x="0" y="0"/>
                        </a:lnTo>
                        <a:lnTo>
                          <a:pt x="0" y="108"/>
                        </a:lnTo>
                        <a:lnTo>
                          <a:pt x="46" y="108"/>
                        </a:lnTo>
                        <a:lnTo>
                          <a:pt x="61" y="104"/>
                        </a:lnTo>
                        <a:lnTo>
                          <a:pt x="72" y="98"/>
                        </a:lnTo>
                        <a:lnTo>
                          <a:pt x="81" y="87"/>
                        </a:lnTo>
                        <a:lnTo>
                          <a:pt x="89" y="71"/>
                        </a:lnTo>
                        <a:lnTo>
                          <a:pt x="90" y="50"/>
                        </a:lnTo>
                        <a:lnTo>
                          <a:pt x="89" y="43"/>
                        </a:lnTo>
                        <a:lnTo>
                          <a:pt x="89" y="34"/>
                        </a:lnTo>
                        <a:lnTo>
                          <a:pt x="85" y="24"/>
                        </a:lnTo>
                        <a:lnTo>
                          <a:pt x="81" y="15"/>
                        </a:lnTo>
                        <a:lnTo>
                          <a:pt x="76" y="9"/>
                        </a:lnTo>
                        <a:lnTo>
                          <a:pt x="68" y="6"/>
                        </a:lnTo>
                        <a:lnTo>
                          <a:pt x="63" y="2"/>
                        </a:lnTo>
                        <a:lnTo>
                          <a:pt x="55" y="0"/>
                        </a:lnTo>
                        <a:lnTo>
                          <a:pt x="46" y="0"/>
                        </a:lnTo>
                      </a:path>
                    </a:pathLst>
                  </a:custGeom>
                  <a:noFill/>
                  <a:ln w="6350">
                    <a:solidFill>
                      <a:srgbClr val="000000"/>
                    </a:solidFill>
                    <a:round/>
                    <a:headEnd/>
                    <a:tailEnd/>
                  </a:ln>
                </p:spPr>
                <p:txBody>
                  <a:bodyPr/>
                  <a:lstStyle/>
                  <a:p>
                    <a:pPr defTabSz="457200"/>
                    <a:endParaRPr lang="en-US" dirty="0">
                      <a:solidFill>
                        <a:prstClr val="black"/>
                      </a:solidFill>
                    </a:endParaRPr>
                  </a:p>
                </p:txBody>
              </p:sp>
              <p:sp>
                <p:nvSpPr>
                  <p:cNvPr id="9553" name="Freeform 327"/>
                  <p:cNvSpPr>
                    <a:spLocks/>
                  </p:cNvSpPr>
                  <p:nvPr/>
                </p:nvSpPr>
                <p:spPr bwMode="auto">
                  <a:xfrm>
                    <a:off x="2925" y="1160"/>
                    <a:ext cx="89" cy="128"/>
                  </a:xfrm>
                  <a:custGeom>
                    <a:avLst/>
                    <a:gdLst>
                      <a:gd name="T0" fmla="*/ 89 w 89"/>
                      <a:gd name="T1" fmla="*/ 110 h 130"/>
                      <a:gd name="T2" fmla="*/ 89 w 89"/>
                      <a:gd name="T3" fmla="*/ 32 h 130"/>
                      <a:gd name="T4" fmla="*/ 0 w 89"/>
                      <a:gd name="T5" fmla="*/ 0 h 130"/>
                      <a:gd name="T6" fmla="*/ 0 w 89"/>
                      <a:gd name="T7" fmla="*/ 79 h 130"/>
                      <a:gd name="T8" fmla="*/ 89 w 89"/>
                      <a:gd name="T9" fmla="*/ 110 h 130"/>
                      <a:gd name="T10" fmla="*/ 0 60000 65536"/>
                      <a:gd name="T11" fmla="*/ 0 60000 65536"/>
                      <a:gd name="T12" fmla="*/ 0 60000 65536"/>
                      <a:gd name="T13" fmla="*/ 0 60000 65536"/>
                      <a:gd name="T14" fmla="*/ 0 60000 65536"/>
                      <a:gd name="T15" fmla="*/ 0 w 89"/>
                      <a:gd name="T16" fmla="*/ 0 h 130"/>
                      <a:gd name="T17" fmla="*/ 89 w 89"/>
                      <a:gd name="T18" fmla="*/ 130 h 130"/>
                    </a:gdLst>
                    <a:ahLst/>
                    <a:cxnLst>
                      <a:cxn ang="T10">
                        <a:pos x="T0" y="T1"/>
                      </a:cxn>
                      <a:cxn ang="T11">
                        <a:pos x="T2" y="T3"/>
                      </a:cxn>
                      <a:cxn ang="T12">
                        <a:pos x="T4" y="T5"/>
                      </a:cxn>
                      <a:cxn ang="T13">
                        <a:pos x="T6" y="T7"/>
                      </a:cxn>
                      <a:cxn ang="T14">
                        <a:pos x="T8" y="T9"/>
                      </a:cxn>
                    </a:cxnLst>
                    <a:rect l="T15" t="T16" r="T17" b="T18"/>
                    <a:pathLst>
                      <a:path w="89" h="130">
                        <a:moveTo>
                          <a:pt x="89" y="130"/>
                        </a:moveTo>
                        <a:lnTo>
                          <a:pt x="89" y="41"/>
                        </a:lnTo>
                        <a:lnTo>
                          <a:pt x="0" y="0"/>
                        </a:lnTo>
                        <a:lnTo>
                          <a:pt x="0" y="89"/>
                        </a:lnTo>
                        <a:lnTo>
                          <a:pt x="89" y="130"/>
                        </a:lnTo>
                        <a:close/>
                      </a:path>
                    </a:pathLst>
                  </a:custGeom>
                  <a:solidFill>
                    <a:srgbClr val="0000FF"/>
                  </a:solidFill>
                  <a:ln w="0">
                    <a:solidFill>
                      <a:srgbClr val="0000FF"/>
                    </a:solidFill>
                    <a:round/>
                    <a:headEnd/>
                    <a:tailEnd/>
                  </a:ln>
                </p:spPr>
                <p:txBody>
                  <a:bodyPr/>
                  <a:lstStyle/>
                  <a:p>
                    <a:pPr defTabSz="457200"/>
                    <a:endParaRPr lang="en-US" dirty="0">
                      <a:solidFill>
                        <a:prstClr val="black"/>
                      </a:solidFill>
                    </a:endParaRPr>
                  </a:p>
                </p:txBody>
              </p:sp>
              <p:sp>
                <p:nvSpPr>
                  <p:cNvPr id="9554" name="Freeform 328"/>
                  <p:cNvSpPr>
                    <a:spLocks/>
                  </p:cNvSpPr>
                  <p:nvPr/>
                </p:nvSpPr>
                <p:spPr bwMode="auto">
                  <a:xfrm>
                    <a:off x="2925" y="1160"/>
                    <a:ext cx="89" cy="128"/>
                  </a:xfrm>
                  <a:custGeom>
                    <a:avLst/>
                    <a:gdLst>
                      <a:gd name="T0" fmla="*/ 89 w 89"/>
                      <a:gd name="T1" fmla="*/ 110 h 130"/>
                      <a:gd name="T2" fmla="*/ 89 w 89"/>
                      <a:gd name="T3" fmla="*/ 32 h 130"/>
                      <a:gd name="T4" fmla="*/ 0 w 89"/>
                      <a:gd name="T5" fmla="*/ 0 h 130"/>
                      <a:gd name="T6" fmla="*/ 0 w 89"/>
                      <a:gd name="T7" fmla="*/ 79 h 130"/>
                      <a:gd name="T8" fmla="*/ 89 w 89"/>
                      <a:gd name="T9" fmla="*/ 110 h 130"/>
                      <a:gd name="T10" fmla="*/ 0 60000 65536"/>
                      <a:gd name="T11" fmla="*/ 0 60000 65536"/>
                      <a:gd name="T12" fmla="*/ 0 60000 65536"/>
                      <a:gd name="T13" fmla="*/ 0 60000 65536"/>
                      <a:gd name="T14" fmla="*/ 0 60000 65536"/>
                      <a:gd name="T15" fmla="*/ 0 w 89"/>
                      <a:gd name="T16" fmla="*/ 0 h 130"/>
                      <a:gd name="T17" fmla="*/ 89 w 89"/>
                      <a:gd name="T18" fmla="*/ 130 h 130"/>
                    </a:gdLst>
                    <a:ahLst/>
                    <a:cxnLst>
                      <a:cxn ang="T10">
                        <a:pos x="T0" y="T1"/>
                      </a:cxn>
                      <a:cxn ang="T11">
                        <a:pos x="T2" y="T3"/>
                      </a:cxn>
                      <a:cxn ang="T12">
                        <a:pos x="T4" y="T5"/>
                      </a:cxn>
                      <a:cxn ang="T13">
                        <a:pos x="T6" y="T7"/>
                      </a:cxn>
                      <a:cxn ang="T14">
                        <a:pos x="T8" y="T9"/>
                      </a:cxn>
                    </a:cxnLst>
                    <a:rect l="T15" t="T16" r="T17" b="T18"/>
                    <a:pathLst>
                      <a:path w="89" h="130">
                        <a:moveTo>
                          <a:pt x="89" y="130"/>
                        </a:moveTo>
                        <a:lnTo>
                          <a:pt x="89" y="41"/>
                        </a:lnTo>
                        <a:lnTo>
                          <a:pt x="0" y="0"/>
                        </a:lnTo>
                        <a:lnTo>
                          <a:pt x="0" y="89"/>
                        </a:lnTo>
                        <a:lnTo>
                          <a:pt x="89" y="130"/>
                        </a:lnTo>
                      </a:path>
                    </a:pathLst>
                  </a:custGeom>
                  <a:noFill/>
                  <a:ln w="3175">
                    <a:solidFill>
                      <a:srgbClr val="000000"/>
                    </a:solidFill>
                    <a:round/>
                    <a:headEnd/>
                    <a:tailEnd/>
                  </a:ln>
                </p:spPr>
                <p:txBody>
                  <a:bodyPr/>
                  <a:lstStyle/>
                  <a:p>
                    <a:pPr defTabSz="457200"/>
                    <a:endParaRPr lang="en-US" dirty="0">
                      <a:solidFill>
                        <a:prstClr val="black"/>
                      </a:solidFill>
                    </a:endParaRPr>
                  </a:p>
                </p:txBody>
              </p:sp>
              <p:sp>
                <p:nvSpPr>
                  <p:cNvPr id="9555" name="Freeform 329"/>
                  <p:cNvSpPr>
                    <a:spLocks/>
                  </p:cNvSpPr>
                  <p:nvPr/>
                </p:nvSpPr>
                <p:spPr bwMode="auto">
                  <a:xfrm>
                    <a:off x="2925" y="1130"/>
                    <a:ext cx="176" cy="70"/>
                  </a:xfrm>
                  <a:custGeom>
                    <a:avLst/>
                    <a:gdLst>
                      <a:gd name="T0" fmla="*/ 176 w 176"/>
                      <a:gd name="T1" fmla="*/ 35 h 71"/>
                      <a:gd name="T2" fmla="*/ 89 w 176"/>
                      <a:gd name="T3" fmla="*/ 61 h 71"/>
                      <a:gd name="T4" fmla="*/ 0 w 176"/>
                      <a:gd name="T5" fmla="*/ 30 h 71"/>
                      <a:gd name="T6" fmla="*/ 87 w 176"/>
                      <a:gd name="T7" fmla="*/ 0 h 71"/>
                      <a:gd name="T8" fmla="*/ 176 w 176"/>
                      <a:gd name="T9" fmla="*/ 35 h 71"/>
                      <a:gd name="T10" fmla="*/ 0 60000 65536"/>
                      <a:gd name="T11" fmla="*/ 0 60000 65536"/>
                      <a:gd name="T12" fmla="*/ 0 60000 65536"/>
                      <a:gd name="T13" fmla="*/ 0 60000 65536"/>
                      <a:gd name="T14" fmla="*/ 0 60000 65536"/>
                      <a:gd name="T15" fmla="*/ 0 w 176"/>
                      <a:gd name="T16" fmla="*/ 0 h 71"/>
                      <a:gd name="T17" fmla="*/ 176 w 176"/>
                      <a:gd name="T18" fmla="*/ 71 h 71"/>
                    </a:gdLst>
                    <a:ahLst/>
                    <a:cxnLst>
                      <a:cxn ang="T10">
                        <a:pos x="T0" y="T1"/>
                      </a:cxn>
                      <a:cxn ang="T11">
                        <a:pos x="T2" y="T3"/>
                      </a:cxn>
                      <a:cxn ang="T12">
                        <a:pos x="T4" y="T5"/>
                      </a:cxn>
                      <a:cxn ang="T13">
                        <a:pos x="T6" y="T7"/>
                      </a:cxn>
                      <a:cxn ang="T14">
                        <a:pos x="T8" y="T9"/>
                      </a:cxn>
                    </a:cxnLst>
                    <a:rect l="T15" t="T16" r="T17" b="T18"/>
                    <a:pathLst>
                      <a:path w="176" h="71">
                        <a:moveTo>
                          <a:pt x="176" y="39"/>
                        </a:moveTo>
                        <a:lnTo>
                          <a:pt x="89" y="71"/>
                        </a:lnTo>
                        <a:lnTo>
                          <a:pt x="0" y="30"/>
                        </a:lnTo>
                        <a:lnTo>
                          <a:pt x="87" y="0"/>
                        </a:lnTo>
                        <a:lnTo>
                          <a:pt x="176" y="39"/>
                        </a:lnTo>
                        <a:close/>
                      </a:path>
                    </a:pathLst>
                  </a:custGeom>
                  <a:solidFill>
                    <a:srgbClr val="6666FF"/>
                  </a:solidFill>
                  <a:ln w="0">
                    <a:solidFill>
                      <a:srgbClr val="6666FF"/>
                    </a:solidFill>
                    <a:round/>
                    <a:headEnd/>
                    <a:tailEnd/>
                  </a:ln>
                </p:spPr>
                <p:txBody>
                  <a:bodyPr/>
                  <a:lstStyle/>
                  <a:p>
                    <a:pPr defTabSz="457200"/>
                    <a:endParaRPr lang="en-US" dirty="0">
                      <a:solidFill>
                        <a:prstClr val="black"/>
                      </a:solidFill>
                    </a:endParaRPr>
                  </a:p>
                </p:txBody>
              </p:sp>
              <p:sp>
                <p:nvSpPr>
                  <p:cNvPr id="9556" name="Freeform 330"/>
                  <p:cNvSpPr>
                    <a:spLocks/>
                  </p:cNvSpPr>
                  <p:nvPr/>
                </p:nvSpPr>
                <p:spPr bwMode="auto">
                  <a:xfrm>
                    <a:off x="3014" y="1169"/>
                    <a:ext cx="87" cy="119"/>
                  </a:xfrm>
                  <a:custGeom>
                    <a:avLst/>
                    <a:gdLst>
                      <a:gd name="T0" fmla="*/ 0 w 87"/>
                      <a:gd name="T1" fmla="*/ 101 h 121"/>
                      <a:gd name="T2" fmla="*/ 0 w 87"/>
                      <a:gd name="T3" fmla="*/ 30 h 121"/>
                      <a:gd name="T4" fmla="*/ 87 w 87"/>
                      <a:gd name="T5" fmla="*/ 0 h 121"/>
                      <a:gd name="T6" fmla="*/ 87 w 87"/>
                      <a:gd name="T7" fmla="*/ 76 h 121"/>
                      <a:gd name="T8" fmla="*/ 0 w 87"/>
                      <a:gd name="T9" fmla="*/ 101 h 121"/>
                      <a:gd name="T10" fmla="*/ 0 60000 65536"/>
                      <a:gd name="T11" fmla="*/ 0 60000 65536"/>
                      <a:gd name="T12" fmla="*/ 0 60000 65536"/>
                      <a:gd name="T13" fmla="*/ 0 60000 65536"/>
                      <a:gd name="T14" fmla="*/ 0 60000 65536"/>
                      <a:gd name="T15" fmla="*/ 0 w 87"/>
                      <a:gd name="T16" fmla="*/ 0 h 121"/>
                      <a:gd name="T17" fmla="*/ 87 w 87"/>
                      <a:gd name="T18" fmla="*/ 121 h 121"/>
                    </a:gdLst>
                    <a:ahLst/>
                    <a:cxnLst>
                      <a:cxn ang="T10">
                        <a:pos x="T0" y="T1"/>
                      </a:cxn>
                      <a:cxn ang="T11">
                        <a:pos x="T2" y="T3"/>
                      </a:cxn>
                      <a:cxn ang="T12">
                        <a:pos x="T4" y="T5"/>
                      </a:cxn>
                      <a:cxn ang="T13">
                        <a:pos x="T6" y="T7"/>
                      </a:cxn>
                      <a:cxn ang="T14">
                        <a:pos x="T8" y="T9"/>
                      </a:cxn>
                    </a:cxnLst>
                    <a:rect l="T15" t="T16" r="T17" b="T18"/>
                    <a:pathLst>
                      <a:path w="87" h="121">
                        <a:moveTo>
                          <a:pt x="0" y="121"/>
                        </a:moveTo>
                        <a:lnTo>
                          <a:pt x="0" y="32"/>
                        </a:lnTo>
                        <a:lnTo>
                          <a:pt x="87" y="0"/>
                        </a:lnTo>
                        <a:lnTo>
                          <a:pt x="87" y="86"/>
                        </a:lnTo>
                        <a:lnTo>
                          <a:pt x="0" y="121"/>
                        </a:lnTo>
                        <a:close/>
                      </a:path>
                    </a:pathLst>
                  </a:custGeom>
                  <a:solidFill>
                    <a:srgbClr val="6666FF"/>
                  </a:solidFill>
                  <a:ln w="0">
                    <a:solidFill>
                      <a:srgbClr val="6666FF"/>
                    </a:solidFill>
                    <a:round/>
                    <a:headEnd/>
                    <a:tailEnd/>
                  </a:ln>
                </p:spPr>
                <p:txBody>
                  <a:bodyPr/>
                  <a:lstStyle/>
                  <a:p>
                    <a:pPr defTabSz="457200"/>
                    <a:endParaRPr lang="en-US" dirty="0">
                      <a:solidFill>
                        <a:prstClr val="black"/>
                      </a:solidFill>
                    </a:endParaRPr>
                  </a:p>
                </p:txBody>
              </p:sp>
              <p:sp>
                <p:nvSpPr>
                  <p:cNvPr id="9557" name="Freeform 332"/>
                  <p:cNvSpPr>
                    <a:spLocks/>
                  </p:cNvSpPr>
                  <p:nvPr/>
                </p:nvSpPr>
                <p:spPr bwMode="auto">
                  <a:xfrm>
                    <a:off x="3099" y="1110"/>
                    <a:ext cx="238" cy="105"/>
                  </a:xfrm>
                  <a:custGeom>
                    <a:avLst/>
                    <a:gdLst>
                      <a:gd name="T0" fmla="*/ 238 w 238"/>
                      <a:gd name="T1" fmla="*/ 0 h 106"/>
                      <a:gd name="T2" fmla="*/ 206 w 238"/>
                      <a:gd name="T3" fmla="*/ 30 h 106"/>
                      <a:gd name="T4" fmla="*/ 184 w 238"/>
                      <a:gd name="T5" fmla="*/ 15 h 106"/>
                      <a:gd name="T6" fmla="*/ 165 w 238"/>
                      <a:gd name="T7" fmla="*/ 41 h 106"/>
                      <a:gd name="T8" fmla="*/ 145 w 238"/>
                      <a:gd name="T9" fmla="*/ 26 h 106"/>
                      <a:gd name="T10" fmla="*/ 132 w 238"/>
                      <a:gd name="T11" fmla="*/ 53 h 106"/>
                      <a:gd name="T12" fmla="*/ 112 w 238"/>
                      <a:gd name="T13" fmla="*/ 43 h 106"/>
                      <a:gd name="T14" fmla="*/ 100 w 238"/>
                      <a:gd name="T15" fmla="*/ 61 h 106"/>
                      <a:gd name="T16" fmla="*/ 78 w 238"/>
                      <a:gd name="T17" fmla="*/ 53 h 106"/>
                      <a:gd name="T18" fmla="*/ 67 w 238"/>
                      <a:gd name="T19" fmla="*/ 73 h 106"/>
                      <a:gd name="T20" fmla="*/ 45 w 238"/>
                      <a:gd name="T21" fmla="*/ 59 h 106"/>
                      <a:gd name="T22" fmla="*/ 32 w 238"/>
                      <a:gd name="T23" fmla="*/ 86 h 106"/>
                      <a:gd name="T24" fmla="*/ 15 w 238"/>
                      <a:gd name="T25" fmla="*/ 68 h 106"/>
                      <a:gd name="T26" fmla="*/ 0 w 238"/>
                      <a:gd name="T27" fmla="*/ 96 h 10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38"/>
                      <a:gd name="T43" fmla="*/ 0 h 106"/>
                      <a:gd name="T44" fmla="*/ 238 w 238"/>
                      <a:gd name="T45" fmla="*/ 106 h 10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38" h="106">
                        <a:moveTo>
                          <a:pt x="238" y="0"/>
                        </a:moveTo>
                        <a:lnTo>
                          <a:pt x="206" y="30"/>
                        </a:lnTo>
                        <a:lnTo>
                          <a:pt x="184" y="15"/>
                        </a:lnTo>
                        <a:lnTo>
                          <a:pt x="165" y="41"/>
                        </a:lnTo>
                        <a:lnTo>
                          <a:pt x="145" y="26"/>
                        </a:lnTo>
                        <a:lnTo>
                          <a:pt x="132" y="54"/>
                        </a:lnTo>
                        <a:lnTo>
                          <a:pt x="112" y="43"/>
                        </a:lnTo>
                        <a:lnTo>
                          <a:pt x="100" y="71"/>
                        </a:lnTo>
                        <a:lnTo>
                          <a:pt x="78" y="56"/>
                        </a:lnTo>
                        <a:lnTo>
                          <a:pt x="67" y="83"/>
                        </a:lnTo>
                        <a:lnTo>
                          <a:pt x="45" y="69"/>
                        </a:lnTo>
                        <a:lnTo>
                          <a:pt x="32" y="96"/>
                        </a:lnTo>
                        <a:lnTo>
                          <a:pt x="15" y="78"/>
                        </a:lnTo>
                        <a:lnTo>
                          <a:pt x="0" y="106"/>
                        </a:lnTo>
                      </a:path>
                    </a:pathLst>
                  </a:custGeom>
                  <a:noFill/>
                  <a:ln w="11113">
                    <a:solidFill>
                      <a:srgbClr val="0000FF"/>
                    </a:solidFill>
                    <a:round/>
                    <a:headEnd/>
                    <a:tailEnd/>
                  </a:ln>
                </p:spPr>
                <p:txBody>
                  <a:bodyPr/>
                  <a:lstStyle/>
                  <a:p>
                    <a:pPr defTabSz="457200"/>
                    <a:endParaRPr lang="en-US" dirty="0">
                      <a:solidFill>
                        <a:prstClr val="black"/>
                      </a:solidFill>
                    </a:endParaRPr>
                  </a:p>
                </p:txBody>
              </p:sp>
              <p:sp>
                <p:nvSpPr>
                  <p:cNvPr id="9558" name="Line 333"/>
                  <p:cNvSpPr>
                    <a:spLocks noChangeShapeType="1"/>
                  </p:cNvSpPr>
                  <p:nvPr/>
                </p:nvSpPr>
                <p:spPr bwMode="auto">
                  <a:xfrm flipV="1">
                    <a:off x="2877" y="1234"/>
                    <a:ext cx="92" cy="40"/>
                  </a:xfrm>
                  <a:prstGeom prst="line">
                    <a:avLst/>
                  </a:prstGeom>
                  <a:noFill/>
                  <a:ln w="11113">
                    <a:solidFill>
                      <a:srgbClr val="0000FF"/>
                    </a:solidFill>
                    <a:round/>
                    <a:headEnd/>
                    <a:tailEnd/>
                  </a:ln>
                </p:spPr>
                <p:txBody>
                  <a:bodyPr/>
                  <a:lstStyle/>
                  <a:p>
                    <a:pPr defTabSz="457200"/>
                    <a:endParaRPr lang="en-US" dirty="0">
                      <a:solidFill>
                        <a:prstClr val="black"/>
                      </a:solidFill>
                    </a:endParaRPr>
                  </a:p>
                </p:txBody>
              </p:sp>
            </p:grpSp>
            <p:sp>
              <p:nvSpPr>
                <p:cNvPr id="9541" name="Freeform 331"/>
                <p:cNvSpPr>
                  <a:spLocks/>
                </p:cNvSpPr>
                <p:nvPr/>
              </p:nvSpPr>
              <p:spPr bwMode="auto">
                <a:xfrm>
                  <a:off x="2400" y="1275"/>
                  <a:ext cx="477" cy="636"/>
                </a:xfrm>
                <a:custGeom>
                  <a:avLst/>
                  <a:gdLst>
                    <a:gd name="T0" fmla="*/ 0 w 477"/>
                    <a:gd name="T1" fmla="*/ 636 h 636"/>
                    <a:gd name="T2" fmla="*/ 247 w 477"/>
                    <a:gd name="T3" fmla="*/ 493 h 636"/>
                    <a:gd name="T4" fmla="*/ 477 w 477"/>
                    <a:gd name="T5" fmla="*/ 0 h 636"/>
                    <a:gd name="T6" fmla="*/ 0 60000 65536"/>
                    <a:gd name="T7" fmla="*/ 0 60000 65536"/>
                    <a:gd name="T8" fmla="*/ 0 60000 65536"/>
                    <a:gd name="T9" fmla="*/ 0 w 477"/>
                    <a:gd name="T10" fmla="*/ 0 h 636"/>
                    <a:gd name="T11" fmla="*/ 477 w 477"/>
                    <a:gd name="T12" fmla="*/ 636 h 636"/>
                  </a:gdLst>
                  <a:ahLst/>
                  <a:cxnLst>
                    <a:cxn ang="T6">
                      <a:pos x="T0" y="T1"/>
                    </a:cxn>
                    <a:cxn ang="T7">
                      <a:pos x="T2" y="T3"/>
                    </a:cxn>
                    <a:cxn ang="T8">
                      <a:pos x="T4" y="T5"/>
                    </a:cxn>
                  </a:cxnLst>
                  <a:rect l="T9" t="T10" r="T11" b="T12"/>
                  <a:pathLst>
                    <a:path w="477" h="636">
                      <a:moveTo>
                        <a:pt x="0" y="636"/>
                      </a:moveTo>
                      <a:lnTo>
                        <a:pt x="247" y="493"/>
                      </a:lnTo>
                      <a:lnTo>
                        <a:pt x="477" y="0"/>
                      </a:lnTo>
                    </a:path>
                  </a:pathLst>
                </a:custGeom>
                <a:noFill/>
                <a:ln w="11113">
                  <a:solidFill>
                    <a:srgbClr val="0000FF"/>
                  </a:solidFill>
                  <a:round/>
                  <a:headEnd/>
                  <a:tailEnd/>
                </a:ln>
              </p:spPr>
              <p:txBody>
                <a:bodyPr/>
                <a:lstStyle/>
                <a:p>
                  <a:pPr defTabSz="457200"/>
                  <a:endParaRPr lang="en-US" dirty="0">
                    <a:solidFill>
                      <a:prstClr val="black"/>
                    </a:solidFill>
                  </a:endParaRPr>
                </a:p>
              </p:txBody>
            </p:sp>
          </p:grpSp>
          <p:grpSp>
            <p:nvGrpSpPr>
              <p:cNvPr id="6" name="Group 429"/>
              <p:cNvGrpSpPr>
                <a:grpSpLocks/>
              </p:cNvGrpSpPr>
              <p:nvPr/>
            </p:nvGrpSpPr>
            <p:grpSpPr bwMode="auto">
              <a:xfrm>
                <a:off x="962025" y="2286001"/>
                <a:ext cx="4654551" cy="2616201"/>
                <a:chOff x="558" y="1440"/>
                <a:chExt cx="2932" cy="1648"/>
              </a:xfrm>
            </p:grpSpPr>
            <p:sp>
              <p:nvSpPr>
                <p:cNvPr id="9348" name="Freeform 135"/>
                <p:cNvSpPr>
                  <a:spLocks/>
                </p:cNvSpPr>
                <p:nvPr/>
              </p:nvSpPr>
              <p:spPr bwMode="auto">
                <a:xfrm>
                  <a:off x="672" y="2400"/>
                  <a:ext cx="1687" cy="688"/>
                </a:xfrm>
                <a:custGeom>
                  <a:avLst/>
                  <a:gdLst>
                    <a:gd name="T0" fmla="*/ 934 w 1687"/>
                    <a:gd name="T1" fmla="*/ 0 h 688"/>
                    <a:gd name="T2" fmla="*/ 794 w 1687"/>
                    <a:gd name="T3" fmla="*/ 17 h 688"/>
                    <a:gd name="T4" fmla="*/ 756 w 1687"/>
                    <a:gd name="T5" fmla="*/ 39 h 688"/>
                    <a:gd name="T6" fmla="*/ 727 w 1687"/>
                    <a:gd name="T7" fmla="*/ 60 h 688"/>
                    <a:gd name="T8" fmla="*/ 705 w 1687"/>
                    <a:gd name="T9" fmla="*/ 76 h 688"/>
                    <a:gd name="T10" fmla="*/ 692 w 1687"/>
                    <a:gd name="T11" fmla="*/ 89 h 688"/>
                    <a:gd name="T12" fmla="*/ 682 w 1687"/>
                    <a:gd name="T13" fmla="*/ 99 h 688"/>
                    <a:gd name="T14" fmla="*/ 680 w 1687"/>
                    <a:gd name="T15" fmla="*/ 101 h 688"/>
                    <a:gd name="T16" fmla="*/ 649 w 1687"/>
                    <a:gd name="T17" fmla="*/ 136 h 688"/>
                    <a:gd name="T18" fmla="*/ 628 w 1687"/>
                    <a:gd name="T19" fmla="*/ 169 h 688"/>
                    <a:gd name="T20" fmla="*/ 616 w 1687"/>
                    <a:gd name="T21" fmla="*/ 202 h 688"/>
                    <a:gd name="T22" fmla="*/ 612 w 1687"/>
                    <a:gd name="T23" fmla="*/ 232 h 688"/>
                    <a:gd name="T24" fmla="*/ 614 w 1687"/>
                    <a:gd name="T25" fmla="*/ 260 h 688"/>
                    <a:gd name="T26" fmla="*/ 617 w 1687"/>
                    <a:gd name="T27" fmla="*/ 286 h 688"/>
                    <a:gd name="T28" fmla="*/ 627 w 1687"/>
                    <a:gd name="T29" fmla="*/ 308 h 688"/>
                    <a:gd name="T30" fmla="*/ 634 w 1687"/>
                    <a:gd name="T31" fmla="*/ 325 h 688"/>
                    <a:gd name="T32" fmla="*/ 643 w 1687"/>
                    <a:gd name="T33" fmla="*/ 338 h 688"/>
                    <a:gd name="T34" fmla="*/ 649 w 1687"/>
                    <a:gd name="T35" fmla="*/ 347 h 688"/>
                    <a:gd name="T36" fmla="*/ 651 w 1687"/>
                    <a:gd name="T37" fmla="*/ 349 h 688"/>
                    <a:gd name="T38" fmla="*/ 682 w 1687"/>
                    <a:gd name="T39" fmla="*/ 384 h 688"/>
                    <a:gd name="T40" fmla="*/ 719 w 1687"/>
                    <a:gd name="T41" fmla="*/ 412 h 688"/>
                    <a:gd name="T42" fmla="*/ 758 w 1687"/>
                    <a:gd name="T43" fmla="*/ 434 h 688"/>
                    <a:gd name="T44" fmla="*/ 797 w 1687"/>
                    <a:gd name="T45" fmla="*/ 451 h 688"/>
                    <a:gd name="T46" fmla="*/ 834 w 1687"/>
                    <a:gd name="T47" fmla="*/ 462 h 688"/>
                    <a:gd name="T48" fmla="*/ 866 w 1687"/>
                    <a:gd name="T49" fmla="*/ 471 h 688"/>
                    <a:gd name="T50" fmla="*/ 892 w 1687"/>
                    <a:gd name="T51" fmla="*/ 477 h 688"/>
                    <a:gd name="T52" fmla="*/ 910 w 1687"/>
                    <a:gd name="T53" fmla="*/ 479 h 688"/>
                    <a:gd name="T54" fmla="*/ 916 w 1687"/>
                    <a:gd name="T55" fmla="*/ 481 h 688"/>
                    <a:gd name="T56" fmla="*/ 992 w 1687"/>
                    <a:gd name="T57" fmla="*/ 486 h 688"/>
                    <a:gd name="T58" fmla="*/ 1059 w 1687"/>
                    <a:gd name="T59" fmla="*/ 488 h 688"/>
                    <a:gd name="T60" fmla="*/ 1114 w 1687"/>
                    <a:gd name="T61" fmla="*/ 488 h 688"/>
                    <a:gd name="T62" fmla="*/ 1161 w 1687"/>
                    <a:gd name="T63" fmla="*/ 486 h 688"/>
                    <a:gd name="T64" fmla="*/ 1198 w 1687"/>
                    <a:gd name="T65" fmla="*/ 482 h 688"/>
                    <a:gd name="T66" fmla="*/ 1227 w 1687"/>
                    <a:gd name="T67" fmla="*/ 479 h 688"/>
                    <a:gd name="T68" fmla="*/ 1250 w 1687"/>
                    <a:gd name="T69" fmla="*/ 473 h 688"/>
                    <a:gd name="T70" fmla="*/ 1265 w 1687"/>
                    <a:gd name="T71" fmla="*/ 470 h 688"/>
                    <a:gd name="T72" fmla="*/ 1274 w 1687"/>
                    <a:gd name="T73" fmla="*/ 468 h 688"/>
                    <a:gd name="T74" fmla="*/ 1277 w 1687"/>
                    <a:gd name="T75" fmla="*/ 466 h 688"/>
                    <a:gd name="T76" fmla="*/ 1320 w 1687"/>
                    <a:gd name="T77" fmla="*/ 453 h 688"/>
                    <a:gd name="T78" fmla="*/ 1361 w 1687"/>
                    <a:gd name="T79" fmla="*/ 436 h 688"/>
                    <a:gd name="T80" fmla="*/ 1402 w 1687"/>
                    <a:gd name="T81" fmla="*/ 419 h 688"/>
                    <a:gd name="T82" fmla="*/ 1441 w 1687"/>
                    <a:gd name="T83" fmla="*/ 401 h 688"/>
                    <a:gd name="T84" fmla="*/ 1478 w 1687"/>
                    <a:gd name="T85" fmla="*/ 382 h 688"/>
                    <a:gd name="T86" fmla="*/ 1509 w 1687"/>
                    <a:gd name="T87" fmla="*/ 364 h 688"/>
                    <a:gd name="T88" fmla="*/ 1537 w 1687"/>
                    <a:gd name="T89" fmla="*/ 347 h 688"/>
                    <a:gd name="T90" fmla="*/ 1561 w 1687"/>
                    <a:gd name="T91" fmla="*/ 332 h 688"/>
                    <a:gd name="T92" fmla="*/ 1578 w 1687"/>
                    <a:gd name="T93" fmla="*/ 321 h 688"/>
                    <a:gd name="T94" fmla="*/ 1589 w 1687"/>
                    <a:gd name="T95" fmla="*/ 314 h 688"/>
                    <a:gd name="T96" fmla="*/ 1593 w 1687"/>
                    <a:gd name="T97" fmla="*/ 312 h 688"/>
                    <a:gd name="T98" fmla="*/ 1687 w 1687"/>
                    <a:gd name="T99" fmla="*/ 317 h 688"/>
                    <a:gd name="T100" fmla="*/ 1096 w 1687"/>
                    <a:gd name="T101" fmla="*/ 651 h 688"/>
                    <a:gd name="T102" fmla="*/ 1092 w 1687"/>
                    <a:gd name="T103" fmla="*/ 653 h 688"/>
                    <a:gd name="T104" fmla="*/ 1079 w 1687"/>
                    <a:gd name="T105" fmla="*/ 657 h 688"/>
                    <a:gd name="T106" fmla="*/ 1059 w 1687"/>
                    <a:gd name="T107" fmla="*/ 664 h 688"/>
                    <a:gd name="T108" fmla="*/ 1033 w 1687"/>
                    <a:gd name="T109" fmla="*/ 672 h 688"/>
                    <a:gd name="T110" fmla="*/ 999 w 1687"/>
                    <a:gd name="T111" fmla="*/ 679 h 688"/>
                    <a:gd name="T112" fmla="*/ 960 w 1687"/>
                    <a:gd name="T113" fmla="*/ 685 h 688"/>
                    <a:gd name="T114" fmla="*/ 916 w 1687"/>
                    <a:gd name="T115" fmla="*/ 688 h 688"/>
                    <a:gd name="T116" fmla="*/ 868 w 1687"/>
                    <a:gd name="T117" fmla="*/ 688 h 688"/>
                    <a:gd name="T118" fmla="*/ 0 w 1687"/>
                    <a:gd name="T119" fmla="*/ 668 h 688"/>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687"/>
                    <a:gd name="T181" fmla="*/ 0 h 688"/>
                    <a:gd name="T182" fmla="*/ 1687 w 1687"/>
                    <a:gd name="T183" fmla="*/ 688 h 688"/>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687" h="688">
                      <a:moveTo>
                        <a:pt x="934" y="0"/>
                      </a:moveTo>
                      <a:lnTo>
                        <a:pt x="794" y="17"/>
                      </a:lnTo>
                      <a:lnTo>
                        <a:pt x="756" y="39"/>
                      </a:lnTo>
                      <a:lnTo>
                        <a:pt x="727" y="60"/>
                      </a:lnTo>
                      <a:lnTo>
                        <a:pt x="705" y="76"/>
                      </a:lnTo>
                      <a:lnTo>
                        <a:pt x="692" y="89"/>
                      </a:lnTo>
                      <a:lnTo>
                        <a:pt x="682" y="99"/>
                      </a:lnTo>
                      <a:lnTo>
                        <a:pt x="680" y="101"/>
                      </a:lnTo>
                      <a:lnTo>
                        <a:pt x="649" y="136"/>
                      </a:lnTo>
                      <a:lnTo>
                        <a:pt x="628" y="169"/>
                      </a:lnTo>
                      <a:lnTo>
                        <a:pt x="616" y="202"/>
                      </a:lnTo>
                      <a:lnTo>
                        <a:pt x="612" y="232"/>
                      </a:lnTo>
                      <a:lnTo>
                        <a:pt x="614" y="260"/>
                      </a:lnTo>
                      <a:lnTo>
                        <a:pt x="617" y="286"/>
                      </a:lnTo>
                      <a:lnTo>
                        <a:pt x="627" y="308"/>
                      </a:lnTo>
                      <a:lnTo>
                        <a:pt x="634" y="325"/>
                      </a:lnTo>
                      <a:lnTo>
                        <a:pt x="643" y="338"/>
                      </a:lnTo>
                      <a:lnTo>
                        <a:pt x="649" y="347"/>
                      </a:lnTo>
                      <a:lnTo>
                        <a:pt x="651" y="349"/>
                      </a:lnTo>
                      <a:lnTo>
                        <a:pt x="682" y="384"/>
                      </a:lnTo>
                      <a:lnTo>
                        <a:pt x="719" y="412"/>
                      </a:lnTo>
                      <a:lnTo>
                        <a:pt x="758" y="434"/>
                      </a:lnTo>
                      <a:lnTo>
                        <a:pt x="797" y="451"/>
                      </a:lnTo>
                      <a:lnTo>
                        <a:pt x="834" y="462"/>
                      </a:lnTo>
                      <a:lnTo>
                        <a:pt x="866" y="471"/>
                      </a:lnTo>
                      <a:lnTo>
                        <a:pt x="892" y="477"/>
                      </a:lnTo>
                      <a:lnTo>
                        <a:pt x="910" y="479"/>
                      </a:lnTo>
                      <a:lnTo>
                        <a:pt x="916" y="481"/>
                      </a:lnTo>
                      <a:lnTo>
                        <a:pt x="992" y="486"/>
                      </a:lnTo>
                      <a:lnTo>
                        <a:pt x="1059" y="488"/>
                      </a:lnTo>
                      <a:lnTo>
                        <a:pt x="1114" y="488"/>
                      </a:lnTo>
                      <a:lnTo>
                        <a:pt x="1161" y="486"/>
                      </a:lnTo>
                      <a:lnTo>
                        <a:pt x="1198" y="482"/>
                      </a:lnTo>
                      <a:lnTo>
                        <a:pt x="1227" y="479"/>
                      </a:lnTo>
                      <a:lnTo>
                        <a:pt x="1250" y="473"/>
                      </a:lnTo>
                      <a:lnTo>
                        <a:pt x="1265" y="470"/>
                      </a:lnTo>
                      <a:lnTo>
                        <a:pt x="1274" y="468"/>
                      </a:lnTo>
                      <a:lnTo>
                        <a:pt x="1277" y="466"/>
                      </a:lnTo>
                      <a:lnTo>
                        <a:pt x="1320" y="453"/>
                      </a:lnTo>
                      <a:lnTo>
                        <a:pt x="1361" y="436"/>
                      </a:lnTo>
                      <a:lnTo>
                        <a:pt x="1402" y="419"/>
                      </a:lnTo>
                      <a:lnTo>
                        <a:pt x="1441" y="401"/>
                      </a:lnTo>
                      <a:lnTo>
                        <a:pt x="1478" y="382"/>
                      </a:lnTo>
                      <a:lnTo>
                        <a:pt x="1509" y="364"/>
                      </a:lnTo>
                      <a:lnTo>
                        <a:pt x="1537" y="347"/>
                      </a:lnTo>
                      <a:lnTo>
                        <a:pt x="1561" y="332"/>
                      </a:lnTo>
                      <a:lnTo>
                        <a:pt x="1578" y="321"/>
                      </a:lnTo>
                      <a:lnTo>
                        <a:pt x="1589" y="314"/>
                      </a:lnTo>
                      <a:lnTo>
                        <a:pt x="1593" y="312"/>
                      </a:lnTo>
                      <a:lnTo>
                        <a:pt x="1687" y="317"/>
                      </a:lnTo>
                      <a:lnTo>
                        <a:pt x="1096" y="651"/>
                      </a:lnTo>
                      <a:lnTo>
                        <a:pt x="1092" y="653"/>
                      </a:lnTo>
                      <a:lnTo>
                        <a:pt x="1079" y="657"/>
                      </a:lnTo>
                      <a:lnTo>
                        <a:pt x="1059" y="664"/>
                      </a:lnTo>
                      <a:lnTo>
                        <a:pt x="1033" y="672"/>
                      </a:lnTo>
                      <a:lnTo>
                        <a:pt x="999" y="679"/>
                      </a:lnTo>
                      <a:lnTo>
                        <a:pt x="960" y="685"/>
                      </a:lnTo>
                      <a:lnTo>
                        <a:pt x="916" y="688"/>
                      </a:lnTo>
                      <a:lnTo>
                        <a:pt x="868" y="688"/>
                      </a:lnTo>
                      <a:lnTo>
                        <a:pt x="0" y="668"/>
                      </a:lnTo>
                    </a:path>
                  </a:pathLst>
                </a:custGeom>
                <a:noFill/>
                <a:ln w="11113">
                  <a:solidFill>
                    <a:srgbClr val="FF0000"/>
                  </a:solidFill>
                  <a:round/>
                  <a:headEnd/>
                  <a:tailEnd/>
                </a:ln>
              </p:spPr>
              <p:txBody>
                <a:bodyPr/>
                <a:lstStyle/>
                <a:p>
                  <a:pPr defTabSz="457200"/>
                  <a:endParaRPr lang="en-US" dirty="0">
                    <a:solidFill>
                      <a:prstClr val="black"/>
                    </a:solidFill>
                  </a:endParaRPr>
                </a:p>
              </p:txBody>
            </p:sp>
            <p:grpSp>
              <p:nvGrpSpPr>
                <p:cNvPr id="7" name="Group 428"/>
                <p:cNvGrpSpPr>
                  <a:grpSpLocks/>
                </p:cNvGrpSpPr>
                <p:nvPr/>
              </p:nvGrpSpPr>
              <p:grpSpPr bwMode="auto">
                <a:xfrm>
                  <a:off x="558" y="1440"/>
                  <a:ext cx="2932" cy="1485"/>
                  <a:chOff x="558" y="1440"/>
                  <a:chExt cx="2932" cy="1485"/>
                </a:xfrm>
              </p:grpSpPr>
              <p:grpSp>
                <p:nvGrpSpPr>
                  <p:cNvPr id="8" name="Group 425"/>
                  <p:cNvGrpSpPr>
                    <a:grpSpLocks/>
                  </p:cNvGrpSpPr>
                  <p:nvPr/>
                </p:nvGrpSpPr>
                <p:grpSpPr bwMode="auto">
                  <a:xfrm>
                    <a:off x="944" y="1440"/>
                    <a:ext cx="2546" cy="1485"/>
                    <a:chOff x="944" y="1440"/>
                    <a:chExt cx="2546" cy="1485"/>
                  </a:xfrm>
                </p:grpSpPr>
                <p:sp>
                  <p:nvSpPr>
                    <p:cNvPr id="9352" name="Freeform 118"/>
                    <p:cNvSpPr>
                      <a:spLocks/>
                    </p:cNvSpPr>
                    <p:nvPr/>
                  </p:nvSpPr>
                  <p:spPr bwMode="auto">
                    <a:xfrm>
                      <a:off x="1603" y="1964"/>
                      <a:ext cx="665" cy="401"/>
                    </a:xfrm>
                    <a:custGeom>
                      <a:avLst/>
                      <a:gdLst>
                        <a:gd name="T0" fmla="*/ 647 w 665"/>
                        <a:gd name="T1" fmla="*/ 0 h 401"/>
                        <a:gd name="T2" fmla="*/ 647 w 665"/>
                        <a:gd name="T3" fmla="*/ 2 h 401"/>
                        <a:gd name="T4" fmla="*/ 651 w 665"/>
                        <a:gd name="T5" fmla="*/ 4 h 401"/>
                        <a:gd name="T6" fmla="*/ 654 w 665"/>
                        <a:gd name="T7" fmla="*/ 6 h 401"/>
                        <a:gd name="T8" fmla="*/ 658 w 665"/>
                        <a:gd name="T9" fmla="*/ 10 h 401"/>
                        <a:gd name="T10" fmla="*/ 662 w 665"/>
                        <a:gd name="T11" fmla="*/ 13 h 401"/>
                        <a:gd name="T12" fmla="*/ 664 w 665"/>
                        <a:gd name="T13" fmla="*/ 19 h 401"/>
                        <a:gd name="T14" fmla="*/ 665 w 665"/>
                        <a:gd name="T15" fmla="*/ 23 h 401"/>
                        <a:gd name="T16" fmla="*/ 15 w 665"/>
                        <a:gd name="T17" fmla="*/ 401 h 401"/>
                        <a:gd name="T18" fmla="*/ 0 w 665"/>
                        <a:gd name="T19" fmla="*/ 379 h 401"/>
                        <a:gd name="T20" fmla="*/ 647 w 665"/>
                        <a:gd name="T21" fmla="*/ 0 h 40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65"/>
                        <a:gd name="T34" fmla="*/ 0 h 401"/>
                        <a:gd name="T35" fmla="*/ 665 w 665"/>
                        <a:gd name="T36" fmla="*/ 401 h 40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65" h="401">
                          <a:moveTo>
                            <a:pt x="647" y="0"/>
                          </a:moveTo>
                          <a:lnTo>
                            <a:pt x="647" y="2"/>
                          </a:lnTo>
                          <a:lnTo>
                            <a:pt x="651" y="4"/>
                          </a:lnTo>
                          <a:lnTo>
                            <a:pt x="654" y="6"/>
                          </a:lnTo>
                          <a:lnTo>
                            <a:pt x="658" y="10"/>
                          </a:lnTo>
                          <a:lnTo>
                            <a:pt x="662" y="13"/>
                          </a:lnTo>
                          <a:lnTo>
                            <a:pt x="664" y="19"/>
                          </a:lnTo>
                          <a:lnTo>
                            <a:pt x="665" y="23"/>
                          </a:lnTo>
                          <a:lnTo>
                            <a:pt x="15" y="401"/>
                          </a:lnTo>
                          <a:lnTo>
                            <a:pt x="0" y="379"/>
                          </a:lnTo>
                          <a:lnTo>
                            <a:pt x="647" y="0"/>
                          </a:lnTo>
                          <a:close/>
                        </a:path>
                      </a:pathLst>
                    </a:custGeom>
                    <a:solidFill>
                      <a:srgbClr val="FFD5D5"/>
                    </a:solidFill>
                    <a:ln w="0">
                      <a:solidFill>
                        <a:srgbClr val="FFD5D5"/>
                      </a:solidFill>
                      <a:round/>
                      <a:headEnd/>
                      <a:tailEnd/>
                    </a:ln>
                  </p:spPr>
                  <p:txBody>
                    <a:bodyPr/>
                    <a:lstStyle/>
                    <a:p>
                      <a:pPr defTabSz="457200"/>
                      <a:endParaRPr lang="en-US" dirty="0">
                        <a:solidFill>
                          <a:prstClr val="black"/>
                        </a:solidFill>
                      </a:endParaRPr>
                    </a:p>
                  </p:txBody>
                </p:sp>
                <p:sp>
                  <p:nvSpPr>
                    <p:cNvPr id="9353" name="Line 153"/>
                    <p:cNvSpPr>
                      <a:spLocks noChangeShapeType="1"/>
                    </p:cNvSpPr>
                    <p:nvPr/>
                  </p:nvSpPr>
                  <p:spPr bwMode="auto">
                    <a:xfrm flipH="1">
                      <a:off x="1925" y="2649"/>
                      <a:ext cx="95" cy="276"/>
                    </a:xfrm>
                    <a:prstGeom prst="line">
                      <a:avLst/>
                    </a:prstGeom>
                    <a:noFill/>
                    <a:ln w="6350">
                      <a:solidFill>
                        <a:srgbClr val="0000FF"/>
                      </a:solidFill>
                      <a:round/>
                      <a:headEnd/>
                      <a:tailEnd/>
                    </a:ln>
                  </p:spPr>
                  <p:txBody>
                    <a:bodyPr/>
                    <a:lstStyle/>
                    <a:p>
                      <a:pPr defTabSz="457200"/>
                      <a:endParaRPr lang="en-US" dirty="0">
                        <a:solidFill>
                          <a:prstClr val="black"/>
                        </a:solidFill>
                      </a:endParaRPr>
                    </a:p>
                  </p:txBody>
                </p:sp>
                <p:sp>
                  <p:nvSpPr>
                    <p:cNvPr id="9354" name="Line 154"/>
                    <p:cNvSpPr>
                      <a:spLocks noChangeShapeType="1"/>
                    </p:cNvSpPr>
                    <p:nvPr/>
                  </p:nvSpPr>
                  <p:spPr bwMode="auto">
                    <a:xfrm flipH="1">
                      <a:off x="1925" y="2706"/>
                      <a:ext cx="95" cy="219"/>
                    </a:xfrm>
                    <a:prstGeom prst="line">
                      <a:avLst/>
                    </a:prstGeom>
                    <a:noFill/>
                    <a:ln w="6350">
                      <a:solidFill>
                        <a:srgbClr val="0000FF"/>
                      </a:solidFill>
                      <a:round/>
                      <a:headEnd/>
                      <a:tailEnd/>
                    </a:ln>
                  </p:spPr>
                  <p:txBody>
                    <a:bodyPr/>
                    <a:lstStyle/>
                    <a:p>
                      <a:pPr defTabSz="457200"/>
                      <a:endParaRPr lang="en-US" dirty="0">
                        <a:solidFill>
                          <a:prstClr val="black"/>
                        </a:solidFill>
                      </a:endParaRPr>
                    </a:p>
                  </p:txBody>
                </p:sp>
                <p:sp>
                  <p:nvSpPr>
                    <p:cNvPr id="9355" name="Line 155"/>
                    <p:cNvSpPr>
                      <a:spLocks noChangeShapeType="1"/>
                    </p:cNvSpPr>
                    <p:nvPr/>
                  </p:nvSpPr>
                  <p:spPr bwMode="auto">
                    <a:xfrm flipH="1">
                      <a:off x="1925" y="2754"/>
                      <a:ext cx="95" cy="171"/>
                    </a:xfrm>
                    <a:prstGeom prst="line">
                      <a:avLst/>
                    </a:prstGeom>
                    <a:noFill/>
                    <a:ln w="6350">
                      <a:solidFill>
                        <a:srgbClr val="0000FF"/>
                      </a:solidFill>
                      <a:round/>
                      <a:headEnd/>
                      <a:tailEnd/>
                    </a:ln>
                  </p:spPr>
                  <p:txBody>
                    <a:bodyPr/>
                    <a:lstStyle/>
                    <a:p>
                      <a:pPr defTabSz="457200"/>
                      <a:endParaRPr lang="en-US" dirty="0">
                        <a:solidFill>
                          <a:prstClr val="black"/>
                        </a:solidFill>
                      </a:endParaRPr>
                    </a:p>
                  </p:txBody>
                </p:sp>
                <p:sp>
                  <p:nvSpPr>
                    <p:cNvPr id="9356" name="Line 156"/>
                    <p:cNvSpPr>
                      <a:spLocks noChangeShapeType="1"/>
                    </p:cNvSpPr>
                    <p:nvPr/>
                  </p:nvSpPr>
                  <p:spPr bwMode="auto">
                    <a:xfrm flipH="1">
                      <a:off x="1925" y="2808"/>
                      <a:ext cx="95" cy="117"/>
                    </a:xfrm>
                    <a:prstGeom prst="line">
                      <a:avLst/>
                    </a:prstGeom>
                    <a:noFill/>
                    <a:ln w="6350">
                      <a:solidFill>
                        <a:srgbClr val="0000FF"/>
                      </a:solidFill>
                      <a:round/>
                      <a:headEnd/>
                      <a:tailEnd/>
                    </a:ln>
                  </p:spPr>
                  <p:txBody>
                    <a:bodyPr/>
                    <a:lstStyle/>
                    <a:p>
                      <a:pPr defTabSz="457200"/>
                      <a:endParaRPr lang="en-US" dirty="0">
                        <a:solidFill>
                          <a:prstClr val="black"/>
                        </a:solidFill>
                      </a:endParaRPr>
                    </a:p>
                  </p:txBody>
                </p:sp>
                <p:sp>
                  <p:nvSpPr>
                    <p:cNvPr id="9357" name="Freeform 171"/>
                    <p:cNvSpPr>
                      <a:spLocks/>
                    </p:cNvSpPr>
                    <p:nvPr/>
                  </p:nvSpPr>
                  <p:spPr bwMode="auto">
                    <a:xfrm>
                      <a:off x="2022" y="2808"/>
                      <a:ext cx="68" cy="89"/>
                    </a:xfrm>
                    <a:custGeom>
                      <a:avLst/>
                      <a:gdLst>
                        <a:gd name="T0" fmla="*/ 68 w 68"/>
                        <a:gd name="T1" fmla="*/ 0 h 89"/>
                        <a:gd name="T2" fmla="*/ 0 w 68"/>
                        <a:gd name="T3" fmla="*/ 39 h 89"/>
                        <a:gd name="T4" fmla="*/ 0 w 68"/>
                        <a:gd name="T5" fmla="*/ 89 h 89"/>
                        <a:gd name="T6" fmla="*/ 68 w 68"/>
                        <a:gd name="T7" fmla="*/ 52 h 89"/>
                        <a:gd name="T8" fmla="*/ 68 w 68"/>
                        <a:gd name="T9" fmla="*/ 0 h 89"/>
                        <a:gd name="T10" fmla="*/ 0 60000 65536"/>
                        <a:gd name="T11" fmla="*/ 0 60000 65536"/>
                        <a:gd name="T12" fmla="*/ 0 60000 65536"/>
                        <a:gd name="T13" fmla="*/ 0 60000 65536"/>
                        <a:gd name="T14" fmla="*/ 0 60000 65536"/>
                        <a:gd name="T15" fmla="*/ 0 w 68"/>
                        <a:gd name="T16" fmla="*/ 0 h 89"/>
                        <a:gd name="T17" fmla="*/ 68 w 68"/>
                        <a:gd name="T18" fmla="*/ 89 h 89"/>
                      </a:gdLst>
                      <a:ahLst/>
                      <a:cxnLst>
                        <a:cxn ang="T10">
                          <a:pos x="T0" y="T1"/>
                        </a:cxn>
                        <a:cxn ang="T11">
                          <a:pos x="T2" y="T3"/>
                        </a:cxn>
                        <a:cxn ang="T12">
                          <a:pos x="T4" y="T5"/>
                        </a:cxn>
                        <a:cxn ang="T13">
                          <a:pos x="T6" y="T7"/>
                        </a:cxn>
                        <a:cxn ang="T14">
                          <a:pos x="T8" y="T9"/>
                        </a:cxn>
                      </a:cxnLst>
                      <a:rect l="T15" t="T16" r="T17" b="T18"/>
                      <a:pathLst>
                        <a:path w="68" h="89">
                          <a:moveTo>
                            <a:pt x="68" y="0"/>
                          </a:moveTo>
                          <a:lnTo>
                            <a:pt x="0" y="39"/>
                          </a:lnTo>
                          <a:lnTo>
                            <a:pt x="0" y="89"/>
                          </a:lnTo>
                          <a:lnTo>
                            <a:pt x="68" y="52"/>
                          </a:lnTo>
                          <a:lnTo>
                            <a:pt x="68" y="0"/>
                          </a:lnTo>
                          <a:close/>
                        </a:path>
                      </a:pathLst>
                    </a:custGeom>
                    <a:solidFill>
                      <a:srgbClr val="000000"/>
                    </a:solidFill>
                    <a:ln w="0">
                      <a:solidFill>
                        <a:srgbClr val="000000"/>
                      </a:solidFill>
                      <a:round/>
                      <a:headEnd/>
                      <a:tailEnd/>
                    </a:ln>
                  </p:spPr>
                  <p:txBody>
                    <a:bodyPr/>
                    <a:lstStyle/>
                    <a:p>
                      <a:pPr defTabSz="457200"/>
                      <a:endParaRPr lang="en-US" dirty="0">
                        <a:solidFill>
                          <a:prstClr val="black"/>
                        </a:solidFill>
                      </a:endParaRPr>
                    </a:p>
                  </p:txBody>
                </p:sp>
                <p:sp>
                  <p:nvSpPr>
                    <p:cNvPr id="9358" name="Freeform 172"/>
                    <p:cNvSpPr>
                      <a:spLocks/>
                    </p:cNvSpPr>
                    <p:nvPr/>
                  </p:nvSpPr>
                  <p:spPr bwMode="auto">
                    <a:xfrm>
                      <a:off x="2022" y="2808"/>
                      <a:ext cx="68" cy="89"/>
                    </a:xfrm>
                    <a:custGeom>
                      <a:avLst/>
                      <a:gdLst>
                        <a:gd name="T0" fmla="*/ 68 w 68"/>
                        <a:gd name="T1" fmla="*/ 0 h 89"/>
                        <a:gd name="T2" fmla="*/ 0 w 68"/>
                        <a:gd name="T3" fmla="*/ 39 h 89"/>
                        <a:gd name="T4" fmla="*/ 0 w 68"/>
                        <a:gd name="T5" fmla="*/ 89 h 89"/>
                        <a:gd name="T6" fmla="*/ 68 w 68"/>
                        <a:gd name="T7" fmla="*/ 52 h 89"/>
                        <a:gd name="T8" fmla="*/ 68 w 68"/>
                        <a:gd name="T9" fmla="*/ 0 h 89"/>
                        <a:gd name="T10" fmla="*/ 0 60000 65536"/>
                        <a:gd name="T11" fmla="*/ 0 60000 65536"/>
                        <a:gd name="T12" fmla="*/ 0 60000 65536"/>
                        <a:gd name="T13" fmla="*/ 0 60000 65536"/>
                        <a:gd name="T14" fmla="*/ 0 60000 65536"/>
                        <a:gd name="T15" fmla="*/ 0 w 68"/>
                        <a:gd name="T16" fmla="*/ 0 h 89"/>
                        <a:gd name="T17" fmla="*/ 68 w 68"/>
                        <a:gd name="T18" fmla="*/ 89 h 89"/>
                      </a:gdLst>
                      <a:ahLst/>
                      <a:cxnLst>
                        <a:cxn ang="T10">
                          <a:pos x="T0" y="T1"/>
                        </a:cxn>
                        <a:cxn ang="T11">
                          <a:pos x="T2" y="T3"/>
                        </a:cxn>
                        <a:cxn ang="T12">
                          <a:pos x="T4" y="T5"/>
                        </a:cxn>
                        <a:cxn ang="T13">
                          <a:pos x="T6" y="T7"/>
                        </a:cxn>
                        <a:cxn ang="T14">
                          <a:pos x="T8" y="T9"/>
                        </a:cxn>
                      </a:cxnLst>
                      <a:rect l="T15" t="T16" r="T17" b="T18"/>
                      <a:pathLst>
                        <a:path w="68" h="89">
                          <a:moveTo>
                            <a:pt x="68" y="0"/>
                          </a:moveTo>
                          <a:lnTo>
                            <a:pt x="0" y="39"/>
                          </a:lnTo>
                          <a:lnTo>
                            <a:pt x="0" y="89"/>
                          </a:lnTo>
                          <a:lnTo>
                            <a:pt x="68" y="52"/>
                          </a:lnTo>
                          <a:lnTo>
                            <a:pt x="68" y="0"/>
                          </a:lnTo>
                        </a:path>
                      </a:pathLst>
                    </a:custGeom>
                    <a:noFill/>
                    <a:ln w="6350">
                      <a:solidFill>
                        <a:srgbClr val="000000"/>
                      </a:solidFill>
                      <a:round/>
                      <a:headEnd/>
                      <a:tailEnd/>
                    </a:ln>
                  </p:spPr>
                  <p:txBody>
                    <a:bodyPr/>
                    <a:lstStyle/>
                    <a:p>
                      <a:pPr defTabSz="457200"/>
                      <a:endParaRPr lang="en-US" dirty="0">
                        <a:solidFill>
                          <a:prstClr val="black"/>
                        </a:solidFill>
                      </a:endParaRPr>
                    </a:p>
                  </p:txBody>
                </p:sp>
                <p:sp>
                  <p:nvSpPr>
                    <p:cNvPr id="9359" name="Freeform 173"/>
                    <p:cNvSpPr>
                      <a:spLocks/>
                    </p:cNvSpPr>
                    <p:nvPr/>
                  </p:nvSpPr>
                  <p:spPr bwMode="auto">
                    <a:xfrm>
                      <a:off x="2027" y="2797"/>
                      <a:ext cx="69" cy="91"/>
                    </a:xfrm>
                    <a:custGeom>
                      <a:avLst/>
                      <a:gdLst>
                        <a:gd name="T0" fmla="*/ 69 w 69"/>
                        <a:gd name="T1" fmla="*/ 0 h 91"/>
                        <a:gd name="T2" fmla="*/ 0 w 69"/>
                        <a:gd name="T3" fmla="*/ 39 h 91"/>
                        <a:gd name="T4" fmla="*/ 0 w 69"/>
                        <a:gd name="T5" fmla="*/ 91 h 91"/>
                        <a:gd name="T6" fmla="*/ 69 w 69"/>
                        <a:gd name="T7" fmla="*/ 52 h 91"/>
                        <a:gd name="T8" fmla="*/ 69 w 69"/>
                        <a:gd name="T9" fmla="*/ 0 h 91"/>
                        <a:gd name="T10" fmla="*/ 0 60000 65536"/>
                        <a:gd name="T11" fmla="*/ 0 60000 65536"/>
                        <a:gd name="T12" fmla="*/ 0 60000 65536"/>
                        <a:gd name="T13" fmla="*/ 0 60000 65536"/>
                        <a:gd name="T14" fmla="*/ 0 60000 65536"/>
                        <a:gd name="T15" fmla="*/ 0 w 69"/>
                        <a:gd name="T16" fmla="*/ 0 h 91"/>
                        <a:gd name="T17" fmla="*/ 69 w 69"/>
                        <a:gd name="T18" fmla="*/ 91 h 91"/>
                      </a:gdLst>
                      <a:ahLst/>
                      <a:cxnLst>
                        <a:cxn ang="T10">
                          <a:pos x="T0" y="T1"/>
                        </a:cxn>
                        <a:cxn ang="T11">
                          <a:pos x="T2" y="T3"/>
                        </a:cxn>
                        <a:cxn ang="T12">
                          <a:pos x="T4" y="T5"/>
                        </a:cxn>
                        <a:cxn ang="T13">
                          <a:pos x="T6" y="T7"/>
                        </a:cxn>
                        <a:cxn ang="T14">
                          <a:pos x="T8" y="T9"/>
                        </a:cxn>
                      </a:cxnLst>
                      <a:rect l="T15" t="T16" r="T17" b="T18"/>
                      <a:pathLst>
                        <a:path w="69" h="91">
                          <a:moveTo>
                            <a:pt x="69" y="0"/>
                          </a:moveTo>
                          <a:lnTo>
                            <a:pt x="0" y="39"/>
                          </a:lnTo>
                          <a:lnTo>
                            <a:pt x="0" y="91"/>
                          </a:lnTo>
                          <a:lnTo>
                            <a:pt x="69" y="52"/>
                          </a:lnTo>
                          <a:lnTo>
                            <a:pt x="69" y="0"/>
                          </a:lnTo>
                          <a:close/>
                        </a:path>
                      </a:pathLst>
                    </a:custGeom>
                    <a:solidFill>
                      <a:srgbClr val="FFFF00"/>
                    </a:solidFill>
                    <a:ln w="0">
                      <a:solidFill>
                        <a:srgbClr val="FFFF00"/>
                      </a:solidFill>
                      <a:round/>
                      <a:headEnd/>
                      <a:tailEnd/>
                    </a:ln>
                  </p:spPr>
                  <p:txBody>
                    <a:bodyPr/>
                    <a:lstStyle/>
                    <a:p>
                      <a:pPr defTabSz="457200"/>
                      <a:endParaRPr lang="en-US" dirty="0">
                        <a:solidFill>
                          <a:prstClr val="black"/>
                        </a:solidFill>
                      </a:endParaRPr>
                    </a:p>
                  </p:txBody>
                </p:sp>
                <p:sp>
                  <p:nvSpPr>
                    <p:cNvPr id="9360" name="Freeform 174"/>
                    <p:cNvSpPr>
                      <a:spLocks/>
                    </p:cNvSpPr>
                    <p:nvPr/>
                  </p:nvSpPr>
                  <p:spPr bwMode="auto">
                    <a:xfrm>
                      <a:off x="2027" y="2797"/>
                      <a:ext cx="69" cy="91"/>
                    </a:xfrm>
                    <a:custGeom>
                      <a:avLst/>
                      <a:gdLst>
                        <a:gd name="T0" fmla="*/ 69 w 69"/>
                        <a:gd name="T1" fmla="*/ 0 h 91"/>
                        <a:gd name="T2" fmla="*/ 0 w 69"/>
                        <a:gd name="T3" fmla="*/ 39 h 91"/>
                        <a:gd name="T4" fmla="*/ 0 w 69"/>
                        <a:gd name="T5" fmla="*/ 91 h 91"/>
                        <a:gd name="T6" fmla="*/ 69 w 69"/>
                        <a:gd name="T7" fmla="*/ 52 h 91"/>
                        <a:gd name="T8" fmla="*/ 69 w 69"/>
                        <a:gd name="T9" fmla="*/ 0 h 91"/>
                        <a:gd name="T10" fmla="*/ 0 60000 65536"/>
                        <a:gd name="T11" fmla="*/ 0 60000 65536"/>
                        <a:gd name="T12" fmla="*/ 0 60000 65536"/>
                        <a:gd name="T13" fmla="*/ 0 60000 65536"/>
                        <a:gd name="T14" fmla="*/ 0 60000 65536"/>
                        <a:gd name="T15" fmla="*/ 0 w 69"/>
                        <a:gd name="T16" fmla="*/ 0 h 91"/>
                        <a:gd name="T17" fmla="*/ 69 w 69"/>
                        <a:gd name="T18" fmla="*/ 91 h 91"/>
                      </a:gdLst>
                      <a:ahLst/>
                      <a:cxnLst>
                        <a:cxn ang="T10">
                          <a:pos x="T0" y="T1"/>
                        </a:cxn>
                        <a:cxn ang="T11">
                          <a:pos x="T2" y="T3"/>
                        </a:cxn>
                        <a:cxn ang="T12">
                          <a:pos x="T4" y="T5"/>
                        </a:cxn>
                        <a:cxn ang="T13">
                          <a:pos x="T6" y="T7"/>
                        </a:cxn>
                        <a:cxn ang="T14">
                          <a:pos x="T8" y="T9"/>
                        </a:cxn>
                      </a:cxnLst>
                      <a:rect l="T15" t="T16" r="T17" b="T18"/>
                      <a:pathLst>
                        <a:path w="69" h="91">
                          <a:moveTo>
                            <a:pt x="69" y="0"/>
                          </a:moveTo>
                          <a:lnTo>
                            <a:pt x="0" y="39"/>
                          </a:lnTo>
                          <a:lnTo>
                            <a:pt x="0" y="91"/>
                          </a:lnTo>
                          <a:lnTo>
                            <a:pt x="69" y="52"/>
                          </a:lnTo>
                          <a:lnTo>
                            <a:pt x="69" y="0"/>
                          </a:lnTo>
                        </a:path>
                      </a:pathLst>
                    </a:custGeom>
                    <a:noFill/>
                    <a:ln w="6350">
                      <a:solidFill>
                        <a:srgbClr val="000000"/>
                      </a:solidFill>
                      <a:round/>
                      <a:headEnd/>
                      <a:tailEnd/>
                    </a:ln>
                  </p:spPr>
                  <p:txBody>
                    <a:bodyPr/>
                    <a:lstStyle/>
                    <a:p>
                      <a:pPr defTabSz="457200"/>
                      <a:endParaRPr lang="en-US" dirty="0">
                        <a:solidFill>
                          <a:prstClr val="black"/>
                        </a:solidFill>
                      </a:endParaRPr>
                    </a:p>
                  </p:txBody>
                </p:sp>
                <p:sp>
                  <p:nvSpPr>
                    <p:cNvPr id="9361" name="Freeform 334"/>
                    <p:cNvSpPr>
                      <a:spLocks/>
                    </p:cNvSpPr>
                    <p:nvPr/>
                  </p:nvSpPr>
                  <p:spPr bwMode="auto">
                    <a:xfrm>
                      <a:off x="1269" y="2389"/>
                      <a:ext cx="1075" cy="510"/>
                    </a:xfrm>
                    <a:custGeom>
                      <a:avLst/>
                      <a:gdLst>
                        <a:gd name="T0" fmla="*/ 323 w 1075"/>
                        <a:gd name="T1" fmla="*/ 0 h 510"/>
                        <a:gd name="T2" fmla="*/ 184 w 1075"/>
                        <a:gd name="T3" fmla="*/ 39 h 510"/>
                        <a:gd name="T4" fmla="*/ 145 w 1075"/>
                        <a:gd name="T5" fmla="*/ 61 h 510"/>
                        <a:gd name="T6" fmla="*/ 117 w 1075"/>
                        <a:gd name="T7" fmla="*/ 82 h 510"/>
                        <a:gd name="T8" fmla="*/ 95 w 1075"/>
                        <a:gd name="T9" fmla="*/ 98 h 510"/>
                        <a:gd name="T10" fmla="*/ 80 w 1075"/>
                        <a:gd name="T11" fmla="*/ 111 h 510"/>
                        <a:gd name="T12" fmla="*/ 70 w 1075"/>
                        <a:gd name="T13" fmla="*/ 120 h 510"/>
                        <a:gd name="T14" fmla="*/ 69 w 1075"/>
                        <a:gd name="T15" fmla="*/ 122 h 510"/>
                        <a:gd name="T16" fmla="*/ 37 w 1075"/>
                        <a:gd name="T17" fmla="*/ 158 h 510"/>
                        <a:gd name="T18" fmla="*/ 17 w 1075"/>
                        <a:gd name="T19" fmla="*/ 191 h 510"/>
                        <a:gd name="T20" fmla="*/ 6 w 1075"/>
                        <a:gd name="T21" fmla="*/ 224 h 510"/>
                        <a:gd name="T22" fmla="*/ 0 w 1075"/>
                        <a:gd name="T23" fmla="*/ 254 h 510"/>
                        <a:gd name="T24" fmla="*/ 2 w 1075"/>
                        <a:gd name="T25" fmla="*/ 282 h 510"/>
                        <a:gd name="T26" fmla="*/ 7 w 1075"/>
                        <a:gd name="T27" fmla="*/ 308 h 510"/>
                        <a:gd name="T28" fmla="*/ 15 w 1075"/>
                        <a:gd name="T29" fmla="*/ 328 h 510"/>
                        <a:gd name="T30" fmla="*/ 24 w 1075"/>
                        <a:gd name="T31" fmla="*/ 347 h 510"/>
                        <a:gd name="T32" fmla="*/ 31 w 1075"/>
                        <a:gd name="T33" fmla="*/ 360 h 510"/>
                        <a:gd name="T34" fmla="*/ 37 w 1075"/>
                        <a:gd name="T35" fmla="*/ 369 h 510"/>
                        <a:gd name="T36" fmla="*/ 41 w 1075"/>
                        <a:gd name="T37" fmla="*/ 371 h 510"/>
                        <a:gd name="T38" fmla="*/ 67 w 1075"/>
                        <a:gd name="T39" fmla="*/ 402 h 510"/>
                        <a:gd name="T40" fmla="*/ 98 w 1075"/>
                        <a:gd name="T41" fmla="*/ 428 h 510"/>
                        <a:gd name="T42" fmla="*/ 133 w 1075"/>
                        <a:gd name="T43" fmla="*/ 449 h 510"/>
                        <a:gd name="T44" fmla="*/ 172 w 1075"/>
                        <a:gd name="T45" fmla="*/ 467 h 510"/>
                        <a:gd name="T46" fmla="*/ 213 w 1075"/>
                        <a:gd name="T47" fmla="*/ 480 h 510"/>
                        <a:gd name="T48" fmla="*/ 250 w 1075"/>
                        <a:gd name="T49" fmla="*/ 489 h 510"/>
                        <a:gd name="T50" fmla="*/ 286 w 1075"/>
                        <a:gd name="T51" fmla="*/ 497 h 510"/>
                        <a:gd name="T52" fmla="*/ 317 w 1075"/>
                        <a:gd name="T53" fmla="*/ 502 h 510"/>
                        <a:gd name="T54" fmla="*/ 341 w 1075"/>
                        <a:gd name="T55" fmla="*/ 504 h 510"/>
                        <a:gd name="T56" fmla="*/ 356 w 1075"/>
                        <a:gd name="T57" fmla="*/ 506 h 510"/>
                        <a:gd name="T58" fmla="*/ 362 w 1075"/>
                        <a:gd name="T59" fmla="*/ 506 h 510"/>
                        <a:gd name="T60" fmla="*/ 395 w 1075"/>
                        <a:gd name="T61" fmla="*/ 510 h 510"/>
                        <a:gd name="T62" fmla="*/ 432 w 1075"/>
                        <a:gd name="T63" fmla="*/ 510 h 510"/>
                        <a:gd name="T64" fmla="*/ 473 w 1075"/>
                        <a:gd name="T65" fmla="*/ 508 h 510"/>
                        <a:gd name="T66" fmla="*/ 514 w 1075"/>
                        <a:gd name="T67" fmla="*/ 504 h 510"/>
                        <a:gd name="T68" fmla="*/ 553 w 1075"/>
                        <a:gd name="T69" fmla="*/ 501 h 510"/>
                        <a:gd name="T70" fmla="*/ 588 w 1075"/>
                        <a:gd name="T71" fmla="*/ 497 h 510"/>
                        <a:gd name="T72" fmla="*/ 619 w 1075"/>
                        <a:gd name="T73" fmla="*/ 493 h 510"/>
                        <a:gd name="T74" fmla="*/ 643 w 1075"/>
                        <a:gd name="T75" fmla="*/ 491 h 510"/>
                        <a:gd name="T76" fmla="*/ 660 w 1075"/>
                        <a:gd name="T77" fmla="*/ 488 h 510"/>
                        <a:gd name="T78" fmla="*/ 666 w 1075"/>
                        <a:gd name="T79" fmla="*/ 488 h 510"/>
                        <a:gd name="T80" fmla="*/ 708 w 1075"/>
                        <a:gd name="T81" fmla="*/ 475 h 510"/>
                        <a:gd name="T82" fmla="*/ 751 w 1075"/>
                        <a:gd name="T83" fmla="*/ 458 h 510"/>
                        <a:gd name="T84" fmla="*/ 792 w 1075"/>
                        <a:gd name="T85" fmla="*/ 441 h 510"/>
                        <a:gd name="T86" fmla="*/ 831 w 1075"/>
                        <a:gd name="T87" fmla="*/ 423 h 510"/>
                        <a:gd name="T88" fmla="*/ 866 w 1075"/>
                        <a:gd name="T89" fmla="*/ 404 h 510"/>
                        <a:gd name="T90" fmla="*/ 897 w 1075"/>
                        <a:gd name="T91" fmla="*/ 386 h 510"/>
                        <a:gd name="T92" fmla="*/ 927 w 1075"/>
                        <a:gd name="T93" fmla="*/ 369 h 510"/>
                        <a:gd name="T94" fmla="*/ 949 w 1075"/>
                        <a:gd name="T95" fmla="*/ 354 h 510"/>
                        <a:gd name="T96" fmla="*/ 966 w 1075"/>
                        <a:gd name="T97" fmla="*/ 343 h 510"/>
                        <a:gd name="T98" fmla="*/ 977 w 1075"/>
                        <a:gd name="T99" fmla="*/ 336 h 510"/>
                        <a:gd name="T100" fmla="*/ 981 w 1075"/>
                        <a:gd name="T101" fmla="*/ 332 h 510"/>
                        <a:gd name="T102" fmla="*/ 1075 w 1075"/>
                        <a:gd name="T103" fmla="*/ 317 h 51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075"/>
                        <a:gd name="T157" fmla="*/ 0 h 510"/>
                        <a:gd name="T158" fmla="*/ 1075 w 1075"/>
                        <a:gd name="T159" fmla="*/ 510 h 510"/>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075" h="510">
                          <a:moveTo>
                            <a:pt x="323" y="0"/>
                          </a:moveTo>
                          <a:lnTo>
                            <a:pt x="184" y="39"/>
                          </a:lnTo>
                          <a:lnTo>
                            <a:pt x="145" y="61"/>
                          </a:lnTo>
                          <a:lnTo>
                            <a:pt x="117" y="82"/>
                          </a:lnTo>
                          <a:lnTo>
                            <a:pt x="95" y="98"/>
                          </a:lnTo>
                          <a:lnTo>
                            <a:pt x="80" y="111"/>
                          </a:lnTo>
                          <a:lnTo>
                            <a:pt x="70" y="120"/>
                          </a:lnTo>
                          <a:lnTo>
                            <a:pt x="69" y="122"/>
                          </a:lnTo>
                          <a:lnTo>
                            <a:pt x="37" y="158"/>
                          </a:lnTo>
                          <a:lnTo>
                            <a:pt x="17" y="191"/>
                          </a:lnTo>
                          <a:lnTo>
                            <a:pt x="6" y="224"/>
                          </a:lnTo>
                          <a:lnTo>
                            <a:pt x="0" y="254"/>
                          </a:lnTo>
                          <a:lnTo>
                            <a:pt x="2" y="282"/>
                          </a:lnTo>
                          <a:lnTo>
                            <a:pt x="7" y="308"/>
                          </a:lnTo>
                          <a:lnTo>
                            <a:pt x="15" y="328"/>
                          </a:lnTo>
                          <a:lnTo>
                            <a:pt x="24" y="347"/>
                          </a:lnTo>
                          <a:lnTo>
                            <a:pt x="31" y="360"/>
                          </a:lnTo>
                          <a:lnTo>
                            <a:pt x="37" y="369"/>
                          </a:lnTo>
                          <a:lnTo>
                            <a:pt x="41" y="371"/>
                          </a:lnTo>
                          <a:lnTo>
                            <a:pt x="67" y="402"/>
                          </a:lnTo>
                          <a:lnTo>
                            <a:pt x="98" y="428"/>
                          </a:lnTo>
                          <a:lnTo>
                            <a:pt x="133" y="449"/>
                          </a:lnTo>
                          <a:lnTo>
                            <a:pt x="172" y="467"/>
                          </a:lnTo>
                          <a:lnTo>
                            <a:pt x="213" y="480"/>
                          </a:lnTo>
                          <a:lnTo>
                            <a:pt x="250" y="489"/>
                          </a:lnTo>
                          <a:lnTo>
                            <a:pt x="286" y="497"/>
                          </a:lnTo>
                          <a:lnTo>
                            <a:pt x="317" y="502"/>
                          </a:lnTo>
                          <a:lnTo>
                            <a:pt x="341" y="504"/>
                          </a:lnTo>
                          <a:lnTo>
                            <a:pt x="356" y="506"/>
                          </a:lnTo>
                          <a:lnTo>
                            <a:pt x="362" y="506"/>
                          </a:lnTo>
                          <a:lnTo>
                            <a:pt x="395" y="510"/>
                          </a:lnTo>
                          <a:lnTo>
                            <a:pt x="432" y="510"/>
                          </a:lnTo>
                          <a:lnTo>
                            <a:pt x="473" y="508"/>
                          </a:lnTo>
                          <a:lnTo>
                            <a:pt x="514" y="504"/>
                          </a:lnTo>
                          <a:lnTo>
                            <a:pt x="553" y="501"/>
                          </a:lnTo>
                          <a:lnTo>
                            <a:pt x="588" y="497"/>
                          </a:lnTo>
                          <a:lnTo>
                            <a:pt x="619" y="493"/>
                          </a:lnTo>
                          <a:lnTo>
                            <a:pt x="643" y="491"/>
                          </a:lnTo>
                          <a:lnTo>
                            <a:pt x="660" y="488"/>
                          </a:lnTo>
                          <a:lnTo>
                            <a:pt x="666" y="488"/>
                          </a:lnTo>
                          <a:lnTo>
                            <a:pt x="708" y="475"/>
                          </a:lnTo>
                          <a:lnTo>
                            <a:pt x="751" y="458"/>
                          </a:lnTo>
                          <a:lnTo>
                            <a:pt x="792" y="441"/>
                          </a:lnTo>
                          <a:lnTo>
                            <a:pt x="831" y="423"/>
                          </a:lnTo>
                          <a:lnTo>
                            <a:pt x="866" y="404"/>
                          </a:lnTo>
                          <a:lnTo>
                            <a:pt x="897" y="386"/>
                          </a:lnTo>
                          <a:lnTo>
                            <a:pt x="927" y="369"/>
                          </a:lnTo>
                          <a:lnTo>
                            <a:pt x="949" y="354"/>
                          </a:lnTo>
                          <a:lnTo>
                            <a:pt x="966" y="343"/>
                          </a:lnTo>
                          <a:lnTo>
                            <a:pt x="977" y="336"/>
                          </a:lnTo>
                          <a:lnTo>
                            <a:pt x="981" y="332"/>
                          </a:lnTo>
                          <a:lnTo>
                            <a:pt x="1075" y="317"/>
                          </a:lnTo>
                        </a:path>
                      </a:pathLst>
                    </a:custGeom>
                    <a:noFill/>
                    <a:ln w="11113">
                      <a:solidFill>
                        <a:srgbClr val="0000FF"/>
                      </a:solidFill>
                      <a:round/>
                      <a:headEnd/>
                      <a:tailEnd/>
                    </a:ln>
                  </p:spPr>
                  <p:txBody>
                    <a:bodyPr/>
                    <a:lstStyle/>
                    <a:p>
                      <a:pPr defTabSz="457200"/>
                      <a:endParaRPr lang="en-US" dirty="0">
                        <a:solidFill>
                          <a:prstClr val="black"/>
                        </a:solidFill>
                      </a:endParaRPr>
                    </a:p>
                  </p:txBody>
                </p:sp>
                <p:sp>
                  <p:nvSpPr>
                    <p:cNvPr id="9362" name="Freeform 13"/>
                    <p:cNvSpPr>
                      <a:spLocks/>
                    </p:cNvSpPr>
                    <p:nvPr/>
                  </p:nvSpPr>
                  <p:spPr bwMode="auto">
                    <a:xfrm>
                      <a:off x="1276" y="2469"/>
                      <a:ext cx="126" cy="103"/>
                    </a:xfrm>
                    <a:custGeom>
                      <a:avLst/>
                      <a:gdLst>
                        <a:gd name="T0" fmla="*/ 0 w 126"/>
                        <a:gd name="T1" fmla="*/ 50 h 103"/>
                        <a:gd name="T2" fmla="*/ 86 w 126"/>
                        <a:gd name="T3" fmla="*/ 0 h 103"/>
                        <a:gd name="T4" fmla="*/ 88 w 126"/>
                        <a:gd name="T5" fmla="*/ 0 h 103"/>
                        <a:gd name="T6" fmla="*/ 93 w 126"/>
                        <a:gd name="T7" fmla="*/ 0 h 103"/>
                        <a:gd name="T8" fmla="*/ 100 w 126"/>
                        <a:gd name="T9" fmla="*/ 0 h 103"/>
                        <a:gd name="T10" fmla="*/ 108 w 126"/>
                        <a:gd name="T11" fmla="*/ 3 h 103"/>
                        <a:gd name="T12" fmla="*/ 115 w 126"/>
                        <a:gd name="T13" fmla="*/ 9 h 103"/>
                        <a:gd name="T14" fmla="*/ 123 w 126"/>
                        <a:gd name="T15" fmla="*/ 18 h 103"/>
                        <a:gd name="T16" fmla="*/ 126 w 126"/>
                        <a:gd name="T17" fmla="*/ 33 h 103"/>
                        <a:gd name="T18" fmla="*/ 126 w 126"/>
                        <a:gd name="T19" fmla="*/ 53 h 103"/>
                        <a:gd name="T20" fmla="*/ 41 w 126"/>
                        <a:gd name="T21" fmla="*/ 103 h 103"/>
                        <a:gd name="T22" fmla="*/ 0 w 126"/>
                        <a:gd name="T23" fmla="*/ 50 h 10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26"/>
                        <a:gd name="T37" fmla="*/ 0 h 103"/>
                        <a:gd name="T38" fmla="*/ 126 w 126"/>
                        <a:gd name="T39" fmla="*/ 103 h 10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26" h="103">
                          <a:moveTo>
                            <a:pt x="0" y="50"/>
                          </a:moveTo>
                          <a:lnTo>
                            <a:pt x="86" y="0"/>
                          </a:lnTo>
                          <a:lnTo>
                            <a:pt x="88" y="0"/>
                          </a:lnTo>
                          <a:lnTo>
                            <a:pt x="93" y="0"/>
                          </a:lnTo>
                          <a:lnTo>
                            <a:pt x="100" y="0"/>
                          </a:lnTo>
                          <a:lnTo>
                            <a:pt x="108" y="3"/>
                          </a:lnTo>
                          <a:lnTo>
                            <a:pt x="115" y="9"/>
                          </a:lnTo>
                          <a:lnTo>
                            <a:pt x="123" y="18"/>
                          </a:lnTo>
                          <a:lnTo>
                            <a:pt x="126" y="33"/>
                          </a:lnTo>
                          <a:lnTo>
                            <a:pt x="126" y="53"/>
                          </a:lnTo>
                          <a:lnTo>
                            <a:pt x="41" y="103"/>
                          </a:lnTo>
                          <a:lnTo>
                            <a:pt x="0" y="50"/>
                          </a:lnTo>
                          <a:close/>
                        </a:path>
                      </a:pathLst>
                    </a:custGeom>
                    <a:solidFill>
                      <a:srgbClr val="0000FF"/>
                    </a:solidFill>
                    <a:ln w="0">
                      <a:solidFill>
                        <a:srgbClr val="0000FF"/>
                      </a:solidFill>
                      <a:round/>
                      <a:headEnd/>
                      <a:tailEnd/>
                    </a:ln>
                  </p:spPr>
                  <p:txBody>
                    <a:bodyPr/>
                    <a:lstStyle/>
                    <a:p>
                      <a:pPr defTabSz="457200"/>
                      <a:endParaRPr lang="en-US" dirty="0">
                        <a:solidFill>
                          <a:prstClr val="black"/>
                        </a:solidFill>
                      </a:endParaRPr>
                    </a:p>
                  </p:txBody>
                </p:sp>
                <p:sp>
                  <p:nvSpPr>
                    <p:cNvPr id="9363" name="Freeform 14"/>
                    <p:cNvSpPr>
                      <a:spLocks/>
                    </p:cNvSpPr>
                    <p:nvPr/>
                  </p:nvSpPr>
                  <p:spPr bwMode="auto">
                    <a:xfrm>
                      <a:off x="1276" y="2469"/>
                      <a:ext cx="126" cy="103"/>
                    </a:xfrm>
                    <a:custGeom>
                      <a:avLst/>
                      <a:gdLst>
                        <a:gd name="T0" fmla="*/ 0 w 126"/>
                        <a:gd name="T1" fmla="*/ 50 h 103"/>
                        <a:gd name="T2" fmla="*/ 86 w 126"/>
                        <a:gd name="T3" fmla="*/ 0 h 103"/>
                        <a:gd name="T4" fmla="*/ 88 w 126"/>
                        <a:gd name="T5" fmla="*/ 0 h 103"/>
                        <a:gd name="T6" fmla="*/ 93 w 126"/>
                        <a:gd name="T7" fmla="*/ 0 h 103"/>
                        <a:gd name="T8" fmla="*/ 100 w 126"/>
                        <a:gd name="T9" fmla="*/ 0 h 103"/>
                        <a:gd name="T10" fmla="*/ 108 w 126"/>
                        <a:gd name="T11" fmla="*/ 3 h 103"/>
                        <a:gd name="T12" fmla="*/ 115 w 126"/>
                        <a:gd name="T13" fmla="*/ 9 h 103"/>
                        <a:gd name="T14" fmla="*/ 123 w 126"/>
                        <a:gd name="T15" fmla="*/ 18 h 103"/>
                        <a:gd name="T16" fmla="*/ 126 w 126"/>
                        <a:gd name="T17" fmla="*/ 33 h 103"/>
                        <a:gd name="T18" fmla="*/ 126 w 126"/>
                        <a:gd name="T19" fmla="*/ 53 h 103"/>
                        <a:gd name="T20" fmla="*/ 41 w 126"/>
                        <a:gd name="T21" fmla="*/ 103 h 103"/>
                        <a:gd name="T22" fmla="*/ 0 w 126"/>
                        <a:gd name="T23" fmla="*/ 50 h 10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26"/>
                        <a:gd name="T37" fmla="*/ 0 h 103"/>
                        <a:gd name="T38" fmla="*/ 126 w 126"/>
                        <a:gd name="T39" fmla="*/ 103 h 10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26" h="103">
                          <a:moveTo>
                            <a:pt x="0" y="50"/>
                          </a:moveTo>
                          <a:lnTo>
                            <a:pt x="86" y="0"/>
                          </a:lnTo>
                          <a:lnTo>
                            <a:pt x="88" y="0"/>
                          </a:lnTo>
                          <a:lnTo>
                            <a:pt x="93" y="0"/>
                          </a:lnTo>
                          <a:lnTo>
                            <a:pt x="100" y="0"/>
                          </a:lnTo>
                          <a:lnTo>
                            <a:pt x="108" y="3"/>
                          </a:lnTo>
                          <a:lnTo>
                            <a:pt x="115" y="9"/>
                          </a:lnTo>
                          <a:lnTo>
                            <a:pt x="123" y="18"/>
                          </a:lnTo>
                          <a:lnTo>
                            <a:pt x="126" y="33"/>
                          </a:lnTo>
                          <a:lnTo>
                            <a:pt x="126" y="53"/>
                          </a:lnTo>
                          <a:lnTo>
                            <a:pt x="41" y="103"/>
                          </a:lnTo>
                          <a:lnTo>
                            <a:pt x="0" y="50"/>
                          </a:lnTo>
                        </a:path>
                      </a:pathLst>
                    </a:custGeom>
                    <a:noFill/>
                    <a:ln w="11113">
                      <a:solidFill>
                        <a:srgbClr val="000000"/>
                      </a:solidFill>
                      <a:round/>
                      <a:headEnd/>
                      <a:tailEnd/>
                    </a:ln>
                  </p:spPr>
                  <p:txBody>
                    <a:bodyPr/>
                    <a:lstStyle/>
                    <a:p>
                      <a:pPr defTabSz="457200"/>
                      <a:endParaRPr lang="en-US" dirty="0">
                        <a:solidFill>
                          <a:prstClr val="black"/>
                        </a:solidFill>
                      </a:endParaRPr>
                    </a:p>
                  </p:txBody>
                </p:sp>
                <p:sp>
                  <p:nvSpPr>
                    <p:cNvPr id="9364" name="Freeform 15"/>
                    <p:cNvSpPr>
                      <a:spLocks/>
                    </p:cNvSpPr>
                    <p:nvPr/>
                  </p:nvSpPr>
                  <p:spPr bwMode="auto">
                    <a:xfrm>
                      <a:off x="1282" y="2471"/>
                      <a:ext cx="120" cy="94"/>
                    </a:xfrm>
                    <a:custGeom>
                      <a:avLst/>
                      <a:gdLst>
                        <a:gd name="T0" fmla="*/ 35 w 120"/>
                        <a:gd name="T1" fmla="*/ 94 h 94"/>
                        <a:gd name="T2" fmla="*/ 0 w 120"/>
                        <a:gd name="T3" fmla="*/ 48 h 94"/>
                        <a:gd name="T4" fmla="*/ 83 w 120"/>
                        <a:gd name="T5" fmla="*/ 0 h 94"/>
                        <a:gd name="T6" fmla="*/ 85 w 120"/>
                        <a:gd name="T7" fmla="*/ 0 h 94"/>
                        <a:gd name="T8" fmla="*/ 91 w 120"/>
                        <a:gd name="T9" fmla="*/ 0 h 94"/>
                        <a:gd name="T10" fmla="*/ 98 w 120"/>
                        <a:gd name="T11" fmla="*/ 1 h 94"/>
                        <a:gd name="T12" fmla="*/ 107 w 120"/>
                        <a:gd name="T13" fmla="*/ 5 h 94"/>
                        <a:gd name="T14" fmla="*/ 115 w 120"/>
                        <a:gd name="T15" fmla="*/ 14 h 94"/>
                        <a:gd name="T16" fmla="*/ 119 w 120"/>
                        <a:gd name="T17" fmla="*/ 27 h 94"/>
                        <a:gd name="T18" fmla="*/ 120 w 120"/>
                        <a:gd name="T19" fmla="*/ 46 h 94"/>
                        <a:gd name="T20" fmla="*/ 35 w 120"/>
                        <a:gd name="T21" fmla="*/ 94 h 9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20"/>
                        <a:gd name="T34" fmla="*/ 0 h 94"/>
                        <a:gd name="T35" fmla="*/ 120 w 120"/>
                        <a:gd name="T36" fmla="*/ 94 h 9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20" h="94">
                          <a:moveTo>
                            <a:pt x="35" y="94"/>
                          </a:moveTo>
                          <a:lnTo>
                            <a:pt x="0" y="48"/>
                          </a:lnTo>
                          <a:lnTo>
                            <a:pt x="83" y="0"/>
                          </a:lnTo>
                          <a:lnTo>
                            <a:pt x="85" y="0"/>
                          </a:lnTo>
                          <a:lnTo>
                            <a:pt x="91" y="0"/>
                          </a:lnTo>
                          <a:lnTo>
                            <a:pt x="98" y="1"/>
                          </a:lnTo>
                          <a:lnTo>
                            <a:pt x="107" y="5"/>
                          </a:lnTo>
                          <a:lnTo>
                            <a:pt x="115" y="14"/>
                          </a:lnTo>
                          <a:lnTo>
                            <a:pt x="119" y="27"/>
                          </a:lnTo>
                          <a:lnTo>
                            <a:pt x="120" y="46"/>
                          </a:lnTo>
                          <a:lnTo>
                            <a:pt x="35" y="94"/>
                          </a:lnTo>
                          <a:close/>
                        </a:path>
                      </a:pathLst>
                    </a:custGeom>
                    <a:solidFill>
                      <a:srgbClr val="2B2BFF"/>
                    </a:solidFill>
                    <a:ln w="0">
                      <a:solidFill>
                        <a:srgbClr val="2B2BFF"/>
                      </a:solidFill>
                      <a:round/>
                      <a:headEnd/>
                      <a:tailEnd/>
                    </a:ln>
                  </p:spPr>
                  <p:txBody>
                    <a:bodyPr/>
                    <a:lstStyle/>
                    <a:p>
                      <a:pPr defTabSz="457200"/>
                      <a:endParaRPr lang="en-US" dirty="0">
                        <a:solidFill>
                          <a:prstClr val="black"/>
                        </a:solidFill>
                      </a:endParaRPr>
                    </a:p>
                  </p:txBody>
                </p:sp>
                <p:sp>
                  <p:nvSpPr>
                    <p:cNvPr id="9365" name="Freeform 16"/>
                    <p:cNvSpPr>
                      <a:spLocks/>
                    </p:cNvSpPr>
                    <p:nvPr/>
                  </p:nvSpPr>
                  <p:spPr bwMode="auto">
                    <a:xfrm>
                      <a:off x="1287" y="2471"/>
                      <a:ext cx="114" cy="89"/>
                    </a:xfrm>
                    <a:custGeom>
                      <a:avLst/>
                      <a:gdLst>
                        <a:gd name="T0" fmla="*/ 30 w 114"/>
                        <a:gd name="T1" fmla="*/ 89 h 89"/>
                        <a:gd name="T2" fmla="*/ 0 w 114"/>
                        <a:gd name="T3" fmla="*/ 48 h 89"/>
                        <a:gd name="T4" fmla="*/ 82 w 114"/>
                        <a:gd name="T5" fmla="*/ 0 h 89"/>
                        <a:gd name="T6" fmla="*/ 84 w 114"/>
                        <a:gd name="T7" fmla="*/ 1 h 89"/>
                        <a:gd name="T8" fmla="*/ 91 w 114"/>
                        <a:gd name="T9" fmla="*/ 1 h 89"/>
                        <a:gd name="T10" fmla="*/ 99 w 114"/>
                        <a:gd name="T11" fmla="*/ 5 h 89"/>
                        <a:gd name="T12" fmla="*/ 108 w 114"/>
                        <a:gd name="T13" fmla="*/ 12 h 89"/>
                        <a:gd name="T14" fmla="*/ 114 w 114"/>
                        <a:gd name="T15" fmla="*/ 24 h 89"/>
                        <a:gd name="T16" fmla="*/ 114 w 114"/>
                        <a:gd name="T17" fmla="*/ 40 h 89"/>
                        <a:gd name="T18" fmla="*/ 30 w 114"/>
                        <a:gd name="T19" fmla="*/ 89 h 8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14"/>
                        <a:gd name="T31" fmla="*/ 0 h 89"/>
                        <a:gd name="T32" fmla="*/ 114 w 114"/>
                        <a:gd name="T33" fmla="*/ 89 h 8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14" h="89">
                          <a:moveTo>
                            <a:pt x="30" y="89"/>
                          </a:moveTo>
                          <a:lnTo>
                            <a:pt x="0" y="48"/>
                          </a:lnTo>
                          <a:lnTo>
                            <a:pt x="82" y="0"/>
                          </a:lnTo>
                          <a:lnTo>
                            <a:pt x="84" y="1"/>
                          </a:lnTo>
                          <a:lnTo>
                            <a:pt x="91" y="1"/>
                          </a:lnTo>
                          <a:lnTo>
                            <a:pt x="99" y="5"/>
                          </a:lnTo>
                          <a:lnTo>
                            <a:pt x="108" y="12"/>
                          </a:lnTo>
                          <a:lnTo>
                            <a:pt x="114" y="24"/>
                          </a:lnTo>
                          <a:lnTo>
                            <a:pt x="114" y="40"/>
                          </a:lnTo>
                          <a:lnTo>
                            <a:pt x="30" y="89"/>
                          </a:lnTo>
                          <a:close/>
                        </a:path>
                      </a:pathLst>
                    </a:custGeom>
                    <a:solidFill>
                      <a:srgbClr val="5555FF"/>
                    </a:solidFill>
                    <a:ln w="0">
                      <a:solidFill>
                        <a:srgbClr val="5555FF"/>
                      </a:solidFill>
                      <a:round/>
                      <a:headEnd/>
                      <a:tailEnd/>
                    </a:ln>
                  </p:spPr>
                  <p:txBody>
                    <a:bodyPr/>
                    <a:lstStyle/>
                    <a:p>
                      <a:pPr defTabSz="457200"/>
                      <a:endParaRPr lang="en-US" dirty="0">
                        <a:solidFill>
                          <a:prstClr val="black"/>
                        </a:solidFill>
                      </a:endParaRPr>
                    </a:p>
                  </p:txBody>
                </p:sp>
                <p:sp>
                  <p:nvSpPr>
                    <p:cNvPr id="9366" name="Freeform 17"/>
                    <p:cNvSpPr>
                      <a:spLocks/>
                    </p:cNvSpPr>
                    <p:nvPr/>
                  </p:nvSpPr>
                  <p:spPr bwMode="auto">
                    <a:xfrm>
                      <a:off x="1293" y="2472"/>
                      <a:ext cx="108" cy="82"/>
                    </a:xfrm>
                    <a:custGeom>
                      <a:avLst/>
                      <a:gdLst>
                        <a:gd name="T0" fmla="*/ 24 w 108"/>
                        <a:gd name="T1" fmla="*/ 82 h 82"/>
                        <a:gd name="T2" fmla="*/ 0 w 108"/>
                        <a:gd name="T3" fmla="*/ 49 h 82"/>
                        <a:gd name="T4" fmla="*/ 80 w 108"/>
                        <a:gd name="T5" fmla="*/ 0 h 82"/>
                        <a:gd name="T6" fmla="*/ 82 w 108"/>
                        <a:gd name="T7" fmla="*/ 0 h 82"/>
                        <a:gd name="T8" fmla="*/ 87 w 108"/>
                        <a:gd name="T9" fmla="*/ 2 h 82"/>
                        <a:gd name="T10" fmla="*/ 95 w 108"/>
                        <a:gd name="T11" fmla="*/ 6 h 82"/>
                        <a:gd name="T12" fmla="*/ 102 w 108"/>
                        <a:gd name="T13" fmla="*/ 11 h 82"/>
                        <a:gd name="T14" fmla="*/ 106 w 108"/>
                        <a:gd name="T15" fmla="*/ 21 h 82"/>
                        <a:gd name="T16" fmla="*/ 108 w 108"/>
                        <a:gd name="T17" fmla="*/ 36 h 82"/>
                        <a:gd name="T18" fmla="*/ 24 w 108"/>
                        <a:gd name="T19" fmla="*/ 82 h 8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08"/>
                        <a:gd name="T31" fmla="*/ 0 h 82"/>
                        <a:gd name="T32" fmla="*/ 108 w 108"/>
                        <a:gd name="T33" fmla="*/ 82 h 8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08" h="82">
                          <a:moveTo>
                            <a:pt x="24" y="82"/>
                          </a:moveTo>
                          <a:lnTo>
                            <a:pt x="0" y="49"/>
                          </a:lnTo>
                          <a:lnTo>
                            <a:pt x="80" y="0"/>
                          </a:lnTo>
                          <a:lnTo>
                            <a:pt x="82" y="0"/>
                          </a:lnTo>
                          <a:lnTo>
                            <a:pt x="87" y="2"/>
                          </a:lnTo>
                          <a:lnTo>
                            <a:pt x="95" y="6"/>
                          </a:lnTo>
                          <a:lnTo>
                            <a:pt x="102" y="11"/>
                          </a:lnTo>
                          <a:lnTo>
                            <a:pt x="106" y="21"/>
                          </a:lnTo>
                          <a:lnTo>
                            <a:pt x="108" y="36"/>
                          </a:lnTo>
                          <a:lnTo>
                            <a:pt x="24" y="82"/>
                          </a:lnTo>
                          <a:close/>
                        </a:path>
                      </a:pathLst>
                    </a:custGeom>
                    <a:solidFill>
                      <a:srgbClr val="8080FF"/>
                    </a:solidFill>
                    <a:ln w="0">
                      <a:solidFill>
                        <a:srgbClr val="8080FF"/>
                      </a:solidFill>
                      <a:round/>
                      <a:headEnd/>
                      <a:tailEnd/>
                    </a:ln>
                  </p:spPr>
                  <p:txBody>
                    <a:bodyPr/>
                    <a:lstStyle/>
                    <a:p>
                      <a:pPr defTabSz="457200"/>
                      <a:endParaRPr lang="en-US" dirty="0">
                        <a:solidFill>
                          <a:prstClr val="black"/>
                        </a:solidFill>
                      </a:endParaRPr>
                    </a:p>
                  </p:txBody>
                </p:sp>
                <p:sp>
                  <p:nvSpPr>
                    <p:cNvPr id="9367" name="Freeform 18"/>
                    <p:cNvSpPr>
                      <a:spLocks/>
                    </p:cNvSpPr>
                    <p:nvPr/>
                  </p:nvSpPr>
                  <p:spPr bwMode="auto">
                    <a:xfrm>
                      <a:off x="1299" y="2474"/>
                      <a:ext cx="100" cy="74"/>
                    </a:xfrm>
                    <a:custGeom>
                      <a:avLst/>
                      <a:gdLst>
                        <a:gd name="T0" fmla="*/ 18 w 100"/>
                        <a:gd name="T1" fmla="*/ 74 h 74"/>
                        <a:gd name="T2" fmla="*/ 0 w 100"/>
                        <a:gd name="T3" fmla="*/ 47 h 74"/>
                        <a:gd name="T4" fmla="*/ 77 w 100"/>
                        <a:gd name="T5" fmla="*/ 0 h 74"/>
                        <a:gd name="T6" fmla="*/ 79 w 100"/>
                        <a:gd name="T7" fmla="*/ 0 h 74"/>
                        <a:gd name="T8" fmla="*/ 81 w 100"/>
                        <a:gd name="T9" fmla="*/ 0 h 74"/>
                        <a:gd name="T10" fmla="*/ 85 w 100"/>
                        <a:gd name="T11" fmla="*/ 2 h 74"/>
                        <a:gd name="T12" fmla="*/ 89 w 100"/>
                        <a:gd name="T13" fmla="*/ 4 h 74"/>
                        <a:gd name="T14" fmla="*/ 92 w 100"/>
                        <a:gd name="T15" fmla="*/ 8 h 74"/>
                        <a:gd name="T16" fmla="*/ 96 w 100"/>
                        <a:gd name="T17" fmla="*/ 11 h 74"/>
                        <a:gd name="T18" fmla="*/ 98 w 100"/>
                        <a:gd name="T19" fmla="*/ 15 h 74"/>
                        <a:gd name="T20" fmla="*/ 100 w 100"/>
                        <a:gd name="T21" fmla="*/ 21 h 74"/>
                        <a:gd name="T22" fmla="*/ 100 w 100"/>
                        <a:gd name="T23" fmla="*/ 28 h 74"/>
                        <a:gd name="T24" fmla="*/ 18 w 100"/>
                        <a:gd name="T25" fmla="*/ 74 h 7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00"/>
                        <a:gd name="T40" fmla="*/ 0 h 74"/>
                        <a:gd name="T41" fmla="*/ 100 w 100"/>
                        <a:gd name="T42" fmla="*/ 74 h 7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00" h="74">
                          <a:moveTo>
                            <a:pt x="18" y="74"/>
                          </a:moveTo>
                          <a:lnTo>
                            <a:pt x="0" y="47"/>
                          </a:lnTo>
                          <a:lnTo>
                            <a:pt x="77" y="0"/>
                          </a:lnTo>
                          <a:lnTo>
                            <a:pt x="79" y="0"/>
                          </a:lnTo>
                          <a:lnTo>
                            <a:pt x="81" y="0"/>
                          </a:lnTo>
                          <a:lnTo>
                            <a:pt x="85" y="2"/>
                          </a:lnTo>
                          <a:lnTo>
                            <a:pt x="89" y="4"/>
                          </a:lnTo>
                          <a:lnTo>
                            <a:pt x="92" y="8"/>
                          </a:lnTo>
                          <a:lnTo>
                            <a:pt x="96" y="11"/>
                          </a:lnTo>
                          <a:lnTo>
                            <a:pt x="98" y="15"/>
                          </a:lnTo>
                          <a:lnTo>
                            <a:pt x="100" y="21"/>
                          </a:lnTo>
                          <a:lnTo>
                            <a:pt x="100" y="28"/>
                          </a:lnTo>
                          <a:lnTo>
                            <a:pt x="18" y="74"/>
                          </a:lnTo>
                          <a:close/>
                        </a:path>
                      </a:pathLst>
                    </a:custGeom>
                    <a:solidFill>
                      <a:srgbClr val="AAAAFF"/>
                    </a:solidFill>
                    <a:ln w="0">
                      <a:solidFill>
                        <a:srgbClr val="AAAAFF"/>
                      </a:solidFill>
                      <a:round/>
                      <a:headEnd/>
                      <a:tailEnd/>
                    </a:ln>
                  </p:spPr>
                  <p:txBody>
                    <a:bodyPr/>
                    <a:lstStyle/>
                    <a:p>
                      <a:pPr defTabSz="457200"/>
                      <a:endParaRPr lang="en-US" dirty="0">
                        <a:solidFill>
                          <a:prstClr val="black"/>
                        </a:solidFill>
                      </a:endParaRPr>
                    </a:p>
                  </p:txBody>
                </p:sp>
                <p:sp>
                  <p:nvSpPr>
                    <p:cNvPr id="9368" name="Freeform 19"/>
                    <p:cNvSpPr>
                      <a:spLocks/>
                    </p:cNvSpPr>
                    <p:nvPr/>
                  </p:nvSpPr>
                  <p:spPr bwMode="auto">
                    <a:xfrm>
                      <a:off x="1304" y="2474"/>
                      <a:ext cx="95" cy="67"/>
                    </a:xfrm>
                    <a:custGeom>
                      <a:avLst/>
                      <a:gdLst>
                        <a:gd name="T0" fmla="*/ 13 w 95"/>
                        <a:gd name="T1" fmla="*/ 67 h 67"/>
                        <a:gd name="T2" fmla="*/ 0 w 95"/>
                        <a:gd name="T3" fmla="*/ 47 h 67"/>
                        <a:gd name="T4" fmla="*/ 76 w 95"/>
                        <a:gd name="T5" fmla="*/ 0 h 67"/>
                        <a:gd name="T6" fmla="*/ 78 w 95"/>
                        <a:gd name="T7" fmla="*/ 2 h 67"/>
                        <a:gd name="T8" fmla="*/ 80 w 95"/>
                        <a:gd name="T9" fmla="*/ 4 h 67"/>
                        <a:gd name="T10" fmla="*/ 84 w 95"/>
                        <a:gd name="T11" fmla="*/ 6 h 67"/>
                        <a:gd name="T12" fmla="*/ 87 w 95"/>
                        <a:gd name="T13" fmla="*/ 9 h 67"/>
                        <a:gd name="T14" fmla="*/ 91 w 95"/>
                        <a:gd name="T15" fmla="*/ 13 h 67"/>
                        <a:gd name="T16" fmla="*/ 95 w 95"/>
                        <a:gd name="T17" fmla="*/ 19 h 67"/>
                        <a:gd name="T18" fmla="*/ 95 w 95"/>
                        <a:gd name="T19" fmla="*/ 22 h 67"/>
                        <a:gd name="T20" fmla="*/ 13 w 95"/>
                        <a:gd name="T21" fmla="*/ 67 h 6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95"/>
                        <a:gd name="T34" fmla="*/ 0 h 67"/>
                        <a:gd name="T35" fmla="*/ 95 w 95"/>
                        <a:gd name="T36" fmla="*/ 67 h 6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95" h="67">
                          <a:moveTo>
                            <a:pt x="13" y="67"/>
                          </a:moveTo>
                          <a:lnTo>
                            <a:pt x="0" y="47"/>
                          </a:lnTo>
                          <a:lnTo>
                            <a:pt x="76" y="0"/>
                          </a:lnTo>
                          <a:lnTo>
                            <a:pt x="78" y="2"/>
                          </a:lnTo>
                          <a:lnTo>
                            <a:pt x="80" y="4"/>
                          </a:lnTo>
                          <a:lnTo>
                            <a:pt x="84" y="6"/>
                          </a:lnTo>
                          <a:lnTo>
                            <a:pt x="87" y="9"/>
                          </a:lnTo>
                          <a:lnTo>
                            <a:pt x="91" y="13"/>
                          </a:lnTo>
                          <a:lnTo>
                            <a:pt x="95" y="19"/>
                          </a:lnTo>
                          <a:lnTo>
                            <a:pt x="95" y="22"/>
                          </a:lnTo>
                          <a:lnTo>
                            <a:pt x="13" y="67"/>
                          </a:lnTo>
                          <a:close/>
                        </a:path>
                      </a:pathLst>
                    </a:custGeom>
                    <a:solidFill>
                      <a:srgbClr val="D5D5FF"/>
                    </a:solidFill>
                    <a:ln w="0">
                      <a:solidFill>
                        <a:srgbClr val="D5D5FF"/>
                      </a:solidFill>
                      <a:round/>
                      <a:headEnd/>
                      <a:tailEnd/>
                    </a:ln>
                  </p:spPr>
                  <p:txBody>
                    <a:bodyPr/>
                    <a:lstStyle/>
                    <a:p>
                      <a:pPr defTabSz="457200"/>
                      <a:endParaRPr lang="en-US" dirty="0">
                        <a:solidFill>
                          <a:prstClr val="black"/>
                        </a:solidFill>
                      </a:endParaRPr>
                    </a:p>
                  </p:txBody>
                </p:sp>
                <p:sp>
                  <p:nvSpPr>
                    <p:cNvPr id="9369" name="Freeform 20"/>
                    <p:cNvSpPr>
                      <a:spLocks/>
                    </p:cNvSpPr>
                    <p:nvPr/>
                  </p:nvSpPr>
                  <p:spPr bwMode="auto">
                    <a:xfrm>
                      <a:off x="1310" y="2476"/>
                      <a:ext cx="89" cy="59"/>
                    </a:xfrm>
                    <a:custGeom>
                      <a:avLst/>
                      <a:gdLst>
                        <a:gd name="T0" fmla="*/ 89 w 89"/>
                        <a:gd name="T1" fmla="*/ 15 h 59"/>
                        <a:gd name="T2" fmla="*/ 7 w 89"/>
                        <a:gd name="T3" fmla="*/ 59 h 59"/>
                        <a:gd name="T4" fmla="*/ 0 w 89"/>
                        <a:gd name="T5" fmla="*/ 45 h 59"/>
                        <a:gd name="T6" fmla="*/ 74 w 89"/>
                        <a:gd name="T7" fmla="*/ 0 h 59"/>
                        <a:gd name="T8" fmla="*/ 89 w 89"/>
                        <a:gd name="T9" fmla="*/ 15 h 59"/>
                        <a:gd name="T10" fmla="*/ 0 60000 65536"/>
                        <a:gd name="T11" fmla="*/ 0 60000 65536"/>
                        <a:gd name="T12" fmla="*/ 0 60000 65536"/>
                        <a:gd name="T13" fmla="*/ 0 60000 65536"/>
                        <a:gd name="T14" fmla="*/ 0 60000 65536"/>
                        <a:gd name="T15" fmla="*/ 0 w 89"/>
                        <a:gd name="T16" fmla="*/ 0 h 59"/>
                        <a:gd name="T17" fmla="*/ 89 w 89"/>
                        <a:gd name="T18" fmla="*/ 59 h 59"/>
                      </a:gdLst>
                      <a:ahLst/>
                      <a:cxnLst>
                        <a:cxn ang="T10">
                          <a:pos x="T0" y="T1"/>
                        </a:cxn>
                        <a:cxn ang="T11">
                          <a:pos x="T2" y="T3"/>
                        </a:cxn>
                        <a:cxn ang="T12">
                          <a:pos x="T4" y="T5"/>
                        </a:cxn>
                        <a:cxn ang="T13">
                          <a:pos x="T6" y="T7"/>
                        </a:cxn>
                        <a:cxn ang="T14">
                          <a:pos x="T8" y="T9"/>
                        </a:cxn>
                      </a:cxnLst>
                      <a:rect l="T15" t="T16" r="T17" b="T18"/>
                      <a:pathLst>
                        <a:path w="89" h="59">
                          <a:moveTo>
                            <a:pt x="89" y="15"/>
                          </a:moveTo>
                          <a:lnTo>
                            <a:pt x="7" y="59"/>
                          </a:lnTo>
                          <a:lnTo>
                            <a:pt x="0" y="45"/>
                          </a:lnTo>
                          <a:lnTo>
                            <a:pt x="74" y="0"/>
                          </a:lnTo>
                          <a:lnTo>
                            <a:pt x="89" y="15"/>
                          </a:lnTo>
                          <a:close/>
                        </a:path>
                      </a:pathLst>
                    </a:custGeom>
                    <a:solidFill>
                      <a:srgbClr val="FFFFFF"/>
                    </a:solidFill>
                    <a:ln w="0">
                      <a:solidFill>
                        <a:srgbClr val="FFFFFF"/>
                      </a:solidFill>
                      <a:round/>
                      <a:headEnd/>
                      <a:tailEnd/>
                    </a:ln>
                  </p:spPr>
                  <p:txBody>
                    <a:bodyPr/>
                    <a:lstStyle/>
                    <a:p>
                      <a:pPr defTabSz="457200"/>
                      <a:endParaRPr lang="en-US" dirty="0">
                        <a:solidFill>
                          <a:prstClr val="black"/>
                        </a:solidFill>
                      </a:endParaRPr>
                    </a:p>
                  </p:txBody>
                </p:sp>
                <p:sp>
                  <p:nvSpPr>
                    <p:cNvPr id="9370" name="Freeform 21"/>
                    <p:cNvSpPr>
                      <a:spLocks/>
                    </p:cNvSpPr>
                    <p:nvPr/>
                  </p:nvSpPr>
                  <p:spPr bwMode="auto">
                    <a:xfrm>
                      <a:off x="1262" y="2517"/>
                      <a:ext cx="63" cy="68"/>
                    </a:xfrm>
                    <a:custGeom>
                      <a:avLst/>
                      <a:gdLst>
                        <a:gd name="T0" fmla="*/ 46 w 63"/>
                        <a:gd name="T1" fmla="*/ 67 h 68"/>
                        <a:gd name="T2" fmla="*/ 57 w 63"/>
                        <a:gd name="T3" fmla="*/ 55 h 68"/>
                        <a:gd name="T4" fmla="*/ 63 w 63"/>
                        <a:gd name="T5" fmla="*/ 39 h 68"/>
                        <a:gd name="T6" fmla="*/ 59 w 63"/>
                        <a:gd name="T7" fmla="*/ 22 h 68"/>
                        <a:gd name="T8" fmla="*/ 48 w 63"/>
                        <a:gd name="T9" fmla="*/ 7 h 68"/>
                        <a:gd name="T10" fmla="*/ 33 w 63"/>
                        <a:gd name="T11" fmla="*/ 0 h 68"/>
                        <a:gd name="T12" fmla="*/ 16 w 63"/>
                        <a:gd name="T13" fmla="*/ 4 h 68"/>
                        <a:gd name="T14" fmla="*/ 3 w 63"/>
                        <a:gd name="T15" fmla="*/ 15 h 68"/>
                        <a:gd name="T16" fmla="*/ 0 w 63"/>
                        <a:gd name="T17" fmla="*/ 30 h 68"/>
                        <a:gd name="T18" fmla="*/ 1 w 63"/>
                        <a:gd name="T19" fmla="*/ 48 h 68"/>
                        <a:gd name="T20" fmla="*/ 13 w 63"/>
                        <a:gd name="T21" fmla="*/ 61 h 68"/>
                        <a:gd name="T22" fmla="*/ 29 w 63"/>
                        <a:gd name="T23" fmla="*/ 68 h 68"/>
                        <a:gd name="T24" fmla="*/ 46 w 63"/>
                        <a:gd name="T25" fmla="*/ 67 h 6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3"/>
                        <a:gd name="T40" fmla="*/ 0 h 68"/>
                        <a:gd name="T41" fmla="*/ 63 w 63"/>
                        <a:gd name="T42" fmla="*/ 68 h 6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3" h="68">
                          <a:moveTo>
                            <a:pt x="46" y="67"/>
                          </a:moveTo>
                          <a:lnTo>
                            <a:pt x="57" y="55"/>
                          </a:lnTo>
                          <a:lnTo>
                            <a:pt x="63" y="39"/>
                          </a:lnTo>
                          <a:lnTo>
                            <a:pt x="59" y="22"/>
                          </a:lnTo>
                          <a:lnTo>
                            <a:pt x="48" y="7"/>
                          </a:lnTo>
                          <a:lnTo>
                            <a:pt x="33" y="0"/>
                          </a:lnTo>
                          <a:lnTo>
                            <a:pt x="16" y="4"/>
                          </a:lnTo>
                          <a:lnTo>
                            <a:pt x="3" y="15"/>
                          </a:lnTo>
                          <a:lnTo>
                            <a:pt x="0" y="30"/>
                          </a:lnTo>
                          <a:lnTo>
                            <a:pt x="1" y="48"/>
                          </a:lnTo>
                          <a:lnTo>
                            <a:pt x="13" y="61"/>
                          </a:lnTo>
                          <a:lnTo>
                            <a:pt x="29" y="68"/>
                          </a:lnTo>
                          <a:lnTo>
                            <a:pt x="46" y="67"/>
                          </a:lnTo>
                          <a:close/>
                        </a:path>
                      </a:pathLst>
                    </a:custGeom>
                    <a:solidFill>
                      <a:srgbClr val="0000FF"/>
                    </a:solidFill>
                    <a:ln w="0">
                      <a:solidFill>
                        <a:srgbClr val="0000FF"/>
                      </a:solidFill>
                      <a:round/>
                      <a:headEnd/>
                      <a:tailEnd/>
                    </a:ln>
                  </p:spPr>
                  <p:txBody>
                    <a:bodyPr/>
                    <a:lstStyle/>
                    <a:p>
                      <a:pPr defTabSz="457200"/>
                      <a:endParaRPr lang="en-US" dirty="0">
                        <a:solidFill>
                          <a:prstClr val="black"/>
                        </a:solidFill>
                      </a:endParaRPr>
                    </a:p>
                  </p:txBody>
                </p:sp>
                <p:sp>
                  <p:nvSpPr>
                    <p:cNvPr id="9371" name="Freeform 22"/>
                    <p:cNvSpPr>
                      <a:spLocks/>
                    </p:cNvSpPr>
                    <p:nvPr/>
                  </p:nvSpPr>
                  <p:spPr bwMode="auto">
                    <a:xfrm>
                      <a:off x="1262" y="2517"/>
                      <a:ext cx="63" cy="68"/>
                    </a:xfrm>
                    <a:custGeom>
                      <a:avLst/>
                      <a:gdLst>
                        <a:gd name="T0" fmla="*/ 46 w 63"/>
                        <a:gd name="T1" fmla="*/ 67 h 68"/>
                        <a:gd name="T2" fmla="*/ 57 w 63"/>
                        <a:gd name="T3" fmla="*/ 55 h 68"/>
                        <a:gd name="T4" fmla="*/ 63 w 63"/>
                        <a:gd name="T5" fmla="*/ 39 h 68"/>
                        <a:gd name="T6" fmla="*/ 59 w 63"/>
                        <a:gd name="T7" fmla="*/ 22 h 68"/>
                        <a:gd name="T8" fmla="*/ 48 w 63"/>
                        <a:gd name="T9" fmla="*/ 7 h 68"/>
                        <a:gd name="T10" fmla="*/ 33 w 63"/>
                        <a:gd name="T11" fmla="*/ 0 h 68"/>
                        <a:gd name="T12" fmla="*/ 16 w 63"/>
                        <a:gd name="T13" fmla="*/ 4 h 68"/>
                        <a:gd name="T14" fmla="*/ 3 w 63"/>
                        <a:gd name="T15" fmla="*/ 15 h 68"/>
                        <a:gd name="T16" fmla="*/ 0 w 63"/>
                        <a:gd name="T17" fmla="*/ 30 h 68"/>
                        <a:gd name="T18" fmla="*/ 1 w 63"/>
                        <a:gd name="T19" fmla="*/ 48 h 68"/>
                        <a:gd name="T20" fmla="*/ 13 w 63"/>
                        <a:gd name="T21" fmla="*/ 61 h 68"/>
                        <a:gd name="T22" fmla="*/ 29 w 63"/>
                        <a:gd name="T23" fmla="*/ 68 h 68"/>
                        <a:gd name="T24" fmla="*/ 46 w 63"/>
                        <a:gd name="T25" fmla="*/ 67 h 6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3"/>
                        <a:gd name="T40" fmla="*/ 0 h 68"/>
                        <a:gd name="T41" fmla="*/ 63 w 63"/>
                        <a:gd name="T42" fmla="*/ 68 h 6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3" h="68">
                          <a:moveTo>
                            <a:pt x="46" y="67"/>
                          </a:moveTo>
                          <a:lnTo>
                            <a:pt x="57" y="55"/>
                          </a:lnTo>
                          <a:lnTo>
                            <a:pt x="63" y="39"/>
                          </a:lnTo>
                          <a:lnTo>
                            <a:pt x="59" y="22"/>
                          </a:lnTo>
                          <a:lnTo>
                            <a:pt x="48" y="7"/>
                          </a:lnTo>
                          <a:lnTo>
                            <a:pt x="33" y="0"/>
                          </a:lnTo>
                          <a:lnTo>
                            <a:pt x="16" y="4"/>
                          </a:lnTo>
                          <a:lnTo>
                            <a:pt x="3" y="15"/>
                          </a:lnTo>
                          <a:lnTo>
                            <a:pt x="0" y="30"/>
                          </a:lnTo>
                          <a:lnTo>
                            <a:pt x="1" y="48"/>
                          </a:lnTo>
                          <a:lnTo>
                            <a:pt x="13" y="61"/>
                          </a:lnTo>
                          <a:lnTo>
                            <a:pt x="29" y="68"/>
                          </a:lnTo>
                          <a:lnTo>
                            <a:pt x="46" y="67"/>
                          </a:lnTo>
                        </a:path>
                      </a:pathLst>
                    </a:custGeom>
                    <a:noFill/>
                    <a:ln w="11113">
                      <a:solidFill>
                        <a:srgbClr val="000000"/>
                      </a:solidFill>
                      <a:round/>
                      <a:headEnd/>
                      <a:tailEnd/>
                    </a:ln>
                  </p:spPr>
                  <p:txBody>
                    <a:bodyPr/>
                    <a:lstStyle/>
                    <a:p>
                      <a:pPr defTabSz="457200"/>
                      <a:endParaRPr lang="en-US" dirty="0">
                        <a:solidFill>
                          <a:prstClr val="black"/>
                        </a:solidFill>
                      </a:endParaRPr>
                    </a:p>
                  </p:txBody>
                </p:sp>
                <p:sp>
                  <p:nvSpPr>
                    <p:cNvPr id="9372" name="Freeform 24"/>
                    <p:cNvSpPr>
                      <a:spLocks/>
                    </p:cNvSpPr>
                    <p:nvPr/>
                  </p:nvSpPr>
                  <p:spPr bwMode="auto">
                    <a:xfrm>
                      <a:off x="1584" y="1961"/>
                      <a:ext cx="686" cy="430"/>
                    </a:xfrm>
                    <a:custGeom>
                      <a:avLst/>
                      <a:gdLst>
                        <a:gd name="T0" fmla="*/ 0 w 686"/>
                        <a:gd name="T1" fmla="*/ 376 h 430"/>
                        <a:gd name="T2" fmla="*/ 645 w 686"/>
                        <a:gd name="T3" fmla="*/ 0 h 430"/>
                        <a:gd name="T4" fmla="*/ 647 w 686"/>
                        <a:gd name="T5" fmla="*/ 0 h 430"/>
                        <a:gd name="T6" fmla="*/ 653 w 686"/>
                        <a:gd name="T7" fmla="*/ 0 h 430"/>
                        <a:gd name="T8" fmla="*/ 660 w 686"/>
                        <a:gd name="T9" fmla="*/ 0 h 430"/>
                        <a:gd name="T10" fmla="*/ 670 w 686"/>
                        <a:gd name="T11" fmla="*/ 3 h 430"/>
                        <a:gd name="T12" fmla="*/ 677 w 686"/>
                        <a:gd name="T13" fmla="*/ 9 h 430"/>
                        <a:gd name="T14" fmla="*/ 683 w 686"/>
                        <a:gd name="T15" fmla="*/ 18 h 430"/>
                        <a:gd name="T16" fmla="*/ 686 w 686"/>
                        <a:gd name="T17" fmla="*/ 33 h 430"/>
                        <a:gd name="T18" fmla="*/ 686 w 686"/>
                        <a:gd name="T19" fmla="*/ 53 h 430"/>
                        <a:gd name="T20" fmla="*/ 41 w 686"/>
                        <a:gd name="T21" fmla="*/ 430 h 430"/>
                        <a:gd name="T22" fmla="*/ 0 w 686"/>
                        <a:gd name="T23" fmla="*/ 376 h 43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686"/>
                        <a:gd name="T37" fmla="*/ 0 h 430"/>
                        <a:gd name="T38" fmla="*/ 686 w 686"/>
                        <a:gd name="T39" fmla="*/ 430 h 43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686" h="430">
                          <a:moveTo>
                            <a:pt x="0" y="376"/>
                          </a:moveTo>
                          <a:lnTo>
                            <a:pt x="645" y="0"/>
                          </a:lnTo>
                          <a:lnTo>
                            <a:pt x="647" y="0"/>
                          </a:lnTo>
                          <a:lnTo>
                            <a:pt x="653" y="0"/>
                          </a:lnTo>
                          <a:lnTo>
                            <a:pt x="660" y="0"/>
                          </a:lnTo>
                          <a:lnTo>
                            <a:pt x="670" y="3"/>
                          </a:lnTo>
                          <a:lnTo>
                            <a:pt x="677" y="9"/>
                          </a:lnTo>
                          <a:lnTo>
                            <a:pt x="683" y="18"/>
                          </a:lnTo>
                          <a:lnTo>
                            <a:pt x="686" y="33"/>
                          </a:lnTo>
                          <a:lnTo>
                            <a:pt x="686" y="53"/>
                          </a:lnTo>
                          <a:lnTo>
                            <a:pt x="41" y="430"/>
                          </a:lnTo>
                          <a:lnTo>
                            <a:pt x="0" y="376"/>
                          </a:lnTo>
                          <a:close/>
                        </a:path>
                      </a:pathLst>
                    </a:custGeom>
                    <a:solidFill>
                      <a:srgbClr val="FF0000"/>
                    </a:solidFill>
                    <a:ln w="0">
                      <a:solidFill>
                        <a:srgbClr val="FF0000"/>
                      </a:solidFill>
                      <a:round/>
                      <a:headEnd/>
                      <a:tailEnd/>
                    </a:ln>
                  </p:spPr>
                  <p:txBody>
                    <a:bodyPr/>
                    <a:lstStyle/>
                    <a:p>
                      <a:pPr defTabSz="457200"/>
                      <a:endParaRPr lang="en-US" dirty="0">
                        <a:solidFill>
                          <a:prstClr val="black"/>
                        </a:solidFill>
                      </a:endParaRPr>
                    </a:p>
                  </p:txBody>
                </p:sp>
                <p:sp>
                  <p:nvSpPr>
                    <p:cNvPr id="9373" name="Freeform 25"/>
                    <p:cNvSpPr>
                      <a:spLocks/>
                    </p:cNvSpPr>
                    <p:nvPr/>
                  </p:nvSpPr>
                  <p:spPr bwMode="auto">
                    <a:xfrm>
                      <a:off x="1584" y="1961"/>
                      <a:ext cx="686" cy="430"/>
                    </a:xfrm>
                    <a:custGeom>
                      <a:avLst/>
                      <a:gdLst>
                        <a:gd name="T0" fmla="*/ 0 w 686"/>
                        <a:gd name="T1" fmla="*/ 376 h 430"/>
                        <a:gd name="T2" fmla="*/ 645 w 686"/>
                        <a:gd name="T3" fmla="*/ 0 h 430"/>
                        <a:gd name="T4" fmla="*/ 647 w 686"/>
                        <a:gd name="T5" fmla="*/ 0 h 430"/>
                        <a:gd name="T6" fmla="*/ 653 w 686"/>
                        <a:gd name="T7" fmla="*/ 0 h 430"/>
                        <a:gd name="T8" fmla="*/ 660 w 686"/>
                        <a:gd name="T9" fmla="*/ 0 h 430"/>
                        <a:gd name="T10" fmla="*/ 670 w 686"/>
                        <a:gd name="T11" fmla="*/ 3 h 430"/>
                        <a:gd name="T12" fmla="*/ 677 w 686"/>
                        <a:gd name="T13" fmla="*/ 9 h 430"/>
                        <a:gd name="T14" fmla="*/ 683 w 686"/>
                        <a:gd name="T15" fmla="*/ 18 h 430"/>
                        <a:gd name="T16" fmla="*/ 686 w 686"/>
                        <a:gd name="T17" fmla="*/ 33 h 430"/>
                        <a:gd name="T18" fmla="*/ 686 w 686"/>
                        <a:gd name="T19" fmla="*/ 53 h 430"/>
                        <a:gd name="T20" fmla="*/ 41 w 686"/>
                        <a:gd name="T21" fmla="*/ 430 h 430"/>
                        <a:gd name="T22" fmla="*/ 0 w 686"/>
                        <a:gd name="T23" fmla="*/ 376 h 43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686"/>
                        <a:gd name="T37" fmla="*/ 0 h 430"/>
                        <a:gd name="T38" fmla="*/ 686 w 686"/>
                        <a:gd name="T39" fmla="*/ 430 h 43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686" h="430">
                          <a:moveTo>
                            <a:pt x="0" y="376"/>
                          </a:moveTo>
                          <a:lnTo>
                            <a:pt x="645" y="0"/>
                          </a:lnTo>
                          <a:lnTo>
                            <a:pt x="647" y="0"/>
                          </a:lnTo>
                          <a:lnTo>
                            <a:pt x="653" y="0"/>
                          </a:lnTo>
                          <a:lnTo>
                            <a:pt x="660" y="0"/>
                          </a:lnTo>
                          <a:lnTo>
                            <a:pt x="670" y="3"/>
                          </a:lnTo>
                          <a:lnTo>
                            <a:pt x="677" y="9"/>
                          </a:lnTo>
                          <a:lnTo>
                            <a:pt x="683" y="18"/>
                          </a:lnTo>
                          <a:lnTo>
                            <a:pt x="686" y="33"/>
                          </a:lnTo>
                          <a:lnTo>
                            <a:pt x="686" y="53"/>
                          </a:lnTo>
                          <a:lnTo>
                            <a:pt x="41" y="430"/>
                          </a:lnTo>
                          <a:lnTo>
                            <a:pt x="0" y="376"/>
                          </a:lnTo>
                        </a:path>
                      </a:pathLst>
                    </a:custGeom>
                    <a:noFill/>
                    <a:ln w="11113">
                      <a:solidFill>
                        <a:srgbClr val="000000"/>
                      </a:solidFill>
                      <a:round/>
                      <a:headEnd/>
                      <a:tailEnd/>
                    </a:ln>
                  </p:spPr>
                  <p:txBody>
                    <a:bodyPr/>
                    <a:lstStyle/>
                    <a:p>
                      <a:pPr defTabSz="457200"/>
                      <a:endParaRPr lang="en-US" dirty="0">
                        <a:solidFill>
                          <a:prstClr val="black"/>
                        </a:solidFill>
                      </a:endParaRPr>
                    </a:p>
                  </p:txBody>
                </p:sp>
                <p:sp>
                  <p:nvSpPr>
                    <p:cNvPr id="9374" name="Line 26"/>
                    <p:cNvSpPr>
                      <a:spLocks noChangeShapeType="1"/>
                    </p:cNvSpPr>
                    <p:nvPr/>
                  </p:nvSpPr>
                  <p:spPr bwMode="auto">
                    <a:xfrm flipH="1">
                      <a:off x="1592" y="2407"/>
                      <a:ext cx="13" cy="8"/>
                    </a:xfrm>
                    <a:prstGeom prst="line">
                      <a:avLst/>
                    </a:prstGeom>
                    <a:noFill/>
                    <a:ln w="11113">
                      <a:solidFill>
                        <a:srgbClr val="FF0000"/>
                      </a:solidFill>
                      <a:round/>
                      <a:headEnd/>
                      <a:tailEnd/>
                    </a:ln>
                  </p:spPr>
                  <p:txBody>
                    <a:bodyPr/>
                    <a:lstStyle/>
                    <a:p>
                      <a:pPr defTabSz="457200"/>
                      <a:endParaRPr lang="en-US" dirty="0">
                        <a:solidFill>
                          <a:prstClr val="black"/>
                        </a:solidFill>
                      </a:endParaRPr>
                    </a:p>
                  </p:txBody>
                </p:sp>
                <p:sp>
                  <p:nvSpPr>
                    <p:cNvPr id="9375" name="Line 27"/>
                    <p:cNvSpPr>
                      <a:spLocks noChangeShapeType="1"/>
                    </p:cNvSpPr>
                    <p:nvPr/>
                  </p:nvSpPr>
                  <p:spPr bwMode="auto">
                    <a:xfrm flipH="1">
                      <a:off x="1567" y="2422"/>
                      <a:ext cx="13" cy="8"/>
                    </a:xfrm>
                    <a:prstGeom prst="line">
                      <a:avLst/>
                    </a:prstGeom>
                    <a:noFill/>
                    <a:ln w="11113">
                      <a:solidFill>
                        <a:srgbClr val="FF0000"/>
                      </a:solidFill>
                      <a:round/>
                      <a:headEnd/>
                      <a:tailEnd/>
                    </a:ln>
                  </p:spPr>
                  <p:txBody>
                    <a:bodyPr/>
                    <a:lstStyle/>
                    <a:p>
                      <a:pPr defTabSz="457200"/>
                      <a:endParaRPr lang="en-US" dirty="0">
                        <a:solidFill>
                          <a:prstClr val="black"/>
                        </a:solidFill>
                      </a:endParaRPr>
                    </a:p>
                  </p:txBody>
                </p:sp>
                <p:sp>
                  <p:nvSpPr>
                    <p:cNvPr id="9376" name="Freeform 28"/>
                    <p:cNvSpPr>
                      <a:spLocks/>
                    </p:cNvSpPr>
                    <p:nvPr/>
                  </p:nvSpPr>
                  <p:spPr bwMode="auto">
                    <a:xfrm>
                      <a:off x="1551" y="2437"/>
                      <a:ext cx="5" cy="9"/>
                    </a:xfrm>
                    <a:custGeom>
                      <a:avLst/>
                      <a:gdLst>
                        <a:gd name="T0" fmla="*/ 5 w 5"/>
                        <a:gd name="T1" fmla="*/ 0 h 9"/>
                        <a:gd name="T2" fmla="*/ 0 w 5"/>
                        <a:gd name="T3" fmla="*/ 6 h 9"/>
                        <a:gd name="T4" fmla="*/ 4 w 5"/>
                        <a:gd name="T5" fmla="*/ 9 h 9"/>
                        <a:gd name="T6" fmla="*/ 0 60000 65536"/>
                        <a:gd name="T7" fmla="*/ 0 60000 65536"/>
                        <a:gd name="T8" fmla="*/ 0 60000 65536"/>
                        <a:gd name="T9" fmla="*/ 0 w 5"/>
                        <a:gd name="T10" fmla="*/ 0 h 9"/>
                        <a:gd name="T11" fmla="*/ 5 w 5"/>
                        <a:gd name="T12" fmla="*/ 9 h 9"/>
                      </a:gdLst>
                      <a:ahLst/>
                      <a:cxnLst>
                        <a:cxn ang="T6">
                          <a:pos x="T0" y="T1"/>
                        </a:cxn>
                        <a:cxn ang="T7">
                          <a:pos x="T2" y="T3"/>
                        </a:cxn>
                        <a:cxn ang="T8">
                          <a:pos x="T4" y="T5"/>
                        </a:cxn>
                      </a:cxnLst>
                      <a:rect l="T9" t="T10" r="T11" b="T12"/>
                      <a:pathLst>
                        <a:path w="5" h="9">
                          <a:moveTo>
                            <a:pt x="5" y="0"/>
                          </a:moveTo>
                          <a:lnTo>
                            <a:pt x="0" y="6"/>
                          </a:lnTo>
                          <a:lnTo>
                            <a:pt x="4" y="9"/>
                          </a:lnTo>
                        </a:path>
                      </a:pathLst>
                    </a:custGeom>
                    <a:noFill/>
                    <a:ln w="11113">
                      <a:solidFill>
                        <a:srgbClr val="FF0000"/>
                      </a:solidFill>
                      <a:round/>
                      <a:headEnd/>
                      <a:tailEnd/>
                    </a:ln>
                  </p:spPr>
                  <p:txBody>
                    <a:bodyPr/>
                    <a:lstStyle/>
                    <a:p>
                      <a:pPr defTabSz="457200"/>
                      <a:endParaRPr lang="en-US" dirty="0">
                        <a:solidFill>
                          <a:prstClr val="black"/>
                        </a:solidFill>
                      </a:endParaRPr>
                    </a:p>
                  </p:txBody>
                </p:sp>
                <p:sp>
                  <p:nvSpPr>
                    <p:cNvPr id="9377" name="Line 29"/>
                    <p:cNvSpPr>
                      <a:spLocks noChangeShapeType="1"/>
                    </p:cNvSpPr>
                    <p:nvPr/>
                  </p:nvSpPr>
                  <p:spPr bwMode="auto">
                    <a:xfrm>
                      <a:off x="1566" y="2456"/>
                      <a:ext cx="11" cy="11"/>
                    </a:xfrm>
                    <a:prstGeom prst="line">
                      <a:avLst/>
                    </a:prstGeom>
                    <a:noFill/>
                    <a:ln w="11113">
                      <a:solidFill>
                        <a:srgbClr val="FF0000"/>
                      </a:solidFill>
                      <a:round/>
                      <a:headEnd/>
                      <a:tailEnd/>
                    </a:ln>
                  </p:spPr>
                  <p:txBody>
                    <a:bodyPr/>
                    <a:lstStyle/>
                    <a:p>
                      <a:pPr defTabSz="457200"/>
                      <a:endParaRPr lang="en-US" dirty="0">
                        <a:solidFill>
                          <a:prstClr val="black"/>
                        </a:solidFill>
                      </a:endParaRPr>
                    </a:p>
                  </p:txBody>
                </p:sp>
                <p:sp>
                  <p:nvSpPr>
                    <p:cNvPr id="9378" name="Line 30"/>
                    <p:cNvSpPr>
                      <a:spLocks noChangeShapeType="1"/>
                    </p:cNvSpPr>
                    <p:nvPr/>
                  </p:nvSpPr>
                  <p:spPr bwMode="auto">
                    <a:xfrm flipV="1">
                      <a:off x="1588" y="2456"/>
                      <a:ext cx="13" cy="7"/>
                    </a:xfrm>
                    <a:prstGeom prst="line">
                      <a:avLst/>
                    </a:prstGeom>
                    <a:noFill/>
                    <a:ln w="11113">
                      <a:solidFill>
                        <a:srgbClr val="FF0000"/>
                      </a:solidFill>
                      <a:round/>
                      <a:headEnd/>
                      <a:tailEnd/>
                    </a:ln>
                  </p:spPr>
                  <p:txBody>
                    <a:bodyPr/>
                    <a:lstStyle/>
                    <a:p>
                      <a:pPr defTabSz="457200"/>
                      <a:endParaRPr lang="en-US" dirty="0">
                        <a:solidFill>
                          <a:prstClr val="black"/>
                        </a:solidFill>
                      </a:endParaRPr>
                    </a:p>
                  </p:txBody>
                </p:sp>
                <p:sp>
                  <p:nvSpPr>
                    <p:cNvPr id="9379" name="Line 31"/>
                    <p:cNvSpPr>
                      <a:spLocks noChangeShapeType="1"/>
                    </p:cNvSpPr>
                    <p:nvPr/>
                  </p:nvSpPr>
                  <p:spPr bwMode="auto">
                    <a:xfrm flipV="1">
                      <a:off x="1612" y="2443"/>
                      <a:ext cx="13" cy="7"/>
                    </a:xfrm>
                    <a:prstGeom prst="line">
                      <a:avLst/>
                    </a:prstGeom>
                    <a:noFill/>
                    <a:ln w="11113">
                      <a:solidFill>
                        <a:srgbClr val="FF0000"/>
                      </a:solidFill>
                      <a:round/>
                      <a:headEnd/>
                      <a:tailEnd/>
                    </a:ln>
                  </p:spPr>
                  <p:txBody>
                    <a:bodyPr/>
                    <a:lstStyle/>
                    <a:p>
                      <a:pPr defTabSz="457200"/>
                      <a:endParaRPr lang="en-US" dirty="0">
                        <a:solidFill>
                          <a:prstClr val="black"/>
                        </a:solidFill>
                      </a:endParaRPr>
                    </a:p>
                  </p:txBody>
                </p:sp>
                <p:sp>
                  <p:nvSpPr>
                    <p:cNvPr id="9380" name="Line 32"/>
                    <p:cNvSpPr>
                      <a:spLocks noChangeShapeType="1"/>
                    </p:cNvSpPr>
                    <p:nvPr/>
                  </p:nvSpPr>
                  <p:spPr bwMode="auto">
                    <a:xfrm flipV="1">
                      <a:off x="1636" y="2428"/>
                      <a:ext cx="13" cy="7"/>
                    </a:xfrm>
                    <a:prstGeom prst="line">
                      <a:avLst/>
                    </a:prstGeom>
                    <a:noFill/>
                    <a:ln w="11113">
                      <a:solidFill>
                        <a:srgbClr val="FF0000"/>
                      </a:solidFill>
                      <a:round/>
                      <a:headEnd/>
                      <a:tailEnd/>
                    </a:ln>
                  </p:spPr>
                  <p:txBody>
                    <a:bodyPr/>
                    <a:lstStyle/>
                    <a:p>
                      <a:pPr defTabSz="457200"/>
                      <a:endParaRPr lang="en-US" dirty="0">
                        <a:solidFill>
                          <a:prstClr val="black"/>
                        </a:solidFill>
                      </a:endParaRPr>
                    </a:p>
                  </p:txBody>
                </p:sp>
                <p:sp>
                  <p:nvSpPr>
                    <p:cNvPr id="9381" name="Line 33"/>
                    <p:cNvSpPr>
                      <a:spLocks noChangeShapeType="1"/>
                    </p:cNvSpPr>
                    <p:nvPr/>
                  </p:nvSpPr>
                  <p:spPr bwMode="auto">
                    <a:xfrm flipV="1">
                      <a:off x="1662" y="2413"/>
                      <a:ext cx="11" cy="7"/>
                    </a:xfrm>
                    <a:prstGeom prst="line">
                      <a:avLst/>
                    </a:prstGeom>
                    <a:noFill/>
                    <a:ln w="11113">
                      <a:solidFill>
                        <a:srgbClr val="FF0000"/>
                      </a:solidFill>
                      <a:round/>
                      <a:headEnd/>
                      <a:tailEnd/>
                    </a:ln>
                  </p:spPr>
                  <p:txBody>
                    <a:bodyPr/>
                    <a:lstStyle/>
                    <a:p>
                      <a:pPr defTabSz="457200"/>
                      <a:endParaRPr lang="en-US" dirty="0">
                        <a:solidFill>
                          <a:prstClr val="black"/>
                        </a:solidFill>
                      </a:endParaRPr>
                    </a:p>
                  </p:txBody>
                </p:sp>
                <p:sp>
                  <p:nvSpPr>
                    <p:cNvPr id="9382" name="Line 34"/>
                    <p:cNvSpPr>
                      <a:spLocks noChangeShapeType="1"/>
                    </p:cNvSpPr>
                    <p:nvPr/>
                  </p:nvSpPr>
                  <p:spPr bwMode="auto">
                    <a:xfrm flipV="1">
                      <a:off x="1686" y="2398"/>
                      <a:ext cx="13" cy="8"/>
                    </a:xfrm>
                    <a:prstGeom prst="line">
                      <a:avLst/>
                    </a:prstGeom>
                    <a:noFill/>
                    <a:ln w="11113">
                      <a:solidFill>
                        <a:srgbClr val="FF0000"/>
                      </a:solidFill>
                      <a:round/>
                      <a:headEnd/>
                      <a:tailEnd/>
                    </a:ln>
                  </p:spPr>
                  <p:txBody>
                    <a:bodyPr/>
                    <a:lstStyle/>
                    <a:p>
                      <a:pPr defTabSz="457200"/>
                      <a:endParaRPr lang="en-US" dirty="0">
                        <a:solidFill>
                          <a:prstClr val="black"/>
                        </a:solidFill>
                      </a:endParaRPr>
                    </a:p>
                  </p:txBody>
                </p:sp>
                <p:sp>
                  <p:nvSpPr>
                    <p:cNvPr id="9383" name="Line 35"/>
                    <p:cNvSpPr>
                      <a:spLocks noChangeShapeType="1"/>
                    </p:cNvSpPr>
                    <p:nvPr/>
                  </p:nvSpPr>
                  <p:spPr bwMode="auto">
                    <a:xfrm flipV="1">
                      <a:off x="1710" y="2385"/>
                      <a:ext cx="13" cy="8"/>
                    </a:xfrm>
                    <a:prstGeom prst="line">
                      <a:avLst/>
                    </a:prstGeom>
                    <a:noFill/>
                    <a:ln w="11113">
                      <a:solidFill>
                        <a:srgbClr val="FF0000"/>
                      </a:solidFill>
                      <a:round/>
                      <a:headEnd/>
                      <a:tailEnd/>
                    </a:ln>
                  </p:spPr>
                  <p:txBody>
                    <a:bodyPr/>
                    <a:lstStyle/>
                    <a:p>
                      <a:pPr defTabSz="457200"/>
                      <a:endParaRPr lang="en-US" dirty="0">
                        <a:solidFill>
                          <a:prstClr val="black"/>
                        </a:solidFill>
                      </a:endParaRPr>
                    </a:p>
                  </p:txBody>
                </p:sp>
                <p:sp>
                  <p:nvSpPr>
                    <p:cNvPr id="9384" name="Line 36"/>
                    <p:cNvSpPr>
                      <a:spLocks noChangeShapeType="1"/>
                    </p:cNvSpPr>
                    <p:nvPr/>
                  </p:nvSpPr>
                  <p:spPr bwMode="auto">
                    <a:xfrm flipV="1">
                      <a:off x="1736" y="2370"/>
                      <a:ext cx="11" cy="8"/>
                    </a:xfrm>
                    <a:prstGeom prst="line">
                      <a:avLst/>
                    </a:prstGeom>
                    <a:noFill/>
                    <a:ln w="11113">
                      <a:solidFill>
                        <a:srgbClr val="FF0000"/>
                      </a:solidFill>
                      <a:round/>
                      <a:headEnd/>
                      <a:tailEnd/>
                    </a:ln>
                  </p:spPr>
                  <p:txBody>
                    <a:bodyPr/>
                    <a:lstStyle/>
                    <a:p>
                      <a:pPr defTabSz="457200"/>
                      <a:endParaRPr lang="en-US" dirty="0">
                        <a:solidFill>
                          <a:prstClr val="black"/>
                        </a:solidFill>
                      </a:endParaRPr>
                    </a:p>
                  </p:txBody>
                </p:sp>
                <p:sp>
                  <p:nvSpPr>
                    <p:cNvPr id="9385" name="Line 37"/>
                    <p:cNvSpPr>
                      <a:spLocks noChangeShapeType="1"/>
                    </p:cNvSpPr>
                    <p:nvPr/>
                  </p:nvSpPr>
                  <p:spPr bwMode="auto">
                    <a:xfrm flipV="1">
                      <a:off x="1760" y="2356"/>
                      <a:ext cx="11" cy="7"/>
                    </a:xfrm>
                    <a:prstGeom prst="line">
                      <a:avLst/>
                    </a:prstGeom>
                    <a:noFill/>
                    <a:ln w="11113">
                      <a:solidFill>
                        <a:srgbClr val="FF0000"/>
                      </a:solidFill>
                      <a:round/>
                      <a:headEnd/>
                      <a:tailEnd/>
                    </a:ln>
                  </p:spPr>
                  <p:txBody>
                    <a:bodyPr/>
                    <a:lstStyle/>
                    <a:p>
                      <a:pPr defTabSz="457200"/>
                      <a:endParaRPr lang="en-US" dirty="0">
                        <a:solidFill>
                          <a:prstClr val="black"/>
                        </a:solidFill>
                      </a:endParaRPr>
                    </a:p>
                  </p:txBody>
                </p:sp>
                <p:sp>
                  <p:nvSpPr>
                    <p:cNvPr id="9386" name="Line 38"/>
                    <p:cNvSpPr>
                      <a:spLocks noChangeShapeType="1"/>
                    </p:cNvSpPr>
                    <p:nvPr/>
                  </p:nvSpPr>
                  <p:spPr bwMode="auto">
                    <a:xfrm flipV="1">
                      <a:off x="1784" y="2343"/>
                      <a:ext cx="13" cy="5"/>
                    </a:xfrm>
                    <a:prstGeom prst="line">
                      <a:avLst/>
                    </a:prstGeom>
                    <a:noFill/>
                    <a:ln w="11113">
                      <a:solidFill>
                        <a:srgbClr val="FF0000"/>
                      </a:solidFill>
                      <a:round/>
                      <a:headEnd/>
                      <a:tailEnd/>
                    </a:ln>
                  </p:spPr>
                  <p:txBody>
                    <a:bodyPr/>
                    <a:lstStyle/>
                    <a:p>
                      <a:pPr defTabSz="457200"/>
                      <a:endParaRPr lang="en-US" dirty="0">
                        <a:solidFill>
                          <a:prstClr val="black"/>
                        </a:solidFill>
                      </a:endParaRPr>
                    </a:p>
                  </p:txBody>
                </p:sp>
                <p:sp>
                  <p:nvSpPr>
                    <p:cNvPr id="9387" name="Line 39"/>
                    <p:cNvSpPr>
                      <a:spLocks noChangeShapeType="1"/>
                    </p:cNvSpPr>
                    <p:nvPr/>
                  </p:nvSpPr>
                  <p:spPr bwMode="auto">
                    <a:xfrm flipV="1">
                      <a:off x="1809" y="2328"/>
                      <a:ext cx="13" cy="7"/>
                    </a:xfrm>
                    <a:prstGeom prst="line">
                      <a:avLst/>
                    </a:prstGeom>
                    <a:noFill/>
                    <a:ln w="11113">
                      <a:solidFill>
                        <a:srgbClr val="FF0000"/>
                      </a:solidFill>
                      <a:round/>
                      <a:headEnd/>
                      <a:tailEnd/>
                    </a:ln>
                  </p:spPr>
                  <p:txBody>
                    <a:bodyPr/>
                    <a:lstStyle/>
                    <a:p>
                      <a:pPr defTabSz="457200"/>
                      <a:endParaRPr lang="en-US" dirty="0">
                        <a:solidFill>
                          <a:prstClr val="black"/>
                        </a:solidFill>
                      </a:endParaRPr>
                    </a:p>
                  </p:txBody>
                </p:sp>
                <p:sp>
                  <p:nvSpPr>
                    <p:cNvPr id="9388" name="Line 40"/>
                    <p:cNvSpPr>
                      <a:spLocks noChangeShapeType="1"/>
                    </p:cNvSpPr>
                    <p:nvPr/>
                  </p:nvSpPr>
                  <p:spPr bwMode="auto">
                    <a:xfrm flipV="1">
                      <a:off x="1835" y="2313"/>
                      <a:ext cx="11" cy="7"/>
                    </a:xfrm>
                    <a:prstGeom prst="line">
                      <a:avLst/>
                    </a:prstGeom>
                    <a:noFill/>
                    <a:ln w="11113">
                      <a:solidFill>
                        <a:srgbClr val="FF0000"/>
                      </a:solidFill>
                      <a:round/>
                      <a:headEnd/>
                      <a:tailEnd/>
                    </a:ln>
                  </p:spPr>
                  <p:txBody>
                    <a:bodyPr/>
                    <a:lstStyle/>
                    <a:p>
                      <a:pPr defTabSz="457200"/>
                      <a:endParaRPr lang="en-US" dirty="0">
                        <a:solidFill>
                          <a:prstClr val="black"/>
                        </a:solidFill>
                      </a:endParaRPr>
                    </a:p>
                  </p:txBody>
                </p:sp>
                <p:sp>
                  <p:nvSpPr>
                    <p:cNvPr id="9389" name="Line 41"/>
                    <p:cNvSpPr>
                      <a:spLocks noChangeShapeType="1"/>
                    </p:cNvSpPr>
                    <p:nvPr/>
                  </p:nvSpPr>
                  <p:spPr bwMode="auto">
                    <a:xfrm flipV="1">
                      <a:off x="1859" y="2298"/>
                      <a:ext cx="13" cy="7"/>
                    </a:xfrm>
                    <a:prstGeom prst="line">
                      <a:avLst/>
                    </a:prstGeom>
                    <a:noFill/>
                    <a:ln w="11113">
                      <a:solidFill>
                        <a:srgbClr val="FF0000"/>
                      </a:solidFill>
                      <a:round/>
                      <a:headEnd/>
                      <a:tailEnd/>
                    </a:ln>
                  </p:spPr>
                  <p:txBody>
                    <a:bodyPr/>
                    <a:lstStyle/>
                    <a:p>
                      <a:pPr defTabSz="457200"/>
                      <a:endParaRPr lang="en-US" dirty="0">
                        <a:solidFill>
                          <a:prstClr val="black"/>
                        </a:solidFill>
                      </a:endParaRPr>
                    </a:p>
                  </p:txBody>
                </p:sp>
                <p:sp>
                  <p:nvSpPr>
                    <p:cNvPr id="9390" name="Line 42"/>
                    <p:cNvSpPr>
                      <a:spLocks noChangeShapeType="1"/>
                    </p:cNvSpPr>
                    <p:nvPr/>
                  </p:nvSpPr>
                  <p:spPr bwMode="auto">
                    <a:xfrm flipV="1">
                      <a:off x="1883" y="2285"/>
                      <a:ext cx="13" cy="7"/>
                    </a:xfrm>
                    <a:prstGeom prst="line">
                      <a:avLst/>
                    </a:prstGeom>
                    <a:noFill/>
                    <a:ln w="11113">
                      <a:solidFill>
                        <a:srgbClr val="FF0000"/>
                      </a:solidFill>
                      <a:round/>
                      <a:headEnd/>
                      <a:tailEnd/>
                    </a:ln>
                  </p:spPr>
                  <p:txBody>
                    <a:bodyPr/>
                    <a:lstStyle/>
                    <a:p>
                      <a:pPr defTabSz="457200"/>
                      <a:endParaRPr lang="en-US" dirty="0">
                        <a:solidFill>
                          <a:prstClr val="black"/>
                        </a:solidFill>
                      </a:endParaRPr>
                    </a:p>
                  </p:txBody>
                </p:sp>
                <p:sp>
                  <p:nvSpPr>
                    <p:cNvPr id="9391" name="Line 43"/>
                    <p:cNvSpPr>
                      <a:spLocks noChangeShapeType="1"/>
                    </p:cNvSpPr>
                    <p:nvPr/>
                  </p:nvSpPr>
                  <p:spPr bwMode="auto">
                    <a:xfrm flipV="1">
                      <a:off x="1907" y="2270"/>
                      <a:ext cx="13" cy="8"/>
                    </a:xfrm>
                    <a:prstGeom prst="line">
                      <a:avLst/>
                    </a:prstGeom>
                    <a:noFill/>
                    <a:ln w="11113">
                      <a:solidFill>
                        <a:srgbClr val="FF0000"/>
                      </a:solidFill>
                      <a:round/>
                      <a:headEnd/>
                      <a:tailEnd/>
                    </a:ln>
                  </p:spPr>
                  <p:txBody>
                    <a:bodyPr/>
                    <a:lstStyle/>
                    <a:p>
                      <a:pPr defTabSz="457200"/>
                      <a:endParaRPr lang="en-US" dirty="0">
                        <a:solidFill>
                          <a:prstClr val="black"/>
                        </a:solidFill>
                      </a:endParaRPr>
                    </a:p>
                  </p:txBody>
                </p:sp>
                <p:sp>
                  <p:nvSpPr>
                    <p:cNvPr id="9392" name="Line 44"/>
                    <p:cNvSpPr>
                      <a:spLocks noChangeShapeType="1"/>
                    </p:cNvSpPr>
                    <p:nvPr/>
                  </p:nvSpPr>
                  <p:spPr bwMode="auto">
                    <a:xfrm flipV="1">
                      <a:off x="1933" y="2255"/>
                      <a:ext cx="11" cy="8"/>
                    </a:xfrm>
                    <a:prstGeom prst="line">
                      <a:avLst/>
                    </a:prstGeom>
                    <a:noFill/>
                    <a:ln w="11113">
                      <a:solidFill>
                        <a:srgbClr val="FF0000"/>
                      </a:solidFill>
                      <a:round/>
                      <a:headEnd/>
                      <a:tailEnd/>
                    </a:ln>
                  </p:spPr>
                  <p:txBody>
                    <a:bodyPr/>
                    <a:lstStyle/>
                    <a:p>
                      <a:pPr defTabSz="457200"/>
                      <a:endParaRPr lang="en-US" dirty="0">
                        <a:solidFill>
                          <a:prstClr val="black"/>
                        </a:solidFill>
                      </a:endParaRPr>
                    </a:p>
                  </p:txBody>
                </p:sp>
                <p:sp>
                  <p:nvSpPr>
                    <p:cNvPr id="9393" name="Line 45"/>
                    <p:cNvSpPr>
                      <a:spLocks noChangeShapeType="1"/>
                    </p:cNvSpPr>
                    <p:nvPr/>
                  </p:nvSpPr>
                  <p:spPr bwMode="auto">
                    <a:xfrm flipV="1">
                      <a:off x="1957" y="2241"/>
                      <a:ext cx="13" cy="7"/>
                    </a:xfrm>
                    <a:prstGeom prst="line">
                      <a:avLst/>
                    </a:prstGeom>
                    <a:noFill/>
                    <a:ln w="11113">
                      <a:solidFill>
                        <a:srgbClr val="FF0000"/>
                      </a:solidFill>
                      <a:round/>
                      <a:headEnd/>
                      <a:tailEnd/>
                    </a:ln>
                  </p:spPr>
                  <p:txBody>
                    <a:bodyPr/>
                    <a:lstStyle/>
                    <a:p>
                      <a:pPr defTabSz="457200"/>
                      <a:endParaRPr lang="en-US" dirty="0">
                        <a:solidFill>
                          <a:prstClr val="black"/>
                        </a:solidFill>
                      </a:endParaRPr>
                    </a:p>
                  </p:txBody>
                </p:sp>
                <p:sp>
                  <p:nvSpPr>
                    <p:cNvPr id="9394" name="Line 46"/>
                    <p:cNvSpPr>
                      <a:spLocks noChangeShapeType="1"/>
                    </p:cNvSpPr>
                    <p:nvPr/>
                  </p:nvSpPr>
                  <p:spPr bwMode="auto">
                    <a:xfrm flipV="1">
                      <a:off x="1981" y="2228"/>
                      <a:ext cx="13" cy="7"/>
                    </a:xfrm>
                    <a:prstGeom prst="line">
                      <a:avLst/>
                    </a:prstGeom>
                    <a:noFill/>
                    <a:ln w="11113">
                      <a:solidFill>
                        <a:srgbClr val="FF0000"/>
                      </a:solidFill>
                      <a:round/>
                      <a:headEnd/>
                      <a:tailEnd/>
                    </a:ln>
                  </p:spPr>
                  <p:txBody>
                    <a:bodyPr/>
                    <a:lstStyle/>
                    <a:p>
                      <a:pPr defTabSz="457200"/>
                      <a:endParaRPr lang="en-US" dirty="0">
                        <a:solidFill>
                          <a:prstClr val="black"/>
                        </a:solidFill>
                      </a:endParaRPr>
                    </a:p>
                  </p:txBody>
                </p:sp>
                <p:sp>
                  <p:nvSpPr>
                    <p:cNvPr id="9395" name="Line 47"/>
                    <p:cNvSpPr>
                      <a:spLocks noChangeShapeType="1"/>
                    </p:cNvSpPr>
                    <p:nvPr/>
                  </p:nvSpPr>
                  <p:spPr bwMode="auto">
                    <a:xfrm flipV="1">
                      <a:off x="2007" y="2213"/>
                      <a:ext cx="11" cy="7"/>
                    </a:xfrm>
                    <a:prstGeom prst="line">
                      <a:avLst/>
                    </a:prstGeom>
                    <a:noFill/>
                    <a:ln w="11113">
                      <a:solidFill>
                        <a:srgbClr val="FF0000"/>
                      </a:solidFill>
                      <a:round/>
                      <a:headEnd/>
                      <a:tailEnd/>
                    </a:ln>
                  </p:spPr>
                  <p:txBody>
                    <a:bodyPr/>
                    <a:lstStyle/>
                    <a:p>
                      <a:pPr defTabSz="457200"/>
                      <a:endParaRPr lang="en-US" dirty="0">
                        <a:solidFill>
                          <a:prstClr val="black"/>
                        </a:solidFill>
                      </a:endParaRPr>
                    </a:p>
                  </p:txBody>
                </p:sp>
                <p:sp>
                  <p:nvSpPr>
                    <p:cNvPr id="9396" name="Line 48"/>
                    <p:cNvSpPr>
                      <a:spLocks noChangeShapeType="1"/>
                    </p:cNvSpPr>
                    <p:nvPr/>
                  </p:nvSpPr>
                  <p:spPr bwMode="auto">
                    <a:xfrm flipV="1">
                      <a:off x="2031" y="2198"/>
                      <a:ext cx="11" cy="7"/>
                    </a:xfrm>
                    <a:prstGeom prst="line">
                      <a:avLst/>
                    </a:prstGeom>
                    <a:noFill/>
                    <a:ln w="11113">
                      <a:solidFill>
                        <a:srgbClr val="FF0000"/>
                      </a:solidFill>
                      <a:round/>
                      <a:headEnd/>
                      <a:tailEnd/>
                    </a:ln>
                  </p:spPr>
                  <p:txBody>
                    <a:bodyPr/>
                    <a:lstStyle/>
                    <a:p>
                      <a:pPr defTabSz="457200"/>
                      <a:endParaRPr lang="en-US" dirty="0">
                        <a:solidFill>
                          <a:prstClr val="black"/>
                        </a:solidFill>
                      </a:endParaRPr>
                    </a:p>
                  </p:txBody>
                </p:sp>
                <p:sp>
                  <p:nvSpPr>
                    <p:cNvPr id="9397" name="Line 49"/>
                    <p:cNvSpPr>
                      <a:spLocks noChangeShapeType="1"/>
                    </p:cNvSpPr>
                    <p:nvPr/>
                  </p:nvSpPr>
                  <p:spPr bwMode="auto">
                    <a:xfrm>
                      <a:off x="2055" y="2191"/>
                      <a:ext cx="1" cy="1"/>
                    </a:xfrm>
                    <a:prstGeom prst="line">
                      <a:avLst/>
                    </a:prstGeom>
                    <a:noFill/>
                    <a:ln w="11113">
                      <a:solidFill>
                        <a:srgbClr val="FF0000"/>
                      </a:solidFill>
                      <a:round/>
                      <a:headEnd/>
                      <a:tailEnd/>
                    </a:ln>
                  </p:spPr>
                  <p:txBody>
                    <a:bodyPr/>
                    <a:lstStyle/>
                    <a:p>
                      <a:pPr defTabSz="457200"/>
                      <a:endParaRPr lang="en-US" dirty="0">
                        <a:solidFill>
                          <a:prstClr val="black"/>
                        </a:solidFill>
                      </a:endParaRPr>
                    </a:p>
                  </p:txBody>
                </p:sp>
                <p:sp>
                  <p:nvSpPr>
                    <p:cNvPr id="9398" name="Line 97"/>
                    <p:cNvSpPr>
                      <a:spLocks noChangeShapeType="1"/>
                    </p:cNvSpPr>
                    <p:nvPr/>
                  </p:nvSpPr>
                  <p:spPr bwMode="auto">
                    <a:xfrm flipH="1">
                      <a:off x="2563" y="2483"/>
                      <a:ext cx="11" cy="8"/>
                    </a:xfrm>
                    <a:prstGeom prst="line">
                      <a:avLst/>
                    </a:prstGeom>
                    <a:noFill/>
                    <a:ln w="11113">
                      <a:solidFill>
                        <a:srgbClr val="FF0000"/>
                      </a:solidFill>
                      <a:round/>
                      <a:headEnd/>
                      <a:tailEnd/>
                    </a:ln>
                  </p:spPr>
                  <p:txBody>
                    <a:bodyPr/>
                    <a:lstStyle/>
                    <a:p>
                      <a:pPr defTabSz="457200"/>
                      <a:endParaRPr lang="en-US" dirty="0">
                        <a:solidFill>
                          <a:prstClr val="black"/>
                        </a:solidFill>
                      </a:endParaRPr>
                    </a:p>
                  </p:txBody>
                </p:sp>
                <p:sp>
                  <p:nvSpPr>
                    <p:cNvPr id="9399" name="Line 98"/>
                    <p:cNvSpPr>
                      <a:spLocks noChangeShapeType="1"/>
                    </p:cNvSpPr>
                    <p:nvPr/>
                  </p:nvSpPr>
                  <p:spPr bwMode="auto">
                    <a:xfrm flipH="1">
                      <a:off x="2539" y="2498"/>
                      <a:ext cx="11" cy="8"/>
                    </a:xfrm>
                    <a:prstGeom prst="line">
                      <a:avLst/>
                    </a:prstGeom>
                    <a:noFill/>
                    <a:ln w="11113">
                      <a:solidFill>
                        <a:srgbClr val="FF0000"/>
                      </a:solidFill>
                      <a:round/>
                      <a:headEnd/>
                      <a:tailEnd/>
                    </a:ln>
                  </p:spPr>
                  <p:txBody>
                    <a:bodyPr/>
                    <a:lstStyle/>
                    <a:p>
                      <a:pPr defTabSz="457200"/>
                      <a:endParaRPr lang="en-US" dirty="0">
                        <a:solidFill>
                          <a:prstClr val="black"/>
                        </a:solidFill>
                      </a:endParaRPr>
                    </a:p>
                  </p:txBody>
                </p:sp>
                <p:sp>
                  <p:nvSpPr>
                    <p:cNvPr id="9400" name="Line 99"/>
                    <p:cNvSpPr>
                      <a:spLocks noChangeShapeType="1"/>
                    </p:cNvSpPr>
                    <p:nvPr/>
                  </p:nvSpPr>
                  <p:spPr bwMode="auto">
                    <a:xfrm flipH="1">
                      <a:off x="2513" y="2511"/>
                      <a:ext cx="13" cy="8"/>
                    </a:xfrm>
                    <a:prstGeom prst="line">
                      <a:avLst/>
                    </a:prstGeom>
                    <a:noFill/>
                    <a:ln w="11113">
                      <a:solidFill>
                        <a:srgbClr val="FF0000"/>
                      </a:solidFill>
                      <a:round/>
                      <a:headEnd/>
                      <a:tailEnd/>
                    </a:ln>
                  </p:spPr>
                  <p:txBody>
                    <a:bodyPr/>
                    <a:lstStyle/>
                    <a:p>
                      <a:pPr defTabSz="457200"/>
                      <a:endParaRPr lang="en-US" dirty="0">
                        <a:solidFill>
                          <a:prstClr val="black"/>
                        </a:solidFill>
                      </a:endParaRPr>
                    </a:p>
                  </p:txBody>
                </p:sp>
                <p:sp>
                  <p:nvSpPr>
                    <p:cNvPr id="9401" name="Line 100"/>
                    <p:cNvSpPr>
                      <a:spLocks noChangeShapeType="1"/>
                    </p:cNvSpPr>
                    <p:nvPr/>
                  </p:nvSpPr>
                  <p:spPr bwMode="auto">
                    <a:xfrm flipH="1">
                      <a:off x="2489" y="2526"/>
                      <a:ext cx="13" cy="8"/>
                    </a:xfrm>
                    <a:prstGeom prst="line">
                      <a:avLst/>
                    </a:prstGeom>
                    <a:noFill/>
                    <a:ln w="11113">
                      <a:solidFill>
                        <a:srgbClr val="FF0000"/>
                      </a:solidFill>
                      <a:round/>
                      <a:headEnd/>
                      <a:tailEnd/>
                    </a:ln>
                  </p:spPr>
                  <p:txBody>
                    <a:bodyPr/>
                    <a:lstStyle/>
                    <a:p>
                      <a:pPr defTabSz="457200"/>
                      <a:endParaRPr lang="en-US" dirty="0">
                        <a:solidFill>
                          <a:prstClr val="black"/>
                        </a:solidFill>
                      </a:endParaRPr>
                    </a:p>
                  </p:txBody>
                </p:sp>
                <p:sp>
                  <p:nvSpPr>
                    <p:cNvPr id="9402" name="Line 101"/>
                    <p:cNvSpPr>
                      <a:spLocks noChangeShapeType="1"/>
                    </p:cNvSpPr>
                    <p:nvPr/>
                  </p:nvSpPr>
                  <p:spPr bwMode="auto">
                    <a:xfrm flipH="1">
                      <a:off x="2465" y="2541"/>
                      <a:ext cx="11" cy="7"/>
                    </a:xfrm>
                    <a:prstGeom prst="line">
                      <a:avLst/>
                    </a:prstGeom>
                    <a:noFill/>
                    <a:ln w="11113">
                      <a:solidFill>
                        <a:srgbClr val="FF0000"/>
                      </a:solidFill>
                      <a:round/>
                      <a:headEnd/>
                      <a:tailEnd/>
                    </a:ln>
                  </p:spPr>
                  <p:txBody>
                    <a:bodyPr/>
                    <a:lstStyle/>
                    <a:p>
                      <a:pPr defTabSz="457200"/>
                      <a:endParaRPr lang="en-US" dirty="0">
                        <a:solidFill>
                          <a:prstClr val="black"/>
                        </a:solidFill>
                      </a:endParaRPr>
                    </a:p>
                  </p:txBody>
                </p:sp>
                <p:sp>
                  <p:nvSpPr>
                    <p:cNvPr id="9403" name="Line 102"/>
                    <p:cNvSpPr>
                      <a:spLocks noChangeShapeType="1"/>
                    </p:cNvSpPr>
                    <p:nvPr/>
                  </p:nvSpPr>
                  <p:spPr bwMode="auto">
                    <a:xfrm flipH="1">
                      <a:off x="2439" y="2554"/>
                      <a:ext cx="13" cy="7"/>
                    </a:xfrm>
                    <a:prstGeom prst="line">
                      <a:avLst/>
                    </a:prstGeom>
                    <a:noFill/>
                    <a:ln w="11113">
                      <a:solidFill>
                        <a:srgbClr val="FF0000"/>
                      </a:solidFill>
                      <a:round/>
                      <a:headEnd/>
                      <a:tailEnd/>
                    </a:ln>
                  </p:spPr>
                  <p:txBody>
                    <a:bodyPr/>
                    <a:lstStyle/>
                    <a:p>
                      <a:pPr defTabSz="457200"/>
                      <a:endParaRPr lang="en-US" dirty="0">
                        <a:solidFill>
                          <a:prstClr val="black"/>
                        </a:solidFill>
                      </a:endParaRPr>
                    </a:p>
                  </p:txBody>
                </p:sp>
                <p:sp>
                  <p:nvSpPr>
                    <p:cNvPr id="9404" name="Line 103"/>
                    <p:cNvSpPr>
                      <a:spLocks noChangeShapeType="1"/>
                    </p:cNvSpPr>
                    <p:nvPr/>
                  </p:nvSpPr>
                  <p:spPr bwMode="auto">
                    <a:xfrm flipH="1">
                      <a:off x="2415" y="2569"/>
                      <a:ext cx="13" cy="7"/>
                    </a:xfrm>
                    <a:prstGeom prst="line">
                      <a:avLst/>
                    </a:prstGeom>
                    <a:noFill/>
                    <a:ln w="11113">
                      <a:solidFill>
                        <a:srgbClr val="FF0000"/>
                      </a:solidFill>
                      <a:round/>
                      <a:headEnd/>
                      <a:tailEnd/>
                    </a:ln>
                  </p:spPr>
                  <p:txBody>
                    <a:bodyPr/>
                    <a:lstStyle/>
                    <a:p>
                      <a:pPr defTabSz="457200"/>
                      <a:endParaRPr lang="en-US" dirty="0">
                        <a:solidFill>
                          <a:prstClr val="black"/>
                        </a:solidFill>
                      </a:endParaRPr>
                    </a:p>
                  </p:txBody>
                </p:sp>
                <p:sp>
                  <p:nvSpPr>
                    <p:cNvPr id="9405" name="Line 104"/>
                    <p:cNvSpPr>
                      <a:spLocks noChangeShapeType="1"/>
                    </p:cNvSpPr>
                    <p:nvPr/>
                  </p:nvSpPr>
                  <p:spPr bwMode="auto">
                    <a:xfrm flipH="1">
                      <a:off x="2391" y="2584"/>
                      <a:ext cx="11" cy="7"/>
                    </a:xfrm>
                    <a:prstGeom prst="line">
                      <a:avLst/>
                    </a:prstGeom>
                    <a:noFill/>
                    <a:ln w="11113">
                      <a:solidFill>
                        <a:srgbClr val="FF0000"/>
                      </a:solidFill>
                      <a:round/>
                      <a:headEnd/>
                      <a:tailEnd/>
                    </a:ln>
                  </p:spPr>
                  <p:txBody>
                    <a:bodyPr/>
                    <a:lstStyle/>
                    <a:p>
                      <a:pPr defTabSz="457200"/>
                      <a:endParaRPr lang="en-US" dirty="0">
                        <a:solidFill>
                          <a:prstClr val="black"/>
                        </a:solidFill>
                      </a:endParaRPr>
                    </a:p>
                  </p:txBody>
                </p:sp>
                <p:sp>
                  <p:nvSpPr>
                    <p:cNvPr id="9406" name="Line 105"/>
                    <p:cNvSpPr>
                      <a:spLocks noChangeShapeType="1"/>
                    </p:cNvSpPr>
                    <p:nvPr/>
                  </p:nvSpPr>
                  <p:spPr bwMode="auto">
                    <a:xfrm flipH="1">
                      <a:off x="2365" y="2598"/>
                      <a:ext cx="13" cy="6"/>
                    </a:xfrm>
                    <a:prstGeom prst="line">
                      <a:avLst/>
                    </a:prstGeom>
                    <a:noFill/>
                    <a:ln w="11113">
                      <a:solidFill>
                        <a:srgbClr val="FF0000"/>
                      </a:solidFill>
                      <a:round/>
                      <a:headEnd/>
                      <a:tailEnd/>
                    </a:ln>
                  </p:spPr>
                  <p:txBody>
                    <a:bodyPr/>
                    <a:lstStyle/>
                    <a:p>
                      <a:pPr defTabSz="457200"/>
                      <a:endParaRPr lang="en-US" dirty="0">
                        <a:solidFill>
                          <a:prstClr val="black"/>
                        </a:solidFill>
                      </a:endParaRPr>
                    </a:p>
                  </p:txBody>
                </p:sp>
                <p:sp>
                  <p:nvSpPr>
                    <p:cNvPr id="9407" name="Line 106"/>
                    <p:cNvSpPr>
                      <a:spLocks noChangeShapeType="1"/>
                    </p:cNvSpPr>
                    <p:nvPr/>
                  </p:nvSpPr>
                  <p:spPr bwMode="auto">
                    <a:xfrm flipH="1">
                      <a:off x="2341" y="2611"/>
                      <a:ext cx="13" cy="8"/>
                    </a:xfrm>
                    <a:prstGeom prst="line">
                      <a:avLst/>
                    </a:prstGeom>
                    <a:noFill/>
                    <a:ln w="11113">
                      <a:solidFill>
                        <a:srgbClr val="FF0000"/>
                      </a:solidFill>
                      <a:round/>
                      <a:headEnd/>
                      <a:tailEnd/>
                    </a:ln>
                  </p:spPr>
                  <p:txBody>
                    <a:bodyPr/>
                    <a:lstStyle/>
                    <a:p>
                      <a:pPr defTabSz="457200"/>
                      <a:endParaRPr lang="en-US" dirty="0">
                        <a:solidFill>
                          <a:prstClr val="black"/>
                        </a:solidFill>
                      </a:endParaRPr>
                    </a:p>
                  </p:txBody>
                </p:sp>
                <p:sp>
                  <p:nvSpPr>
                    <p:cNvPr id="9408" name="Line 107"/>
                    <p:cNvSpPr>
                      <a:spLocks noChangeShapeType="1"/>
                    </p:cNvSpPr>
                    <p:nvPr/>
                  </p:nvSpPr>
                  <p:spPr bwMode="auto">
                    <a:xfrm flipH="1">
                      <a:off x="2317" y="2626"/>
                      <a:ext cx="13" cy="8"/>
                    </a:xfrm>
                    <a:prstGeom prst="line">
                      <a:avLst/>
                    </a:prstGeom>
                    <a:noFill/>
                    <a:ln w="11113">
                      <a:solidFill>
                        <a:srgbClr val="FF0000"/>
                      </a:solidFill>
                      <a:round/>
                      <a:headEnd/>
                      <a:tailEnd/>
                    </a:ln>
                  </p:spPr>
                  <p:txBody>
                    <a:bodyPr/>
                    <a:lstStyle/>
                    <a:p>
                      <a:pPr defTabSz="457200"/>
                      <a:endParaRPr lang="en-US" dirty="0">
                        <a:solidFill>
                          <a:prstClr val="black"/>
                        </a:solidFill>
                      </a:endParaRPr>
                    </a:p>
                  </p:txBody>
                </p:sp>
                <p:sp>
                  <p:nvSpPr>
                    <p:cNvPr id="9409" name="Line 108"/>
                    <p:cNvSpPr>
                      <a:spLocks noChangeShapeType="1"/>
                    </p:cNvSpPr>
                    <p:nvPr/>
                  </p:nvSpPr>
                  <p:spPr bwMode="auto">
                    <a:xfrm flipH="1">
                      <a:off x="2293" y="2641"/>
                      <a:ext cx="11" cy="8"/>
                    </a:xfrm>
                    <a:prstGeom prst="line">
                      <a:avLst/>
                    </a:prstGeom>
                    <a:noFill/>
                    <a:ln w="11113">
                      <a:solidFill>
                        <a:srgbClr val="FF0000"/>
                      </a:solidFill>
                      <a:round/>
                      <a:headEnd/>
                      <a:tailEnd/>
                    </a:ln>
                  </p:spPr>
                  <p:txBody>
                    <a:bodyPr/>
                    <a:lstStyle/>
                    <a:p>
                      <a:pPr defTabSz="457200"/>
                      <a:endParaRPr lang="en-US" dirty="0">
                        <a:solidFill>
                          <a:prstClr val="black"/>
                        </a:solidFill>
                      </a:endParaRPr>
                    </a:p>
                  </p:txBody>
                </p:sp>
                <p:sp>
                  <p:nvSpPr>
                    <p:cNvPr id="9410" name="Line 109"/>
                    <p:cNvSpPr>
                      <a:spLocks noChangeShapeType="1"/>
                    </p:cNvSpPr>
                    <p:nvPr/>
                  </p:nvSpPr>
                  <p:spPr bwMode="auto">
                    <a:xfrm flipH="1">
                      <a:off x="2267" y="2654"/>
                      <a:ext cx="13" cy="7"/>
                    </a:xfrm>
                    <a:prstGeom prst="line">
                      <a:avLst/>
                    </a:prstGeom>
                    <a:noFill/>
                    <a:ln w="11113">
                      <a:solidFill>
                        <a:srgbClr val="FF0000"/>
                      </a:solidFill>
                      <a:round/>
                      <a:headEnd/>
                      <a:tailEnd/>
                    </a:ln>
                  </p:spPr>
                  <p:txBody>
                    <a:bodyPr/>
                    <a:lstStyle/>
                    <a:p>
                      <a:pPr defTabSz="457200"/>
                      <a:endParaRPr lang="en-US" dirty="0">
                        <a:solidFill>
                          <a:prstClr val="black"/>
                        </a:solidFill>
                      </a:endParaRPr>
                    </a:p>
                  </p:txBody>
                </p:sp>
                <p:sp>
                  <p:nvSpPr>
                    <p:cNvPr id="9411" name="Freeform 110"/>
                    <p:cNvSpPr>
                      <a:spLocks/>
                    </p:cNvSpPr>
                    <p:nvPr/>
                  </p:nvSpPr>
                  <p:spPr bwMode="auto">
                    <a:xfrm>
                      <a:off x="2242" y="2669"/>
                      <a:ext cx="13" cy="7"/>
                    </a:xfrm>
                    <a:custGeom>
                      <a:avLst/>
                      <a:gdLst>
                        <a:gd name="T0" fmla="*/ 13 w 13"/>
                        <a:gd name="T1" fmla="*/ 0 h 7"/>
                        <a:gd name="T2" fmla="*/ 0 w 13"/>
                        <a:gd name="T3" fmla="*/ 7 h 7"/>
                        <a:gd name="T4" fmla="*/ 0 w 13"/>
                        <a:gd name="T5" fmla="*/ 7 h 7"/>
                        <a:gd name="T6" fmla="*/ 0 60000 65536"/>
                        <a:gd name="T7" fmla="*/ 0 60000 65536"/>
                        <a:gd name="T8" fmla="*/ 0 60000 65536"/>
                        <a:gd name="T9" fmla="*/ 0 w 13"/>
                        <a:gd name="T10" fmla="*/ 0 h 7"/>
                        <a:gd name="T11" fmla="*/ 13 w 13"/>
                        <a:gd name="T12" fmla="*/ 7 h 7"/>
                      </a:gdLst>
                      <a:ahLst/>
                      <a:cxnLst>
                        <a:cxn ang="T6">
                          <a:pos x="T0" y="T1"/>
                        </a:cxn>
                        <a:cxn ang="T7">
                          <a:pos x="T2" y="T3"/>
                        </a:cxn>
                        <a:cxn ang="T8">
                          <a:pos x="T4" y="T5"/>
                        </a:cxn>
                      </a:cxnLst>
                      <a:rect l="T9" t="T10" r="T11" b="T12"/>
                      <a:pathLst>
                        <a:path w="13" h="7">
                          <a:moveTo>
                            <a:pt x="13" y="0"/>
                          </a:moveTo>
                          <a:lnTo>
                            <a:pt x="0" y="7"/>
                          </a:lnTo>
                        </a:path>
                      </a:pathLst>
                    </a:custGeom>
                    <a:noFill/>
                    <a:ln w="11113">
                      <a:solidFill>
                        <a:srgbClr val="FF0000"/>
                      </a:solidFill>
                      <a:round/>
                      <a:headEnd/>
                      <a:tailEnd/>
                    </a:ln>
                  </p:spPr>
                  <p:txBody>
                    <a:bodyPr/>
                    <a:lstStyle/>
                    <a:p>
                      <a:pPr defTabSz="457200"/>
                      <a:endParaRPr lang="en-US" dirty="0">
                        <a:solidFill>
                          <a:prstClr val="black"/>
                        </a:solidFill>
                      </a:endParaRPr>
                    </a:p>
                  </p:txBody>
                </p:sp>
                <p:sp>
                  <p:nvSpPr>
                    <p:cNvPr id="9412" name="Line 111"/>
                    <p:cNvSpPr>
                      <a:spLocks noChangeShapeType="1"/>
                    </p:cNvSpPr>
                    <p:nvPr/>
                  </p:nvSpPr>
                  <p:spPr bwMode="auto">
                    <a:xfrm>
                      <a:off x="2254" y="2686"/>
                      <a:ext cx="11" cy="9"/>
                    </a:xfrm>
                    <a:prstGeom prst="line">
                      <a:avLst/>
                    </a:prstGeom>
                    <a:noFill/>
                    <a:ln w="11113">
                      <a:solidFill>
                        <a:srgbClr val="FF0000"/>
                      </a:solidFill>
                      <a:round/>
                      <a:headEnd/>
                      <a:tailEnd/>
                    </a:ln>
                  </p:spPr>
                  <p:txBody>
                    <a:bodyPr/>
                    <a:lstStyle/>
                    <a:p>
                      <a:pPr defTabSz="457200"/>
                      <a:endParaRPr lang="en-US" dirty="0">
                        <a:solidFill>
                          <a:prstClr val="black"/>
                        </a:solidFill>
                      </a:endParaRPr>
                    </a:p>
                  </p:txBody>
                </p:sp>
                <p:sp>
                  <p:nvSpPr>
                    <p:cNvPr id="9413" name="Line 112"/>
                    <p:cNvSpPr>
                      <a:spLocks noChangeShapeType="1"/>
                    </p:cNvSpPr>
                    <p:nvPr/>
                  </p:nvSpPr>
                  <p:spPr bwMode="auto">
                    <a:xfrm flipV="1">
                      <a:off x="2276" y="2680"/>
                      <a:ext cx="13" cy="7"/>
                    </a:xfrm>
                    <a:prstGeom prst="line">
                      <a:avLst/>
                    </a:prstGeom>
                    <a:noFill/>
                    <a:ln w="11113">
                      <a:solidFill>
                        <a:srgbClr val="FF0000"/>
                      </a:solidFill>
                      <a:round/>
                      <a:headEnd/>
                      <a:tailEnd/>
                    </a:ln>
                  </p:spPr>
                  <p:txBody>
                    <a:bodyPr/>
                    <a:lstStyle/>
                    <a:p>
                      <a:pPr defTabSz="457200"/>
                      <a:endParaRPr lang="en-US" dirty="0">
                        <a:solidFill>
                          <a:prstClr val="black"/>
                        </a:solidFill>
                      </a:endParaRPr>
                    </a:p>
                  </p:txBody>
                </p:sp>
                <p:sp>
                  <p:nvSpPr>
                    <p:cNvPr id="9414" name="Line 113"/>
                    <p:cNvSpPr>
                      <a:spLocks noChangeShapeType="1"/>
                    </p:cNvSpPr>
                    <p:nvPr/>
                  </p:nvSpPr>
                  <p:spPr bwMode="auto">
                    <a:xfrm flipV="1">
                      <a:off x="2300" y="2665"/>
                      <a:ext cx="13" cy="8"/>
                    </a:xfrm>
                    <a:prstGeom prst="line">
                      <a:avLst/>
                    </a:prstGeom>
                    <a:noFill/>
                    <a:ln w="11113">
                      <a:solidFill>
                        <a:srgbClr val="FF0000"/>
                      </a:solidFill>
                      <a:round/>
                      <a:headEnd/>
                      <a:tailEnd/>
                    </a:ln>
                  </p:spPr>
                  <p:txBody>
                    <a:bodyPr/>
                    <a:lstStyle/>
                    <a:p>
                      <a:pPr defTabSz="457200"/>
                      <a:endParaRPr lang="en-US" dirty="0">
                        <a:solidFill>
                          <a:prstClr val="black"/>
                        </a:solidFill>
                      </a:endParaRPr>
                    </a:p>
                  </p:txBody>
                </p:sp>
                <p:sp>
                  <p:nvSpPr>
                    <p:cNvPr id="9415" name="Freeform 114"/>
                    <p:cNvSpPr>
                      <a:spLocks/>
                    </p:cNvSpPr>
                    <p:nvPr/>
                  </p:nvSpPr>
                  <p:spPr bwMode="auto">
                    <a:xfrm>
                      <a:off x="1579" y="1962"/>
                      <a:ext cx="691" cy="429"/>
                    </a:xfrm>
                    <a:custGeom>
                      <a:avLst/>
                      <a:gdLst>
                        <a:gd name="T0" fmla="*/ 654 w 691"/>
                        <a:gd name="T1" fmla="*/ 0 h 429"/>
                        <a:gd name="T2" fmla="*/ 658 w 691"/>
                        <a:gd name="T3" fmla="*/ 0 h 429"/>
                        <a:gd name="T4" fmla="*/ 663 w 691"/>
                        <a:gd name="T5" fmla="*/ 0 h 429"/>
                        <a:gd name="T6" fmla="*/ 671 w 691"/>
                        <a:gd name="T7" fmla="*/ 2 h 429"/>
                        <a:gd name="T8" fmla="*/ 678 w 691"/>
                        <a:gd name="T9" fmla="*/ 6 h 429"/>
                        <a:gd name="T10" fmla="*/ 686 w 691"/>
                        <a:gd name="T11" fmla="*/ 13 h 429"/>
                        <a:gd name="T12" fmla="*/ 691 w 691"/>
                        <a:gd name="T13" fmla="*/ 28 h 429"/>
                        <a:gd name="T14" fmla="*/ 691 w 691"/>
                        <a:gd name="T15" fmla="*/ 47 h 429"/>
                        <a:gd name="T16" fmla="*/ 35 w 691"/>
                        <a:gd name="T17" fmla="*/ 429 h 429"/>
                        <a:gd name="T18" fmla="*/ 0 w 691"/>
                        <a:gd name="T19" fmla="*/ 381 h 429"/>
                        <a:gd name="T20" fmla="*/ 654 w 691"/>
                        <a:gd name="T21" fmla="*/ 0 h 42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91"/>
                        <a:gd name="T34" fmla="*/ 0 h 429"/>
                        <a:gd name="T35" fmla="*/ 691 w 691"/>
                        <a:gd name="T36" fmla="*/ 429 h 42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91" h="429">
                          <a:moveTo>
                            <a:pt x="654" y="0"/>
                          </a:moveTo>
                          <a:lnTo>
                            <a:pt x="658" y="0"/>
                          </a:lnTo>
                          <a:lnTo>
                            <a:pt x="663" y="0"/>
                          </a:lnTo>
                          <a:lnTo>
                            <a:pt x="671" y="2"/>
                          </a:lnTo>
                          <a:lnTo>
                            <a:pt x="678" y="6"/>
                          </a:lnTo>
                          <a:lnTo>
                            <a:pt x="686" y="13"/>
                          </a:lnTo>
                          <a:lnTo>
                            <a:pt x="691" y="28"/>
                          </a:lnTo>
                          <a:lnTo>
                            <a:pt x="691" y="47"/>
                          </a:lnTo>
                          <a:lnTo>
                            <a:pt x="35" y="429"/>
                          </a:lnTo>
                          <a:lnTo>
                            <a:pt x="0" y="381"/>
                          </a:lnTo>
                          <a:lnTo>
                            <a:pt x="654" y="0"/>
                          </a:lnTo>
                          <a:close/>
                        </a:path>
                      </a:pathLst>
                    </a:custGeom>
                    <a:solidFill>
                      <a:srgbClr val="FF2B2B"/>
                    </a:solidFill>
                    <a:ln w="0">
                      <a:solidFill>
                        <a:srgbClr val="FF2B2B"/>
                      </a:solidFill>
                      <a:round/>
                      <a:headEnd/>
                      <a:tailEnd/>
                    </a:ln>
                  </p:spPr>
                  <p:txBody>
                    <a:bodyPr/>
                    <a:lstStyle/>
                    <a:p>
                      <a:pPr defTabSz="457200"/>
                      <a:endParaRPr lang="en-US" dirty="0">
                        <a:solidFill>
                          <a:prstClr val="black"/>
                        </a:solidFill>
                      </a:endParaRPr>
                    </a:p>
                  </p:txBody>
                </p:sp>
                <p:sp>
                  <p:nvSpPr>
                    <p:cNvPr id="9416" name="Freeform 115"/>
                    <p:cNvSpPr>
                      <a:spLocks/>
                    </p:cNvSpPr>
                    <p:nvPr/>
                  </p:nvSpPr>
                  <p:spPr bwMode="auto">
                    <a:xfrm>
                      <a:off x="1584" y="1962"/>
                      <a:ext cx="686" cy="421"/>
                    </a:xfrm>
                    <a:custGeom>
                      <a:avLst/>
                      <a:gdLst>
                        <a:gd name="T0" fmla="*/ 653 w 686"/>
                        <a:gd name="T1" fmla="*/ 0 h 421"/>
                        <a:gd name="T2" fmla="*/ 657 w 686"/>
                        <a:gd name="T3" fmla="*/ 0 h 421"/>
                        <a:gd name="T4" fmla="*/ 662 w 686"/>
                        <a:gd name="T5" fmla="*/ 2 h 421"/>
                        <a:gd name="T6" fmla="*/ 671 w 686"/>
                        <a:gd name="T7" fmla="*/ 4 h 421"/>
                        <a:gd name="T8" fmla="*/ 679 w 686"/>
                        <a:gd name="T9" fmla="*/ 12 h 421"/>
                        <a:gd name="T10" fmla="*/ 684 w 686"/>
                        <a:gd name="T11" fmla="*/ 23 h 421"/>
                        <a:gd name="T12" fmla="*/ 686 w 686"/>
                        <a:gd name="T13" fmla="*/ 41 h 421"/>
                        <a:gd name="T14" fmla="*/ 32 w 686"/>
                        <a:gd name="T15" fmla="*/ 421 h 421"/>
                        <a:gd name="T16" fmla="*/ 0 w 686"/>
                        <a:gd name="T17" fmla="*/ 381 h 421"/>
                        <a:gd name="T18" fmla="*/ 653 w 686"/>
                        <a:gd name="T19" fmla="*/ 0 h 42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86"/>
                        <a:gd name="T31" fmla="*/ 0 h 421"/>
                        <a:gd name="T32" fmla="*/ 686 w 686"/>
                        <a:gd name="T33" fmla="*/ 421 h 42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86" h="421">
                          <a:moveTo>
                            <a:pt x="653" y="0"/>
                          </a:moveTo>
                          <a:lnTo>
                            <a:pt x="657" y="0"/>
                          </a:lnTo>
                          <a:lnTo>
                            <a:pt x="662" y="2"/>
                          </a:lnTo>
                          <a:lnTo>
                            <a:pt x="671" y="4"/>
                          </a:lnTo>
                          <a:lnTo>
                            <a:pt x="679" y="12"/>
                          </a:lnTo>
                          <a:lnTo>
                            <a:pt x="684" y="23"/>
                          </a:lnTo>
                          <a:lnTo>
                            <a:pt x="686" y="41"/>
                          </a:lnTo>
                          <a:lnTo>
                            <a:pt x="32" y="421"/>
                          </a:lnTo>
                          <a:lnTo>
                            <a:pt x="0" y="381"/>
                          </a:lnTo>
                          <a:lnTo>
                            <a:pt x="653" y="0"/>
                          </a:lnTo>
                          <a:close/>
                        </a:path>
                      </a:pathLst>
                    </a:custGeom>
                    <a:solidFill>
                      <a:srgbClr val="FF5555"/>
                    </a:solidFill>
                    <a:ln w="0">
                      <a:solidFill>
                        <a:srgbClr val="FF5555"/>
                      </a:solidFill>
                      <a:round/>
                      <a:headEnd/>
                      <a:tailEnd/>
                    </a:ln>
                  </p:spPr>
                  <p:txBody>
                    <a:bodyPr/>
                    <a:lstStyle/>
                    <a:p>
                      <a:pPr defTabSz="457200"/>
                      <a:endParaRPr lang="en-US" dirty="0">
                        <a:solidFill>
                          <a:prstClr val="black"/>
                        </a:solidFill>
                      </a:endParaRPr>
                    </a:p>
                  </p:txBody>
                </p:sp>
                <p:sp>
                  <p:nvSpPr>
                    <p:cNvPr id="9417" name="Freeform 116"/>
                    <p:cNvSpPr>
                      <a:spLocks/>
                    </p:cNvSpPr>
                    <p:nvPr/>
                  </p:nvSpPr>
                  <p:spPr bwMode="auto">
                    <a:xfrm>
                      <a:off x="1592" y="1964"/>
                      <a:ext cx="676" cy="414"/>
                    </a:xfrm>
                    <a:custGeom>
                      <a:avLst/>
                      <a:gdLst>
                        <a:gd name="T0" fmla="*/ 650 w 676"/>
                        <a:gd name="T1" fmla="*/ 0 h 414"/>
                        <a:gd name="T2" fmla="*/ 652 w 676"/>
                        <a:gd name="T3" fmla="*/ 0 h 414"/>
                        <a:gd name="T4" fmla="*/ 658 w 676"/>
                        <a:gd name="T5" fmla="*/ 2 h 414"/>
                        <a:gd name="T6" fmla="*/ 665 w 676"/>
                        <a:gd name="T7" fmla="*/ 4 h 414"/>
                        <a:gd name="T8" fmla="*/ 671 w 676"/>
                        <a:gd name="T9" fmla="*/ 11 h 414"/>
                        <a:gd name="T10" fmla="*/ 676 w 676"/>
                        <a:gd name="T11" fmla="*/ 21 h 414"/>
                        <a:gd name="T12" fmla="*/ 676 w 676"/>
                        <a:gd name="T13" fmla="*/ 34 h 414"/>
                        <a:gd name="T14" fmla="*/ 24 w 676"/>
                        <a:gd name="T15" fmla="*/ 414 h 414"/>
                        <a:gd name="T16" fmla="*/ 0 w 676"/>
                        <a:gd name="T17" fmla="*/ 379 h 414"/>
                        <a:gd name="T18" fmla="*/ 650 w 676"/>
                        <a:gd name="T19" fmla="*/ 0 h 41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76"/>
                        <a:gd name="T31" fmla="*/ 0 h 414"/>
                        <a:gd name="T32" fmla="*/ 676 w 676"/>
                        <a:gd name="T33" fmla="*/ 414 h 41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76" h="414">
                          <a:moveTo>
                            <a:pt x="650" y="0"/>
                          </a:moveTo>
                          <a:lnTo>
                            <a:pt x="652" y="0"/>
                          </a:lnTo>
                          <a:lnTo>
                            <a:pt x="658" y="2"/>
                          </a:lnTo>
                          <a:lnTo>
                            <a:pt x="665" y="4"/>
                          </a:lnTo>
                          <a:lnTo>
                            <a:pt x="671" y="11"/>
                          </a:lnTo>
                          <a:lnTo>
                            <a:pt x="676" y="21"/>
                          </a:lnTo>
                          <a:lnTo>
                            <a:pt x="676" y="34"/>
                          </a:lnTo>
                          <a:lnTo>
                            <a:pt x="24" y="414"/>
                          </a:lnTo>
                          <a:lnTo>
                            <a:pt x="0" y="379"/>
                          </a:lnTo>
                          <a:lnTo>
                            <a:pt x="650" y="0"/>
                          </a:lnTo>
                          <a:close/>
                        </a:path>
                      </a:pathLst>
                    </a:custGeom>
                    <a:solidFill>
                      <a:srgbClr val="FF8080"/>
                    </a:solidFill>
                    <a:ln w="0">
                      <a:solidFill>
                        <a:srgbClr val="FF8080"/>
                      </a:solidFill>
                      <a:round/>
                      <a:headEnd/>
                      <a:tailEnd/>
                    </a:ln>
                  </p:spPr>
                  <p:txBody>
                    <a:bodyPr/>
                    <a:lstStyle/>
                    <a:p>
                      <a:pPr defTabSz="457200"/>
                      <a:endParaRPr lang="en-US" dirty="0">
                        <a:solidFill>
                          <a:prstClr val="black"/>
                        </a:solidFill>
                      </a:endParaRPr>
                    </a:p>
                  </p:txBody>
                </p:sp>
                <p:sp>
                  <p:nvSpPr>
                    <p:cNvPr id="9418" name="Freeform 117"/>
                    <p:cNvSpPr>
                      <a:spLocks/>
                    </p:cNvSpPr>
                    <p:nvPr/>
                  </p:nvSpPr>
                  <p:spPr bwMode="auto">
                    <a:xfrm>
                      <a:off x="1597" y="1964"/>
                      <a:ext cx="671" cy="406"/>
                    </a:xfrm>
                    <a:custGeom>
                      <a:avLst/>
                      <a:gdLst>
                        <a:gd name="T0" fmla="*/ 649 w 671"/>
                        <a:gd name="T1" fmla="*/ 0 h 406"/>
                        <a:gd name="T2" fmla="*/ 649 w 671"/>
                        <a:gd name="T3" fmla="*/ 0 h 406"/>
                        <a:gd name="T4" fmla="*/ 651 w 671"/>
                        <a:gd name="T5" fmla="*/ 2 h 406"/>
                        <a:gd name="T6" fmla="*/ 655 w 671"/>
                        <a:gd name="T7" fmla="*/ 2 h 406"/>
                        <a:gd name="T8" fmla="*/ 658 w 671"/>
                        <a:gd name="T9" fmla="*/ 6 h 406"/>
                        <a:gd name="T10" fmla="*/ 662 w 671"/>
                        <a:gd name="T11" fmla="*/ 8 h 406"/>
                        <a:gd name="T12" fmla="*/ 666 w 671"/>
                        <a:gd name="T13" fmla="*/ 11 h 406"/>
                        <a:gd name="T14" fmla="*/ 670 w 671"/>
                        <a:gd name="T15" fmla="*/ 17 h 406"/>
                        <a:gd name="T16" fmla="*/ 671 w 671"/>
                        <a:gd name="T17" fmla="*/ 23 h 406"/>
                        <a:gd name="T18" fmla="*/ 671 w 671"/>
                        <a:gd name="T19" fmla="*/ 28 h 406"/>
                        <a:gd name="T20" fmla="*/ 19 w 671"/>
                        <a:gd name="T21" fmla="*/ 406 h 406"/>
                        <a:gd name="T22" fmla="*/ 0 w 671"/>
                        <a:gd name="T23" fmla="*/ 379 h 406"/>
                        <a:gd name="T24" fmla="*/ 649 w 671"/>
                        <a:gd name="T25" fmla="*/ 0 h 40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71"/>
                        <a:gd name="T40" fmla="*/ 0 h 406"/>
                        <a:gd name="T41" fmla="*/ 671 w 671"/>
                        <a:gd name="T42" fmla="*/ 406 h 40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71" h="406">
                          <a:moveTo>
                            <a:pt x="649" y="0"/>
                          </a:moveTo>
                          <a:lnTo>
                            <a:pt x="649" y="0"/>
                          </a:lnTo>
                          <a:lnTo>
                            <a:pt x="651" y="2"/>
                          </a:lnTo>
                          <a:lnTo>
                            <a:pt x="655" y="2"/>
                          </a:lnTo>
                          <a:lnTo>
                            <a:pt x="658" y="6"/>
                          </a:lnTo>
                          <a:lnTo>
                            <a:pt x="662" y="8"/>
                          </a:lnTo>
                          <a:lnTo>
                            <a:pt x="666" y="11"/>
                          </a:lnTo>
                          <a:lnTo>
                            <a:pt x="670" y="17"/>
                          </a:lnTo>
                          <a:lnTo>
                            <a:pt x="671" y="23"/>
                          </a:lnTo>
                          <a:lnTo>
                            <a:pt x="671" y="28"/>
                          </a:lnTo>
                          <a:lnTo>
                            <a:pt x="19" y="406"/>
                          </a:lnTo>
                          <a:lnTo>
                            <a:pt x="0" y="379"/>
                          </a:lnTo>
                          <a:lnTo>
                            <a:pt x="649" y="0"/>
                          </a:lnTo>
                          <a:close/>
                        </a:path>
                      </a:pathLst>
                    </a:custGeom>
                    <a:solidFill>
                      <a:srgbClr val="FFAAAA"/>
                    </a:solidFill>
                    <a:ln w="0">
                      <a:solidFill>
                        <a:srgbClr val="FFAAAA"/>
                      </a:solidFill>
                      <a:round/>
                      <a:headEnd/>
                      <a:tailEnd/>
                    </a:ln>
                  </p:spPr>
                  <p:txBody>
                    <a:bodyPr/>
                    <a:lstStyle/>
                    <a:p>
                      <a:pPr defTabSz="457200"/>
                      <a:endParaRPr lang="en-US" dirty="0">
                        <a:solidFill>
                          <a:prstClr val="black"/>
                        </a:solidFill>
                      </a:endParaRPr>
                    </a:p>
                  </p:txBody>
                </p:sp>
                <p:sp>
                  <p:nvSpPr>
                    <p:cNvPr id="9419" name="Freeform 119"/>
                    <p:cNvSpPr>
                      <a:spLocks/>
                    </p:cNvSpPr>
                    <p:nvPr/>
                  </p:nvSpPr>
                  <p:spPr bwMode="auto">
                    <a:xfrm>
                      <a:off x="1621" y="1966"/>
                      <a:ext cx="646" cy="386"/>
                    </a:xfrm>
                    <a:custGeom>
                      <a:avLst/>
                      <a:gdLst>
                        <a:gd name="T0" fmla="*/ 646 w 646"/>
                        <a:gd name="T1" fmla="*/ 15 h 386"/>
                        <a:gd name="T2" fmla="*/ 8 w 646"/>
                        <a:gd name="T3" fmla="*/ 386 h 386"/>
                        <a:gd name="T4" fmla="*/ 0 w 646"/>
                        <a:gd name="T5" fmla="*/ 371 h 386"/>
                        <a:gd name="T6" fmla="*/ 633 w 646"/>
                        <a:gd name="T7" fmla="*/ 0 h 386"/>
                        <a:gd name="T8" fmla="*/ 646 w 646"/>
                        <a:gd name="T9" fmla="*/ 15 h 386"/>
                        <a:gd name="T10" fmla="*/ 0 60000 65536"/>
                        <a:gd name="T11" fmla="*/ 0 60000 65536"/>
                        <a:gd name="T12" fmla="*/ 0 60000 65536"/>
                        <a:gd name="T13" fmla="*/ 0 60000 65536"/>
                        <a:gd name="T14" fmla="*/ 0 60000 65536"/>
                        <a:gd name="T15" fmla="*/ 0 w 646"/>
                        <a:gd name="T16" fmla="*/ 0 h 386"/>
                        <a:gd name="T17" fmla="*/ 646 w 646"/>
                        <a:gd name="T18" fmla="*/ 386 h 386"/>
                      </a:gdLst>
                      <a:ahLst/>
                      <a:cxnLst>
                        <a:cxn ang="T10">
                          <a:pos x="T0" y="T1"/>
                        </a:cxn>
                        <a:cxn ang="T11">
                          <a:pos x="T2" y="T3"/>
                        </a:cxn>
                        <a:cxn ang="T12">
                          <a:pos x="T4" y="T5"/>
                        </a:cxn>
                        <a:cxn ang="T13">
                          <a:pos x="T6" y="T7"/>
                        </a:cxn>
                        <a:cxn ang="T14">
                          <a:pos x="T8" y="T9"/>
                        </a:cxn>
                      </a:cxnLst>
                      <a:rect l="T15" t="T16" r="T17" b="T18"/>
                      <a:pathLst>
                        <a:path w="646" h="386">
                          <a:moveTo>
                            <a:pt x="646" y="15"/>
                          </a:moveTo>
                          <a:lnTo>
                            <a:pt x="8" y="386"/>
                          </a:lnTo>
                          <a:lnTo>
                            <a:pt x="0" y="371"/>
                          </a:lnTo>
                          <a:lnTo>
                            <a:pt x="633" y="0"/>
                          </a:lnTo>
                          <a:lnTo>
                            <a:pt x="646" y="15"/>
                          </a:lnTo>
                          <a:close/>
                        </a:path>
                      </a:pathLst>
                    </a:custGeom>
                    <a:solidFill>
                      <a:srgbClr val="FFFFFF"/>
                    </a:solidFill>
                    <a:ln w="0">
                      <a:solidFill>
                        <a:srgbClr val="FFFFFF"/>
                      </a:solidFill>
                      <a:round/>
                      <a:headEnd/>
                      <a:tailEnd/>
                    </a:ln>
                  </p:spPr>
                  <p:txBody>
                    <a:bodyPr/>
                    <a:lstStyle/>
                    <a:p>
                      <a:pPr defTabSz="457200"/>
                      <a:endParaRPr lang="en-US" dirty="0">
                        <a:solidFill>
                          <a:prstClr val="black"/>
                        </a:solidFill>
                      </a:endParaRPr>
                    </a:p>
                  </p:txBody>
                </p:sp>
                <p:sp>
                  <p:nvSpPr>
                    <p:cNvPr id="9420" name="Freeform 120"/>
                    <p:cNvSpPr>
                      <a:spLocks/>
                    </p:cNvSpPr>
                    <p:nvPr/>
                  </p:nvSpPr>
                  <p:spPr bwMode="auto">
                    <a:xfrm>
                      <a:off x="1573" y="2331"/>
                      <a:ext cx="65" cy="69"/>
                    </a:xfrm>
                    <a:custGeom>
                      <a:avLst/>
                      <a:gdLst>
                        <a:gd name="T0" fmla="*/ 46 w 65"/>
                        <a:gd name="T1" fmla="*/ 65 h 69"/>
                        <a:gd name="T2" fmla="*/ 59 w 65"/>
                        <a:gd name="T3" fmla="*/ 54 h 69"/>
                        <a:gd name="T4" fmla="*/ 65 w 65"/>
                        <a:gd name="T5" fmla="*/ 39 h 69"/>
                        <a:gd name="T6" fmla="*/ 61 w 65"/>
                        <a:gd name="T7" fmla="*/ 21 h 69"/>
                        <a:gd name="T8" fmla="*/ 50 w 65"/>
                        <a:gd name="T9" fmla="*/ 8 h 69"/>
                        <a:gd name="T10" fmla="*/ 35 w 65"/>
                        <a:gd name="T11" fmla="*/ 0 h 69"/>
                        <a:gd name="T12" fmla="*/ 19 w 65"/>
                        <a:gd name="T13" fmla="*/ 2 h 69"/>
                        <a:gd name="T14" fmla="*/ 6 w 65"/>
                        <a:gd name="T15" fmla="*/ 13 h 69"/>
                        <a:gd name="T16" fmla="*/ 0 w 65"/>
                        <a:gd name="T17" fmla="*/ 30 h 69"/>
                        <a:gd name="T18" fmla="*/ 4 w 65"/>
                        <a:gd name="T19" fmla="*/ 47 h 69"/>
                        <a:gd name="T20" fmla="*/ 15 w 65"/>
                        <a:gd name="T21" fmla="*/ 62 h 69"/>
                        <a:gd name="T22" fmla="*/ 30 w 65"/>
                        <a:gd name="T23" fmla="*/ 69 h 69"/>
                        <a:gd name="T24" fmla="*/ 46 w 65"/>
                        <a:gd name="T25" fmla="*/ 65 h 6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5"/>
                        <a:gd name="T40" fmla="*/ 0 h 69"/>
                        <a:gd name="T41" fmla="*/ 65 w 65"/>
                        <a:gd name="T42" fmla="*/ 69 h 6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5" h="69">
                          <a:moveTo>
                            <a:pt x="46" y="65"/>
                          </a:moveTo>
                          <a:lnTo>
                            <a:pt x="59" y="54"/>
                          </a:lnTo>
                          <a:lnTo>
                            <a:pt x="65" y="39"/>
                          </a:lnTo>
                          <a:lnTo>
                            <a:pt x="61" y="21"/>
                          </a:lnTo>
                          <a:lnTo>
                            <a:pt x="50" y="8"/>
                          </a:lnTo>
                          <a:lnTo>
                            <a:pt x="35" y="0"/>
                          </a:lnTo>
                          <a:lnTo>
                            <a:pt x="19" y="2"/>
                          </a:lnTo>
                          <a:lnTo>
                            <a:pt x="6" y="13"/>
                          </a:lnTo>
                          <a:lnTo>
                            <a:pt x="0" y="30"/>
                          </a:lnTo>
                          <a:lnTo>
                            <a:pt x="4" y="47"/>
                          </a:lnTo>
                          <a:lnTo>
                            <a:pt x="15" y="62"/>
                          </a:lnTo>
                          <a:lnTo>
                            <a:pt x="30" y="69"/>
                          </a:lnTo>
                          <a:lnTo>
                            <a:pt x="46" y="65"/>
                          </a:lnTo>
                          <a:close/>
                        </a:path>
                      </a:pathLst>
                    </a:custGeom>
                    <a:solidFill>
                      <a:srgbClr val="CC0000"/>
                    </a:solidFill>
                    <a:ln w="0">
                      <a:solidFill>
                        <a:srgbClr val="CC0000"/>
                      </a:solidFill>
                      <a:round/>
                      <a:headEnd/>
                      <a:tailEnd/>
                    </a:ln>
                  </p:spPr>
                  <p:txBody>
                    <a:bodyPr/>
                    <a:lstStyle/>
                    <a:p>
                      <a:pPr defTabSz="457200"/>
                      <a:endParaRPr lang="en-US" dirty="0">
                        <a:solidFill>
                          <a:prstClr val="black"/>
                        </a:solidFill>
                      </a:endParaRPr>
                    </a:p>
                  </p:txBody>
                </p:sp>
                <p:sp>
                  <p:nvSpPr>
                    <p:cNvPr id="9421" name="Freeform 121"/>
                    <p:cNvSpPr>
                      <a:spLocks/>
                    </p:cNvSpPr>
                    <p:nvPr/>
                  </p:nvSpPr>
                  <p:spPr bwMode="auto">
                    <a:xfrm>
                      <a:off x="1573" y="2331"/>
                      <a:ext cx="65" cy="69"/>
                    </a:xfrm>
                    <a:custGeom>
                      <a:avLst/>
                      <a:gdLst>
                        <a:gd name="T0" fmla="*/ 46 w 65"/>
                        <a:gd name="T1" fmla="*/ 65 h 69"/>
                        <a:gd name="T2" fmla="*/ 59 w 65"/>
                        <a:gd name="T3" fmla="*/ 54 h 69"/>
                        <a:gd name="T4" fmla="*/ 65 w 65"/>
                        <a:gd name="T5" fmla="*/ 39 h 69"/>
                        <a:gd name="T6" fmla="*/ 61 w 65"/>
                        <a:gd name="T7" fmla="*/ 21 h 69"/>
                        <a:gd name="T8" fmla="*/ 50 w 65"/>
                        <a:gd name="T9" fmla="*/ 8 h 69"/>
                        <a:gd name="T10" fmla="*/ 35 w 65"/>
                        <a:gd name="T11" fmla="*/ 0 h 69"/>
                        <a:gd name="T12" fmla="*/ 19 w 65"/>
                        <a:gd name="T13" fmla="*/ 2 h 69"/>
                        <a:gd name="T14" fmla="*/ 6 w 65"/>
                        <a:gd name="T15" fmla="*/ 13 h 69"/>
                        <a:gd name="T16" fmla="*/ 0 w 65"/>
                        <a:gd name="T17" fmla="*/ 30 h 69"/>
                        <a:gd name="T18" fmla="*/ 4 w 65"/>
                        <a:gd name="T19" fmla="*/ 47 h 69"/>
                        <a:gd name="T20" fmla="*/ 15 w 65"/>
                        <a:gd name="T21" fmla="*/ 62 h 69"/>
                        <a:gd name="T22" fmla="*/ 30 w 65"/>
                        <a:gd name="T23" fmla="*/ 69 h 69"/>
                        <a:gd name="T24" fmla="*/ 46 w 65"/>
                        <a:gd name="T25" fmla="*/ 65 h 6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5"/>
                        <a:gd name="T40" fmla="*/ 0 h 69"/>
                        <a:gd name="T41" fmla="*/ 65 w 65"/>
                        <a:gd name="T42" fmla="*/ 69 h 6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5" h="69">
                          <a:moveTo>
                            <a:pt x="46" y="65"/>
                          </a:moveTo>
                          <a:lnTo>
                            <a:pt x="59" y="54"/>
                          </a:lnTo>
                          <a:lnTo>
                            <a:pt x="65" y="39"/>
                          </a:lnTo>
                          <a:lnTo>
                            <a:pt x="61" y="21"/>
                          </a:lnTo>
                          <a:lnTo>
                            <a:pt x="50" y="8"/>
                          </a:lnTo>
                          <a:lnTo>
                            <a:pt x="35" y="0"/>
                          </a:lnTo>
                          <a:lnTo>
                            <a:pt x="19" y="2"/>
                          </a:lnTo>
                          <a:lnTo>
                            <a:pt x="6" y="13"/>
                          </a:lnTo>
                          <a:lnTo>
                            <a:pt x="0" y="30"/>
                          </a:lnTo>
                          <a:lnTo>
                            <a:pt x="4" y="47"/>
                          </a:lnTo>
                          <a:lnTo>
                            <a:pt x="15" y="62"/>
                          </a:lnTo>
                          <a:lnTo>
                            <a:pt x="30" y="69"/>
                          </a:lnTo>
                          <a:lnTo>
                            <a:pt x="46" y="65"/>
                          </a:lnTo>
                        </a:path>
                      </a:pathLst>
                    </a:custGeom>
                    <a:noFill/>
                    <a:ln w="11113">
                      <a:solidFill>
                        <a:srgbClr val="000000"/>
                      </a:solidFill>
                      <a:round/>
                      <a:headEnd/>
                      <a:tailEnd/>
                    </a:ln>
                  </p:spPr>
                  <p:txBody>
                    <a:bodyPr/>
                    <a:lstStyle/>
                    <a:p>
                      <a:pPr defTabSz="457200"/>
                      <a:endParaRPr lang="en-US" dirty="0">
                        <a:solidFill>
                          <a:prstClr val="black"/>
                        </a:solidFill>
                      </a:endParaRPr>
                    </a:p>
                  </p:txBody>
                </p:sp>
                <p:sp>
                  <p:nvSpPr>
                    <p:cNvPr id="9422" name="Line 122"/>
                    <p:cNvSpPr>
                      <a:spLocks noChangeShapeType="1"/>
                    </p:cNvSpPr>
                    <p:nvPr/>
                  </p:nvSpPr>
                  <p:spPr bwMode="auto">
                    <a:xfrm>
                      <a:off x="2061" y="2192"/>
                      <a:ext cx="11" cy="8"/>
                    </a:xfrm>
                    <a:prstGeom prst="line">
                      <a:avLst/>
                    </a:prstGeom>
                    <a:noFill/>
                    <a:ln w="11113">
                      <a:solidFill>
                        <a:srgbClr val="FF0000"/>
                      </a:solidFill>
                      <a:round/>
                      <a:headEnd/>
                      <a:tailEnd/>
                    </a:ln>
                  </p:spPr>
                  <p:txBody>
                    <a:bodyPr/>
                    <a:lstStyle/>
                    <a:p>
                      <a:pPr defTabSz="457200"/>
                      <a:endParaRPr lang="en-US" dirty="0">
                        <a:solidFill>
                          <a:prstClr val="black"/>
                        </a:solidFill>
                      </a:endParaRPr>
                    </a:p>
                  </p:txBody>
                </p:sp>
                <p:sp>
                  <p:nvSpPr>
                    <p:cNvPr id="9423" name="Freeform 130"/>
                    <p:cNvSpPr>
                      <a:spLocks/>
                    </p:cNvSpPr>
                    <p:nvPr/>
                  </p:nvSpPr>
                  <p:spPr bwMode="auto">
                    <a:xfrm>
                      <a:off x="1108" y="2576"/>
                      <a:ext cx="72" cy="117"/>
                    </a:xfrm>
                    <a:custGeom>
                      <a:avLst/>
                      <a:gdLst>
                        <a:gd name="T0" fmla="*/ 72 w 72"/>
                        <a:gd name="T1" fmla="*/ 117 h 117"/>
                        <a:gd name="T2" fmla="*/ 72 w 72"/>
                        <a:gd name="T3" fmla="*/ 34 h 117"/>
                        <a:gd name="T4" fmla="*/ 0 w 72"/>
                        <a:gd name="T5" fmla="*/ 0 h 117"/>
                        <a:gd name="T6" fmla="*/ 0 w 72"/>
                        <a:gd name="T7" fmla="*/ 84 h 117"/>
                        <a:gd name="T8" fmla="*/ 72 w 72"/>
                        <a:gd name="T9" fmla="*/ 117 h 117"/>
                        <a:gd name="T10" fmla="*/ 0 60000 65536"/>
                        <a:gd name="T11" fmla="*/ 0 60000 65536"/>
                        <a:gd name="T12" fmla="*/ 0 60000 65536"/>
                        <a:gd name="T13" fmla="*/ 0 60000 65536"/>
                        <a:gd name="T14" fmla="*/ 0 60000 65536"/>
                        <a:gd name="T15" fmla="*/ 0 w 72"/>
                        <a:gd name="T16" fmla="*/ 0 h 117"/>
                        <a:gd name="T17" fmla="*/ 72 w 72"/>
                        <a:gd name="T18" fmla="*/ 117 h 117"/>
                      </a:gdLst>
                      <a:ahLst/>
                      <a:cxnLst>
                        <a:cxn ang="T10">
                          <a:pos x="T0" y="T1"/>
                        </a:cxn>
                        <a:cxn ang="T11">
                          <a:pos x="T2" y="T3"/>
                        </a:cxn>
                        <a:cxn ang="T12">
                          <a:pos x="T4" y="T5"/>
                        </a:cxn>
                        <a:cxn ang="T13">
                          <a:pos x="T6" y="T7"/>
                        </a:cxn>
                        <a:cxn ang="T14">
                          <a:pos x="T8" y="T9"/>
                        </a:cxn>
                      </a:cxnLst>
                      <a:rect l="T15" t="T16" r="T17" b="T18"/>
                      <a:pathLst>
                        <a:path w="72" h="117">
                          <a:moveTo>
                            <a:pt x="72" y="117"/>
                          </a:moveTo>
                          <a:lnTo>
                            <a:pt x="72" y="34"/>
                          </a:lnTo>
                          <a:lnTo>
                            <a:pt x="0" y="0"/>
                          </a:lnTo>
                          <a:lnTo>
                            <a:pt x="0" y="84"/>
                          </a:lnTo>
                          <a:lnTo>
                            <a:pt x="72" y="117"/>
                          </a:lnTo>
                          <a:close/>
                        </a:path>
                      </a:pathLst>
                    </a:custGeom>
                    <a:solidFill>
                      <a:srgbClr val="00B200"/>
                    </a:solidFill>
                    <a:ln w="0">
                      <a:solidFill>
                        <a:srgbClr val="00B200"/>
                      </a:solidFill>
                      <a:round/>
                      <a:headEnd/>
                      <a:tailEnd/>
                    </a:ln>
                  </p:spPr>
                  <p:txBody>
                    <a:bodyPr/>
                    <a:lstStyle/>
                    <a:p>
                      <a:pPr defTabSz="457200"/>
                      <a:endParaRPr lang="en-US" dirty="0">
                        <a:solidFill>
                          <a:prstClr val="black"/>
                        </a:solidFill>
                      </a:endParaRPr>
                    </a:p>
                  </p:txBody>
                </p:sp>
                <p:sp>
                  <p:nvSpPr>
                    <p:cNvPr id="9424" name="Freeform 131"/>
                    <p:cNvSpPr>
                      <a:spLocks/>
                    </p:cNvSpPr>
                    <p:nvPr/>
                  </p:nvSpPr>
                  <p:spPr bwMode="auto">
                    <a:xfrm>
                      <a:off x="1180" y="2576"/>
                      <a:ext cx="70" cy="117"/>
                    </a:xfrm>
                    <a:custGeom>
                      <a:avLst/>
                      <a:gdLst>
                        <a:gd name="T0" fmla="*/ 0 w 70"/>
                        <a:gd name="T1" fmla="*/ 117 h 117"/>
                        <a:gd name="T2" fmla="*/ 0 w 70"/>
                        <a:gd name="T3" fmla="*/ 34 h 117"/>
                        <a:gd name="T4" fmla="*/ 70 w 70"/>
                        <a:gd name="T5" fmla="*/ 0 h 117"/>
                        <a:gd name="T6" fmla="*/ 70 w 70"/>
                        <a:gd name="T7" fmla="*/ 84 h 117"/>
                        <a:gd name="T8" fmla="*/ 0 w 70"/>
                        <a:gd name="T9" fmla="*/ 117 h 117"/>
                        <a:gd name="T10" fmla="*/ 0 60000 65536"/>
                        <a:gd name="T11" fmla="*/ 0 60000 65536"/>
                        <a:gd name="T12" fmla="*/ 0 60000 65536"/>
                        <a:gd name="T13" fmla="*/ 0 60000 65536"/>
                        <a:gd name="T14" fmla="*/ 0 60000 65536"/>
                        <a:gd name="T15" fmla="*/ 0 w 70"/>
                        <a:gd name="T16" fmla="*/ 0 h 117"/>
                        <a:gd name="T17" fmla="*/ 70 w 70"/>
                        <a:gd name="T18" fmla="*/ 117 h 117"/>
                      </a:gdLst>
                      <a:ahLst/>
                      <a:cxnLst>
                        <a:cxn ang="T10">
                          <a:pos x="T0" y="T1"/>
                        </a:cxn>
                        <a:cxn ang="T11">
                          <a:pos x="T2" y="T3"/>
                        </a:cxn>
                        <a:cxn ang="T12">
                          <a:pos x="T4" y="T5"/>
                        </a:cxn>
                        <a:cxn ang="T13">
                          <a:pos x="T6" y="T7"/>
                        </a:cxn>
                        <a:cxn ang="T14">
                          <a:pos x="T8" y="T9"/>
                        </a:cxn>
                      </a:cxnLst>
                      <a:rect l="T15" t="T16" r="T17" b="T18"/>
                      <a:pathLst>
                        <a:path w="70" h="117">
                          <a:moveTo>
                            <a:pt x="0" y="117"/>
                          </a:moveTo>
                          <a:lnTo>
                            <a:pt x="0" y="34"/>
                          </a:lnTo>
                          <a:lnTo>
                            <a:pt x="70" y="0"/>
                          </a:lnTo>
                          <a:lnTo>
                            <a:pt x="70" y="84"/>
                          </a:lnTo>
                          <a:lnTo>
                            <a:pt x="0" y="117"/>
                          </a:lnTo>
                          <a:close/>
                        </a:path>
                      </a:pathLst>
                    </a:custGeom>
                    <a:solidFill>
                      <a:srgbClr val="000000"/>
                    </a:solidFill>
                    <a:ln w="0">
                      <a:solidFill>
                        <a:srgbClr val="000000"/>
                      </a:solidFill>
                      <a:round/>
                      <a:headEnd/>
                      <a:tailEnd/>
                    </a:ln>
                  </p:spPr>
                  <p:txBody>
                    <a:bodyPr/>
                    <a:lstStyle/>
                    <a:p>
                      <a:pPr defTabSz="457200"/>
                      <a:endParaRPr lang="en-US" dirty="0">
                        <a:solidFill>
                          <a:prstClr val="black"/>
                        </a:solidFill>
                      </a:endParaRPr>
                    </a:p>
                  </p:txBody>
                </p:sp>
                <p:sp>
                  <p:nvSpPr>
                    <p:cNvPr id="9425" name="Line 132"/>
                    <p:cNvSpPr>
                      <a:spLocks noChangeShapeType="1"/>
                    </p:cNvSpPr>
                    <p:nvPr/>
                  </p:nvSpPr>
                  <p:spPr bwMode="auto">
                    <a:xfrm flipH="1">
                      <a:off x="1250" y="2552"/>
                      <a:ext cx="43" cy="24"/>
                    </a:xfrm>
                    <a:prstGeom prst="line">
                      <a:avLst/>
                    </a:prstGeom>
                    <a:noFill/>
                    <a:ln w="11113">
                      <a:solidFill>
                        <a:srgbClr val="FF0000"/>
                      </a:solidFill>
                      <a:round/>
                      <a:headEnd/>
                      <a:tailEnd/>
                    </a:ln>
                  </p:spPr>
                  <p:txBody>
                    <a:bodyPr/>
                    <a:lstStyle/>
                    <a:p>
                      <a:pPr defTabSz="457200"/>
                      <a:endParaRPr lang="en-US" dirty="0">
                        <a:solidFill>
                          <a:prstClr val="black"/>
                        </a:solidFill>
                      </a:endParaRPr>
                    </a:p>
                  </p:txBody>
                </p:sp>
                <p:sp>
                  <p:nvSpPr>
                    <p:cNvPr id="9426" name="Freeform 133"/>
                    <p:cNvSpPr>
                      <a:spLocks/>
                    </p:cNvSpPr>
                    <p:nvPr/>
                  </p:nvSpPr>
                  <p:spPr bwMode="auto">
                    <a:xfrm>
                      <a:off x="1271" y="2285"/>
                      <a:ext cx="1075" cy="471"/>
                    </a:xfrm>
                    <a:custGeom>
                      <a:avLst/>
                      <a:gdLst>
                        <a:gd name="T0" fmla="*/ 1075 w 1075"/>
                        <a:gd name="T1" fmla="*/ 402 h 471"/>
                        <a:gd name="T2" fmla="*/ 981 w 1075"/>
                        <a:gd name="T3" fmla="*/ 295 h 471"/>
                        <a:gd name="T4" fmla="*/ 977 w 1075"/>
                        <a:gd name="T5" fmla="*/ 297 h 471"/>
                        <a:gd name="T6" fmla="*/ 966 w 1075"/>
                        <a:gd name="T7" fmla="*/ 304 h 471"/>
                        <a:gd name="T8" fmla="*/ 949 w 1075"/>
                        <a:gd name="T9" fmla="*/ 315 h 471"/>
                        <a:gd name="T10" fmla="*/ 925 w 1075"/>
                        <a:gd name="T11" fmla="*/ 330 h 471"/>
                        <a:gd name="T12" fmla="*/ 897 w 1075"/>
                        <a:gd name="T13" fmla="*/ 347 h 471"/>
                        <a:gd name="T14" fmla="*/ 866 w 1075"/>
                        <a:gd name="T15" fmla="*/ 365 h 471"/>
                        <a:gd name="T16" fmla="*/ 829 w 1075"/>
                        <a:gd name="T17" fmla="*/ 384 h 471"/>
                        <a:gd name="T18" fmla="*/ 790 w 1075"/>
                        <a:gd name="T19" fmla="*/ 402 h 471"/>
                        <a:gd name="T20" fmla="*/ 749 w 1075"/>
                        <a:gd name="T21" fmla="*/ 419 h 471"/>
                        <a:gd name="T22" fmla="*/ 708 w 1075"/>
                        <a:gd name="T23" fmla="*/ 436 h 471"/>
                        <a:gd name="T24" fmla="*/ 665 w 1075"/>
                        <a:gd name="T25" fmla="*/ 449 h 471"/>
                        <a:gd name="T26" fmla="*/ 662 w 1075"/>
                        <a:gd name="T27" fmla="*/ 451 h 471"/>
                        <a:gd name="T28" fmla="*/ 653 w 1075"/>
                        <a:gd name="T29" fmla="*/ 453 h 471"/>
                        <a:gd name="T30" fmla="*/ 638 w 1075"/>
                        <a:gd name="T31" fmla="*/ 456 h 471"/>
                        <a:gd name="T32" fmla="*/ 615 w 1075"/>
                        <a:gd name="T33" fmla="*/ 462 h 471"/>
                        <a:gd name="T34" fmla="*/ 586 w 1075"/>
                        <a:gd name="T35" fmla="*/ 466 h 471"/>
                        <a:gd name="T36" fmla="*/ 549 w 1075"/>
                        <a:gd name="T37" fmla="*/ 469 h 471"/>
                        <a:gd name="T38" fmla="*/ 502 w 1075"/>
                        <a:gd name="T39" fmla="*/ 471 h 471"/>
                        <a:gd name="T40" fmla="*/ 447 w 1075"/>
                        <a:gd name="T41" fmla="*/ 471 h 471"/>
                        <a:gd name="T42" fmla="*/ 380 w 1075"/>
                        <a:gd name="T43" fmla="*/ 469 h 471"/>
                        <a:gd name="T44" fmla="*/ 304 w 1075"/>
                        <a:gd name="T45" fmla="*/ 464 h 471"/>
                        <a:gd name="T46" fmla="*/ 298 w 1075"/>
                        <a:gd name="T47" fmla="*/ 462 h 471"/>
                        <a:gd name="T48" fmla="*/ 280 w 1075"/>
                        <a:gd name="T49" fmla="*/ 460 h 471"/>
                        <a:gd name="T50" fmla="*/ 254 w 1075"/>
                        <a:gd name="T51" fmla="*/ 454 h 471"/>
                        <a:gd name="T52" fmla="*/ 222 w 1075"/>
                        <a:gd name="T53" fmla="*/ 445 h 471"/>
                        <a:gd name="T54" fmla="*/ 185 w 1075"/>
                        <a:gd name="T55" fmla="*/ 434 h 471"/>
                        <a:gd name="T56" fmla="*/ 146 w 1075"/>
                        <a:gd name="T57" fmla="*/ 417 h 471"/>
                        <a:gd name="T58" fmla="*/ 107 w 1075"/>
                        <a:gd name="T59" fmla="*/ 395 h 471"/>
                        <a:gd name="T60" fmla="*/ 70 w 1075"/>
                        <a:gd name="T61" fmla="*/ 367 h 471"/>
                        <a:gd name="T62" fmla="*/ 39 w 1075"/>
                        <a:gd name="T63" fmla="*/ 332 h 471"/>
                        <a:gd name="T64" fmla="*/ 37 w 1075"/>
                        <a:gd name="T65" fmla="*/ 330 h 471"/>
                        <a:gd name="T66" fmla="*/ 31 w 1075"/>
                        <a:gd name="T67" fmla="*/ 321 h 471"/>
                        <a:gd name="T68" fmla="*/ 22 w 1075"/>
                        <a:gd name="T69" fmla="*/ 308 h 471"/>
                        <a:gd name="T70" fmla="*/ 15 w 1075"/>
                        <a:gd name="T71" fmla="*/ 291 h 471"/>
                        <a:gd name="T72" fmla="*/ 5 w 1075"/>
                        <a:gd name="T73" fmla="*/ 269 h 471"/>
                        <a:gd name="T74" fmla="*/ 2 w 1075"/>
                        <a:gd name="T75" fmla="*/ 243 h 471"/>
                        <a:gd name="T76" fmla="*/ 0 w 1075"/>
                        <a:gd name="T77" fmla="*/ 215 h 471"/>
                        <a:gd name="T78" fmla="*/ 4 w 1075"/>
                        <a:gd name="T79" fmla="*/ 186 h 471"/>
                        <a:gd name="T80" fmla="*/ 16 w 1075"/>
                        <a:gd name="T81" fmla="*/ 152 h 471"/>
                        <a:gd name="T82" fmla="*/ 37 w 1075"/>
                        <a:gd name="T83" fmla="*/ 119 h 471"/>
                        <a:gd name="T84" fmla="*/ 68 w 1075"/>
                        <a:gd name="T85" fmla="*/ 84 h 471"/>
                        <a:gd name="T86" fmla="*/ 70 w 1075"/>
                        <a:gd name="T87" fmla="*/ 82 h 471"/>
                        <a:gd name="T88" fmla="*/ 80 w 1075"/>
                        <a:gd name="T89" fmla="*/ 72 h 471"/>
                        <a:gd name="T90" fmla="*/ 93 w 1075"/>
                        <a:gd name="T91" fmla="*/ 59 h 471"/>
                        <a:gd name="T92" fmla="*/ 115 w 1075"/>
                        <a:gd name="T93" fmla="*/ 43 h 471"/>
                        <a:gd name="T94" fmla="*/ 144 w 1075"/>
                        <a:gd name="T95" fmla="*/ 22 h 471"/>
                        <a:gd name="T96" fmla="*/ 182 w 1075"/>
                        <a:gd name="T97" fmla="*/ 0 h 471"/>
                        <a:gd name="T98" fmla="*/ 322 w 1075"/>
                        <a:gd name="T99" fmla="*/ 85 h 471"/>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075"/>
                        <a:gd name="T151" fmla="*/ 0 h 471"/>
                        <a:gd name="T152" fmla="*/ 1075 w 1075"/>
                        <a:gd name="T153" fmla="*/ 471 h 471"/>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075" h="471">
                          <a:moveTo>
                            <a:pt x="1075" y="402"/>
                          </a:moveTo>
                          <a:lnTo>
                            <a:pt x="981" y="295"/>
                          </a:lnTo>
                          <a:lnTo>
                            <a:pt x="977" y="297"/>
                          </a:lnTo>
                          <a:lnTo>
                            <a:pt x="966" y="304"/>
                          </a:lnTo>
                          <a:lnTo>
                            <a:pt x="949" y="315"/>
                          </a:lnTo>
                          <a:lnTo>
                            <a:pt x="925" y="330"/>
                          </a:lnTo>
                          <a:lnTo>
                            <a:pt x="897" y="347"/>
                          </a:lnTo>
                          <a:lnTo>
                            <a:pt x="866" y="365"/>
                          </a:lnTo>
                          <a:lnTo>
                            <a:pt x="829" y="384"/>
                          </a:lnTo>
                          <a:lnTo>
                            <a:pt x="790" y="402"/>
                          </a:lnTo>
                          <a:lnTo>
                            <a:pt x="749" y="419"/>
                          </a:lnTo>
                          <a:lnTo>
                            <a:pt x="708" y="436"/>
                          </a:lnTo>
                          <a:lnTo>
                            <a:pt x="665" y="449"/>
                          </a:lnTo>
                          <a:lnTo>
                            <a:pt x="662" y="451"/>
                          </a:lnTo>
                          <a:lnTo>
                            <a:pt x="653" y="453"/>
                          </a:lnTo>
                          <a:lnTo>
                            <a:pt x="638" y="456"/>
                          </a:lnTo>
                          <a:lnTo>
                            <a:pt x="615" y="462"/>
                          </a:lnTo>
                          <a:lnTo>
                            <a:pt x="586" y="466"/>
                          </a:lnTo>
                          <a:lnTo>
                            <a:pt x="549" y="469"/>
                          </a:lnTo>
                          <a:lnTo>
                            <a:pt x="502" y="471"/>
                          </a:lnTo>
                          <a:lnTo>
                            <a:pt x="447" y="471"/>
                          </a:lnTo>
                          <a:lnTo>
                            <a:pt x="380" y="469"/>
                          </a:lnTo>
                          <a:lnTo>
                            <a:pt x="304" y="464"/>
                          </a:lnTo>
                          <a:lnTo>
                            <a:pt x="298" y="462"/>
                          </a:lnTo>
                          <a:lnTo>
                            <a:pt x="280" y="460"/>
                          </a:lnTo>
                          <a:lnTo>
                            <a:pt x="254" y="454"/>
                          </a:lnTo>
                          <a:lnTo>
                            <a:pt x="222" y="445"/>
                          </a:lnTo>
                          <a:lnTo>
                            <a:pt x="185" y="434"/>
                          </a:lnTo>
                          <a:lnTo>
                            <a:pt x="146" y="417"/>
                          </a:lnTo>
                          <a:lnTo>
                            <a:pt x="107" y="395"/>
                          </a:lnTo>
                          <a:lnTo>
                            <a:pt x="70" y="367"/>
                          </a:lnTo>
                          <a:lnTo>
                            <a:pt x="39" y="332"/>
                          </a:lnTo>
                          <a:lnTo>
                            <a:pt x="37" y="330"/>
                          </a:lnTo>
                          <a:lnTo>
                            <a:pt x="31" y="321"/>
                          </a:lnTo>
                          <a:lnTo>
                            <a:pt x="22" y="308"/>
                          </a:lnTo>
                          <a:lnTo>
                            <a:pt x="15" y="291"/>
                          </a:lnTo>
                          <a:lnTo>
                            <a:pt x="5" y="269"/>
                          </a:lnTo>
                          <a:lnTo>
                            <a:pt x="2" y="243"/>
                          </a:lnTo>
                          <a:lnTo>
                            <a:pt x="0" y="215"/>
                          </a:lnTo>
                          <a:lnTo>
                            <a:pt x="4" y="186"/>
                          </a:lnTo>
                          <a:lnTo>
                            <a:pt x="16" y="152"/>
                          </a:lnTo>
                          <a:lnTo>
                            <a:pt x="37" y="119"/>
                          </a:lnTo>
                          <a:lnTo>
                            <a:pt x="68" y="84"/>
                          </a:lnTo>
                          <a:lnTo>
                            <a:pt x="70" y="82"/>
                          </a:lnTo>
                          <a:lnTo>
                            <a:pt x="80" y="72"/>
                          </a:lnTo>
                          <a:lnTo>
                            <a:pt x="93" y="59"/>
                          </a:lnTo>
                          <a:lnTo>
                            <a:pt x="115" y="43"/>
                          </a:lnTo>
                          <a:lnTo>
                            <a:pt x="144" y="22"/>
                          </a:lnTo>
                          <a:lnTo>
                            <a:pt x="182" y="0"/>
                          </a:lnTo>
                          <a:lnTo>
                            <a:pt x="322" y="85"/>
                          </a:lnTo>
                        </a:path>
                      </a:pathLst>
                    </a:custGeom>
                    <a:noFill/>
                    <a:ln w="11113">
                      <a:solidFill>
                        <a:srgbClr val="FF0000"/>
                      </a:solidFill>
                      <a:round/>
                      <a:headEnd/>
                      <a:tailEnd/>
                    </a:ln>
                  </p:spPr>
                  <p:txBody>
                    <a:bodyPr/>
                    <a:lstStyle/>
                    <a:p>
                      <a:pPr defTabSz="457200"/>
                      <a:endParaRPr lang="en-US" dirty="0">
                        <a:solidFill>
                          <a:prstClr val="black"/>
                        </a:solidFill>
                      </a:endParaRPr>
                    </a:p>
                  </p:txBody>
                </p:sp>
                <p:sp>
                  <p:nvSpPr>
                    <p:cNvPr id="9427" name="Freeform 134"/>
                    <p:cNvSpPr>
                      <a:spLocks/>
                    </p:cNvSpPr>
                    <p:nvPr/>
                  </p:nvSpPr>
                  <p:spPr bwMode="auto">
                    <a:xfrm>
                      <a:off x="1260" y="2354"/>
                      <a:ext cx="1075" cy="469"/>
                    </a:xfrm>
                    <a:custGeom>
                      <a:avLst/>
                      <a:gdLst>
                        <a:gd name="T0" fmla="*/ 1075 w 1075"/>
                        <a:gd name="T1" fmla="*/ 354 h 469"/>
                        <a:gd name="T2" fmla="*/ 981 w 1075"/>
                        <a:gd name="T3" fmla="*/ 293 h 469"/>
                        <a:gd name="T4" fmla="*/ 977 w 1075"/>
                        <a:gd name="T5" fmla="*/ 295 h 469"/>
                        <a:gd name="T6" fmla="*/ 966 w 1075"/>
                        <a:gd name="T7" fmla="*/ 303 h 469"/>
                        <a:gd name="T8" fmla="*/ 949 w 1075"/>
                        <a:gd name="T9" fmla="*/ 314 h 469"/>
                        <a:gd name="T10" fmla="*/ 925 w 1075"/>
                        <a:gd name="T11" fmla="*/ 328 h 469"/>
                        <a:gd name="T12" fmla="*/ 897 w 1075"/>
                        <a:gd name="T13" fmla="*/ 345 h 469"/>
                        <a:gd name="T14" fmla="*/ 866 w 1075"/>
                        <a:gd name="T15" fmla="*/ 364 h 469"/>
                        <a:gd name="T16" fmla="*/ 829 w 1075"/>
                        <a:gd name="T17" fmla="*/ 382 h 469"/>
                        <a:gd name="T18" fmla="*/ 790 w 1075"/>
                        <a:gd name="T19" fmla="*/ 401 h 469"/>
                        <a:gd name="T20" fmla="*/ 749 w 1075"/>
                        <a:gd name="T21" fmla="*/ 419 h 469"/>
                        <a:gd name="T22" fmla="*/ 708 w 1075"/>
                        <a:gd name="T23" fmla="*/ 434 h 469"/>
                        <a:gd name="T24" fmla="*/ 665 w 1075"/>
                        <a:gd name="T25" fmla="*/ 447 h 469"/>
                        <a:gd name="T26" fmla="*/ 662 w 1075"/>
                        <a:gd name="T27" fmla="*/ 449 h 469"/>
                        <a:gd name="T28" fmla="*/ 653 w 1075"/>
                        <a:gd name="T29" fmla="*/ 451 h 469"/>
                        <a:gd name="T30" fmla="*/ 638 w 1075"/>
                        <a:gd name="T31" fmla="*/ 456 h 469"/>
                        <a:gd name="T32" fmla="*/ 615 w 1075"/>
                        <a:gd name="T33" fmla="*/ 460 h 469"/>
                        <a:gd name="T34" fmla="*/ 586 w 1075"/>
                        <a:gd name="T35" fmla="*/ 464 h 469"/>
                        <a:gd name="T36" fmla="*/ 549 w 1075"/>
                        <a:gd name="T37" fmla="*/ 468 h 469"/>
                        <a:gd name="T38" fmla="*/ 502 w 1075"/>
                        <a:gd name="T39" fmla="*/ 469 h 469"/>
                        <a:gd name="T40" fmla="*/ 447 w 1075"/>
                        <a:gd name="T41" fmla="*/ 469 h 469"/>
                        <a:gd name="T42" fmla="*/ 380 w 1075"/>
                        <a:gd name="T43" fmla="*/ 468 h 469"/>
                        <a:gd name="T44" fmla="*/ 304 w 1075"/>
                        <a:gd name="T45" fmla="*/ 462 h 469"/>
                        <a:gd name="T46" fmla="*/ 298 w 1075"/>
                        <a:gd name="T47" fmla="*/ 462 h 469"/>
                        <a:gd name="T48" fmla="*/ 280 w 1075"/>
                        <a:gd name="T49" fmla="*/ 458 h 469"/>
                        <a:gd name="T50" fmla="*/ 254 w 1075"/>
                        <a:gd name="T51" fmla="*/ 453 h 469"/>
                        <a:gd name="T52" fmla="*/ 222 w 1075"/>
                        <a:gd name="T53" fmla="*/ 445 h 469"/>
                        <a:gd name="T54" fmla="*/ 185 w 1075"/>
                        <a:gd name="T55" fmla="*/ 432 h 469"/>
                        <a:gd name="T56" fmla="*/ 146 w 1075"/>
                        <a:gd name="T57" fmla="*/ 416 h 469"/>
                        <a:gd name="T58" fmla="*/ 107 w 1075"/>
                        <a:gd name="T59" fmla="*/ 393 h 469"/>
                        <a:gd name="T60" fmla="*/ 70 w 1075"/>
                        <a:gd name="T61" fmla="*/ 366 h 469"/>
                        <a:gd name="T62" fmla="*/ 39 w 1075"/>
                        <a:gd name="T63" fmla="*/ 332 h 469"/>
                        <a:gd name="T64" fmla="*/ 37 w 1075"/>
                        <a:gd name="T65" fmla="*/ 328 h 469"/>
                        <a:gd name="T66" fmla="*/ 31 w 1075"/>
                        <a:gd name="T67" fmla="*/ 321 h 469"/>
                        <a:gd name="T68" fmla="*/ 22 w 1075"/>
                        <a:gd name="T69" fmla="*/ 306 h 469"/>
                        <a:gd name="T70" fmla="*/ 15 w 1075"/>
                        <a:gd name="T71" fmla="*/ 290 h 469"/>
                        <a:gd name="T72" fmla="*/ 5 w 1075"/>
                        <a:gd name="T73" fmla="*/ 267 h 469"/>
                        <a:gd name="T74" fmla="*/ 2 w 1075"/>
                        <a:gd name="T75" fmla="*/ 243 h 469"/>
                        <a:gd name="T76" fmla="*/ 0 w 1075"/>
                        <a:gd name="T77" fmla="*/ 215 h 469"/>
                        <a:gd name="T78" fmla="*/ 4 w 1075"/>
                        <a:gd name="T79" fmla="*/ 184 h 469"/>
                        <a:gd name="T80" fmla="*/ 16 w 1075"/>
                        <a:gd name="T81" fmla="*/ 152 h 469"/>
                        <a:gd name="T82" fmla="*/ 37 w 1075"/>
                        <a:gd name="T83" fmla="*/ 117 h 469"/>
                        <a:gd name="T84" fmla="*/ 68 w 1075"/>
                        <a:gd name="T85" fmla="*/ 84 h 469"/>
                        <a:gd name="T86" fmla="*/ 70 w 1075"/>
                        <a:gd name="T87" fmla="*/ 80 h 469"/>
                        <a:gd name="T88" fmla="*/ 80 w 1075"/>
                        <a:gd name="T89" fmla="*/ 73 h 469"/>
                        <a:gd name="T90" fmla="*/ 93 w 1075"/>
                        <a:gd name="T91" fmla="*/ 60 h 469"/>
                        <a:gd name="T92" fmla="*/ 115 w 1075"/>
                        <a:gd name="T93" fmla="*/ 41 h 469"/>
                        <a:gd name="T94" fmla="*/ 144 w 1075"/>
                        <a:gd name="T95" fmla="*/ 23 h 469"/>
                        <a:gd name="T96" fmla="*/ 182 w 1075"/>
                        <a:gd name="T97" fmla="*/ 0 h 469"/>
                        <a:gd name="T98" fmla="*/ 315 w 1075"/>
                        <a:gd name="T99" fmla="*/ 37 h 469"/>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075"/>
                        <a:gd name="T151" fmla="*/ 0 h 469"/>
                        <a:gd name="T152" fmla="*/ 1075 w 1075"/>
                        <a:gd name="T153" fmla="*/ 469 h 469"/>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075" h="469">
                          <a:moveTo>
                            <a:pt x="1075" y="354"/>
                          </a:moveTo>
                          <a:lnTo>
                            <a:pt x="981" y="293"/>
                          </a:lnTo>
                          <a:lnTo>
                            <a:pt x="977" y="295"/>
                          </a:lnTo>
                          <a:lnTo>
                            <a:pt x="966" y="303"/>
                          </a:lnTo>
                          <a:lnTo>
                            <a:pt x="949" y="314"/>
                          </a:lnTo>
                          <a:lnTo>
                            <a:pt x="925" y="328"/>
                          </a:lnTo>
                          <a:lnTo>
                            <a:pt x="897" y="345"/>
                          </a:lnTo>
                          <a:lnTo>
                            <a:pt x="866" y="364"/>
                          </a:lnTo>
                          <a:lnTo>
                            <a:pt x="829" y="382"/>
                          </a:lnTo>
                          <a:lnTo>
                            <a:pt x="790" y="401"/>
                          </a:lnTo>
                          <a:lnTo>
                            <a:pt x="749" y="419"/>
                          </a:lnTo>
                          <a:lnTo>
                            <a:pt x="708" y="434"/>
                          </a:lnTo>
                          <a:lnTo>
                            <a:pt x="665" y="447"/>
                          </a:lnTo>
                          <a:lnTo>
                            <a:pt x="662" y="449"/>
                          </a:lnTo>
                          <a:lnTo>
                            <a:pt x="653" y="451"/>
                          </a:lnTo>
                          <a:lnTo>
                            <a:pt x="638" y="456"/>
                          </a:lnTo>
                          <a:lnTo>
                            <a:pt x="615" y="460"/>
                          </a:lnTo>
                          <a:lnTo>
                            <a:pt x="586" y="464"/>
                          </a:lnTo>
                          <a:lnTo>
                            <a:pt x="549" y="468"/>
                          </a:lnTo>
                          <a:lnTo>
                            <a:pt x="502" y="469"/>
                          </a:lnTo>
                          <a:lnTo>
                            <a:pt x="447" y="469"/>
                          </a:lnTo>
                          <a:lnTo>
                            <a:pt x="380" y="468"/>
                          </a:lnTo>
                          <a:lnTo>
                            <a:pt x="304" y="462"/>
                          </a:lnTo>
                          <a:lnTo>
                            <a:pt x="298" y="462"/>
                          </a:lnTo>
                          <a:lnTo>
                            <a:pt x="280" y="458"/>
                          </a:lnTo>
                          <a:lnTo>
                            <a:pt x="254" y="453"/>
                          </a:lnTo>
                          <a:lnTo>
                            <a:pt x="222" y="445"/>
                          </a:lnTo>
                          <a:lnTo>
                            <a:pt x="185" y="432"/>
                          </a:lnTo>
                          <a:lnTo>
                            <a:pt x="146" y="416"/>
                          </a:lnTo>
                          <a:lnTo>
                            <a:pt x="107" y="393"/>
                          </a:lnTo>
                          <a:lnTo>
                            <a:pt x="70" y="366"/>
                          </a:lnTo>
                          <a:lnTo>
                            <a:pt x="39" y="332"/>
                          </a:lnTo>
                          <a:lnTo>
                            <a:pt x="37" y="328"/>
                          </a:lnTo>
                          <a:lnTo>
                            <a:pt x="31" y="321"/>
                          </a:lnTo>
                          <a:lnTo>
                            <a:pt x="22" y="306"/>
                          </a:lnTo>
                          <a:lnTo>
                            <a:pt x="15" y="290"/>
                          </a:lnTo>
                          <a:lnTo>
                            <a:pt x="5" y="267"/>
                          </a:lnTo>
                          <a:lnTo>
                            <a:pt x="2" y="243"/>
                          </a:lnTo>
                          <a:lnTo>
                            <a:pt x="0" y="215"/>
                          </a:lnTo>
                          <a:lnTo>
                            <a:pt x="4" y="184"/>
                          </a:lnTo>
                          <a:lnTo>
                            <a:pt x="16" y="152"/>
                          </a:lnTo>
                          <a:lnTo>
                            <a:pt x="37" y="117"/>
                          </a:lnTo>
                          <a:lnTo>
                            <a:pt x="68" y="84"/>
                          </a:lnTo>
                          <a:lnTo>
                            <a:pt x="70" y="80"/>
                          </a:lnTo>
                          <a:lnTo>
                            <a:pt x="80" y="73"/>
                          </a:lnTo>
                          <a:lnTo>
                            <a:pt x="93" y="60"/>
                          </a:lnTo>
                          <a:lnTo>
                            <a:pt x="115" y="41"/>
                          </a:lnTo>
                          <a:lnTo>
                            <a:pt x="144" y="23"/>
                          </a:lnTo>
                          <a:lnTo>
                            <a:pt x="182" y="0"/>
                          </a:lnTo>
                          <a:lnTo>
                            <a:pt x="315" y="37"/>
                          </a:lnTo>
                        </a:path>
                      </a:pathLst>
                    </a:custGeom>
                    <a:noFill/>
                    <a:ln w="11113">
                      <a:solidFill>
                        <a:srgbClr val="FF0000"/>
                      </a:solidFill>
                      <a:round/>
                      <a:headEnd/>
                      <a:tailEnd/>
                    </a:ln>
                  </p:spPr>
                  <p:txBody>
                    <a:bodyPr/>
                    <a:lstStyle/>
                    <a:p>
                      <a:pPr defTabSz="457200"/>
                      <a:endParaRPr lang="en-US" dirty="0">
                        <a:solidFill>
                          <a:prstClr val="black"/>
                        </a:solidFill>
                      </a:endParaRPr>
                    </a:p>
                  </p:txBody>
                </p:sp>
                <p:sp>
                  <p:nvSpPr>
                    <p:cNvPr id="9428" name="Freeform 136"/>
                    <p:cNvSpPr>
                      <a:spLocks/>
                    </p:cNvSpPr>
                    <p:nvPr/>
                  </p:nvSpPr>
                  <p:spPr bwMode="auto">
                    <a:xfrm>
                      <a:off x="2100" y="2572"/>
                      <a:ext cx="44" cy="58"/>
                    </a:xfrm>
                    <a:custGeom>
                      <a:avLst/>
                      <a:gdLst>
                        <a:gd name="T0" fmla="*/ 44 w 44"/>
                        <a:gd name="T1" fmla="*/ 0 h 58"/>
                        <a:gd name="T2" fmla="*/ 0 w 44"/>
                        <a:gd name="T3" fmla="*/ 25 h 58"/>
                        <a:gd name="T4" fmla="*/ 0 w 44"/>
                        <a:gd name="T5" fmla="*/ 58 h 58"/>
                        <a:gd name="T6" fmla="*/ 44 w 44"/>
                        <a:gd name="T7" fmla="*/ 34 h 58"/>
                        <a:gd name="T8" fmla="*/ 44 w 44"/>
                        <a:gd name="T9" fmla="*/ 0 h 58"/>
                        <a:gd name="T10" fmla="*/ 0 60000 65536"/>
                        <a:gd name="T11" fmla="*/ 0 60000 65536"/>
                        <a:gd name="T12" fmla="*/ 0 60000 65536"/>
                        <a:gd name="T13" fmla="*/ 0 60000 65536"/>
                        <a:gd name="T14" fmla="*/ 0 60000 65536"/>
                        <a:gd name="T15" fmla="*/ 0 w 44"/>
                        <a:gd name="T16" fmla="*/ 0 h 58"/>
                        <a:gd name="T17" fmla="*/ 44 w 44"/>
                        <a:gd name="T18" fmla="*/ 58 h 58"/>
                      </a:gdLst>
                      <a:ahLst/>
                      <a:cxnLst>
                        <a:cxn ang="T10">
                          <a:pos x="T0" y="T1"/>
                        </a:cxn>
                        <a:cxn ang="T11">
                          <a:pos x="T2" y="T3"/>
                        </a:cxn>
                        <a:cxn ang="T12">
                          <a:pos x="T4" y="T5"/>
                        </a:cxn>
                        <a:cxn ang="T13">
                          <a:pos x="T6" y="T7"/>
                        </a:cxn>
                        <a:cxn ang="T14">
                          <a:pos x="T8" y="T9"/>
                        </a:cxn>
                      </a:cxnLst>
                      <a:rect l="T15" t="T16" r="T17" b="T18"/>
                      <a:pathLst>
                        <a:path w="44" h="58">
                          <a:moveTo>
                            <a:pt x="44" y="0"/>
                          </a:moveTo>
                          <a:lnTo>
                            <a:pt x="0" y="25"/>
                          </a:lnTo>
                          <a:lnTo>
                            <a:pt x="0" y="58"/>
                          </a:lnTo>
                          <a:lnTo>
                            <a:pt x="44" y="34"/>
                          </a:lnTo>
                          <a:lnTo>
                            <a:pt x="44" y="0"/>
                          </a:lnTo>
                          <a:close/>
                        </a:path>
                      </a:pathLst>
                    </a:custGeom>
                    <a:solidFill>
                      <a:srgbClr val="000000"/>
                    </a:solidFill>
                    <a:ln w="0">
                      <a:solidFill>
                        <a:srgbClr val="000000"/>
                      </a:solidFill>
                      <a:round/>
                      <a:headEnd/>
                      <a:tailEnd/>
                    </a:ln>
                  </p:spPr>
                  <p:txBody>
                    <a:bodyPr/>
                    <a:lstStyle/>
                    <a:p>
                      <a:pPr defTabSz="457200"/>
                      <a:endParaRPr lang="en-US" dirty="0">
                        <a:solidFill>
                          <a:prstClr val="black"/>
                        </a:solidFill>
                      </a:endParaRPr>
                    </a:p>
                  </p:txBody>
                </p:sp>
                <p:sp>
                  <p:nvSpPr>
                    <p:cNvPr id="9429" name="Freeform 137"/>
                    <p:cNvSpPr>
                      <a:spLocks/>
                    </p:cNvSpPr>
                    <p:nvPr/>
                  </p:nvSpPr>
                  <p:spPr bwMode="auto">
                    <a:xfrm>
                      <a:off x="2100" y="2572"/>
                      <a:ext cx="44" cy="58"/>
                    </a:xfrm>
                    <a:custGeom>
                      <a:avLst/>
                      <a:gdLst>
                        <a:gd name="T0" fmla="*/ 44 w 44"/>
                        <a:gd name="T1" fmla="*/ 0 h 58"/>
                        <a:gd name="T2" fmla="*/ 0 w 44"/>
                        <a:gd name="T3" fmla="*/ 25 h 58"/>
                        <a:gd name="T4" fmla="*/ 0 w 44"/>
                        <a:gd name="T5" fmla="*/ 58 h 58"/>
                        <a:gd name="T6" fmla="*/ 44 w 44"/>
                        <a:gd name="T7" fmla="*/ 34 h 58"/>
                        <a:gd name="T8" fmla="*/ 44 w 44"/>
                        <a:gd name="T9" fmla="*/ 0 h 58"/>
                        <a:gd name="T10" fmla="*/ 0 60000 65536"/>
                        <a:gd name="T11" fmla="*/ 0 60000 65536"/>
                        <a:gd name="T12" fmla="*/ 0 60000 65536"/>
                        <a:gd name="T13" fmla="*/ 0 60000 65536"/>
                        <a:gd name="T14" fmla="*/ 0 60000 65536"/>
                        <a:gd name="T15" fmla="*/ 0 w 44"/>
                        <a:gd name="T16" fmla="*/ 0 h 58"/>
                        <a:gd name="T17" fmla="*/ 44 w 44"/>
                        <a:gd name="T18" fmla="*/ 58 h 58"/>
                      </a:gdLst>
                      <a:ahLst/>
                      <a:cxnLst>
                        <a:cxn ang="T10">
                          <a:pos x="T0" y="T1"/>
                        </a:cxn>
                        <a:cxn ang="T11">
                          <a:pos x="T2" y="T3"/>
                        </a:cxn>
                        <a:cxn ang="T12">
                          <a:pos x="T4" y="T5"/>
                        </a:cxn>
                        <a:cxn ang="T13">
                          <a:pos x="T6" y="T7"/>
                        </a:cxn>
                        <a:cxn ang="T14">
                          <a:pos x="T8" y="T9"/>
                        </a:cxn>
                      </a:cxnLst>
                      <a:rect l="T15" t="T16" r="T17" b="T18"/>
                      <a:pathLst>
                        <a:path w="44" h="58">
                          <a:moveTo>
                            <a:pt x="44" y="0"/>
                          </a:moveTo>
                          <a:lnTo>
                            <a:pt x="0" y="25"/>
                          </a:lnTo>
                          <a:lnTo>
                            <a:pt x="0" y="58"/>
                          </a:lnTo>
                          <a:lnTo>
                            <a:pt x="44" y="34"/>
                          </a:lnTo>
                          <a:lnTo>
                            <a:pt x="44" y="0"/>
                          </a:lnTo>
                        </a:path>
                      </a:pathLst>
                    </a:custGeom>
                    <a:noFill/>
                    <a:ln w="6350">
                      <a:solidFill>
                        <a:srgbClr val="000000"/>
                      </a:solidFill>
                      <a:round/>
                      <a:headEnd/>
                      <a:tailEnd/>
                    </a:ln>
                  </p:spPr>
                  <p:txBody>
                    <a:bodyPr/>
                    <a:lstStyle/>
                    <a:p>
                      <a:pPr defTabSz="457200"/>
                      <a:endParaRPr lang="en-US" dirty="0">
                        <a:solidFill>
                          <a:prstClr val="black"/>
                        </a:solidFill>
                      </a:endParaRPr>
                    </a:p>
                  </p:txBody>
                </p:sp>
                <p:sp>
                  <p:nvSpPr>
                    <p:cNvPr id="9430" name="Freeform 138"/>
                    <p:cNvSpPr>
                      <a:spLocks/>
                    </p:cNvSpPr>
                    <p:nvPr/>
                  </p:nvSpPr>
                  <p:spPr bwMode="auto">
                    <a:xfrm>
                      <a:off x="2100" y="2632"/>
                      <a:ext cx="44" cy="57"/>
                    </a:xfrm>
                    <a:custGeom>
                      <a:avLst/>
                      <a:gdLst>
                        <a:gd name="T0" fmla="*/ 44 w 44"/>
                        <a:gd name="T1" fmla="*/ 0 h 57"/>
                        <a:gd name="T2" fmla="*/ 0 w 44"/>
                        <a:gd name="T3" fmla="*/ 24 h 57"/>
                        <a:gd name="T4" fmla="*/ 0 w 44"/>
                        <a:gd name="T5" fmla="*/ 57 h 57"/>
                        <a:gd name="T6" fmla="*/ 44 w 44"/>
                        <a:gd name="T7" fmla="*/ 31 h 57"/>
                        <a:gd name="T8" fmla="*/ 44 w 44"/>
                        <a:gd name="T9" fmla="*/ 0 h 57"/>
                        <a:gd name="T10" fmla="*/ 0 60000 65536"/>
                        <a:gd name="T11" fmla="*/ 0 60000 65536"/>
                        <a:gd name="T12" fmla="*/ 0 60000 65536"/>
                        <a:gd name="T13" fmla="*/ 0 60000 65536"/>
                        <a:gd name="T14" fmla="*/ 0 60000 65536"/>
                        <a:gd name="T15" fmla="*/ 0 w 44"/>
                        <a:gd name="T16" fmla="*/ 0 h 57"/>
                        <a:gd name="T17" fmla="*/ 44 w 44"/>
                        <a:gd name="T18" fmla="*/ 57 h 57"/>
                      </a:gdLst>
                      <a:ahLst/>
                      <a:cxnLst>
                        <a:cxn ang="T10">
                          <a:pos x="T0" y="T1"/>
                        </a:cxn>
                        <a:cxn ang="T11">
                          <a:pos x="T2" y="T3"/>
                        </a:cxn>
                        <a:cxn ang="T12">
                          <a:pos x="T4" y="T5"/>
                        </a:cxn>
                        <a:cxn ang="T13">
                          <a:pos x="T6" y="T7"/>
                        </a:cxn>
                        <a:cxn ang="T14">
                          <a:pos x="T8" y="T9"/>
                        </a:cxn>
                      </a:cxnLst>
                      <a:rect l="T15" t="T16" r="T17" b="T18"/>
                      <a:pathLst>
                        <a:path w="44" h="57">
                          <a:moveTo>
                            <a:pt x="44" y="0"/>
                          </a:moveTo>
                          <a:lnTo>
                            <a:pt x="0" y="24"/>
                          </a:lnTo>
                          <a:lnTo>
                            <a:pt x="0" y="57"/>
                          </a:lnTo>
                          <a:lnTo>
                            <a:pt x="44" y="31"/>
                          </a:lnTo>
                          <a:lnTo>
                            <a:pt x="44" y="0"/>
                          </a:lnTo>
                          <a:close/>
                        </a:path>
                      </a:pathLst>
                    </a:custGeom>
                    <a:solidFill>
                      <a:srgbClr val="000000"/>
                    </a:solidFill>
                    <a:ln w="0">
                      <a:solidFill>
                        <a:srgbClr val="000000"/>
                      </a:solidFill>
                      <a:round/>
                      <a:headEnd/>
                      <a:tailEnd/>
                    </a:ln>
                  </p:spPr>
                  <p:txBody>
                    <a:bodyPr/>
                    <a:lstStyle/>
                    <a:p>
                      <a:pPr defTabSz="457200"/>
                      <a:endParaRPr lang="en-US" dirty="0">
                        <a:solidFill>
                          <a:prstClr val="black"/>
                        </a:solidFill>
                      </a:endParaRPr>
                    </a:p>
                  </p:txBody>
                </p:sp>
                <p:sp>
                  <p:nvSpPr>
                    <p:cNvPr id="9431" name="Freeform 139"/>
                    <p:cNvSpPr>
                      <a:spLocks/>
                    </p:cNvSpPr>
                    <p:nvPr/>
                  </p:nvSpPr>
                  <p:spPr bwMode="auto">
                    <a:xfrm>
                      <a:off x="2100" y="2632"/>
                      <a:ext cx="44" cy="57"/>
                    </a:xfrm>
                    <a:custGeom>
                      <a:avLst/>
                      <a:gdLst>
                        <a:gd name="T0" fmla="*/ 44 w 44"/>
                        <a:gd name="T1" fmla="*/ 0 h 57"/>
                        <a:gd name="T2" fmla="*/ 0 w 44"/>
                        <a:gd name="T3" fmla="*/ 24 h 57"/>
                        <a:gd name="T4" fmla="*/ 0 w 44"/>
                        <a:gd name="T5" fmla="*/ 57 h 57"/>
                        <a:gd name="T6" fmla="*/ 44 w 44"/>
                        <a:gd name="T7" fmla="*/ 31 h 57"/>
                        <a:gd name="T8" fmla="*/ 44 w 44"/>
                        <a:gd name="T9" fmla="*/ 0 h 57"/>
                        <a:gd name="T10" fmla="*/ 0 60000 65536"/>
                        <a:gd name="T11" fmla="*/ 0 60000 65536"/>
                        <a:gd name="T12" fmla="*/ 0 60000 65536"/>
                        <a:gd name="T13" fmla="*/ 0 60000 65536"/>
                        <a:gd name="T14" fmla="*/ 0 60000 65536"/>
                        <a:gd name="T15" fmla="*/ 0 w 44"/>
                        <a:gd name="T16" fmla="*/ 0 h 57"/>
                        <a:gd name="T17" fmla="*/ 44 w 44"/>
                        <a:gd name="T18" fmla="*/ 57 h 57"/>
                      </a:gdLst>
                      <a:ahLst/>
                      <a:cxnLst>
                        <a:cxn ang="T10">
                          <a:pos x="T0" y="T1"/>
                        </a:cxn>
                        <a:cxn ang="T11">
                          <a:pos x="T2" y="T3"/>
                        </a:cxn>
                        <a:cxn ang="T12">
                          <a:pos x="T4" y="T5"/>
                        </a:cxn>
                        <a:cxn ang="T13">
                          <a:pos x="T6" y="T7"/>
                        </a:cxn>
                        <a:cxn ang="T14">
                          <a:pos x="T8" y="T9"/>
                        </a:cxn>
                      </a:cxnLst>
                      <a:rect l="T15" t="T16" r="T17" b="T18"/>
                      <a:pathLst>
                        <a:path w="44" h="57">
                          <a:moveTo>
                            <a:pt x="44" y="0"/>
                          </a:moveTo>
                          <a:lnTo>
                            <a:pt x="0" y="24"/>
                          </a:lnTo>
                          <a:lnTo>
                            <a:pt x="0" y="57"/>
                          </a:lnTo>
                          <a:lnTo>
                            <a:pt x="44" y="31"/>
                          </a:lnTo>
                          <a:lnTo>
                            <a:pt x="44" y="0"/>
                          </a:lnTo>
                        </a:path>
                      </a:pathLst>
                    </a:custGeom>
                    <a:noFill/>
                    <a:ln w="6350">
                      <a:solidFill>
                        <a:srgbClr val="000000"/>
                      </a:solidFill>
                      <a:round/>
                      <a:headEnd/>
                      <a:tailEnd/>
                    </a:ln>
                  </p:spPr>
                  <p:txBody>
                    <a:bodyPr/>
                    <a:lstStyle/>
                    <a:p>
                      <a:pPr defTabSz="457200"/>
                      <a:endParaRPr lang="en-US" dirty="0">
                        <a:solidFill>
                          <a:prstClr val="black"/>
                        </a:solidFill>
                      </a:endParaRPr>
                    </a:p>
                  </p:txBody>
                </p:sp>
                <p:sp>
                  <p:nvSpPr>
                    <p:cNvPr id="9432" name="Freeform 140"/>
                    <p:cNvSpPr>
                      <a:spLocks/>
                    </p:cNvSpPr>
                    <p:nvPr/>
                  </p:nvSpPr>
                  <p:spPr bwMode="auto">
                    <a:xfrm>
                      <a:off x="2100" y="2680"/>
                      <a:ext cx="44" cy="58"/>
                    </a:xfrm>
                    <a:custGeom>
                      <a:avLst/>
                      <a:gdLst>
                        <a:gd name="T0" fmla="*/ 44 w 44"/>
                        <a:gd name="T1" fmla="*/ 0 h 58"/>
                        <a:gd name="T2" fmla="*/ 0 w 44"/>
                        <a:gd name="T3" fmla="*/ 24 h 58"/>
                        <a:gd name="T4" fmla="*/ 0 w 44"/>
                        <a:gd name="T5" fmla="*/ 58 h 58"/>
                        <a:gd name="T6" fmla="*/ 44 w 44"/>
                        <a:gd name="T7" fmla="*/ 33 h 58"/>
                        <a:gd name="T8" fmla="*/ 44 w 44"/>
                        <a:gd name="T9" fmla="*/ 0 h 58"/>
                        <a:gd name="T10" fmla="*/ 0 60000 65536"/>
                        <a:gd name="T11" fmla="*/ 0 60000 65536"/>
                        <a:gd name="T12" fmla="*/ 0 60000 65536"/>
                        <a:gd name="T13" fmla="*/ 0 60000 65536"/>
                        <a:gd name="T14" fmla="*/ 0 60000 65536"/>
                        <a:gd name="T15" fmla="*/ 0 w 44"/>
                        <a:gd name="T16" fmla="*/ 0 h 58"/>
                        <a:gd name="T17" fmla="*/ 44 w 44"/>
                        <a:gd name="T18" fmla="*/ 58 h 58"/>
                      </a:gdLst>
                      <a:ahLst/>
                      <a:cxnLst>
                        <a:cxn ang="T10">
                          <a:pos x="T0" y="T1"/>
                        </a:cxn>
                        <a:cxn ang="T11">
                          <a:pos x="T2" y="T3"/>
                        </a:cxn>
                        <a:cxn ang="T12">
                          <a:pos x="T4" y="T5"/>
                        </a:cxn>
                        <a:cxn ang="T13">
                          <a:pos x="T6" y="T7"/>
                        </a:cxn>
                        <a:cxn ang="T14">
                          <a:pos x="T8" y="T9"/>
                        </a:cxn>
                      </a:cxnLst>
                      <a:rect l="T15" t="T16" r="T17" b="T18"/>
                      <a:pathLst>
                        <a:path w="44" h="58">
                          <a:moveTo>
                            <a:pt x="44" y="0"/>
                          </a:moveTo>
                          <a:lnTo>
                            <a:pt x="0" y="24"/>
                          </a:lnTo>
                          <a:lnTo>
                            <a:pt x="0" y="58"/>
                          </a:lnTo>
                          <a:lnTo>
                            <a:pt x="44" y="33"/>
                          </a:lnTo>
                          <a:lnTo>
                            <a:pt x="44" y="0"/>
                          </a:lnTo>
                          <a:close/>
                        </a:path>
                      </a:pathLst>
                    </a:custGeom>
                    <a:solidFill>
                      <a:srgbClr val="000000"/>
                    </a:solidFill>
                    <a:ln w="0">
                      <a:solidFill>
                        <a:srgbClr val="000000"/>
                      </a:solidFill>
                      <a:round/>
                      <a:headEnd/>
                      <a:tailEnd/>
                    </a:ln>
                  </p:spPr>
                  <p:txBody>
                    <a:bodyPr/>
                    <a:lstStyle/>
                    <a:p>
                      <a:pPr defTabSz="457200"/>
                      <a:endParaRPr lang="en-US" dirty="0">
                        <a:solidFill>
                          <a:prstClr val="black"/>
                        </a:solidFill>
                      </a:endParaRPr>
                    </a:p>
                  </p:txBody>
                </p:sp>
                <p:sp>
                  <p:nvSpPr>
                    <p:cNvPr id="9433" name="Freeform 141"/>
                    <p:cNvSpPr>
                      <a:spLocks/>
                    </p:cNvSpPr>
                    <p:nvPr/>
                  </p:nvSpPr>
                  <p:spPr bwMode="auto">
                    <a:xfrm>
                      <a:off x="2100" y="2680"/>
                      <a:ext cx="44" cy="58"/>
                    </a:xfrm>
                    <a:custGeom>
                      <a:avLst/>
                      <a:gdLst>
                        <a:gd name="T0" fmla="*/ 44 w 44"/>
                        <a:gd name="T1" fmla="*/ 0 h 58"/>
                        <a:gd name="T2" fmla="*/ 0 w 44"/>
                        <a:gd name="T3" fmla="*/ 24 h 58"/>
                        <a:gd name="T4" fmla="*/ 0 w 44"/>
                        <a:gd name="T5" fmla="*/ 58 h 58"/>
                        <a:gd name="T6" fmla="*/ 44 w 44"/>
                        <a:gd name="T7" fmla="*/ 33 h 58"/>
                        <a:gd name="T8" fmla="*/ 44 w 44"/>
                        <a:gd name="T9" fmla="*/ 0 h 58"/>
                        <a:gd name="T10" fmla="*/ 0 60000 65536"/>
                        <a:gd name="T11" fmla="*/ 0 60000 65536"/>
                        <a:gd name="T12" fmla="*/ 0 60000 65536"/>
                        <a:gd name="T13" fmla="*/ 0 60000 65536"/>
                        <a:gd name="T14" fmla="*/ 0 60000 65536"/>
                        <a:gd name="T15" fmla="*/ 0 w 44"/>
                        <a:gd name="T16" fmla="*/ 0 h 58"/>
                        <a:gd name="T17" fmla="*/ 44 w 44"/>
                        <a:gd name="T18" fmla="*/ 58 h 58"/>
                      </a:gdLst>
                      <a:ahLst/>
                      <a:cxnLst>
                        <a:cxn ang="T10">
                          <a:pos x="T0" y="T1"/>
                        </a:cxn>
                        <a:cxn ang="T11">
                          <a:pos x="T2" y="T3"/>
                        </a:cxn>
                        <a:cxn ang="T12">
                          <a:pos x="T4" y="T5"/>
                        </a:cxn>
                        <a:cxn ang="T13">
                          <a:pos x="T6" y="T7"/>
                        </a:cxn>
                        <a:cxn ang="T14">
                          <a:pos x="T8" y="T9"/>
                        </a:cxn>
                      </a:cxnLst>
                      <a:rect l="T15" t="T16" r="T17" b="T18"/>
                      <a:pathLst>
                        <a:path w="44" h="58">
                          <a:moveTo>
                            <a:pt x="44" y="0"/>
                          </a:moveTo>
                          <a:lnTo>
                            <a:pt x="0" y="24"/>
                          </a:lnTo>
                          <a:lnTo>
                            <a:pt x="0" y="58"/>
                          </a:lnTo>
                          <a:lnTo>
                            <a:pt x="44" y="33"/>
                          </a:lnTo>
                          <a:lnTo>
                            <a:pt x="44" y="0"/>
                          </a:lnTo>
                        </a:path>
                      </a:pathLst>
                    </a:custGeom>
                    <a:noFill/>
                    <a:ln w="6350">
                      <a:solidFill>
                        <a:srgbClr val="000000"/>
                      </a:solidFill>
                      <a:round/>
                      <a:headEnd/>
                      <a:tailEnd/>
                    </a:ln>
                  </p:spPr>
                  <p:txBody>
                    <a:bodyPr/>
                    <a:lstStyle/>
                    <a:p>
                      <a:pPr defTabSz="457200"/>
                      <a:endParaRPr lang="en-US" dirty="0">
                        <a:solidFill>
                          <a:prstClr val="black"/>
                        </a:solidFill>
                      </a:endParaRPr>
                    </a:p>
                  </p:txBody>
                </p:sp>
                <p:sp>
                  <p:nvSpPr>
                    <p:cNvPr id="9434" name="Freeform 142"/>
                    <p:cNvSpPr>
                      <a:spLocks/>
                    </p:cNvSpPr>
                    <p:nvPr/>
                  </p:nvSpPr>
                  <p:spPr bwMode="auto">
                    <a:xfrm>
                      <a:off x="2100" y="2734"/>
                      <a:ext cx="44" cy="57"/>
                    </a:xfrm>
                    <a:custGeom>
                      <a:avLst/>
                      <a:gdLst>
                        <a:gd name="T0" fmla="*/ 44 w 44"/>
                        <a:gd name="T1" fmla="*/ 0 h 57"/>
                        <a:gd name="T2" fmla="*/ 0 w 44"/>
                        <a:gd name="T3" fmla="*/ 24 h 57"/>
                        <a:gd name="T4" fmla="*/ 0 w 44"/>
                        <a:gd name="T5" fmla="*/ 57 h 57"/>
                        <a:gd name="T6" fmla="*/ 44 w 44"/>
                        <a:gd name="T7" fmla="*/ 31 h 57"/>
                        <a:gd name="T8" fmla="*/ 44 w 44"/>
                        <a:gd name="T9" fmla="*/ 0 h 57"/>
                        <a:gd name="T10" fmla="*/ 0 60000 65536"/>
                        <a:gd name="T11" fmla="*/ 0 60000 65536"/>
                        <a:gd name="T12" fmla="*/ 0 60000 65536"/>
                        <a:gd name="T13" fmla="*/ 0 60000 65536"/>
                        <a:gd name="T14" fmla="*/ 0 60000 65536"/>
                        <a:gd name="T15" fmla="*/ 0 w 44"/>
                        <a:gd name="T16" fmla="*/ 0 h 57"/>
                        <a:gd name="T17" fmla="*/ 44 w 44"/>
                        <a:gd name="T18" fmla="*/ 57 h 57"/>
                      </a:gdLst>
                      <a:ahLst/>
                      <a:cxnLst>
                        <a:cxn ang="T10">
                          <a:pos x="T0" y="T1"/>
                        </a:cxn>
                        <a:cxn ang="T11">
                          <a:pos x="T2" y="T3"/>
                        </a:cxn>
                        <a:cxn ang="T12">
                          <a:pos x="T4" y="T5"/>
                        </a:cxn>
                        <a:cxn ang="T13">
                          <a:pos x="T6" y="T7"/>
                        </a:cxn>
                        <a:cxn ang="T14">
                          <a:pos x="T8" y="T9"/>
                        </a:cxn>
                      </a:cxnLst>
                      <a:rect l="T15" t="T16" r="T17" b="T18"/>
                      <a:pathLst>
                        <a:path w="44" h="57">
                          <a:moveTo>
                            <a:pt x="44" y="0"/>
                          </a:moveTo>
                          <a:lnTo>
                            <a:pt x="0" y="24"/>
                          </a:lnTo>
                          <a:lnTo>
                            <a:pt x="0" y="57"/>
                          </a:lnTo>
                          <a:lnTo>
                            <a:pt x="44" y="31"/>
                          </a:lnTo>
                          <a:lnTo>
                            <a:pt x="44" y="0"/>
                          </a:lnTo>
                          <a:close/>
                        </a:path>
                      </a:pathLst>
                    </a:custGeom>
                    <a:solidFill>
                      <a:srgbClr val="000000"/>
                    </a:solidFill>
                    <a:ln w="0">
                      <a:solidFill>
                        <a:srgbClr val="000000"/>
                      </a:solidFill>
                      <a:round/>
                      <a:headEnd/>
                      <a:tailEnd/>
                    </a:ln>
                  </p:spPr>
                  <p:txBody>
                    <a:bodyPr/>
                    <a:lstStyle/>
                    <a:p>
                      <a:pPr defTabSz="457200"/>
                      <a:endParaRPr lang="en-US" dirty="0">
                        <a:solidFill>
                          <a:prstClr val="black"/>
                        </a:solidFill>
                      </a:endParaRPr>
                    </a:p>
                  </p:txBody>
                </p:sp>
                <p:sp>
                  <p:nvSpPr>
                    <p:cNvPr id="9435" name="Freeform 143"/>
                    <p:cNvSpPr>
                      <a:spLocks/>
                    </p:cNvSpPr>
                    <p:nvPr/>
                  </p:nvSpPr>
                  <p:spPr bwMode="auto">
                    <a:xfrm>
                      <a:off x="2100" y="2734"/>
                      <a:ext cx="44" cy="57"/>
                    </a:xfrm>
                    <a:custGeom>
                      <a:avLst/>
                      <a:gdLst>
                        <a:gd name="T0" fmla="*/ 44 w 44"/>
                        <a:gd name="T1" fmla="*/ 0 h 57"/>
                        <a:gd name="T2" fmla="*/ 0 w 44"/>
                        <a:gd name="T3" fmla="*/ 24 h 57"/>
                        <a:gd name="T4" fmla="*/ 0 w 44"/>
                        <a:gd name="T5" fmla="*/ 57 h 57"/>
                        <a:gd name="T6" fmla="*/ 44 w 44"/>
                        <a:gd name="T7" fmla="*/ 31 h 57"/>
                        <a:gd name="T8" fmla="*/ 44 w 44"/>
                        <a:gd name="T9" fmla="*/ 0 h 57"/>
                        <a:gd name="T10" fmla="*/ 0 60000 65536"/>
                        <a:gd name="T11" fmla="*/ 0 60000 65536"/>
                        <a:gd name="T12" fmla="*/ 0 60000 65536"/>
                        <a:gd name="T13" fmla="*/ 0 60000 65536"/>
                        <a:gd name="T14" fmla="*/ 0 60000 65536"/>
                        <a:gd name="T15" fmla="*/ 0 w 44"/>
                        <a:gd name="T16" fmla="*/ 0 h 57"/>
                        <a:gd name="T17" fmla="*/ 44 w 44"/>
                        <a:gd name="T18" fmla="*/ 57 h 57"/>
                      </a:gdLst>
                      <a:ahLst/>
                      <a:cxnLst>
                        <a:cxn ang="T10">
                          <a:pos x="T0" y="T1"/>
                        </a:cxn>
                        <a:cxn ang="T11">
                          <a:pos x="T2" y="T3"/>
                        </a:cxn>
                        <a:cxn ang="T12">
                          <a:pos x="T4" y="T5"/>
                        </a:cxn>
                        <a:cxn ang="T13">
                          <a:pos x="T6" y="T7"/>
                        </a:cxn>
                        <a:cxn ang="T14">
                          <a:pos x="T8" y="T9"/>
                        </a:cxn>
                      </a:cxnLst>
                      <a:rect l="T15" t="T16" r="T17" b="T18"/>
                      <a:pathLst>
                        <a:path w="44" h="57">
                          <a:moveTo>
                            <a:pt x="44" y="0"/>
                          </a:moveTo>
                          <a:lnTo>
                            <a:pt x="0" y="24"/>
                          </a:lnTo>
                          <a:lnTo>
                            <a:pt x="0" y="57"/>
                          </a:lnTo>
                          <a:lnTo>
                            <a:pt x="44" y="31"/>
                          </a:lnTo>
                          <a:lnTo>
                            <a:pt x="44" y="0"/>
                          </a:lnTo>
                        </a:path>
                      </a:pathLst>
                    </a:custGeom>
                    <a:noFill/>
                    <a:ln w="6350">
                      <a:solidFill>
                        <a:srgbClr val="000000"/>
                      </a:solidFill>
                      <a:round/>
                      <a:headEnd/>
                      <a:tailEnd/>
                    </a:ln>
                  </p:spPr>
                  <p:txBody>
                    <a:bodyPr/>
                    <a:lstStyle/>
                    <a:p>
                      <a:pPr defTabSz="457200"/>
                      <a:endParaRPr lang="en-US" dirty="0">
                        <a:solidFill>
                          <a:prstClr val="black"/>
                        </a:solidFill>
                      </a:endParaRPr>
                    </a:p>
                  </p:txBody>
                </p:sp>
                <p:sp>
                  <p:nvSpPr>
                    <p:cNvPr id="9436" name="Freeform 144"/>
                    <p:cNvSpPr>
                      <a:spLocks/>
                    </p:cNvSpPr>
                    <p:nvPr/>
                  </p:nvSpPr>
                  <p:spPr bwMode="auto">
                    <a:xfrm>
                      <a:off x="2105" y="2623"/>
                      <a:ext cx="45" cy="57"/>
                    </a:xfrm>
                    <a:custGeom>
                      <a:avLst/>
                      <a:gdLst>
                        <a:gd name="T0" fmla="*/ 45 w 45"/>
                        <a:gd name="T1" fmla="*/ 0 h 57"/>
                        <a:gd name="T2" fmla="*/ 0 w 45"/>
                        <a:gd name="T3" fmla="*/ 24 h 57"/>
                        <a:gd name="T4" fmla="*/ 0 w 45"/>
                        <a:gd name="T5" fmla="*/ 57 h 57"/>
                        <a:gd name="T6" fmla="*/ 45 w 45"/>
                        <a:gd name="T7" fmla="*/ 31 h 57"/>
                        <a:gd name="T8" fmla="*/ 45 w 45"/>
                        <a:gd name="T9" fmla="*/ 0 h 57"/>
                        <a:gd name="T10" fmla="*/ 0 60000 65536"/>
                        <a:gd name="T11" fmla="*/ 0 60000 65536"/>
                        <a:gd name="T12" fmla="*/ 0 60000 65536"/>
                        <a:gd name="T13" fmla="*/ 0 60000 65536"/>
                        <a:gd name="T14" fmla="*/ 0 60000 65536"/>
                        <a:gd name="T15" fmla="*/ 0 w 45"/>
                        <a:gd name="T16" fmla="*/ 0 h 57"/>
                        <a:gd name="T17" fmla="*/ 45 w 45"/>
                        <a:gd name="T18" fmla="*/ 57 h 57"/>
                      </a:gdLst>
                      <a:ahLst/>
                      <a:cxnLst>
                        <a:cxn ang="T10">
                          <a:pos x="T0" y="T1"/>
                        </a:cxn>
                        <a:cxn ang="T11">
                          <a:pos x="T2" y="T3"/>
                        </a:cxn>
                        <a:cxn ang="T12">
                          <a:pos x="T4" y="T5"/>
                        </a:cxn>
                        <a:cxn ang="T13">
                          <a:pos x="T6" y="T7"/>
                        </a:cxn>
                        <a:cxn ang="T14">
                          <a:pos x="T8" y="T9"/>
                        </a:cxn>
                      </a:cxnLst>
                      <a:rect l="T15" t="T16" r="T17" b="T18"/>
                      <a:pathLst>
                        <a:path w="45" h="57">
                          <a:moveTo>
                            <a:pt x="45" y="0"/>
                          </a:moveTo>
                          <a:lnTo>
                            <a:pt x="0" y="24"/>
                          </a:lnTo>
                          <a:lnTo>
                            <a:pt x="0" y="57"/>
                          </a:lnTo>
                          <a:lnTo>
                            <a:pt x="45" y="31"/>
                          </a:lnTo>
                          <a:lnTo>
                            <a:pt x="45" y="0"/>
                          </a:lnTo>
                          <a:close/>
                        </a:path>
                      </a:pathLst>
                    </a:custGeom>
                    <a:solidFill>
                      <a:srgbClr val="FFFF00"/>
                    </a:solidFill>
                    <a:ln w="0">
                      <a:solidFill>
                        <a:srgbClr val="FFFF00"/>
                      </a:solidFill>
                      <a:round/>
                      <a:headEnd/>
                      <a:tailEnd/>
                    </a:ln>
                  </p:spPr>
                  <p:txBody>
                    <a:bodyPr/>
                    <a:lstStyle/>
                    <a:p>
                      <a:pPr defTabSz="457200"/>
                      <a:endParaRPr lang="en-US" dirty="0">
                        <a:solidFill>
                          <a:prstClr val="black"/>
                        </a:solidFill>
                      </a:endParaRPr>
                    </a:p>
                  </p:txBody>
                </p:sp>
                <p:sp>
                  <p:nvSpPr>
                    <p:cNvPr id="9437" name="Freeform 145"/>
                    <p:cNvSpPr>
                      <a:spLocks/>
                    </p:cNvSpPr>
                    <p:nvPr/>
                  </p:nvSpPr>
                  <p:spPr bwMode="auto">
                    <a:xfrm>
                      <a:off x="2105" y="2623"/>
                      <a:ext cx="45" cy="57"/>
                    </a:xfrm>
                    <a:custGeom>
                      <a:avLst/>
                      <a:gdLst>
                        <a:gd name="T0" fmla="*/ 45 w 45"/>
                        <a:gd name="T1" fmla="*/ 0 h 57"/>
                        <a:gd name="T2" fmla="*/ 0 w 45"/>
                        <a:gd name="T3" fmla="*/ 24 h 57"/>
                        <a:gd name="T4" fmla="*/ 0 w 45"/>
                        <a:gd name="T5" fmla="*/ 57 h 57"/>
                        <a:gd name="T6" fmla="*/ 45 w 45"/>
                        <a:gd name="T7" fmla="*/ 31 h 57"/>
                        <a:gd name="T8" fmla="*/ 45 w 45"/>
                        <a:gd name="T9" fmla="*/ 0 h 57"/>
                        <a:gd name="T10" fmla="*/ 0 60000 65536"/>
                        <a:gd name="T11" fmla="*/ 0 60000 65536"/>
                        <a:gd name="T12" fmla="*/ 0 60000 65536"/>
                        <a:gd name="T13" fmla="*/ 0 60000 65536"/>
                        <a:gd name="T14" fmla="*/ 0 60000 65536"/>
                        <a:gd name="T15" fmla="*/ 0 w 45"/>
                        <a:gd name="T16" fmla="*/ 0 h 57"/>
                        <a:gd name="T17" fmla="*/ 45 w 45"/>
                        <a:gd name="T18" fmla="*/ 57 h 57"/>
                      </a:gdLst>
                      <a:ahLst/>
                      <a:cxnLst>
                        <a:cxn ang="T10">
                          <a:pos x="T0" y="T1"/>
                        </a:cxn>
                        <a:cxn ang="T11">
                          <a:pos x="T2" y="T3"/>
                        </a:cxn>
                        <a:cxn ang="T12">
                          <a:pos x="T4" y="T5"/>
                        </a:cxn>
                        <a:cxn ang="T13">
                          <a:pos x="T6" y="T7"/>
                        </a:cxn>
                        <a:cxn ang="T14">
                          <a:pos x="T8" y="T9"/>
                        </a:cxn>
                      </a:cxnLst>
                      <a:rect l="T15" t="T16" r="T17" b="T18"/>
                      <a:pathLst>
                        <a:path w="45" h="57">
                          <a:moveTo>
                            <a:pt x="45" y="0"/>
                          </a:moveTo>
                          <a:lnTo>
                            <a:pt x="0" y="24"/>
                          </a:lnTo>
                          <a:lnTo>
                            <a:pt x="0" y="57"/>
                          </a:lnTo>
                          <a:lnTo>
                            <a:pt x="45" y="31"/>
                          </a:lnTo>
                          <a:lnTo>
                            <a:pt x="45" y="0"/>
                          </a:lnTo>
                        </a:path>
                      </a:pathLst>
                    </a:custGeom>
                    <a:noFill/>
                    <a:ln w="6350">
                      <a:solidFill>
                        <a:srgbClr val="000000"/>
                      </a:solidFill>
                      <a:round/>
                      <a:headEnd/>
                      <a:tailEnd/>
                    </a:ln>
                  </p:spPr>
                  <p:txBody>
                    <a:bodyPr/>
                    <a:lstStyle/>
                    <a:p>
                      <a:pPr defTabSz="457200"/>
                      <a:endParaRPr lang="en-US" dirty="0">
                        <a:solidFill>
                          <a:prstClr val="black"/>
                        </a:solidFill>
                      </a:endParaRPr>
                    </a:p>
                  </p:txBody>
                </p:sp>
                <p:sp>
                  <p:nvSpPr>
                    <p:cNvPr id="9438" name="Freeform 146"/>
                    <p:cNvSpPr>
                      <a:spLocks/>
                    </p:cNvSpPr>
                    <p:nvPr/>
                  </p:nvSpPr>
                  <p:spPr bwMode="auto">
                    <a:xfrm>
                      <a:off x="2105" y="2671"/>
                      <a:ext cx="45" cy="57"/>
                    </a:xfrm>
                    <a:custGeom>
                      <a:avLst/>
                      <a:gdLst>
                        <a:gd name="T0" fmla="*/ 45 w 45"/>
                        <a:gd name="T1" fmla="*/ 0 h 57"/>
                        <a:gd name="T2" fmla="*/ 0 w 45"/>
                        <a:gd name="T3" fmla="*/ 24 h 57"/>
                        <a:gd name="T4" fmla="*/ 0 w 45"/>
                        <a:gd name="T5" fmla="*/ 57 h 57"/>
                        <a:gd name="T6" fmla="*/ 45 w 45"/>
                        <a:gd name="T7" fmla="*/ 33 h 57"/>
                        <a:gd name="T8" fmla="*/ 45 w 45"/>
                        <a:gd name="T9" fmla="*/ 0 h 57"/>
                        <a:gd name="T10" fmla="*/ 0 60000 65536"/>
                        <a:gd name="T11" fmla="*/ 0 60000 65536"/>
                        <a:gd name="T12" fmla="*/ 0 60000 65536"/>
                        <a:gd name="T13" fmla="*/ 0 60000 65536"/>
                        <a:gd name="T14" fmla="*/ 0 60000 65536"/>
                        <a:gd name="T15" fmla="*/ 0 w 45"/>
                        <a:gd name="T16" fmla="*/ 0 h 57"/>
                        <a:gd name="T17" fmla="*/ 45 w 45"/>
                        <a:gd name="T18" fmla="*/ 57 h 57"/>
                      </a:gdLst>
                      <a:ahLst/>
                      <a:cxnLst>
                        <a:cxn ang="T10">
                          <a:pos x="T0" y="T1"/>
                        </a:cxn>
                        <a:cxn ang="T11">
                          <a:pos x="T2" y="T3"/>
                        </a:cxn>
                        <a:cxn ang="T12">
                          <a:pos x="T4" y="T5"/>
                        </a:cxn>
                        <a:cxn ang="T13">
                          <a:pos x="T6" y="T7"/>
                        </a:cxn>
                        <a:cxn ang="T14">
                          <a:pos x="T8" y="T9"/>
                        </a:cxn>
                      </a:cxnLst>
                      <a:rect l="T15" t="T16" r="T17" b="T18"/>
                      <a:pathLst>
                        <a:path w="45" h="57">
                          <a:moveTo>
                            <a:pt x="45" y="0"/>
                          </a:moveTo>
                          <a:lnTo>
                            <a:pt x="0" y="24"/>
                          </a:lnTo>
                          <a:lnTo>
                            <a:pt x="0" y="57"/>
                          </a:lnTo>
                          <a:lnTo>
                            <a:pt x="45" y="33"/>
                          </a:lnTo>
                          <a:lnTo>
                            <a:pt x="45" y="0"/>
                          </a:lnTo>
                          <a:close/>
                        </a:path>
                      </a:pathLst>
                    </a:custGeom>
                    <a:solidFill>
                      <a:srgbClr val="FFFF00"/>
                    </a:solidFill>
                    <a:ln w="0">
                      <a:solidFill>
                        <a:srgbClr val="FFFF00"/>
                      </a:solidFill>
                      <a:round/>
                      <a:headEnd/>
                      <a:tailEnd/>
                    </a:ln>
                  </p:spPr>
                  <p:txBody>
                    <a:bodyPr/>
                    <a:lstStyle/>
                    <a:p>
                      <a:pPr defTabSz="457200"/>
                      <a:endParaRPr lang="en-US" dirty="0">
                        <a:solidFill>
                          <a:prstClr val="black"/>
                        </a:solidFill>
                      </a:endParaRPr>
                    </a:p>
                  </p:txBody>
                </p:sp>
                <p:sp>
                  <p:nvSpPr>
                    <p:cNvPr id="9439" name="Freeform 147"/>
                    <p:cNvSpPr>
                      <a:spLocks/>
                    </p:cNvSpPr>
                    <p:nvPr/>
                  </p:nvSpPr>
                  <p:spPr bwMode="auto">
                    <a:xfrm>
                      <a:off x="2105" y="2671"/>
                      <a:ext cx="45" cy="57"/>
                    </a:xfrm>
                    <a:custGeom>
                      <a:avLst/>
                      <a:gdLst>
                        <a:gd name="T0" fmla="*/ 45 w 45"/>
                        <a:gd name="T1" fmla="*/ 0 h 57"/>
                        <a:gd name="T2" fmla="*/ 0 w 45"/>
                        <a:gd name="T3" fmla="*/ 24 h 57"/>
                        <a:gd name="T4" fmla="*/ 0 w 45"/>
                        <a:gd name="T5" fmla="*/ 57 h 57"/>
                        <a:gd name="T6" fmla="*/ 45 w 45"/>
                        <a:gd name="T7" fmla="*/ 33 h 57"/>
                        <a:gd name="T8" fmla="*/ 45 w 45"/>
                        <a:gd name="T9" fmla="*/ 0 h 57"/>
                        <a:gd name="T10" fmla="*/ 0 60000 65536"/>
                        <a:gd name="T11" fmla="*/ 0 60000 65536"/>
                        <a:gd name="T12" fmla="*/ 0 60000 65536"/>
                        <a:gd name="T13" fmla="*/ 0 60000 65536"/>
                        <a:gd name="T14" fmla="*/ 0 60000 65536"/>
                        <a:gd name="T15" fmla="*/ 0 w 45"/>
                        <a:gd name="T16" fmla="*/ 0 h 57"/>
                        <a:gd name="T17" fmla="*/ 45 w 45"/>
                        <a:gd name="T18" fmla="*/ 57 h 57"/>
                      </a:gdLst>
                      <a:ahLst/>
                      <a:cxnLst>
                        <a:cxn ang="T10">
                          <a:pos x="T0" y="T1"/>
                        </a:cxn>
                        <a:cxn ang="T11">
                          <a:pos x="T2" y="T3"/>
                        </a:cxn>
                        <a:cxn ang="T12">
                          <a:pos x="T4" y="T5"/>
                        </a:cxn>
                        <a:cxn ang="T13">
                          <a:pos x="T6" y="T7"/>
                        </a:cxn>
                        <a:cxn ang="T14">
                          <a:pos x="T8" y="T9"/>
                        </a:cxn>
                      </a:cxnLst>
                      <a:rect l="T15" t="T16" r="T17" b="T18"/>
                      <a:pathLst>
                        <a:path w="45" h="57">
                          <a:moveTo>
                            <a:pt x="45" y="0"/>
                          </a:moveTo>
                          <a:lnTo>
                            <a:pt x="0" y="24"/>
                          </a:lnTo>
                          <a:lnTo>
                            <a:pt x="0" y="57"/>
                          </a:lnTo>
                          <a:lnTo>
                            <a:pt x="45" y="33"/>
                          </a:lnTo>
                          <a:lnTo>
                            <a:pt x="45" y="0"/>
                          </a:lnTo>
                        </a:path>
                      </a:pathLst>
                    </a:custGeom>
                    <a:noFill/>
                    <a:ln w="6350">
                      <a:solidFill>
                        <a:srgbClr val="000000"/>
                      </a:solidFill>
                      <a:round/>
                      <a:headEnd/>
                      <a:tailEnd/>
                    </a:ln>
                  </p:spPr>
                  <p:txBody>
                    <a:bodyPr/>
                    <a:lstStyle/>
                    <a:p>
                      <a:pPr defTabSz="457200"/>
                      <a:endParaRPr lang="en-US" dirty="0">
                        <a:solidFill>
                          <a:prstClr val="black"/>
                        </a:solidFill>
                      </a:endParaRPr>
                    </a:p>
                  </p:txBody>
                </p:sp>
                <p:sp>
                  <p:nvSpPr>
                    <p:cNvPr id="9440" name="Freeform 148"/>
                    <p:cNvSpPr>
                      <a:spLocks/>
                    </p:cNvSpPr>
                    <p:nvPr/>
                  </p:nvSpPr>
                  <p:spPr bwMode="auto">
                    <a:xfrm>
                      <a:off x="2105" y="2725"/>
                      <a:ext cx="45" cy="57"/>
                    </a:xfrm>
                    <a:custGeom>
                      <a:avLst/>
                      <a:gdLst>
                        <a:gd name="T0" fmla="*/ 45 w 45"/>
                        <a:gd name="T1" fmla="*/ 0 h 57"/>
                        <a:gd name="T2" fmla="*/ 0 w 45"/>
                        <a:gd name="T3" fmla="*/ 24 h 57"/>
                        <a:gd name="T4" fmla="*/ 0 w 45"/>
                        <a:gd name="T5" fmla="*/ 57 h 57"/>
                        <a:gd name="T6" fmla="*/ 45 w 45"/>
                        <a:gd name="T7" fmla="*/ 31 h 57"/>
                        <a:gd name="T8" fmla="*/ 45 w 45"/>
                        <a:gd name="T9" fmla="*/ 0 h 57"/>
                        <a:gd name="T10" fmla="*/ 0 60000 65536"/>
                        <a:gd name="T11" fmla="*/ 0 60000 65536"/>
                        <a:gd name="T12" fmla="*/ 0 60000 65536"/>
                        <a:gd name="T13" fmla="*/ 0 60000 65536"/>
                        <a:gd name="T14" fmla="*/ 0 60000 65536"/>
                        <a:gd name="T15" fmla="*/ 0 w 45"/>
                        <a:gd name="T16" fmla="*/ 0 h 57"/>
                        <a:gd name="T17" fmla="*/ 45 w 45"/>
                        <a:gd name="T18" fmla="*/ 57 h 57"/>
                      </a:gdLst>
                      <a:ahLst/>
                      <a:cxnLst>
                        <a:cxn ang="T10">
                          <a:pos x="T0" y="T1"/>
                        </a:cxn>
                        <a:cxn ang="T11">
                          <a:pos x="T2" y="T3"/>
                        </a:cxn>
                        <a:cxn ang="T12">
                          <a:pos x="T4" y="T5"/>
                        </a:cxn>
                        <a:cxn ang="T13">
                          <a:pos x="T6" y="T7"/>
                        </a:cxn>
                        <a:cxn ang="T14">
                          <a:pos x="T8" y="T9"/>
                        </a:cxn>
                      </a:cxnLst>
                      <a:rect l="T15" t="T16" r="T17" b="T18"/>
                      <a:pathLst>
                        <a:path w="45" h="57">
                          <a:moveTo>
                            <a:pt x="45" y="0"/>
                          </a:moveTo>
                          <a:lnTo>
                            <a:pt x="0" y="24"/>
                          </a:lnTo>
                          <a:lnTo>
                            <a:pt x="0" y="57"/>
                          </a:lnTo>
                          <a:lnTo>
                            <a:pt x="45" y="31"/>
                          </a:lnTo>
                          <a:lnTo>
                            <a:pt x="45" y="0"/>
                          </a:lnTo>
                          <a:close/>
                        </a:path>
                      </a:pathLst>
                    </a:custGeom>
                    <a:solidFill>
                      <a:srgbClr val="FFFF00"/>
                    </a:solidFill>
                    <a:ln w="0">
                      <a:solidFill>
                        <a:srgbClr val="FFFF00"/>
                      </a:solidFill>
                      <a:round/>
                      <a:headEnd/>
                      <a:tailEnd/>
                    </a:ln>
                  </p:spPr>
                  <p:txBody>
                    <a:bodyPr/>
                    <a:lstStyle/>
                    <a:p>
                      <a:pPr defTabSz="457200"/>
                      <a:endParaRPr lang="en-US" dirty="0">
                        <a:solidFill>
                          <a:prstClr val="black"/>
                        </a:solidFill>
                      </a:endParaRPr>
                    </a:p>
                  </p:txBody>
                </p:sp>
                <p:sp>
                  <p:nvSpPr>
                    <p:cNvPr id="9441" name="Freeform 149"/>
                    <p:cNvSpPr>
                      <a:spLocks/>
                    </p:cNvSpPr>
                    <p:nvPr/>
                  </p:nvSpPr>
                  <p:spPr bwMode="auto">
                    <a:xfrm>
                      <a:off x="2105" y="2725"/>
                      <a:ext cx="45" cy="57"/>
                    </a:xfrm>
                    <a:custGeom>
                      <a:avLst/>
                      <a:gdLst>
                        <a:gd name="T0" fmla="*/ 45 w 45"/>
                        <a:gd name="T1" fmla="*/ 0 h 57"/>
                        <a:gd name="T2" fmla="*/ 0 w 45"/>
                        <a:gd name="T3" fmla="*/ 24 h 57"/>
                        <a:gd name="T4" fmla="*/ 0 w 45"/>
                        <a:gd name="T5" fmla="*/ 57 h 57"/>
                        <a:gd name="T6" fmla="*/ 45 w 45"/>
                        <a:gd name="T7" fmla="*/ 31 h 57"/>
                        <a:gd name="T8" fmla="*/ 45 w 45"/>
                        <a:gd name="T9" fmla="*/ 0 h 57"/>
                        <a:gd name="T10" fmla="*/ 0 60000 65536"/>
                        <a:gd name="T11" fmla="*/ 0 60000 65536"/>
                        <a:gd name="T12" fmla="*/ 0 60000 65536"/>
                        <a:gd name="T13" fmla="*/ 0 60000 65536"/>
                        <a:gd name="T14" fmla="*/ 0 60000 65536"/>
                        <a:gd name="T15" fmla="*/ 0 w 45"/>
                        <a:gd name="T16" fmla="*/ 0 h 57"/>
                        <a:gd name="T17" fmla="*/ 45 w 45"/>
                        <a:gd name="T18" fmla="*/ 57 h 57"/>
                      </a:gdLst>
                      <a:ahLst/>
                      <a:cxnLst>
                        <a:cxn ang="T10">
                          <a:pos x="T0" y="T1"/>
                        </a:cxn>
                        <a:cxn ang="T11">
                          <a:pos x="T2" y="T3"/>
                        </a:cxn>
                        <a:cxn ang="T12">
                          <a:pos x="T4" y="T5"/>
                        </a:cxn>
                        <a:cxn ang="T13">
                          <a:pos x="T6" y="T7"/>
                        </a:cxn>
                        <a:cxn ang="T14">
                          <a:pos x="T8" y="T9"/>
                        </a:cxn>
                      </a:cxnLst>
                      <a:rect l="T15" t="T16" r="T17" b="T18"/>
                      <a:pathLst>
                        <a:path w="45" h="57">
                          <a:moveTo>
                            <a:pt x="45" y="0"/>
                          </a:moveTo>
                          <a:lnTo>
                            <a:pt x="0" y="24"/>
                          </a:lnTo>
                          <a:lnTo>
                            <a:pt x="0" y="57"/>
                          </a:lnTo>
                          <a:lnTo>
                            <a:pt x="45" y="31"/>
                          </a:lnTo>
                          <a:lnTo>
                            <a:pt x="45" y="0"/>
                          </a:lnTo>
                        </a:path>
                      </a:pathLst>
                    </a:custGeom>
                    <a:noFill/>
                    <a:ln w="6350">
                      <a:solidFill>
                        <a:srgbClr val="000000"/>
                      </a:solidFill>
                      <a:round/>
                      <a:headEnd/>
                      <a:tailEnd/>
                    </a:ln>
                  </p:spPr>
                  <p:txBody>
                    <a:bodyPr/>
                    <a:lstStyle/>
                    <a:p>
                      <a:pPr defTabSz="457200"/>
                      <a:endParaRPr lang="en-US" dirty="0">
                        <a:solidFill>
                          <a:prstClr val="black"/>
                        </a:solidFill>
                      </a:endParaRPr>
                    </a:p>
                  </p:txBody>
                </p:sp>
                <p:sp>
                  <p:nvSpPr>
                    <p:cNvPr id="9442" name="Freeform 159"/>
                    <p:cNvSpPr>
                      <a:spLocks/>
                    </p:cNvSpPr>
                    <p:nvPr/>
                  </p:nvSpPr>
                  <p:spPr bwMode="auto">
                    <a:xfrm>
                      <a:off x="2537" y="2166"/>
                      <a:ext cx="673" cy="414"/>
                    </a:xfrm>
                    <a:custGeom>
                      <a:avLst/>
                      <a:gdLst>
                        <a:gd name="T0" fmla="*/ 0 w 673"/>
                        <a:gd name="T1" fmla="*/ 362 h 414"/>
                        <a:gd name="T2" fmla="*/ 633 w 673"/>
                        <a:gd name="T3" fmla="*/ 2 h 414"/>
                        <a:gd name="T4" fmla="*/ 634 w 673"/>
                        <a:gd name="T5" fmla="*/ 0 h 414"/>
                        <a:gd name="T6" fmla="*/ 640 w 673"/>
                        <a:gd name="T7" fmla="*/ 0 h 414"/>
                        <a:gd name="T8" fmla="*/ 647 w 673"/>
                        <a:gd name="T9" fmla="*/ 2 h 414"/>
                        <a:gd name="T10" fmla="*/ 655 w 673"/>
                        <a:gd name="T11" fmla="*/ 4 h 414"/>
                        <a:gd name="T12" fmla="*/ 662 w 673"/>
                        <a:gd name="T13" fmla="*/ 10 h 414"/>
                        <a:gd name="T14" fmla="*/ 670 w 673"/>
                        <a:gd name="T15" fmla="*/ 19 h 414"/>
                        <a:gd name="T16" fmla="*/ 673 w 673"/>
                        <a:gd name="T17" fmla="*/ 34 h 414"/>
                        <a:gd name="T18" fmla="*/ 673 w 673"/>
                        <a:gd name="T19" fmla="*/ 54 h 414"/>
                        <a:gd name="T20" fmla="*/ 41 w 673"/>
                        <a:gd name="T21" fmla="*/ 414 h 414"/>
                        <a:gd name="T22" fmla="*/ 0 w 673"/>
                        <a:gd name="T23" fmla="*/ 362 h 41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673"/>
                        <a:gd name="T37" fmla="*/ 0 h 414"/>
                        <a:gd name="T38" fmla="*/ 673 w 673"/>
                        <a:gd name="T39" fmla="*/ 414 h 41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673" h="414">
                          <a:moveTo>
                            <a:pt x="0" y="362"/>
                          </a:moveTo>
                          <a:lnTo>
                            <a:pt x="633" y="2"/>
                          </a:lnTo>
                          <a:lnTo>
                            <a:pt x="634" y="0"/>
                          </a:lnTo>
                          <a:lnTo>
                            <a:pt x="640" y="0"/>
                          </a:lnTo>
                          <a:lnTo>
                            <a:pt x="647" y="2"/>
                          </a:lnTo>
                          <a:lnTo>
                            <a:pt x="655" y="4"/>
                          </a:lnTo>
                          <a:lnTo>
                            <a:pt x="662" y="10"/>
                          </a:lnTo>
                          <a:lnTo>
                            <a:pt x="670" y="19"/>
                          </a:lnTo>
                          <a:lnTo>
                            <a:pt x="673" y="34"/>
                          </a:lnTo>
                          <a:lnTo>
                            <a:pt x="673" y="54"/>
                          </a:lnTo>
                          <a:lnTo>
                            <a:pt x="41" y="414"/>
                          </a:lnTo>
                          <a:lnTo>
                            <a:pt x="0" y="362"/>
                          </a:lnTo>
                          <a:close/>
                        </a:path>
                      </a:pathLst>
                    </a:custGeom>
                    <a:solidFill>
                      <a:srgbClr val="FF0000"/>
                    </a:solidFill>
                    <a:ln w="0">
                      <a:solidFill>
                        <a:srgbClr val="FF0000"/>
                      </a:solidFill>
                      <a:round/>
                      <a:headEnd/>
                      <a:tailEnd/>
                    </a:ln>
                  </p:spPr>
                  <p:txBody>
                    <a:bodyPr/>
                    <a:lstStyle/>
                    <a:p>
                      <a:pPr defTabSz="457200"/>
                      <a:endParaRPr lang="en-US" dirty="0">
                        <a:solidFill>
                          <a:prstClr val="black"/>
                        </a:solidFill>
                      </a:endParaRPr>
                    </a:p>
                  </p:txBody>
                </p:sp>
                <p:sp>
                  <p:nvSpPr>
                    <p:cNvPr id="9443" name="Freeform 160"/>
                    <p:cNvSpPr>
                      <a:spLocks/>
                    </p:cNvSpPr>
                    <p:nvPr/>
                  </p:nvSpPr>
                  <p:spPr bwMode="auto">
                    <a:xfrm>
                      <a:off x="2537" y="2166"/>
                      <a:ext cx="673" cy="414"/>
                    </a:xfrm>
                    <a:custGeom>
                      <a:avLst/>
                      <a:gdLst>
                        <a:gd name="T0" fmla="*/ 0 w 673"/>
                        <a:gd name="T1" fmla="*/ 362 h 414"/>
                        <a:gd name="T2" fmla="*/ 633 w 673"/>
                        <a:gd name="T3" fmla="*/ 2 h 414"/>
                        <a:gd name="T4" fmla="*/ 634 w 673"/>
                        <a:gd name="T5" fmla="*/ 0 h 414"/>
                        <a:gd name="T6" fmla="*/ 640 w 673"/>
                        <a:gd name="T7" fmla="*/ 0 h 414"/>
                        <a:gd name="T8" fmla="*/ 647 w 673"/>
                        <a:gd name="T9" fmla="*/ 2 h 414"/>
                        <a:gd name="T10" fmla="*/ 655 w 673"/>
                        <a:gd name="T11" fmla="*/ 4 h 414"/>
                        <a:gd name="T12" fmla="*/ 662 w 673"/>
                        <a:gd name="T13" fmla="*/ 10 h 414"/>
                        <a:gd name="T14" fmla="*/ 670 w 673"/>
                        <a:gd name="T15" fmla="*/ 19 h 414"/>
                        <a:gd name="T16" fmla="*/ 673 w 673"/>
                        <a:gd name="T17" fmla="*/ 34 h 414"/>
                        <a:gd name="T18" fmla="*/ 673 w 673"/>
                        <a:gd name="T19" fmla="*/ 54 h 414"/>
                        <a:gd name="T20" fmla="*/ 41 w 673"/>
                        <a:gd name="T21" fmla="*/ 414 h 414"/>
                        <a:gd name="T22" fmla="*/ 0 w 673"/>
                        <a:gd name="T23" fmla="*/ 362 h 41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673"/>
                        <a:gd name="T37" fmla="*/ 0 h 414"/>
                        <a:gd name="T38" fmla="*/ 673 w 673"/>
                        <a:gd name="T39" fmla="*/ 414 h 41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673" h="414">
                          <a:moveTo>
                            <a:pt x="0" y="362"/>
                          </a:moveTo>
                          <a:lnTo>
                            <a:pt x="633" y="2"/>
                          </a:lnTo>
                          <a:lnTo>
                            <a:pt x="634" y="0"/>
                          </a:lnTo>
                          <a:lnTo>
                            <a:pt x="640" y="0"/>
                          </a:lnTo>
                          <a:lnTo>
                            <a:pt x="647" y="2"/>
                          </a:lnTo>
                          <a:lnTo>
                            <a:pt x="655" y="4"/>
                          </a:lnTo>
                          <a:lnTo>
                            <a:pt x="662" y="10"/>
                          </a:lnTo>
                          <a:lnTo>
                            <a:pt x="670" y="19"/>
                          </a:lnTo>
                          <a:lnTo>
                            <a:pt x="673" y="34"/>
                          </a:lnTo>
                          <a:lnTo>
                            <a:pt x="673" y="54"/>
                          </a:lnTo>
                          <a:lnTo>
                            <a:pt x="41" y="414"/>
                          </a:lnTo>
                          <a:lnTo>
                            <a:pt x="0" y="362"/>
                          </a:lnTo>
                        </a:path>
                      </a:pathLst>
                    </a:custGeom>
                    <a:noFill/>
                    <a:ln w="11113">
                      <a:solidFill>
                        <a:srgbClr val="000000"/>
                      </a:solidFill>
                      <a:round/>
                      <a:headEnd/>
                      <a:tailEnd/>
                    </a:ln>
                  </p:spPr>
                  <p:txBody>
                    <a:bodyPr/>
                    <a:lstStyle/>
                    <a:p>
                      <a:pPr defTabSz="457200"/>
                      <a:endParaRPr lang="en-US" dirty="0">
                        <a:solidFill>
                          <a:prstClr val="black"/>
                        </a:solidFill>
                      </a:endParaRPr>
                    </a:p>
                  </p:txBody>
                </p:sp>
                <p:sp>
                  <p:nvSpPr>
                    <p:cNvPr id="9444" name="Freeform 161"/>
                    <p:cNvSpPr>
                      <a:spLocks/>
                    </p:cNvSpPr>
                    <p:nvPr/>
                  </p:nvSpPr>
                  <p:spPr bwMode="auto">
                    <a:xfrm>
                      <a:off x="2543" y="2168"/>
                      <a:ext cx="667" cy="406"/>
                    </a:xfrm>
                    <a:custGeom>
                      <a:avLst/>
                      <a:gdLst>
                        <a:gd name="T0" fmla="*/ 630 w 667"/>
                        <a:gd name="T1" fmla="*/ 0 h 406"/>
                        <a:gd name="T2" fmla="*/ 632 w 667"/>
                        <a:gd name="T3" fmla="*/ 0 h 406"/>
                        <a:gd name="T4" fmla="*/ 638 w 667"/>
                        <a:gd name="T5" fmla="*/ 0 h 406"/>
                        <a:gd name="T6" fmla="*/ 645 w 667"/>
                        <a:gd name="T7" fmla="*/ 2 h 406"/>
                        <a:gd name="T8" fmla="*/ 654 w 667"/>
                        <a:gd name="T9" fmla="*/ 6 h 406"/>
                        <a:gd name="T10" fmla="*/ 662 w 667"/>
                        <a:gd name="T11" fmla="*/ 15 h 406"/>
                        <a:gd name="T12" fmla="*/ 666 w 667"/>
                        <a:gd name="T13" fmla="*/ 28 h 406"/>
                        <a:gd name="T14" fmla="*/ 667 w 667"/>
                        <a:gd name="T15" fmla="*/ 47 h 406"/>
                        <a:gd name="T16" fmla="*/ 35 w 667"/>
                        <a:gd name="T17" fmla="*/ 406 h 406"/>
                        <a:gd name="T18" fmla="*/ 0 w 667"/>
                        <a:gd name="T19" fmla="*/ 360 h 406"/>
                        <a:gd name="T20" fmla="*/ 630 w 667"/>
                        <a:gd name="T21" fmla="*/ 0 h 40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67"/>
                        <a:gd name="T34" fmla="*/ 0 h 406"/>
                        <a:gd name="T35" fmla="*/ 667 w 667"/>
                        <a:gd name="T36" fmla="*/ 406 h 40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67" h="406">
                          <a:moveTo>
                            <a:pt x="630" y="0"/>
                          </a:moveTo>
                          <a:lnTo>
                            <a:pt x="632" y="0"/>
                          </a:lnTo>
                          <a:lnTo>
                            <a:pt x="638" y="0"/>
                          </a:lnTo>
                          <a:lnTo>
                            <a:pt x="645" y="2"/>
                          </a:lnTo>
                          <a:lnTo>
                            <a:pt x="654" y="6"/>
                          </a:lnTo>
                          <a:lnTo>
                            <a:pt x="662" y="15"/>
                          </a:lnTo>
                          <a:lnTo>
                            <a:pt x="666" y="28"/>
                          </a:lnTo>
                          <a:lnTo>
                            <a:pt x="667" y="47"/>
                          </a:lnTo>
                          <a:lnTo>
                            <a:pt x="35" y="406"/>
                          </a:lnTo>
                          <a:lnTo>
                            <a:pt x="0" y="360"/>
                          </a:lnTo>
                          <a:lnTo>
                            <a:pt x="630" y="0"/>
                          </a:lnTo>
                          <a:close/>
                        </a:path>
                      </a:pathLst>
                    </a:custGeom>
                    <a:solidFill>
                      <a:srgbClr val="FF2B2B"/>
                    </a:solidFill>
                    <a:ln w="0">
                      <a:solidFill>
                        <a:srgbClr val="FF2B2B"/>
                      </a:solidFill>
                      <a:round/>
                      <a:headEnd/>
                      <a:tailEnd/>
                    </a:ln>
                  </p:spPr>
                  <p:txBody>
                    <a:bodyPr/>
                    <a:lstStyle/>
                    <a:p>
                      <a:pPr defTabSz="457200"/>
                      <a:endParaRPr lang="en-US" dirty="0">
                        <a:solidFill>
                          <a:prstClr val="black"/>
                        </a:solidFill>
                      </a:endParaRPr>
                    </a:p>
                  </p:txBody>
                </p:sp>
                <p:sp>
                  <p:nvSpPr>
                    <p:cNvPr id="9445" name="Freeform 162"/>
                    <p:cNvSpPr>
                      <a:spLocks/>
                    </p:cNvSpPr>
                    <p:nvPr/>
                  </p:nvSpPr>
                  <p:spPr bwMode="auto">
                    <a:xfrm>
                      <a:off x="2548" y="2170"/>
                      <a:ext cx="661" cy="397"/>
                    </a:xfrm>
                    <a:custGeom>
                      <a:avLst/>
                      <a:gdLst>
                        <a:gd name="T0" fmla="*/ 629 w 661"/>
                        <a:gd name="T1" fmla="*/ 0 h 397"/>
                        <a:gd name="T2" fmla="*/ 631 w 661"/>
                        <a:gd name="T3" fmla="*/ 0 h 397"/>
                        <a:gd name="T4" fmla="*/ 638 w 661"/>
                        <a:gd name="T5" fmla="*/ 0 h 397"/>
                        <a:gd name="T6" fmla="*/ 646 w 661"/>
                        <a:gd name="T7" fmla="*/ 4 h 397"/>
                        <a:gd name="T8" fmla="*/ 655 w 661"/>
                        <a:gd name="T9" fmla="*/ 11 h 397"/>
                        <a:gd name="T10" fmla="*/ 661 w 661"/>
                        <a:gd name="T11" fmla="*/ 22 h 397"/>
                        <a:gd name="T12" fmla="*/ 661 w 661"/>
                        <a:gd name="T13" fmla="*/ 39 h 397"/>
                        <a:gd name="T14" fmla="*/ 32 w 661"/>
                        <a:gd name="T15" fmla="*/ 397 h 397"/>
                        <a:gd name="T16" fmla="*/ 0 w 661"/>
                        <a:gd name="T17" fmla="*/ 358 h 397"/>
                        <a:gd name="T18" fmla="*/ 629 w 661"/>
                        <a:gd name="T19" fmla="*/ 0 h 39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61"/>
                        <a:gd name="T31" fmla="*/ 0 h 397"/>
                        <a:gd name="T32" fmla="*/ 661 w 661"/>
                        <a:gd name="T33" fmla="*/ 397 h 39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61" h="397">
                          <a:moveTo>
                            <a:pt x="629" y="0"/>
                          </a:moveTo>
                          <a:lnTo>
                            <a:pt x="631" y="0"/>
                          </a:lnTo>
                          <a:lnTo>
                            <a:pt x="638" y="0"/>
                          </a:lnTo>
                          <a:lnTo>
                            <a:pt x="646" y="4"/>
                          </a:lnTo>
                          <a:lnTo>
                            <a:pt x="655" y="11"/>
                          </a:lnTo>
                          <a:lnTo>
                            <a:pt x="661" y="22"/>
                          </a:lnTo>
                          <a:lnTo>
                            <a:pt x="661" y="39"/>
                          </a:lnTo>
                          <a:lnTo>
                            <a:pt x="32" y="397"/>
                          </a:lnTo>
                          <a:lnTo>
                            <a:pt x="0" y="358"/>
                          </a:lnTo>
                          <a:lnTo>
                            <a:pt x="629" y="0"/>
                          </a:lnTo>
                          <a:close/>
                        </a:path>
                      </a:pathLst>
                    </a:custGeom>
                    <a:solidFill>
                      <a:srgbClr val="FF5555"/>
                    </a:solidFill>
                    <a:ln w="0">
                      <a:solidFill>
                        <a:srgbClr val="FF5555"/>
                      </a:solidFill>
                      <a:round/>
                      <a:headEnd/>
                      <a:tailEnd/>
                    </a:ln>
                  </p:spPr>
                  <p:txBody>
                    <a:bodyPr/>
                    <a:lstStyle/>
                    <a:p>
                      <a:pPr defTabSz="457200"/>
                      <a:endParaRPr lang="en-US" dirty="0">
                        <a:solidFill>
                          <a:prstClr val="black"/>
                        </a:solidFill>
                      </a:endParaRPr>
                    </a:p>
                  </p:txBody>
                </p:sp>
                <p:sp>
                  <p:nvSpPr>
                    <p:cNvPr id="9446" name="Freeform 163"/>
                    <p:cNvSpPr>
                      <a:spLocks/>
                    </p:cNvSpPr>
                    <p:nvPr/>
                  </p:nvSpPr>
                  <p:spPr bwMode="auto">
                    <a:xfrm>
                      <a:off x="2556" y="2170"/>
                      <a:ext cx="653" cy="391"/>
                    </a:xfrm>
                    <a:custGeom>
                      <a:avLst/>
                      <a:gdLst>
                        <a:gd name="T0" fmla="*/ 625 w 653"/>
                        <a:gd name="T1" fmla="*/ 0 h 391"/>
                        <a:gd name="T2" fmla="*/ 627 w 653"/>
                        <a:gd name="T3" fmla="*/ 0 h 391"/>
                        <a:gd name="T4" fmla="*/ 632 w 653"/>
                        <a:gd name="T5" fmla="*/ 2 h 391"/>
                        <a:gd name="T6" fmla="*/ 640 w 653"/>
                        <a:gd name="T7" fmla="*/ 6 h 391"/>
                        <a:gd name="T8" fmla="*/ 647 w 653"/>
                        <a:gd name="T9" fmla="*/ 11 h 391"/>
                        <a:gd name="T10" fmla="*/ 651 w 653"/>
                        <a:gd name="T11" fmla="*/ 21 h 391"/>
                        <a:gd name="T12" fmla="*/ 653 w 653"/>
                        <a:gd name="T13" fmla="*/ 33 h 391"/>
                        <a:gd name="T14" fmla="*/ 24 w 653"/>
                        <a:gd name="T15" fmla="*/ 391 h 391"/>
                        <a:gd name="T16" fmla="*/ 0 w 653"/>
                        <a:gd name="T17" fmla="*/ 358 h 391"/>
                        <a:gd name="T18" fmla="*/ 625 w 653"/>
                        <a:gd name="T19" fmla="*/ 0 h 39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53"/>
                        <a:gd name="T31" fmla="*/ 0 h 391"/>
                        <a:gd name="T32" fmla="*/ 653 w 653"/>
                        <a:gd name="T33" fmla="*/ 391 h 39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53" h="391">
                          <a:moveTo>
                            <a:pt x="625" y="0"/>
                          </a:moveTo>
                          <a:lnTo>
                            <a:pt x="627" y="0"/>
                          </a:lnTo>
                          <a:lnTo>
                            <a:pt x="632" y="2"/>
                          </a:lnTo>
                          <a:lnTo>
                            <a:pt x="640" y="6"/>
                          </a:lnTo>
                          <a:lnTo>
                            <a:pt x="647" y="11"/>
                          </a:lnTo>
                          <a:lnTo>
                            <a:pt x="651" y="21"/>
                          </a:lnTo>
                          <a:lnTo>
                            <a:pt x="653" y="33"/>
                          </a:lnTo>
                          <a:lnTo>
                            <a:pt x="24" y="391"/>
                          </a:lnTo>
                          <a:lnTo>
                            <a:pt x="0" y="358"/>
                          </a:lnTo>
                          <a:lnTo>
                            <a:pt x="625" y="0"/>
                          </a:lnTo>
                          <a:close/>
                        </a:path>
                      </a:pathLst>
                    </a:custGeom>
                    <a:solidFill>
                      <a:srgbClr val="FF8080"/>
                    </a:solidFill>
                    <a:ln w="0">
                      <a:solidFill>
                        <a:srgbClr val="FF8080"/>
                      </a:solidFill>
                      <a:round/>
                      <a:headEnd/>
                      <a:tailEnd/>
                    </a:ln>
                  </p:spPr>
                  <p:txBody>
                    <a:bodyPr/>
                    <a:lstStyle/>
                    <a:p>
                      <a:pPr defTabSz="457200"/>
                      <a:endParaRPr lang="en-US" dirty="0">
                        <a:solidFill>
                          <a:prstClr val="black"/>
                        </a:solidFill>
                      </a:endParaRPr>
                    </a:p>
                  </p:txBody>
                </p:sp>
                <p:sp>
                  <p:nvSpPr>
                    <p:cNvPr id="9447" name="Freeform 164"/>
                    <p:cNvSpPr>
                      <a:spLocks/>
                    </p:cNvSpPr>
                    <p:nvPr/>
                  </p:nvSpPr>
                  <p:spPr bwMode="auto">
                    <a:xfrm>
                      <a:off x="2561" y="2170"/>
                      <a:ext cx="646" cy="384"/>
                    </a:xfrm>
                    <a:custGeom>
                      <a:avLst/>
                      <a:gdLst>
                        <a:gd name="T0" fmla="*/ 623 w 646"/>
                        <a:gd name="T1" fmla="*/ 0 h 384"/>
                        <a:gd name="T2" fmla="*/ 625 w 646"/>
                        <a:gd name="T3" fmla="*/ 2 h 384"/>
                        <a:gd name="T4" fmla="*/ 627 w 646"/>
                        <a:gd name="T5" fmla="*/ 2 h 384"/>
                        <a:gd name="T6" fmla="*/ 631 w 646"/>
                        <a:gd name="T7" fmla="*/ 4 h 384"/>
                        <a:gd name="T8" fmla="*/ 635 w 646"/>
                        <a:gd name="T9" fmla="*/ 6 h 384"/>
                        <a:gd name="T10" fmla="*/ 638 w 646"/>
                        <a:gd name="T11" fmla="*/ 9 h 384"/>
                        <a:gd name="T12" fmla="*/ 642 w 646"/>
                        <a:gd name="T13" fmla="*/ 13 h 384"/>
                        <a:gd name="T14" fmla="*/ 644 w 646"/>
                        <a:gd name="T15" fmla="*/ 17 h 384"/>
                        <a:gd name="T16" fmla="*/ 646 w 646"/>
                        <a:gd name="T17" fmla="*/ 22 h 384"/>
                        <a:gd name="T18" fmla="*/ 646 w 646"/>
                        <a:gd name="T19" fmla="*/ 30 h 384"/>
                        <a:gd name="T20" fmla="*/ 19 w 646"/>
                        <a:gd name="T21" fmla="*/ 384 h 384"/>
                        <a:gd name="T22" fmla="*/ 0 w 646"/>
                        <a:gd name="T23" fmla="*/ 358 h 384"/>
                        <a:gd name="T24" fmla="*/ 623 w 646"/>
                        <a:gd name="T25" fmla="*/ 0 h 38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46"/>
                        <a:gd name="T40" fmla="*/ 0 h 384"/>
                        <a:gd name="T41" fmla="*/ 646 w 646"/>
                        <a:gd name="T42" fmla="*/ 384 h 38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46" h="384">
                          <a:moveTo>
                            <a:pt x="623" y="0"/>
                          </a:moveTo>
                          <a:lnTo>
                            <a:pt x="625" y="2"/>
                          </a:lnTo>
                          <a:lnTo>
                            <a:pt x="627" y="2"/>
                          </a:lnTo>
                          <a:lnTo>
                            <a:pt x="631" y="4"/>
                          </a:lnTo>
                          <a:lnTo>
                            <a:pt x="635" y="6"/>
                          </a:lnTo>
                          <a:lnTo>
                            <a:pt x="638" y="9"/>
                          </a:lnTo>
                          <a:lnTo>
                            <a:pt x="642" y="13"/>
                          </a:lnTo>
                          <a:lnTo>
                            <a:pt x="644" y="17"/>
                          </a:lnTo>
                          <a:lnTo>
                            <a:pt x="646" y="22"/>
                          </a:lnTo>
                          <a:lnTo>
                            <a:pt x="646" y="30"/>
                          </a:lnTo>
                          <a:lnTo>
                            <a:pt x="19" y="384"/>
                          </a:lnTo>
                          <a:lnTo>
                            <a:pt x="0" y="358"/>
                          </a:lnTo>
                          <a:lnTo>
                            <a:pt x="623" y="0"/>
                          </a:lnTo>
                          <a:close/>
                        </a:path>
                      </a:pathLst>
                    </a:custGeom>
                    <a:solidFill>
                      <a:srgbClr val="FFAAAA"/>
                    </a:solidFill>
                    <a:ln w="0">
                      <a:solidFill>
                        <a:srgbClr val="FFAAAA"/>
                      </a:solidFill>
                      <a:round/>
                      <a:headEnd/>
                      <a:tailEnd/>
                    </a:ln>
                  </p:spPr>
                  <p:txBody>
                    <a:bodyPr/>
                    <a:lstStyle/>
                    <a:p>
                      <a:pPr defTabSz="457200"/>
                      <a:endParaRPr lang="en-US" dirty="0">
                        <a:solidFill>
                          <a:prstClr val="black"/>
                        </a:solidFill>
                      </a:endParaRPr>
                    </a:p>
                  </p:txBody>
                </p:sp>
                <p:sp>
                  <p:nvSpPr>
                    <p:cNvPr id="9448" name="Freeform 165"/>
                    <p:cNvSpPr>
                      <a:spLocks/>
                    </p:cNvSpPr>
                    <p:nvPr/>
                  </p:nvSpPr>
                  <p:spPr bwMode="auto">
                    <a:xfrm>
                      <a:off x="2569" y="2172"/>
                      <a:ext cx="638" cy="376"/>
                    </a:xfrm>
                    <a:custGeom>
                      <a:avLst/>
                      <a:gdLst>
                        <a:gd name="T0" fmla="*/ 619 w 638"/>
                        <a:gd name="T1" fmla="*/ 0 h 376"/>
                        <a:gd name="T2" fmla="*/ 621 w 638"/>
                        <a:gd name="T3" fmla="*/ 0 h 376"/>
                        <a:gd name="T4" fmla="*/ 623 w 638"/>
                        <a:gd name="T5" fmla="*/ 2 h 376"/>
                        <a:gd name="T6" fmla="*/ 627 w 638"/>
                        <a:gd name="T7" fmla="*/ 6 h 376"/>
                        <a:gd name="T8" fmla="*/ 632 w 638"/>
                        <a:gd name="T9" fmla="*/ 9 h 376"/>
                        <a:gd name="T10" fmla="*/ 634 w 638"/>
                        <a:gd name="T11" fmla="*/ 13 h 376"/>
                        <a:gd name="T12" fmla="*/ 638 w 638"/>
                        <a:gd name="T13" fmla="*/ 17 h 376"/>
                        <a:gd name="T14" fmla="*/ 638 w 638"/>
                        <a:gd name="T15" fmla="*/ 22 h 376"/>
                        <a:gd name="T16" fmla="*/ 13 w 638"/>
                        <a:gd name="T17" fmla="*/ 376 h 376"/>
                        <a:gd name="T18" fmla="*/ 0 w 638"/>
                        <a:gd name="T19" fmla="*/ 356 h 376"/>
                        <a:gd name="T20" fmla="*/ 619 w 638"/>
                        <a:gd name="T21" fmla="*/ 0 h 37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38"/>
                        <a:gd name="T34" fmla="*/ 0 h 376"/>
                        <a:gd name="T35" fmla="*/ 638 w 638"/>
                        <a:gd name="T36" fmla="*/ 376 h 37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38" h="376">
                          <a:moveTo>
                            <a:pt x="619" y="0"/>
                          </a:moveTo>
                          <a:lnTo>
                            <a:pt x="621" y="0"/>
                          </a:lnTo>
                          <a:lnTo>
                            <a:pt x="623" y="2"/>
                          </a:lnTo>
                          <a:lnTo>
                            <a:pt x="627" y="6"/>
                          </a:lnTo>
                          <a:lnTo>
                            <a:pt x="632" y="9"/>
                          </a:lnTo>
                          <a:lnTo>
                            <a:pt x="634" y="13"/>
                          </a:lnTo>
                          <a:lnTo>
                            <a:pt x="638" y="17"/>
                          </a:lnTo>
                          <a:lnTo>
                            <a:pt x="638" y="22"/>
                          </a:lnTo>
                          <a:lnTo>
                            <a:pt x="13" y="376"/>
                          </a:lnTo>
                          <a:lnTo>
                            <a:pt x="0" y="356"/>
                          </a:lnTo>
                          <a:lnTo>
                            <a:pt x="619" y="0"/>
                          </a:lnTo>
                          <a:close/>
                        </a:path>
                      </a:pathLst>
                    </a:custGeom>
                    <a:solidFill>
                      <a:srgbClr val="FFD5D5"/>
                    </a:solidFill>
                    <a:ln w="0">
                      <a:solidFill>
                        <a:srgbClr val="FFD5D5"/>
                      </a:solidFill>
                      <a:round/>
                      <a:headEnd/>
                      <a:tailEnd/>
                    </a:ln>
                  </p:spPr>
                  <p:txBody>
                    <a:bodyPr/>
                    <a:lstStyle/>
                    <a:p>
                      <a:pPr defTabSz="457200"/>
                      <a:endParaRPr lang="en-US" dirty="0">
                        <a:solidFill>
                          <a:prstClr val="black"/>
                        </a:solidFill>
                      </a:endParaRPr>
                    </a:p>
                  </p:txBody>
                </p:sp>
                <p:sp>
                  <p:nvSpPr>
                    <p:cNvPr id="9449" name="Freeform 166"/>
                    <p:cNvSpPr>
                      <a:spLocks/>
                    </p:cNvSpPr>
                    <p:nvPr/>
                  </p:nvSpPr>
                  <p:spPr bwMode="auto">
                    <a:xfrm>
                      <a:off x="2574" y="2172"/>
                      <a:ext cx="633" cy="371"/>
                    </a:xfrm>
                    <a:custGeom>
                      <a:avLst/>
                      <a:gdLst>
                        <a:gd name="T0" fmla="*/ 633 w 633"/>
                        <a:gd name="T1" fmla="*/ 17 h 371"/>
                        <a:gd name="T2" fmla="*/ 8 w 633"/>
                        <a:gd name="T3" fmla="*/ 371 h 371"/>
                        <a:gd name="T4" fmla="*/ 0 w 633"/>
                        <a:gd name="T5" fmla="*/ 356 h 371"/>
                        <a:gd name="T6" fmla="*/ 620 w 633"/>
                        <a:gd name="T7" fmla="*/ 0 h 371"/>
                        <a:gd name="T8" fmla="*/ 633 w 633"/>
                        <a:gd name="T9" fmla="*/ 17 h 371"/>
                        <a:gd name="T10" fmla="*/ 0 60000 65536"/>
                        <a:gd name="T11" fmla="*/ 0 60000 65536"/>
                        <a:gd name="T12" fmla="*/ 0 60000 65536"/>
                        <a:gd name="T13" fmla="*/ 0 60000 65536"/>
                        <a:gd name="T14" fmla="*/ 0 60000 65536"/>
                        <a:gd name="T15" fmla="*/ 0 w 633"/>
                        <a:gd name="T16" fmla="*/ 0 h 371"/>
                        <a:gd name="T17" fmla="*/ 633 w 633"/>
                        <a:gd name="T18" fmla="*/ 371 h 371"/>
                      </a:gdLst>
                      <a:ahLst/>
                      <a:cxnLst>
                        <a:cxn ang="T10">
                          <a:pos x="T0" y="T1"/>
                        </a:cxn>
                        <a:cxn ang="T11">
                          <a:pos x="T2" y="T3"/>
                        </a:cxn>
                        <a:cxn ang="T12">
                          <a:pos x="T4" y="T5"/>
                        </a:cxn>
                        <a:cxn ang="T13">
                          <a:pos x="T6" y="T7"/>
                        </a:cxn>
                        <a:cxn ang="T14">
                          <a:pos x="T8" y="T9"/>
                        </a:cxn>
                      </a:cxnLst>
                      <a:rect l="T15" t="T16" r="T17" b="T18"/>
                      <a:pathLst>
                        <a:path w="633" h="371">
                          <a:moveTo>
                            <a:pt x="633" y="17"/>
                          </a:moveTo>
                          <a:lnTo>
                            <a:pt x="8" y="371"/>
                          </a:lnTo>
                          <a:lnTo>
                            <a:pt x="0" y="356"/>
                          </a:lnTo>
                          <a:lnTo>
                            <a:pt x="620" y="0"/>
                          </a:lnTo>
                          <a:lnTo>
                            <a:pt x="633" y="17"/>
                          </a:lnTo>
                          <a:close/>
                        </a:path>
                      </a:pathLst>
                    </a:custGeom>
                    <a:solidFill>
                      <a:srgbClr val="FFFFFF"/>
                    </a:solidFill>
                    <a:ln w="0">
                      <a:solidFill>
                        <a:srgbClr val="FFFFFF"/>
                      </a:solidFill>
                      <a:round/>
                      <a:headEnd/>
                      <a:tailEnd/>
                    </a:ln>
                  </p:spPr>
                  <p:txBody>
                    <a:bodyPr/>
                    <a:lstStyle/>
                    <a:p>
                      <a:pPr defTabSz="457200"/>
                      <a:endParaRPr lang="en-US" dirty="0">
                        <a:solidFill>
                          <a:prstClr val="black"/>
                        </a:solidFill>
                      </a:endParaRPr>
                    </a:p>
                  </p:txBody>
                </p:sp>
                <p:sp>
                  <p:nvSpPr>
                    <p:cNvPr id="9450" name="Freeform 167"/>
                    <p:cNvSpPr>
                      <a:spLocks/>
                    </p:cNvSpPr>
                    <p:nvPr/>
                  </p:nvSpPr>
                  <p:spPr bwMode="auto">
                    <a:xfrm>
                      <a:off x="2522" y="2522"/>
                      <a:ext cx="65" cy="67"/>
                    </a:xfrm>
                    <a:custGeom>
                      <a:avLst/>
                      <a:gdLst>
                        <a:gd name="T0" fmla="*/ 47 w 65"/>
                        <a:gd name="T1" fmla="*/ 65 h 67"/>
                        <a:gd name="T2" fmla="*/ 60 w 65"/>
                        <a:gd name="T3" fmla="*/ 54 h 67"/>
                        <a:gd name="T4" fmla="*/ 65 w 65"/>
                        <a:gd name="T5" fmla="*/ 38 h 67"/>
                        <a:gd name="T6" fmla="*/ 62 w 65"/>
                        <a:gd name="T7" fmla="*/ 21 h 67"/>
                        <a:gd name="T8" fmla="*/ 51 w 65"/>
                        <a:gd name="T9" fmla="*/ 6 h 67"/>
                        <a:gd name="T10" fmla="*/ 36 w 65"/>
                        <a:gd name="T11" fmla="*/ 0 h 67"/>
                        <a:gd name="T12" fmla="*/ 19 w 65"/>
                        <a:gd name="T13" fmla="*/ 2 h 67"/>
                        <a:gd name="T14" fmla="*/ 6 w 65"/>
                        <a:gd name="T15" fmla="*/ 13 h 67"/>
                        <a:gd name="T16" fmla="*/ 0 w 65"/>
                        <a:gd name="T17" fmla="*/ 28 h 67"/>
                        <a:gd name="T18" fmla="*/ 4 w 65"/>
                        <a:gd name="T19" fmla="*/ 47 h 67"/>
                        <a:gd name="T20" fmla="*/ 15 w 65"/>
                        <a:gd name="T21" fmla="*/ 60 h 67"/>
                        <a:gd name="T22" fmla="*/ 30 w 65"/>
                        <a:gd name="T23" fmla="*/ 67 h 67"/>
                        <a:gd name="T24" fmla="*/ 47 w 65"/>
                        <a:gd name="T25" fmla="*/ 65 h 6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5"/>
                        <a:gd name="T40" fmla="*/ 0 h 67"/>
                        <a:gd name="T41" fmla="*/ 65 w 65"/>
                        <a:gd name="T42" fmla="*/ 67 h 6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5" h="67">
                          <a:moveTo>
                            <a:pt x="47" y="65"/>
                          </a:moveTo>
                          <a:lnTo>
                            <a:pt x="60" y="54"/>
                          </a:lnTo>
                          <a:lnTo>
                            <a:pt x="65" y="38"/>
                          </a:lnTo>
                          <a:lnTo>
                            <a:pt x="62" y="21"/>
                          </a:lnTo>
                          <a:lnTo>
                            <a:pt x="51" y="6"/>
                          </a:lnTo>
                          <a:lnTo>
                            <a:pt x="36" y="0"/>
                          </a:lnTo>
                          <a:lnTo>
                            <a:pt x="19" y="2"/>
                          </a:lnTo>
                          <a:lnTo>
                            <a:pt x="6" y="13"/>
                          </a:lnTo>
                          <a:lnTo>
                            <a:pt x="0" y="28"/>
                          </a:lnTo>
                          <a:lnTo>
                            <a:pt x="4" y="47"/>
                          </a:lnTo>
                          <a:lnTo>
                            <a:pt x="15" y="60"/>
                          </a:lnTo>
                          <a:lnTo>
                            <a:pt x="30" y="67"/>
                          </a:lnTo>
                          <a:lnTo>
                            <a:pt x="47" y="65"/>
                          </a:lnTo>
                          <a:close/>
                        </a:path>
                      </a:pathLst>
                    </a:custGeom>
                    <a:solidFill>
                      <a:srgbClr val="CC0000"/>
                    </a:solidFill>
                    <a:ln w="0">
                      <a:solidFill>
                        <a:srgbClr val="CC0000"/>
                      </a:solidFill>
                      <a:round/>
                      <a:headEnd/>
                      <a:tailEnd/>
                    </a:ln>
                  </p:spPr>
                  <p:txBody>
                    <a:bodyPr/>
                    <a:lstStyle/>
                    <a:p>
                      <a:pPr defTabSz="457200"/>
                      <a:endParaRPr lang="en-US" dirty="0">
                        <a:solidFill>
                          <a:prstClr val="black"/>
                        </a:solidFill>
                      </a:endParaRPr>
                    </a:p>
                  </p:txBody>
                </p:sp>
                <p:sp>
                  <p:nvSpPr>
                    <p:cNvPr id="9451" name="Freeform 168"/>
                    <p:cNvSpPr>
                      <a:spLocks/>
                    </p:cNvSpPr>
                    <p:nvPr/>
                  </p:nvSpPr>
                  <p:spPr bwMode="auto">
                    <a:xfrm>
                      <a:off x="2522" y="2522"/>
                      <a:ext cx="65" cy="67"/>
                    </a:xfrm>
                    <a:custGeom>
                      <a:avLst/>
                      <a:gdLst>
                        <a:gd name="T0" fmla="*/ 47 w 65"/>
                        <a:gd name="T1" fmla="*/ 65 h 67"/>
                        <a:gd name="T2" fmla="*/ 60 w 65"/>
                        <a:gd name="T3" fmla="*/ 54 h 67"/>
                        <a:gd name="T4" fmla="*/ 65 w 65"/>
                        <a:gd name="T5" fmla="*/ 38 h 67"/>
                        <a:gd name="T6" fmla="*/ 62 w 65"/>
                        <a:gd name="T7" fmla="*/ 21 h 67"/>
                        <a:gd name="T8" fmla="*/ 51 w 65"/>
                        <a:gd name="T9" fmla="*/ 6 h 67"/>
                        <a:gd name="T10" fmla="*/ 36 w 65"/>
                        <a:gd name="T11" fmla="*/ 0 h 67"/>
                        <a:gd name="T12" fmla="*/ 19 w 65"/>
                        <a:gd name="T13" fmla="*/ 2 h 67"/>
                        <a:gd name="T14" fmla="*/ 6 w 65"/>
                        <a:gd name="T15" fmla="*/ 13 h 67"/>
                        <a:gd name="T16" fmla="*/ 0 w 65"/>
                        <a:gd name="T17" fmla="*/ 28 h 67"/>
                        <a:gd name="T18" fmla="*/ 4 w 65"/>
                        <a:gd name="T19" fmla="*/ 47 h 67"/>
                        <a:gd name="T20" fmla="*/ 15 w 65"/>
                        <a:gd name="T21" fmla="*/ 60 h 67"/>
                        <a:gd name="T22" fmla="*/ 30 w 65"/>
                        <a:gd name="T23" fmla="*/ 67 h 67"/>
                        <a:gd name="T24" fmla="*/ 47 w 65"/>
                        <a:gd name="T25" fmla="*/ 65 h 6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5"/>
                        <a:gd name="T40" fmla="*/ 0 h 67"/>
                        <a:gd name="T41" fmla="*/ 65 w 65"/>
                        <a:gd name="T42" fmla="*/ 67 h 6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5" h="67">
                          <a:moveTo>
                            <a:pt x="47" y="65"/>
                          </a:moveTo>
                          <a:lnTo>
                            <a:pt x="60" y="54"/>
                          </a:lnTo>
                          <a:lnTo>
                            <a:pt x="65" y="38"/>
                          </a:lnTo>
                          <a:lnTo>
                            <a:pt x="62" y="21"/>
                          </a:lnTo>
                          <a:lnTo>
                            <a:pt x="51" y="6"/>
                          </a:lnTo>
                          <a:lnTo>
                            <a:pt x="36" y="0"/>
                          </a:lnTo>
                          <a:lnTo>
                            <a:pt x="19" y="2"/>
                          </a:lnTo>
                          <a:lnTo>
                            <a:pt x="6" y="13"/>
                          </a:lnTo>
                          <a:lnTo>
                            <a:pt x="0" y="28"/>
                          </a:lnTo>
                          <a:lnTo>
                            <a:pt x="4" y="47"/>
                          </a:lnTo>
                          <a:lnTo>
                            <a:pt x="15" y="60"/>
                          </a:lnTo>
                          <a:lnTo>
                            <a:pt x="30" y="67"/>
                          </a:lnTo>
                          <a:lnTo>
                            <a:pt x="47" y="65"/>
                          </a:lnTo>
                        </a:path>
                      </a:pathLst>
                    </a:custGeom>
                    <a:noFill/>
                    <a:ln w="11113">
                      <a:solidFill>
                        <a:srgbClr val="000000"/>
                      </a:solidFill>
                      <a:round/>
                      <a:headEnd/>
                      <a:tailEnd/>
                    </a:ln>
                  </p:spPr>
                  <p:txBody>
                    <a:bodyPr/>
                    <a:lstStyle/>
                    <a:p>
                      <a:pPr defTabSz="457200"/>
                      <a:endParaRPr lang="en-US" dirty="0">
                        <a:solidFill>
                          <a:prstClr val="black"/>
                        </a:solidFill>
                      </a:endParaRPr>
                    </a:p>
                  </p:txBody>
                </p:sp>
                <p:sp>
                  <p:nvSpPr>
                    <p:cNvPr id="9452" name="Freeform 169"/>
                    <p:cNvSpPr>
                      <a:spLocks/>
                    </p:cNvSpPr>
                    <p:nvPr/>
                  </p:nvSpPr>
                  <p:spPr bwMode="auto">
                    <a:xfrm>
                      <a:off x="1109" y="2545"/>
                      <a:ext cx="141" cy="63"/>
                    </a:xfrm>
                    <a:custGeom>
                      <a:avLst/>
                      <a:gdLst>
                        <a:gd name="T0" fmla="*/ 0 w 141"/>
                        <a:gd name="T1" fmla="*/ 31 h 63"/>
                        <a:gd name="T2" fmla="*/ 75 w 141"/>
                        <a:gd name="T3" fmla="*/ 0 h 63"/>
                        <a:gd name="T4" fmla="*/ 141 w 141"/>
                        <a:gd name="T5" fmla="*/ 29 h 63"/>
                        <a:gd name="T6" fmla="*/ 71 w 141"/>
                        <a:gd name="T7" fmla="*/ 63 h 63"/>
                        <a:gd name="T8" fmla="*/ 0 w 141"/>
                        <a:gd name="T9" fmla="*/ 31 h 63"/>
                        <a:gd name="T10" fmla="*/ 0 60000 65536"/>
                        <a:gd name="T11" fmla="*/ 0 60000 65536"/>
                        <a:gd name="T12" fmla="*/ 0 60000 65536"/>
                        <a:gd name="T13" fmla="*/ 0 60000 65536"/>
                        <a:gd name="T14" fmla="*/ 0 60000 65536"/>
                        <a:gd name="T15" fmla="*/ 0 w 141"/>
                        <a:gd name="T16" fmla="*/ 0 h 63"/>
                        <a:gd name="T17" fmla="*/ 141 w 141"/>
                        <a:gd name="T18" fmla="*/ 63 h 63"/>
                      </a:gdLst>
                      <a:ahLst/>
                      <a:cxnLst>
                        <a:cxn ang="T10">
                          <a:pos x="T0" y="T1"/>
                        </a:cxn>
                        <a:cxn ang="T11">
                          <a:pos x="T2" y="T3"/>
                        </a:cxn>
                        <a:cxn ang="T12">
                          <a:pos x="T4" y="T5"/>
                        </a:cxn>
                        <a:cxn ang="T13">
                          <a:pos x="T6" y="T7"/>
                        </a:cxn>
                        <a:cxn ang="T14">
                          <a:pos x="T8" y="T9"/>
                        </a:cxn>
                      </a:cxnLst>
                      <a:rect l="T15" t="T16" r="T17" b="T18"/>
                      <a:pathLst>
                        <a:path w="141" h="63">
                          <a:moveTo>
                            <a:pt x="0" y="31"/>
                          </a:moveTo>
                          <a:lnTo>
                            <a:pt x="75" y="0"/>
                          </a:lnTo>
                          <a:lnTo>
                            <a:pt x="141" y="29"/>
                          </a:lnTo>
                          <a:lnTo>
                            <a:pt x="71" y="63"/>
                          </a:lnTo>
                          <a:lnTo>
                            <a:pt x="0" y="31"/>
                          </a:lnTo>
                          <a:close/>
                        </a:path>
                      </a:pathLst>
                    </a:custGeom>
                    <a:solidFill>
                      <a:srgbClr val="80FF80"/>
                    </a:solidFill>
                    <a:ln w="0">
                      <a:solidFill>
                        <a:srgbClr val="80FF80"/>
                      </a:solidFill>
                      <a:round/>
                      <a:headEnd/>
                      <a:tailEnd/>
                    </a:ln>
                  </p:spPr>
                  <p:txBody>
                    <a:bodyPr/>
                    <a:lstStyle/>
                    <a:p>
                      <a:pPr defTabSz="457200"/>
                      <a:endParaRPr lang="en-US" dirty="0">
                        <a:solidFill>
                          <a:prstClr val="black"/>
                        </a:solidFill>
                      </a:endParaRPr>
                    </a:p>
                  </p:txBody>
                </p:sp>
                <p:sp>
                  <p:nvSpPr>
                    <p:cNvPr id="9453" name="Freeform 175"/>
                    <p:cNvSpPr>
                      <a:spLocks/>
                    </p:cNvSpPr>
                    <p:nvPr/>
                  </p:nvSpPr>
                  <p:spPr bwMode="auto">
                    <a:xfrm>
                      <a:off x="1271" y="2228"/>
                      <a:ext cx="1073" cy="471"/>
                    </a:xfrm>
                    <a:custGeom>
                      <a:avLst/>
                      <a:gdLst>
                        <a:gd name="T0" fmla="*/ 1073 w 1073"/>
                        <a:gd name="T1" fmla="*/ 456 h 471"/>
                        <a:gd name="T2" fmla="*/ 981 w 1073"/>
                        <a:gd name="T3" fmla="*/ 294 h 471"/>
                        <a:gd name="T4" fmla="*/ 977 w 1073"/>
                        <a:gd name="T5" fmla="*/ 296 h 471"/>
                        <a:gd name="T6" fmla="*/ 966 w 1073"/>
                        <a:gd name="T7" fmla="*/ 304 h 471"/>
                        <a:gd name="T8" fmla="*/ 949 w 1073"/>
                        <a:gd name="T9" fmla="*/ 315 h 471"/>
                        <a:gd name="T10" fmla="*/ 925 w 1073"/>
                        <a:gd name="T11" fmla="*/ 330 h 471"/>
                        <a:gd name="T12" fmla="*/ 897 w 1073"/>
                        <a:gd name="T13" fmla="*/ 346 h 471"/>
                        <a:gd name="T14" fmla="*/ 866 w 1073"/>
                        <a:gd name="T15" fmla="*/ 365 h 471"/>
                        <a:gd name="T16" fmla="*/ 829 w 1073"/>
                        <a:gd name="T17" fmla="*/ 383 h 471"/>
                        <a:gd name="T18" fmla="*/ 790 w 1073"/>
                        <a:gd name="T19" fmla="*/ 402 h 471"/>
                        <a:gd name="T20" fmla="*/ 749 w 1073"/>
                        <a:gd name="T21" fmla="*/ 421 h 471"/>
                        <a:gd name="T22" fmla="*/ 708 w 1073"/>
                        <a:gd name="T23" fmla="*/ 435 h 471"/>
                        <a:gd name="T24" fmla="*/ 665 w 1073"/>
                        <a:gd name="T25" fmla="*/ 448 h 471"/>
                        <a:gd name="T26" fmla="*/ 662 w 1073"/>
                        <a:gd name="T27" fmla="*/ 450 h 471"/>
                        <a:gd name="T28" fmla="*/ 653 w 1073"/>
                        <a:gd name="T29" fmla="*/ 452 h 471"/>
                        <a:gd name="T30" fmla="*/ 638 w 1073"/>
                        <a:gd name="T31" fmla="*/ 456 h 471"/>
                        <a:gd name="T32" fmla="*/ 615 w 1073"/>
                        <a:gd name="T33" fmla="*/ 461 h 471"/>
                        <a:gd name="T34" fmla="*/ 586 w 1073"/>
                        <a:gd name="T35" fmla="*/ 465 h 471"/>
                        <a:gd name="T36" fmla="*/ 549 w 1073"/>
                        <a:gd name="T37" fmla="*/ 469 h 471"/>
                        <a:gd name="T38" fmla="*/ 502 w 1073"/>
                        <a:gd name="T39" fmla="*/ 471 h 471"/>
                        <a:gd name="T40" fmla="*/ 447 w 1073"/>
                        <a:gd name="T41" fmla="*/ 471 h 471"/>
                        <a:gd name="T42" fmla="*/ 380 w 1073"/>
                        <a:gd name="T43" fmla="*/ 469 h 471"/>
                        <a:gd name="T44" fmla="*/ 304 w 1073"/>
                        <a:gd name="T45" fmla="*/ 463 h 471"/>
                        <a:gd name="T46" fmla="*/ 298 w 1073"/>
                        <a:gd name="T47" fmla="*/ 463 h 471"/>
                        <a:gd name="T48" fmla="*/ 280 w 1073"/>
                        <a:gd name="T49" fmla="*/ 459 h 471"/>
                        <a:gd name="T50" fmla="*/ 254 w 1073"/>
                        <a:gd name="T51" fmla="*/ 454 h 471"/>
                        <a:gd name="T52" fmla="*/ 222 w 1073"/>
                        <a:gd name="T53" fmla="*/ 446 h 471"/>
                        <a:gd name="T54" fmla="*/ 185 w 1073"/>
                        <a:gd name="T55" fmla="*/ 433 h 471"/>
                        <a:gd name="T56" fmla="*/ 146 w 1073"/>
                        <a:gd name="T57" fmla="*/ 417 h 471"/>
                        <a:gd name="T58" fmla="*/ 107 w 1073"/>
                        <a:gd name="T59" fmla="*/ 395 h 471"/>
                        <a:gd name="T60" fmla="*/ 70 w 1073"/>
                        <a:gd name="T61" fmla="*/ 367 h 471"/>
                        <a:gd name="T62" fmla="*/ 39 w 1073"/>
                        <a:gd name="T63" fmla="*/ 333 h 471"/>
                        <a:gd name="T64" fmla="*/ 37 w 1073"/>
                        <a:gd name="T65" fmla="*/ 330 h 471"/>
                        <a:gd name="T66" fmla="*/ 31 w 1073"/>
                        <a:gd name="T67" fmla="*/ 322 h 471"/>
                        <a:gd name="T68" fmla="*/ 22 w 1073"/>
                        <a:gd name="T69" fmla="*/ 307 h 471"/>
                        <a:gd name="T70" fmla="*/ 15 w 1073"/>
                        <a:gd name="T71" fmla="*/ 291 h 471"/>
                        <a:gd name="T72" fmla="*/ 5 w 1073"/>
                        <a:gd name="T73" fmla="*/ 268 h 471"/>
                        <a:gd name="T74" fmla="*/ 2 w 1073"/>
                        <a:gd name="T75" fmla="*/ 244 h 471"/>
                        <a:gd name="T76" fmla="*/ 0 w 1073"/>
                        <a:gd name="T77" fmla="*/ 215 h 471"/>
                        <a:gd name="T78" fmla="*/ 4 w 1073"/>
                        <a:gd name="T79" fmla="*/ 185 h 471"/>
                        <a:gd name="T80" fmla="*/ 16 w 1073"/>
                        <a:gd name="T81" fmla="*/ 154 h 471"/>
                        <a:gd name="T82" fmla="*/ 37 w 1073"/>
                        <a:gd name="T83" fmla="*/ 118 h 471"/>
                        <a:gd name="T84" fmla="*/ 68 w 1073"/>
                        <a:gd name="T85" fmla="*/ 85 h 471"/>
                        <a:gd name="T86" fmla="*/ 70 w 1073"/>
                        <a:gd name="T87" fmla="*/ 81 h 471"/>
                        <a:gd name="T88" fmla="*/ 80 w 1073"/>
                        <a:gd name="T89" fmla="*/ 72 h 471"/>
                        <a:gd name="T90" fmla="*/ 93 w 1073"/>
                        <a:gd name="T91" fmla="*/ 61 h 471"/>
                        <a:gd name="T92" fmla="*/ 115 w 1073"/>
                        <a:gd name="T93" fmla="*/ 42 h 471"/>
                        <a:gd name="T94" fmla="*/ 144 w 1073"/>
                        <a:gd name="T95" fmla="*/ 24 h 471"/>
                        <a:gd name="T96" fmla="*/ 182 w 1073"/>
                        <a:gd name="T97" fmla="*/ 0 h 471"/>
                        <a:gd name="T98" fmla="*/ 328 w 1073"/>
                        <a:gd name="T99" fmla="*/ 141 h 471"/>
                        <a:gd name="T100" fmla="*/ 137 w 1073"/>
                        <a:gd name="T101" fmla="*/ 259 h 47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073"/>
                        <a:gd name="T154" fmla="*/ 0 h 471"/>
                        <a:gd name="T155" fmla="*/ 1073 w 1073"/>
                        <a:gd name="T156" fmla="*/ 471 h 471"/>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073" h="471">
                          <a:moveTo>
                            <a:pt x="1073" y="456"/>
                          </a:moveTo>
                          <a:lnTo>
                            <a:pt x="981" y="294"/>
                          </a:lnTo>
                          <a:lnTo>
                            <a:pt x="977" y="296"/>
                          </a:lnTo>
                          <a:lnTo>
                            <a:pt x="966" y="304"/>
                          </a:lnTo>
                          <a:lnTo>
                            <a:pt x="949" y="315"/>
                          </a:lnTo>
                          <a:lnTo>
                            <a:pt x="925" y="330"/>
                          </a:lnTo>
                          <a:lnTo>
                            <a:pt x="897" y="346"/>
                          </a:lnTo>
                          <a:lnTo>
                            <a:pt x="866" y="365"/>
                          </a:lnTo>
                          <a:lnTo>
                            <a:pt x="829" y="383"/>
                          </a:lnTo>
                          <a:lnTo>
                            <a:pt x="790" y="402"/>
                          </a:lnTo>
                          <a:lnTo>
                            <a:pt x="749" y="421"/>
                          </a:lnTo>
                          <a:lnTo>
                            <a:pt x="708" y="435"/>
                          </a:lnTo>
                          <a:lnTo>
                            <a:pt x="665" y="448"/>
                          </a:lnTo>
                          <a:lnTo>
                            <a:pt x="662" y="450"/>
                          </a:lnTo>
                          <a:lnTo>
                            <a:pt x="653" y="452"/>
                          </a:lnTo>
                          <a:lnTo>
                            <a:pt x="638" y="456"/>
                          </a:lnTo>
                          <a:lnTo>
                            <a:pt x="615" y="461"/>
                          </a:lnTo>
                          <a:lnTo>
                            <a:pt x="586" y="465"/>
                          </a:lnTo>
                          <a:lnTo>
                            <a:pt x="549" y="469"/>
                          </a:lnTo>
                          <a:lnTo>
                            <a:pt x="502" y="471"/>
                          </a:lnTo>
                          <a:lnTo>
                            <a:pt x="447" y="471"/>
                          </a:lnTo>
                          <a:lnTo>
                            <a:pt x="380" y="469"/>
                          </a:lnTo>
                          <a:lnTo>
                            <a:pt x="304" y="463"/>
                          </a:lnTo>
                          <a:lnTo>
                            <a:pt x="298" y="463"/>
                          </a:lnTo>
                          <a:lnTo>
                            <a:pt x="280" y="459"/>
                          </a:lnTo>
                          <a:lnTo>
                            <a:pt x="254" y="454"/>
                          </a:lnTo>
                          <a:lnTo>
                            <a:pt x="222" y="446"/>
                          </a:lnTo>
                          <a:lnTo>
                            <a:pt x="185" y="433"/>
                          </a:lnTo>
                          <a:lnTo>
                            <a:pt x="146" y="417"/>
                          </a:lnTo>
                          <a:lnTo>
                            <a:pt x="107" y="395"/>
                          </a:lnTo>
                          <a:lnTo>
                            <a:pt x="70" y="367"/>
                          </a:lnTo>
                          <a:lnTo>
                            <a:pt x="39" y="333"/>
                          </a:lnTo>
                          <a:lnTo>
                            <a:pt x="37" y="330"/>
                          </a:lnTo>
                          <a:lnTo>
                            <a:pt x="31" y="322"/>
                          </a:lnTo>
                          <a:lnTo>
                            <a:pt x="22" y="307"/>
                          </a:lnTo>
                          <a:lnTo>
                            <a:pt x="15" y="291"/>
                          </a:lnTo>
                          <a:lnTo>
                            <a:pt x="5" y="268"/>
                          </a:lnTo>
                          <a:lnTo>
                            <a:pt x="2" y="244"/>
                          </a:lnTo>
                          <a:lnTo>
                            <a:pt x="0" y="215"/>
                          </a:lnTo>
                          <a:lnTo>
                            <a:pt x="4" y="185"/>
                          </a:lnTo>
                          <a:lnTo>
                            <a:pt x="16" y="154"/>
                          </a:lnTo>
                          <a:lnTo>
                            <a:pt x="37" y="118"/>
                          </a:lnTo>
                          <a:lnTo>
                            <a:pt x="68" y="85"/>
                          </a:lnTo>
                          <a:lnTo>
                            <a:pt x="70" y="81"/>
                          </a:lnTo>
                          <a:lnTo>
                            <a:pt x="80" y="72"/>
                          </a:lnTo>
                          <a:lnTo>
                            <a:pt x="93" y="61"/>
                          </a:lnTo>
                          <a:lnTo>
                            <a:pt x="115" y="42"/>
                          </a:lnTo>
                          <a:lnTo>
                            <a:pt x="144" y="24"/>
                          </a:lnTo>
                          <a:lnTo>
                            <a:pt x="182" y="0"/>
                          </a:lnTo>
                          <a:lnTo>
                            <a:pt x="328" y="141"/>
                          </a:lnTo>
                          <a:lnTo>
                            <a:pt x="137" y="259"/>
                          </a:lnTo>
                        </a:path>
                      </a:pathLst>
                    </a:custGeom>
                    <a:noFill/>
                    <a:ln w="11113">
                      <a:solidFill>
                        <a:srgbClr val="FF0000"/>
                      </a:solidFill>
                      <a:round/>
                      <a:headEnd/>
                      <a:tailEnd/>
                    </a:ln>
                  </p:spPr>
                  <p:txBody>
                    <a:bodyPr/>
                    <a:lstStyle/>
                    <a:p>
                      <a:pPr defTabSz="457200"/>
                      <a:endParaRPr lang="en-US" dirty="0">
                        <a:solidFill>
                          <a:prstClr val="black"/>
                        </a:solidFill>
                      </a:endParaRPr>
                    </a:p>
                  </p:txBody>
                </p:sp>
                <p:sp>
                  <p:nvSpPr>
                    <p:cNvPr id="9454" name="Freeform 176"/>
                    <p:cNvSpPr>
                      <a:spLocks/>
                    </p:cNvSpPr>
                    <p:nvPr/>
                  </p:nvSpPr>
                  <p:spPr bwMode="auto">
                    <a:xfrm>
                      <a:off x="2105" y="2563"/>
                      <a:ext cx="45" cy="58"/>
                    </a:xfrm>
                    <a:custGeom>
                      <a:avLst/>
                      <a:gdLst>
                        <a:gd name="T0" fmla="*/ 45 w 45"/>
                        <a:gd name="T1" fmla="*/ 0 h 58"/>
                        <a:gd name="T2" fmla="*/ 0 w 45"/>
                        <a:gd name="T3" fmla="*/ 24 h 58"/>
                        <a:gd name="T4" fmla="*/ 0 w 45"/>
                        <a:gd name="T5" fmla="*/ 58 h 58"/>
                        <a:gd name="T6" fmla="*/ 45 w 45"/>
                        <a:gd name="T7" fmla="*/ 34 h 58"/>
                        <a:gd name="T8" fmla="*/ 45 w 45"/>
                        <a:gd name="T9" fmla="*/ 0 h 58"/>
                        <a:gd name="T10" fmla="*/ 0 60000 65536"/>
                        <a:gd name="T11" fmla="*/ 0 60000 65536"/>
                        <a:gd name="T12" fmla="*/ 0 60000 65536"/>
                        <a:gd name="T13" fmla="*/ 0 60000 65536"/>
                        <a:gd name="T14" fmla="*/ 0 60000 65536"/>
                        <a:gd name="T15" fmla="*/ 0 w 45"/>
                        <a:gd name="T16" fmla="*/ 0 h 58"/>
                        <a:gd name="T17" fmla="*/ 45 w 45"/>
                        <a:gd name="T18" fmla="*/ 58 h 58"/>
                      </a:gdLst>
                      <a:ahLst/>
                      <a:cxnLst>
                        <a:cxn ang="T10">
                          <a:pos x="T0" y="T1"/>
                        </a:cxn>
                        <a:cxn ang="T11">
                          <a:pos x="T2" y="T3"/>
                        </a:cxn>
                        <a:cxn ang="T12">
                          <a:pos x="T4" y="T5"/>
                        </a:cxn>
                        <a:cxn ang="T13">
                          <a:pos x="T6" y="T7"/>
                        </a:cxn>
                        <a:cxn ang="T14">
                          <a:pos x="T8" y="T9"/>
                        </a:cxn>
                      </a:cxnLst>
                      <a:rect l="T15" t="T16" r="T17" b="T18"/>
                      <a:pathLst>
                        <a:path w="45" h="58">
                          <a:moveTo>
                            <a:pt x="45" y="0"/>
                          </a:moveTo>
                          <a:lnTo>
                            <a:pt x="0" y="24"/>
                          </a:lnTo>
                          <a:lnTo>
                            <a:pt x="0" y="58"/>
                          </a:lnTo>
                          <a:lnTo>
                            <a:pt x="45" y="34"/>
                          </a:lnTo>
                          <a:lnTo>
                            <a:pt x="45" y="0"/>
                          </a:lnTo>
                          <a:close/>
                        </a:path>
                      </a:pathLst>
                    </a:custGeom>
                    <a:solidFill>
                      <a:srgbClr val="FFFF00"/>
                    </a:solidFill>
                    <a:ln w="0">
                      <a:solidFill>
                        <a:srgbClr val="FFFF00"/>
                      </a:solidFill>
                      <a:round/>
                      <a:headEnd/>
                      <a:tailEnd/>
                    </a:ln>
                  </p:spPr>
                  <p:txBody>
                    <a:bodyPr/>
                    <a:lstStyle/>
                    <a:p>
                      <a:pPr defTabSz="457200"/>
                      <a:endParaRPr lang="en-US" dirty="0">
                        <a:solidFill>
                          <a:prstClr val="black"/>
                        </a:solidFill>
                      </a:endParaRPr>
                    </a:p>
                  </p:txBody>
                </p:sp>
                <p:sp>
                  <p:nvSpPr>
                    <p:cNvPr id="9455" name="Freeform 177"/>
                    <p:cNvSpPr>
                      <a:spLocks/>
                    </p:cNvSpPr>
                    <p:nvPr/>
                  </p:nvSpPr>
                  <p:spPr bwMode="auto">
                    <a:xfrm>
                      <a:off x="2105" y="2563"/>
                      <a:ext cx="45" cy="58"/>
                    </a:xfrm>
                    <a:custGeom>
                      <a:avLst/>
                      <a:gdLst>
                        <a:gd name="T0" fmla="*/ 45 w 45"/>
                        <a:gd name="T1" fmla="*/ 0 h 58"/>
                        <a:gd name="T2" fmla="*/ 0 w 45"/>
                        <a:gd name="T3" fmla="*/ 24 h 58"/>
                        <a:gd name="T4" fmla="*/ 0 w 45"/>
                        <a:gd name="T5" fmla="*/ 58 h 58"/>
                        <a:gd name="T6" fmla="*/ 45 w 45"/>
                        <a:gd name="T7" fmla="*/ 34 h 58"/>
                        <a:gd name="T8" fmla="*/ 45 w 45"/>
                        <a:gd name="T9" fmla="*/ 0 h 58"/>
                        <a:gd name="T10" fmla="*/ 0 60000 65536"/>
                        <a:gd name="T11" fmla="*/ 0 60000 65536"/>
                        <a:gd name="T12" fmla="*/ 0 60000 65536"/>
                        <a:gd name="T13" fmla="*/ 0 60000 65536"/>
                        <a:gd name="T14" fmla="*/ 0 60000 65536"/>
                        <a:gd name="T15" fmla="*/ 0 w 45"/>
                        <a:gd name="T16" fmla="*/ 0 h 58"/>
                        <a:gd name="T17" fmla="*/ 45 w 45"/>
                        <a:gd name="T18" fmla="*/ 58 h 58"/>
                      </a:gdLst>
                      <a:ahLst/>
                      <a:cxnLst>
                        <a:cxn ang="T10">
                          <a:pos x="T0" y="T1"/>
                        </a:cxn>
                        <a:cxn ang="T11">
                          <a:pos x="T2" y="T3"/>
                        </a:cxn>
                        <a:cxn ang="T12">
                          <a:pos x="T4" y="T5"/>
                        </a:cxn>
                        <a:cxn ang="T13">
                          <a:pos x="T6" y="T7"/>
                        </a:cxn>
                        <a:cxn ang="T14">
                          <a:pos x="T8" y="T9"/>
                        </a:cxn>
                      </a:cxnLst>
                      <a:rect l="T15" t="T16" r="T17" b="T18"/>
                      <a:pathLst>
                        <a:path w="45" h="58">
                          <a:moveTo>
                            <a:pt x="45" y="0"/>
                          </a:moveTo>
                          <a:lnTo>
                            <a:pt x="0" y="24"/>
                          </a:lnTo>
                          <a:lnTo>
                            <a:pt x="0" y="58"/>
                          </a:lnTo>
                          <a:lnTo>
                            <a:pt x="45" y="34"/>
                          </a:lnTo>
                          <a:lnTo>
                            <a:pt x="45" y="0"/>
                          </a:lnTo>
                        </a:path>
                      </a:pathLst>
                    </a:custGeom>
                    <a:noFill/>
                    <a:ln w="6350">
                      <a:solidFill>
                        <a:srgbClr val="000000"/>
                      </a:solidFill>
                      <a:round/>
                      <a:headEnd/>
                      <a:tailEnd/>
                    </a:ln>
                  </p:spPr>
                  <p:txBody>
                    <a:bodyPr/>
                    <a:lstStyle/>
                    <a:p>
                      <a:pPr defTabSz="457200"/>
                      <a:endParaRPr lang="en-US" dirty="0">
                        <a:solidFill>
                          <a:prstClr val="black"/>
                        </a:solidFill>
                      </a:endParaRPr>
                    </a:p>
                  </p:txBody>
                </p:sp>
                <p:sp>
                  <p:nvSpPr>
                    <p:cNvPr id="9456" name="Freeform 178"/>
                    <p:cNvSpPr>
                      <a:spLocks/>
                    </p:cNvSpPr>
                    <p:nvPr/>
                  </p:nvSpPr>
                  <p:spPr bwMode="auto">
                    <a:xfrm>
                      <a:off x="2450" y="1440"/>
                      <a:ext cx="1040" cy="732"/>
                    </a:xfrm>
                    <a:custGeom>
                      <a:avLst/>
                      <a:gdLst>
                        <a:gd name="T0" fmla="*/ 0 w 1040"/>
                        <a:gd name="T1" fmla="*/ 420 h 732"/>
                        <a:gd name="T2" fmla="*/ 72 w 1040"/>
                        <a:gd name="T3" fmla="*/ 166 h 732"/>
                        <a:gd name="T4" fmla="*/ 78 w 1040"/>
                        <a:gd name="T5" fmla="*/ 165 h 732"/>
                        <a:gd name="T6" fmla="*/ 89 w 1040"/>
                        <a:gd name="T7" fmla="*/ 155 h 732"/>
                        <a:gd name="T8" fmla="*/ 110 w 1040"/>
                        <a:gd name="T9" fmla="*/ 144 h 732"/>
                        <a:gd name="T10" fmla="*/ 136 w 1040"/>
                        <a:gd name="T11" fmla="*/ 129 h 732"/>
                        <a:gd name="T12" fmla="*/ 167 w 1040"/>
                        <a:gd name="T13" fmla="*/ 113 h 732"/>
                        <a:gd name="T14" fmla="*/ 206 w 1040"/>
                        <a:gd name="T15" fmla="*/ 92 h 732"/>
                        <a:gd name="T16" fmla="*/ 247 w 1040"/>
                        <a:gd name="T17" fmla="*/ 74 h 732"/>
                        <a:gd name="T18" fmla="*/ 295 w 1040"/>
                        <a:gd name="T19" fmla="*/ 55 h 732"/>
                        <a:gd name="T20" fmla="*/ 345 w 1040"/>
                        <a:gd name="T21" fmla="*/ 37 h 732"/>
                        <a:gd name="T22" fmla="*/ 397 w 1040"/>
                        <a:gd name="T23" fmla="*/ 22 h 732"/>
                        <a:gd name="T24" fmla="*/ 453 w 1040"/>
                        <a:gd name="T25" fmla="*/ 11 h 732"/>
                        <a:gd name="T26" fmla="*/ 510 w 1040"/>
                        <a:gd name="T27" fmla="*/ 3 h 732"/>
                        <a:gd name="T28" fmla="*/ 568 w 1040"/>
                        <a:gd name="T29" fmla="*/ 0 h 732"/>
                        <a:gd name="T30" fmla="*/ 575 w 1040"/>
                        <a:gd name="T31" fmla="*/ 0 h 732"/>
                        <a:gd name="T32" fmla="*/ 592 w 1040"/>
                        <a:gd name="T33" fmla="*/ 0 h 732"/>
                        <a:gd name="T34" fmla="*/ 619 w 1040"/>
                        <a:gd name="T35" fmla="*/ 1 h 732"/>
                        <a:gd name="T36" fmla="*/ 655 w 1040"/>
                        <a:gd name="T37" fmla="*/ 3 h 732"/>
                        <a:gd name="T38" fmla="*/ 696 w 1040"/>
                        <a:gd name="T39" fmla="*/ 7 h 732"/>
                        <a:gd name="T40" fmla="*/ 740 w 1040"/>
                        <a:gd name="T41" fmla="*/ 14 h 732"/>
                        <a:gd name="T42" fmla="*/ 788 w 1040"/>
                        <a:gd name="T43" fmla="*/ 22 h 732"/>
                        <a:gd name="T44" fmla="*/ 836 w 1040"/>
                        <a:gd name="T45" fmla="*/ 35 h 732"/>
                        <a:gd name="T46" fmla="*/ 883 w 1040"/>
                        <a:gd name="T47" fmla="*/ 51 h 732"/>
                        <a:gd name="T48" fmla="*/ 927 w 1040"/>
                        <a:gd name="T49" fmla="*/ 72 h 732"/>
                        <a:gd name="T50" fmla="*/ 966 w 1040"/>
                        <a:gd name="T51" fmla="*/ 98 h 732"/>
                        <a:gd name="T52" fmla="*/ 998 w 1040"/>
                        <a:gd name="T53" fmla="*/ 127 h 732"/>
                        <a:gd name="T54" fmla="*/ 1001 w 1040"/>
                        <a:gd name="T55" fmla="*/ 131 h 732"/>
                        <a:gd name="T56" fmla="*/ 1009 w 1040"/>
                        <a:gd name="T57" fmla="*/ 142 h 732"/>
                        <a:gd name="T58" fmla="*/ 1018 w 1040"/>
                        <a:gd name="T59" fmla="*/ 159 h 732"/>
                        <a:gd name="T60" fmla="*/ 1027 w 1040"/>
                        <a:gd name="T61" fmla="*/ 179 h 732"/>
                        <a:gd name="T62" fmla="*/ 1037 w 1040"/>
                        <a:gd name="T63" fmla="*/ 207 h 732"/>
                        <a:gd name="T64" fmla="*/ 1040 w 1040"/>
                        <a:gd name="T65" fmla="*/ 239 h 732"/>
                        <a:gd name="T66" fmla="*/ 1040 w 1040"/>
                        <a:gd name="T67" fmla="*/ 274 h 732"/>
                        <a:gd name="T68" fmla="*/ 1031 w 1040"/>
                        <a:gd name="T69" fmla="*/ 311 h 732"/>
                        <a:gd name="T70" fmla="*/ 1013 w 1040"/>
                        <a:gd name="T71" fmla="*/ 352 h 732"/>
                        <a:gd name="T72" fmla="*/ 1011 w 1040"/>
                        <a:gd name="T73" fmla="*/ 356 h 732"/>
                        <a:gd name="T74" fmla="*/ 1003 w 1040"/>
                        <a:gd name="T75" fmla="*/ 365 h 732"/>
                        <a:gd name="T76" fmla="*/ 990 w 1040"/>
                        <a:gd name="T77" fmla="*/ 378 h 732"/>
                        <a:gd name="T78" fmla="*/ 976 w 1040"/>
                        <a:gd name="T79" fmla="*/ 394 h 732"/>
                        <a:gd name="T80" fmla="*/ 955 w 1040"/>
                        <a:gd name="T81" fmla="*/ 413 h 732"/>
                        <a:gd name="T82" fmla="*/ 933 w 1040"/>
                        <a:gd name="T83" fmla="*/ 430 h 732"/>
                        <a:gd name="T84" fmla="*/ 907 w 1040"/>
                        <a:gd name="T85" fmla="*/ 448 h 732"/>
                        <a:gd name="T86" fmla="*/ 877 w 1040"/>
                        <a:gd name="T87" fmla="*/ 463 h 732"/>
                        <a:gd name="T88" fmla="*/ 759 w 1040"/>
                        <a:gd name="T89" fmla="*/ 732 h 73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040"/>
                        <a:gd name="T136" fmla="*/ 0 h 732"/>
                        <a:gd name="T137" fmla="*/ 1040 w 1040"/>
                        <a:gd name="T138" fmla="*/ 732 h 732"/>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040" h="732">
                          <a:moveTo>
                            <a:pt x="0" y="420"/>
                          </a:moveTo>
                          <a:lnTo>
                            <a:pt x="72" y="166"/>
                          </a:lnTo>
                          <a:lnTo>
                            <a:pt x="78" y="165"/>
                          </a:lnTo>
                          <a:lnTo>
                            <a:pt x="89" y="155"/>
                          </a:lnTo>
                          <a:lnTo>
                            <a:pt x="110" y="144"/>
                          </a:lnTo>
                          <a:lnTo>
                            <a:pt x="136" y="129"/>
                          </a:lnTo>
                          <a:lnTo>
                            <a:pt x="167" y="113"/>
                          </a:lnTo>
                          <a:lnTo>
                            <a:pt x="206" y="92"/>
                          </a:lnTo>
                          <a:lnTo>
                            <a:pt x="247" y="74"/>
                          </a:lnTo>
                          <a:lnTo>
                            <a:pt x="295" y="55"/>
                          </a:lnTo>
                          <a:lnTo>
                            <a:pt x="345" y="37"/>
                          </a:lnTo>
                          <a:lnTo>
                            <a:pt x="397" y="22"/>
                          </a:lnTo>
                          <a:lnTo>
                            <a:pt x="453" y="11"/>
                          </a:lnTo>
                          <a:lnTo>
                            <a:pt x="510" y="3"/>
                          </a:lnTo>
                          <a:lnTo>
                            <a:pt x="568" y="0"/>
                          </a:lnTo>
                          <a:lnTo>
                            <a:pt x="575" y="0"/>
                          </a:lnTo>
                          <a:lnTo>
                            <a:pt x="592" y="0"/>
                          </a:lnTo>
                          <a:lnTo>
                            <a:pt x="619" y="1"/>
                          </a:lnTo>
                          <a:lnTo>
                            <a:pt x="655" y="3"/>
                          </a:lnTo>
                          <a:lnTo>
                            <a:pt x="696" y="7"/>
                          </a:lnTo>
                          <a:lnTo>
                            <a:pt x="740" y="14"/>
                          </a:lnTo>
                          <a:lnTo>
                            <a:pt x="788" y="22"/>
                          </a:lnTo>
                          <a:lnTo>
                            <a:pt x="836" y="35"/>
                          </a:lnTo>
                          <a:lnTo>
                            <a:pt x="883" y="51"/>
                          </a:lnTo>
                          <a:lnTo>
                            <a:pt x="927" y="72"/>
                          </a:lnTo>
                          <a:lnTo>
                            <a:pt x="966" y="98"/>
                          </a:lnTo>
                          <a:lnTo>
                            <a:pt x="998" y="127"/>
                          </a:lnTo>
                          <a:lnTo>
                            <a:pt x="1001" y="131"/>
                          </a:lnTo>
                          <a:lnTo>
                            <a:pt x="1009" y="142"/>
                          </a:lnTo>
                          <a:lnTo>
                            <a:pt x="1018" y="159"/>
                          </a:lnTo>
                          <a:lnTo>
                            <a:pt x="1027" y="179"/>
                          </a:lnTo>
                          <a:lnTo>
                            <a:pt x="1037" y="207"/>
                          </a:lnTo>
                          <a:lnTo>
                            <a:pt x="1040" y="239"/>
                          </a:lnTo>
                          <a:lnTo>
                            <a:pt x="1040" y="274"/>
                          </a:lnTo>
                          <a:lnTo>
                            <a:pt x="1031" y="311"/>
                          </a:lnTo>
                          <a:lnTo>
                            <a:pt x="1013" y="352"/>
                          </a:lnTo>
                          <a:lnTo>
                            <a:pt x="1011" y="356"/>
                          </a:lnTo>
                          <a:lnTo>
                            <a:pt x="1003" y="365"/>
                          </a:lnTo>
                          <a:lnTo>
                            <a:pt x="990" y="378"/>
                          </a:lnTo>
                          <a:lnTo>
                            <a:pt x="976" y="394"/>
                          </a:lnTo>
                          <a:lnTo>
                            <a:pt x="955" y="413"/>
                          </a:lnTo>
                          <a:lnTo>
                            <a:pt x="933" y="430"/>
                          </a:lnTo>
                          <a:lnTo>
                            <a:pt x="907" y="448"/>
                          </a:lnTo>
                          <a:lnTo>
                            <a:pt x="877" y="463"/>
                          </a:lnTo>
                          <a:lnTo>
                            <a:pt x="759" y="732"/>
                          </a:lnTo>
                        </a:path>
                      </a:pathLst>
                    </a:custGeom>
                    <a:noFill/>
                    <a:ln w="11113">
                      <a:solidFill>
                        <a:srgbClr val="FF0000"/>
                      </a:solidFill>
                      <a:round/>
                      <a:headEnd/>
                      <a:tailEnd/>
                    </a:ln>
                  </p:spPr>
                  <p:txBody>
                    <a:bodyPr/>
                    <a:lstStyle/>
                    <a:p>
                      <a:pPr defTabSz="457200"/>
                      <a:endParaRPr lang="en-US" dirty="0">
                        <a:solidFill>
                          <a:prstClr val="black"/>
                        </a:solidFill>
                      </a:endParaRPr>
                    </a:p>
                  </p:txBody>
                </p:sp>
                <p:sp>
                  <p:nvSpPr>
                    <p:cNvPr id="9457" name="Freeform 179"/>
                    <p:cNvSpPr>
                      <a:spLocks/>
                    </p:cNvSpPr>
                    <p:nvPr/>
                  </p:nvSpPr>
                  <p:spPr bwMode="auto">
                    <a:xfrm>
                      <a:off x="2448" y="1497"/>
                      <a:ext cx="1042" cy="677"/>
                    </a:xfrm>
                    <a:custGeom>
                      <a:avLst/>
                      <a:gdLst>
                        <a:gd name="T0" fmla="*/ 0 w 1042"/>
                        <a:gd name="T1" fmla="*/ 369 h 677"/>
                        <a:gd name="T2" fmla="*/ 74 w 1042"/>
                        <a:gd name="T3" fmla="*/ 167 h 677"/>
                        <a:gd name="T4" fmla="*/ 80 w 1042"/>
                        <a:gd name="T5" fmla="*/ 165 h 677"/>
                        <a:gd name="T6" fmla="*/ 91 w 1042"/>
                        <a:gd name="T7" fmla="*/ 156 h 677"/>
                        <a:gd name="T8" fmla="*/ 112 w 1042"/>
                        <a:gd name="T9" fmla="*/ 145 h 677"/>
                        <a:gd name="T10" fmla="*/ 138 w 1042"/>
                        <a:gd name="T11" fmla="*/ 130 h 677"/>
                        <a:gd name="T12" fmla="*/ 169 w 1042"/>
                        <a:gd name="T13" fmla="*/ 111 h 677"/>
                        <a:gd name="T14" fmla="*/ 208 w 1042"/>
                        <a:gd name="T15" fmla="*/ 93 h 677"/>
                        <a:gd name="T16" fmla="*/ 249 w 1042"/>
                        <a:gd name="T17" fmla="*/ 74 h 677"/>
                        <a:gd name="T18" fmla="*/ 297 w 1042"/>
                        <a:gd name="T19" fmla="*/ 56 h 677"/>
                        <a:gd name="T20" fmla="*/ 347 w 1042"/>
                        <a:gd name="T21" fmla="*/ 37 h 677"/>
                        <a:gd name="T22" fmla="*/ 399 w 1042"/>
                        <a:gd name="T23" fmla="*/ 22 h 677"/>
                        <a:gd name="T24" fmla="*/ 455 w 1042"/>
                        <a:gd name="T25" fmla="*/ 11 h 677"/>
                        <a:gd name="T26" fmla="*/ 512 w 1042"/>
                        <a:gd name="T27" fmla="*/ 2 h 677"/>
                        <a:gd name="T28" fmla="*/ 570 w 1042"/>
                        <a:gd name="T29" fmla="*/ 0 h 677"/>
                        <a:gd name="T30" fmla="*/ 577 w 1042"/>
                        <a:gd name="T31" fmla="*/ 0 h 677"/>
                        <a:gd name="T32" fmla="*/ 594 w 1042"/>
                        <a:gd name="T33" fmla="*/ 0 h 677"/>
                        <a:gd name="T34" fmla="*/ 621 w 1042"/>
                        <a:gd name="T35" fmla="*/ 2 h 677"/>
                        <a:gd name="T36" fmla="*/ 657 w 1042"/>
                        <a:gd name="T37" fmla="*/ 4 h 677"/>
                        <a:gd name="T38" fmla="*/ 698 w 1042"/>
                        <a:gd name="T39" fmla="*/ 7 h 677"/>
                        <a:gd name="T40" fmla="*/ 742 w 1042"/>
                        <a:gd name="T41" fmla="*/ 13 h 677"/>
                        <a:gd name="T42" fmla="*/ 790 w 1042"/>
                        <a:gd name="T43" fmla="*/ 22 h 677"/>
                        <a:gd name="T44" fmla="*/ 838 w 1042"/>
                        <a:gd name="T45" fmla="*/ 35 h 677"/>
                        <a:gd name="T46" fmla="*/ 885 w 1042"/>
                        <a:gd name="T47" fmla="*/ 52 h 677"/>
                        <a:gd name="T48" fmla="*/ 929 w 1042"/>
                        <a:gd name="T49" fmla="*/ 72 h 677"/>
                        <a:gd name="T50" fmla="*/ 968 w 1042"/>
                        <a:gd name="T51" fmla="*/ 98 h 677"/>
                        <a:gd name="T52" fmla="*/ 1000 w 1042"/>
                        <a:gd name="T53" fmla="*/ 128 h 677"/>
                        <a:gd name="T54" fmla="*/ 1003 w 1042"/>
                        <a:gd name="T55" fmla="*/ 132 h 677"/>
                        <a:gd name="T56" fmla="*/ 1011 w 1042"/>
                        <a:gd name="T57" fmla="*/ 143 h 677"/>
                        <a:gd name="T58" fmla="*/ 1020 w 1042"/>
                        <a:gd name="T59" fmla="*/ 158 h 677"/>
                        <a:gd name="T60" fmla="*/ 1029 w 1042"/>
                        <a:gd name="T61" fmla="*/ 180 h 677"/>
                        <a:gd name="T62" fmla="*/ 1039 w 1042"/>
                        <a:gd name="T63" fmla="*/ 208 h 677"/>
                        <a:gd name="T64" fmla="*/ 1042 w 1042"/>
                        <a:gd name="T65" fmla="*/ 237 h 677"/>
                        <a:gd name="T66" fmla="*/ 1042 w 1042"/>
                        <a:gd name="T67" fmla="*/ 273 h 677"/>
                        <a:gd name="T68" fmla="*/ 1033 w 1042"/>
                        <a:gd name="T69" fmla="*/ 312 h 677"/>
                        <a:gd name="T70" fmla="*/ 1015 w 1042"/>
                        <a:gd name="T71" fmla="*/ 352 h 677"/>
                        <a:gd name="T72" fmla="*/ 1013 w 1042"/>
                        <a:gd name="T73" fmla="*/ 356 h 677"/>
                        <a:gd name="T74" fmla="*/ 1005 w 1042"/>
                        <a:gd name="T75" fmla="*/ 365 h 677"/>
                        <a:gd name="T76" fmla="*/ 992 w 1042"/>
                        <a:gd name="T77" fmla="*/ 378 h 677"/>
                        <a:gd name="T78" fmla="*/ 978 w 1042"/>
                        <a:gd name="T79" fmla="*/ 395 h 677"/>
                        <a:gd name="T80" fmla="*/ 957 w 1042"/>
                        <a:gd name="T81" fmla="*/ 412 h 677"/>
                        <a:gd name="T82" fmla="*/ 935 w 1042"/>
                        <a:gd name="T83" fmla="*/ 430 h 677"/>
                        <a:gd name="T84" fmla="*/ 909 w 1042"/>
                        <a:gd name="T85" fmla="*/ 447 h 677"/>
                        <a:gd name="T86" fmla="*/ 879 w 1042"/>
                        <a:gd name="T87" fmla="*/ 462 h 677"/>
                        <a:gd name="T88" fmla="*/ 766 w 1042"/>
                        <a:gd name="T89" fmla="*/ 677 h 677"/>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042"/>
                        <a:gd name="T136" fmla="*/ 0 h 677"/>
                        <a:gd name="T137" fmla="*/ 1042 w 1042"/>
                        <a:gd name="T138" fmla="*/ 677 h 677"/>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042" h="677">
                          <a:moveTo>
                            <a:pt x="0" y="369"/>
                          </a:moveTo>
                          <a:lnTo>
                            <a:pt x="74" y="167"/>
                          </a:lnTo>
                          <a:lnTo>
                            <a:pt x="80" y="165"/>
                          </a:lnTo>
                          <a:lnTo>
                            <a:pt x="91" y="156"/>
                          </a:lnTo>
                          <a:lnTo>
                            <a:pt x="112" y="145"/>
                          </a:lnTo>
                          <a:lnTo>
                            <a:pt x="138" y="130"/>
                          </a:lnTo>
                          <a:lnTo>
                            <a:pt x="169" y="111"/>
                          </a:lnTo>
                          <a:lnTo>
                            <a:pt x="208" y="93"/>
                          </a:lnTo>
                          <a:lnTo>
                            <a:pt x="249" y="74"/>
                          </a:lnTo>
                          <a:lnTo>
                            <a:pt x="297" y="56"/>
                          </a:lnTo>
                          <a:lnTo>
                            <a:pt x="347" y="37"/>
                          </a:lnTo>
                          <a:lnTo>
                            <a:pt x="399" y="22"/>
                          </a:lnTo>
                          <a:lnTo>
                            <a:pt x="455" y="11"/>
                          </a:lnTo>
                          <a:lnTo>
                            <a:pt x="512" y="2"/>
                          </a:lnTo>
                          <a:lnTo>
                            <a:pt x="570" y="0"/>
                          </a:lnTo>
                          <a:lnTo>
                            <a:pt x="577" y="0"/>
                          </a:lnTo>
                          <a:lnTo>
                            <a:pt x="594" y="0"/>
                          </a:lnTo>
                          <a:lnTo>
                            <a:pt x="621" y="2"/>
                          </a:lnTo>
                          <a:lnTo>
                            <a:pt x="657" y="4"/>
                          </a:lnTo>
                          <a:lnTo>
                            <a:pt x="698" y="7"/>
                          </a:lnTo>
                          <a:lnTo>
                            <a:pt x="742" y="13"/>
                          </a:lnTo>
                          <a:lnTo>
                            <a:pt x="790" y="22"/>
                          </a:lnTo>
                          <a:lnTo>
                            <a:pt x="838" y="35"/>
                          </a:lnTo>
                          <a:lnTo>
                            <a:pt x="885" y="52"/>
                          </a:lnTo>
                          <a:lnTo>
                            <a:pt x="929" y="72"/>
                          </a:lnTo>
                          <a:lnTo>
                            <a:pt x="968" y="98"/>
                          </a:lnTo>
                          <a:lnTo>
                            <a:pt x="1000" y="128"/>
                          </a:lnTo>
                          <a:lnTo>
                            <a:pt x="1003" y="132"/>
                          </a:lnTo>
                          <a:lnTo>
                            <a:pt x="1011" y="143"/>
                          </a:lnTo>
                          <a:lnTo>
                            <a:pt x="1020" y="158"/>
                          </a:lnTo>
                          <a:lnTo>
                            <a:pt x="1029" y="180"/>
                          </a:lnTo>
                          <a:lnTo>
                            <a:pt x="1039" y="208"/>
                          </a:lnTo>
                          <a:lnTo>
                            <a:pt x="1042" y="237"/>
                          </a:lnTo>
                          <a:lnTo>
                            <a:pt x="1042" y="273"/>
                          </a:lnTo>
                          <a:lnTo>
                            <a:pt x="1033" y="312"/>
                          </a:lnTo>
                          <a:lnTo>
                            <a:pt x="1015" y="352"/>
                          </a:lnTo>
                          <a:lnTo>
                            <a:pt x="1013" y="356"/>
                          </a:lnTo>
                          <a:lnTo>
                            <a:pt x="1005" y="365"/>
                          </a:lnTo>
                          <a:lnTo>
                            <a:pt x="992" y="378"/>
                          </a:lnTo>
                          <a:lnTo>
                            <a:pt x="978" y="395"/>
                          </a:lnTo>
                          <a:lnTo>
                            <a:pt x="957" y="412"/>
                          </a:lnTo>
                          <a:lnTo>
                            <a:pt x="935" y="430"/>
                          </a:lnTo>
                          <a:lnTo>
                            <a:pt x="909" y="447"/>
                          </a:lnTo>
                          <a:lnTo>
                            <a:pt x="879" y="462"/>
                          </a:lnTo>
                          <a:lnTo>
                            <a:pt x="766" y="677"/>
                          </a:lnTo>
                        </a:path>
                      </a:pathLst>
                    </a:custGeom>
                    <a:noFill/>
                    <a:ln w="11113">
                      <a:solidFill>
                        <a:srgbClr val="FF0000"/>
                      </a:solidFill>
                      <a:round/>
                      <a:headEnd/>
                      <a:tailEnd/>
                    </a:ln>
                  </p:spPr>
                  <p:txBody>
                    <a:bodyPr/>
                    <a:lstStyle/>
                    <a:p>
                      <a:pPr defTabSz="457200"/>
                      <a:endParaRPr lang="en-US" dirty="0">
                        <a:solidFill>
                          <a:prstClr val="black"/>
                        </a:solidFill>
                      </a:endParaRPr>
                    </a:p>
                  </p:txBody>
                </p:sp>
                <p:sp>
                  <p:nvSpPr>
                    <p:cNvPr id="9458" name="Freeform 180"/>
                    <p:cNvSpPr>
                      <a:spLocks/>
                    </p:cNvSpPr>
                    <p:nvPr/>
                  </p:nvSpPr>
                  <p:spPr bwMode="auto">
                    <a:xfrm>
                      <a:off x="2442" y="1574"/>
                      <a:ext cx="1034" cy="632"/>
                    </a:xfrm>
                    <a:custGeom>
                      <a:avLst/>
                      <a:gdLst>
                        <a:gd name="T0" fmla="*/ 0 w 1034"/>
                        <a:gd name="T1" fmla="*/ 311 h 632"/>
                        <a:gd name="T2" fmla="*/ 66 w 1034"/>
                        <a:gd name="T3" fmla="*/ 167 h 632"/>
                        <a:gd name="T4" fmla="*/ 72 w 1034"/>
                        <a:gd name="T5" fmla="*/ 163 h 632"/>
                        <a:gd name="T6" fmla="*/ 83 w 1034"/>
                        <a:gd name="T7" fmla="*/ 155 h 632"/>
                        <a:gd name="T8" fmla="*/ 104 w 1034"/>
                        <a:gd name="T9" fmla="*/ 144 h 632"/>
                        <a:gd name="T10" fmla="*/ 130 w 1034"/>
                        <a:gd name="T11" fmla="*/ 128 h 632"/>
                        <a:gd name="T12" fmla="*/ 161 w 1034"/>
                        <a:gd name="T13" fmla="*/ 111 h 632"/>
                        <a:gd name="T14" fmla="*/ 200 w 1034"/>
                        <a:gd name="T15" fmla="*/ 92 h 632"/>
                        <a:gd name="T16" fmla="*/ 241 w 1034"/>
                        <a:gd name="T17" fmla="*/ 72 h 632"/>
                        <a:gd name="T18" fmla="*/ 289 w 1034"/>
                        <a:gd name="T19" fmla="*/ 53 h 632"/>
                        <a:gd name="T20" fmla="*/ 339 w 1034"/>
                        <a:gd name="T21" fmla="*/ 37 h 632"/>
                        <a:gd name="T22" fmla="*/ 391 w 1034"/>
                        <a:gd name="T23" fmla="*/ 22 h 632"/>
                        <a:gd name="T24" fmla="*/ 447 w 1034"/>
                        <a:gd name="T25" fmla="*/ 9 h 632"/>
                        <a:gd name="T26" fmla="*/ 504 w 1034"/>
                        <a:gd name="T27" fmla="*/ 1 h 632"/>
                        <a:gd name="T28" fmla="*/ 562 w 1034"/>
                        <a:gd name="T29" fmla="*/ 0 h 632"/>
                        <a:gd name="T30" fmla="*/ 569 w 1034"/>
                        <a:gd name="T31" fmla="*/ 0 h 632"/>
                        <a:gd name="T32" fmla="*/ 586 w 1034"/>
                        <a:gd name="T33" fmla="*/ 0 h 632"/>
                        <a:gd name="T34" fmla="*/ 613 w 1034"/>
                        <a:gd name="T35" fmla="*/ 0 h 632"/>
                        <a:gd name="T36" fmla="*/ 649 w 1034"/>
                        <a:gd name="T37" fmla="*/ 1 h 632"/>
                        <a:gd name="T38" fmla="*/ 690 w 1034"/>
                        <a:gd name="T39" fmla="*/ 7 h 632"/>
                        <a:gd name="T40" fmla="*/ 734 w 1034"/>
                        <a:gd name="T41" fmla="*/ 13 h 632"/>
                        <a:gd name="T42" fmla="*/ 782 w 1034"/>
                        <a:gd name="T43" fmla="*/ 22 h 632"/>
                        <a:gd name="T44" fmla="*/ 830 w 1034"/>
                        <a:gd name="T45" fmla="*/ 35 h 632"/>
                        <a:gd name="T46" fmla="*/ 877 w 1034"/>
                        <a:gd name="T47" fmla="*/ 50 h 632"/>
                        <a:gd name="T48" fmla="*/ 921 w 1034"/>
                        <a:gd name="T49" fmla="*/ 70 h 632"/>
                        <a:gd name="T50" fmla="*/ 960 w 1034"/>
                        <a:gd name="T51" fmla="*/ 96 h 632"/>
                        <a:gd name="T52" fmla="*/ 992 w 1034"/>
                        <a:gd name="T53" fmla="*/ 128 h 632"/>
                        <a:gd name="T54" fmla="*/ 995 w 1034"/>
                        <a:gd name="T55" fmla="*/ 131 h 632"/>
                        <a:gd name="T56" fmla="*/ 1003 w 1034"/>
                        <a:gd name="T57" fmla="*/ 141 h 632"/>
                        <a:gd name="T58" fmla="*/ 1012 w 1034"/>
                        <a:gd name="T59" fmla="*/ 157 h 632"/>
                        <a:gd name="T60" fmla="*/ 1021 w 1034"/>
                        <a:gd name="T61" fmla="*/ 180 h 632"/>
                        <a:gd name="T62" fmla="*/ 1031 w 1034"/>
                        <a:gd name="T63" fmla="*/ 205 h 632"/>
                        <a:gd name="T64" fmla="*/ 1034 w 1034"/>
                        <a:gd name="T65" fmla="*/ 237 h 632"/>
                        <a:gd name="T66" fmla="*/ 1034 w 1034"/>
                        <a:gd name="T67" fmla="*/ 272 h 632"/>
                        <a:gd name="T68" fmla="*/ 1025 w 1034"/>
                        <a:gd name="T69" fmla="*/ 311 h 632"/>
                        <a:gd name="T70" fmla="*/ 1007 w 1034"/>
                        <a:gd name="T71" fmla="*/ 352 h 632"/>
                        <a:gd name="T72" fmla="*/ 1005 w 1034"/>
                        <a:gd name="T73" fmla="*/ 356 h 632"/>
                        <a:gd name="T74" fmla="*/ 997 w 1034"/>
                        <a:gd name="T75" fmla="*/ 363 h 632"/>
                        <a:gd name="T76" fmla="*/ 984 w 1034"/>
                        <a:gd name="T77" fmla="*/ 378 h 632"/>
                        <a:gd name="T78" fmla="*/ 970 w 1034"/>
                        <a:gd name="T79" fmla="*/ 393 h 632"/>
                        <a:gd name="T80" fmla="*/ 949 w 1034"/>
                        <a:gd name="T81" fmla="*/ 411 h 632"/>
                        <a:gd name="T82" fmla="*/ 927 w 1034"/>
                        <a:gd name="T83" fmla="*/ 430 h 632"/>
                        <a:gd name="T84" fmla="*/ 901 w 1034"/>
                        <a:gd name="T85" fmla="*/ 447 h 632"/>
                        <a:gd name="T86" fmla="*/ 871 w 1034"/>
                        <a:gd name="T87" fmla="*/ 461 h 632"/>
                        <a:gd name="T88" fmla="*/ 758 w 1034"/>
                        <a:gd name="T89" fmla="*/ 632 h 63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034"/>
                        <a:gd name="T136" fmla="*/ 0 h 632"/>
                        <a:gd name="T137" fmla="*/ 1034 w 1034"/>
                        <a:gd name="T138" fmla="*/ 632 h 632"/>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034" h="632">
                          <a:moveTo>
                            <a:pt x="0" y="311"/>
                          </a:moveTo>
                          <a:lnTo>
                            <a:pt x="66" y="167"/>
                          </a:lnTo>
                          <a:lnTo>
                            <a:pt x="72" y="163"/>
                          </a:lnTo>
                          <a:lnTo>
                            <a:pt x="83" y="155"/>
                          </a:lnTo>
                          <a:lnTo>
                            <a:pt x="104" y="144"/>
                          </a:lnTo>
                          <a:lnTo>
                            <a:pt x="130" y="128"/>
                          </a:lnTo>
                          <a:lnTo>
                            <a:pt x="161" y="111"/>
                          </a:lnTo>
                          <a:lnTo>
                            <a:pt x="200" y="92"/>
                          </a:lnTo>
                          <a:lnTo>
                            <a:pt x="241" y="72"/>
                          </a:lnTo>
                          <a:lnTo>
                            <a:pt x="289" y="53"/>
                          </a:lnTo>
                          <a:lnTo>
                            <a:pt x="339" y="37"/>
                          </a:lnTo>
                          <a:lnTo>
                            <a:pt x="391" y="22"/>
                          </a:lnTo>
                          <a:lnTo>
                            <a:pt x="447" y="9"/>
                          </a:lnTo>
                          <a:lnTo>
                            <a:pt x="504" y="1"/>
                          </a:lnTo>
                          <a:lnTo>
                            <a:pt x="562" y="0"/>
                          </a:lnTo>
                          <a:lnTo>
                            <a:pt x="569" y="0"/>
                          </a:lnTo>
                          <a:lnTo>
                            <a:pt x="586" y="0"/>
                          </a:lnTo>
                          <a:lnTo>
                            <a:pt x="613" y="0"/>
                          </a:lnTo>
                          <a:lnTo>
                            <a:pt x="649" y="1"/>
                          </a:lnTo>
                          <a:lnTo>
                            <a:pt x="690" y="7"/>
                          </a:lnTo>
                          <a:lnTo>
                            <a:pt x="734" y="13"/>
                          </a:lnTo>
                          <a:lnTo>
                            <a:pt x="782" y="22"/>
                          </a:lnTo>
                          <a:lnTo>
                            <a:pt x="830" y="35"/>
                          </a:lnTo>
                          <a:lnTo>
                            <a:pt x="877" y="50"/>
                          </a:lnTo>
                          <a:lnTo>
                            <a:pt x="921" y="70"/>
                          </a:lnTo>
                          <a:lnTo>
                            <a:pt x="960" y="96"/>
                          </a:lnTo>
                          <a:lnTo>
                            <a:pt x="992" y="128"/>
                          </a:lnTo>
                          <a:lnTo>
                            <a:pt x="995" y="131"/>
                          </a:lnTo>
                          <a:lnTo>
                            <a:pt x="1003" y="141"/>
                          </a:lnTo>
                          <a:lnTo>
                            <a:pt x="1012" y="157"/>
                          </a:lnTo>
                          <a:lnTo>
                            <a:pt x="1021" y="180"/>
                          </a:lnTo>
                          <a:lnTo>
                            <a:pt x="1031" y="205"/>
                          </a:lnTo>
                          <a:lnTo>
                            <a:pt x="1034" y="237"/>
                          </a:lnTo>
                          <a:lnTo>
                            <a:pt x="1034" y="272"/>
                          </a:lnTo>
                          <a:lnTo>
                            <a:pt x="1025" y="311"/>
                          </a:lnTo>
                          <a:lnTo>
                            <a:pt x="1007" y="352"/>
                          </a:lnTo>
                          <a:lnTo>
                            <a:pt x="1005" y="356"/>
                          </a:lnTo>
                          <a:lnTo>
                            <a:pt x="997" y="363"/>
                          </a:lnTo>
                          <a:lnTo>
                            <a:pt x="984" y="378"/>
                          </a:lnTo>
                          <a:lnTo>
                            <a:pt x="970" y="393"/>
                          </a:lnTo>
                          <a:lnTo>
                            <a:pt x="949" y="411"/>
                          </a:lnTo>
                          <a:lnTo>
                            <a:pt x="927" y="430"/>
                          </a:lnTo>
                          <a:lnTo>
                            <a:pt x="901" y="447"/>
                          </a:lnTo>
                          <a:lnTo>
                            <a:pt x="871" y="461"/>
                          </a:lnTo>
                          <a:lnTo>
                            <a:pt x="758" y="632"/>
                          </a:lnTo>
                        </a:path>
                      </a:pathLst>
                    </a:custGeom>
                    <a:noFill/>
                    <a:ln w="11113">
                      <a:solidFill>
                        <a:srgbClr val="FF0000"/>
                      </a:solidFill>
                      <a:round/>
                      <a:headEnd/>
                      <a:tailEnd/>
                    </a:ln>
                  </p:spPr>
                  <p:txBody>
                    <a:bodyPr/>
                    <a:lstStyle/>
                    <a:p>
                      <a:pPr defTabSz="457200"/>
                      <a:endParaRPr lang="en-US" dirty="0">
                        <a:solidFill>
                          <a:prstClr val="black"/>
                        </a:solidFill>
                      </a:endParaRPr>
                    </a:p>
                  </p:txBody>
                </p:sp>
                <p:sp>
                  <p:nvSpPr>
                    <p:cNvPr id="9459" name="Freeform 181"/>
                    <p:cNvSpPr>
                      <a:spLocks/>
                    </p:cNvSpPr>
                    <p:nvPr/>
                  </p:nvSpPr>
                  <p:spPr bwMode="auto">
                    <a:xfrm>
                      <a:off x="2456" y="1599"/>
                      <a:ext cx="1034" cy="586"/>
                    </a:xfrm>
                    <a:custGeom>
                      <a:avLst/>
                      <a:gdLst>
                        <a:gd name="T0" fmla="*/ 0 w 1034"/>
                        <a:gd name="T1" fmla="*/ 276 h 586"/>
                        <a:gd name="T2" fmla="*/ 66 w 1034"/>
                        <a:gd name="T3" fmla="*/ 167 h 586"/>
                        <a:gd name="T4" fmla="*/ 72 w 1034"/>
                        <a:gd name="T5" fmla="*/ 163 h 586"/>
                        <a:gd name="T6" fmla="*/ 83 w 1034"/>
                        <a:gd name="T7" fmla="*/ 156 h 586"/>
                        <a:gd name="T8" fmla="*/ 104 w 1034"/>
                        <a:gd name="T9" fmla="*/ 145 h 586"/>
                        <a:gd name="T10" fmla="*/ 130 w 1034"/>
                        <a:gd name="T11" fmla="*/ 130 h 586"/>
                        <a:gd name="T12" fmla="*/ 161 w 1034"/>
                        <a:gd name="T13" fmla="*/ 111 h 586"/>
                        <a:gd name="T14" fmla="*/ 200 w 1034"/>
                        <a:gd name="T15" fmla="*/ 93 h 586"/>
                        <a:gd name="T16" fmla="*/ 241 w 1034"/>
                        <a:gd name="T17" fmla="*/ 74 h 586"/>
                        <a:gd name="T18" fmla="*/ 289 w 1034"/>
                        <a:gd name="T19" fmla="*/ 56 h 586"/>
                        <a:gd name="T20" fmla="*/ 339 w 1034"/>
                        <a:gd name="T21" fmla="*/ 37 h 586"/>
                        <a:gd name="T22" fmla="*/ 391 w 1034"/>
                        <a:gd name="T23" fmla="*/ 22 h 586"/>
                        <a:gd name="T24" fmla="*/ 447 w 1034"/>
                        <a:gd name="T25" fmla="*/ 11 h 586"/>
                        <a:gd name="T26" fmla="*/ 504 w 1034"/>
                        <a:gd name="T27" fmla="*/ 2 h 586"/>
                        <a:gd name="T28" fmla="*/ 562 w 1034"/>
                        <a:gd name="T29" fmla="*/ 0 h 586"/>
                        <a:gd name="T30" fmla="*/ 569 w 1034"/>
                        <a:gd name="T31" fmla="*/ 0 h 586"/>
                        <a:gd name="T32" fmla="*/ 586 w 1034"/>
                        <a:gd name="T33" fmla="*/ 0 h 586"/>
                        <a:gd name="T34" fmla="*/ 613 w 1034"/>
                        <a:gd name="T35" fmla="*/ 0 h 586"/>
                        <a:gd name="T36" fmla="*/ 649 w 1034"/>
                        <a:gd name="T37" fmla="*/ 4 h 586"/>
                        <a:gd name="T38" fmla="*/ 690 w 1034"/>
                        <a:gd name="T39" fmla="*/ 7 h 586"/>
                        <a:gd name="T40" fmla="*/ 734 w 1034"/>
                        <a:gd name="T41" fmla="*/ 13 h 586"/>
                        <a:gd name="T42" fmla="*/ 782 w 1034"/>
                        <a:gd name="T43" fmla="*/ 22 h 586"/>
                        <a:gd name="T44" fmla="*/ 830 w 1034"/>
                        <a:gd name="T45" fmla="*/ 35 h 586"/>
                        <a:gd name="T46" fmla="*/ 877 w 1034"/>
                        <a:gd name="T47" fmla="*/ 52 h 586"/>
                        <a:gd name="T48" fmla="*/ 921 w 1034"/>
                        <a:gd name="T49" fmla="*/ 72 h 586"/>
                        <a:gd name="T50" fmla="*/ 960 w 1034"/>
                        <a:gd name="T51" fmla="*/ 96 h 586"/>
                        <a:gd name="T52" fmla="*/ 992 w 1034"/>
                        <a:gd name="T53" fmla="*/ 128 h 586"/>
                        <a:gd name="T54" fmla="*/ 995 w 1034"/>
                        <a:gd name="T55" fmla="*/ 132 h 586"/>
                        <a:gd name="T56" fmla="*/ 1003 w 1034"/>
                        <a:gd name="T57" fmla="*/ 143 h 586"/>
                        <a:gd name="T58" fmla="*/ 1012 w 1034"/>
                        <a:gd name="T59" fmla="*/ 158 h 586"/>
                        <a:gd name="T60" fmla="*/ 1021 w 1034"/>
                        <a:gd name="T61" fmla="*/ 180 h 586"/>
                        <a:gd name="T62" fmla="*/ 1031 w 1034"/>
                        <a:gd name="T63" fmla="*/ 208 h 586"/>
                        <a:gd name="T64" fmla="*/ 1034 w 1034"/>
                        <a:gd name="T65" fmla="*/ 237 h 586"/>
                        <a:gd name="T66" fmla="*/ 1034 w 1034"/>
                        <a:gd name="T67" fmla="*/ 273 h 586"/>
                        <a:gd name="T68" fmla="*/ 1025 w 1034"/>
                        <a:gd name="T69" fmla="*/ 312 h 586"/>
                        <a:gd name="T70" fmla="*/ 1007 w 1034"/>
                        <a:gd name="T71" fmla="*/ 352 h 586"/>
                        <a:gd name="T72" fmla="*/ 1005 w 1034"/>
                        <a:gd name="T73" fmla="*/ 356 h 586"/>
                        <a:gd name="T74" fmla="*/ 997 w 1034"/>
                        <a:gd name="T75" fmla="*/ 365 h 586"/>
                        <a:gd name="T76" fmla="*/ 984 w 1034"/>
                        <a:gd name="T77" fmla="*/ 378 h 586"/>
                        <a:gd name="T78" fmla="*/ 970 w 1034"/>
                        <a:gd name="T79" fmla="*/ 395 h 586"/>
                        <a:gd name="T80" fmla="*/ 949 w 1034"/>
                        <a:gd name="T81" fmla="*/ 412 h 586"/>
                        <a:gd name="T82" fmla="*/ 927 w 1034"/>
                        <a:gd name="T83" fmla="*/ 430 h 586"/>
                        <a:gd name="T84" fmla="*/ 901 w 1034"/>
                        <a:gd name="T85" fmla="*/ 447 h 586"/>
                        <a:gd name="T86" fmla="*/ 871 w 1034"/>
                        <a:gd name="T87" fmla="*/ 462 h 586"/>
                        <a:gd name="T88" fmla="*/ 758 w 1034"/>
                        <a:gd name="T89" fmla="*/ 586 h 58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034"/>
                        <a:gd name="T136" fmla="*/ 0 h 586"/>
                        <a:gd name="T137" fmla="*/ 1034 w 1034"/>
                        <a:gd name="T138" fmla="*/ 586 h 58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034" h="586">
                          <a:moveTo>
                            <a:pt x="0" y="276"/>
                          </a:moveTo>
                          <a:lnTo>
                            <a:pt x="66" y="167"/>
                          </a:lnTo>
                          <a:lnTo>
                            <a:pt x="72" y="163"/>
                          </a:lnTo>
                          <a:lnTo>
                            <a:pt x="83" y="156"/>
                          </a:lnTo>
                          <a:lnTo>
                            <a:pt x="104" y="145"/>
                          </a:lnTo>
                          <a:lnTo>
                            <a:pt x="130" y="130"/>
                          </a:lnTo>
                          <a:lnTo>
                            <a:pt x="161" y="111"/>
                          </a:lnTo>
                          <a:lnTo>
                            <a:pt x="200" y="93"/>
                          </a:lnTo>
                          <a:lnTo>
                            <a:pt x="241" y="74"/>
                          </a:lnTo>
                          <a:lnTo>
                            <a:pt x="289" y="56"/>
                          </a:lnTo>
                          <a:lnTo>
                            <a:pt x="339" y="37"/>
                          </a:lnTo>
                          <a:lnTo>
                            <a:pt x="391" y="22"/>
                          </a:lnTo>
                          <a:lnTo>
                            <a:pt x="447" y="11"/>
                          </a:lnTo>
                          <a:lnTo>
                            <a:pt x="504" y="2"/>
                          </a:lnTo>
                          <a:lnTo>
                            <a:pt x="562" y="0"/>
                          </a:lnTo>
                          <a:lnTo>
                            <a:pt x="569" y="0"/>
                          </a:lnTo>
                          <a:lnTo>
                            <a:pt x="586" y="0"/>
                          </a:lnTo>
                          <a:lnTo>
                            <a:pt x="613" y="0"/>
                          </a:lnTo>
                          <a:lnTo>
                            <a:pt x="649" y="4"/>
                          </a:lnTo>
                          <a:lnTo>
                            <a:pt x="690" y="7"/>
                          </a:lnTo>
                          <a:lnTo>
                            <a:pt x="734" y="13"/>
                          </a:lnTo>
                          <a:lnTo>
                            <a:pt x="782" y="22"/>
                          </a:lnTo>
                          <a:lnTo>
                            <a:pt x="830" y="35"/>
                          </a:lnTo>
                          <a:lnTo>
                            <a:pt x="877" y="52"/>
                          </a:lnTo>
                          <a:lnTo>
                            <a:pt x="921" y="72"/>
                          </a:lnTo>
                          <a:lnTo>
                            <a:pt x="960" y="96"/>
                          </a:lnTo>
                          <a:lnTo>
                            <a:pt x="992" y="128"/>
                          </a:lnTo>
                          <a:lnTo>
                            <a:pt x="995" y="132"/>
                          </a:lnTo>
                          <a:lnTo>
                            <a:pt x="1003" y="143"/>
                          </a:lnTo>
                          <a:lnTo>
                            <a:pt x="1012" y="158"/>
                          </a:lnTo>
                          <a:lnTo>
                            <a:pt x="1021" y="180"/>
                          </a:lnTo>
                          <a:lnTo>
                            <a:pt x="1031" y="208"/>
                          </a:lnTo>
                          <a:lnTo>
                            <a:pt x="1034" y="237"/>
                          </a:lnTo>
                          <a:lnTo>
                            <a:pt x="1034" y="273"/>
                          </a:lnTo>
                          <a:lnTo>
                            <a:pt x="1025" y="312"/>
                          </a:lnTo>
                          <a:lnTo>
                            <a:pt x="1007" y="352"/>
                          </a:lnTo>
                          <a:lnTo>
                            <a:pt x="1005" y="356"/>
                          </a:lnTo>
                          <a:lnTo>
                            <a:pt x="997" y="365"/>
                          </a:lnTo>
                          <a:lnTo>
                            <a:pt x="984" y="378"/>
                          </a:lnTo>
                          <a:lnTo>
                            <a:pt x="970" y="395"/>
                          </a:lnTo>
                          <a:lnTo>
                            <a:pt x="949" y="412"/>
                          </a:lnTo>
                          <a:lnTo>
                            <a:pt x="927" y="430"/>
                          </a:lnTo>
                          <a:lnTo>
                            <a:pt x="901" y="447"/>
                          </a:lnTo>
                          <a:lnTo>
                            <a:pt x="871" y="462"/>
                          </a:lnTo>
                          <a:lnTo>
                            <a:pt x="758" y="586"/>
                          </a:lnTo>
                        </a:path>
                      </a:pathLst>
                    </a:custGeom>
                    <a:noFill/>
                    <a:ln w="11113">
                      <a:solidFill>
                        <a:srgbClr val="FF0000"/>
                      </a:solidFill>
                      <a:round/>
                      <a:headEnd/>
                      <a:tailEnd/>
                    </a:ln>
                  </p:spPr>
                  <p:txBody>
                    <a:bodyPr/>
                    <a:lstStyle/>
                    <a:p>
                      <a:pPr defTabSz="457200"/>
                      <a:endParaRPr lang="en-US" dirty="0">
                        <a:solidFill>
                          <a:prstClr val="black"/>
                        </a:solidFill>
                      </a:endParaRPr>
                    </a:p>
                  </p:txBody>
                </p:sp>
                <p:sp>
                  <p:nvSpPr>
                    <p:cNvPr id="9460" name="Freeform 182"/>
                    <p:cNvSpPr>
                      <a:spLocks/>
                    </p:cNvSpPr>
                    <p:nvPr/>
                  </p:nvSpPr>
                  <p:spPr bwMode="auto">
                    <a:xfrm>
                      <a:off x="2463" y="1651"/>
                      <a:ext cx="1027" cy="534"/>
                    </a:xfrm>
                    <a:custGeom>
                      <a:avLst/>
                      <a:gdLst>
                        <a:gd name="T0" fmla="*/ 0 w 1027"/>
                        <a:gd name="T1" fmla="*/ 221 h 534"/>
                        <a:gd name="T2" fmla="*/ 59 w 1027"/>
                        <a:gd name="T3" fmla="*/ 169 h 534"/>
                        <a:gd name="T4" fmla="*/ 65 w 1027"/>
                        <a:gd name="T5" fmla="*/ 165 h 534"/>
                        <a:gd name="T6" fmla="*/ 76 w 1027"/>
                        <a:gd name="T7" fmla="*/ 158 h 534"/>
                        <a:gd name="T8" fmla="*/ 97 w 1027"/>
                        <a:gd name="T9" fmla="*/ 145 h 534"/>
                        <a:gd name="T10" fmla="*/ 123 w 1027"/>
                        <a:gd name="T11" fmla="*/ 130 h 534"/>
                        <a:gd name="T12" fmla="*/ 154 w 1027"/>
                        <a:gd name="T13" fmla="*/ 113 h 534"/>
                        <a:gd name="T14" fmla="*/ 193 w 1027"/>
                        <a:gd name="T15" fmla="*/ 94 h 534"/>
                        <a:gd name="T16" fmla="*/ 234 w 1027"/>
                        <a:gd name="T17" fmla="*/ 74 h 534"/>
                        <a:gd name="T18" fmla="*/ 282 w 1027"/>
                        <a:gd name="T19" fmla="*/ 56 h 534"/>
                        <a:gd name="T20" fmla="*/ 332 w 1027"/>
                        <a:gd name="T21" fmla="*/ 39 h 534"/>
                        <a:gd name="T22" fmla="*/ 384 w 1027"/>
                        <a:gd name="T23" fmla="*/ 24 h 534"/>
                        <a:gd name="T24" fmla="*/ 440 w 1027"/>
                        <a:gd name="T25" fmla="*/ 11 h 534"/>
                        <a:gd name="T26" fmla="*/ 497 w 1027"/>
                        <a:gd name="T27" fmla="*/ 4 h 534"/>
                        <a:gd name="T28" fmla="*/ 555 w 1027"/>
                        <a:gd name="T29" fmla="*/ 0 h 534"/>
                        <a:gd name="T30" fmla="*/ 562 w 1027"/>
                        <a:gd name="T31" fmla="*/ 0 h 534"/>
                        <a:gd name="T32" fmla="*/ 579 w 1027"/>
                        <a:gd name="T33" fmla="*/ 2 h 534"/>
                        <a:gd name="T34" fmla="*/ 606 w 1027"/>
                        <a:gd name="T35" fmla="*/ 2 h 534"/>
                        <a:gd name="T36" fmla="*/ 642 w 1027"/>
                        <a:gd name="T37" fmla="*/ 4 h 534"/>
                        <a:gd name="T38" fmla="*/ 683 w 1027"/>
                        <a:gd name="T39" fmla="*/ 7 h 534"/>
                        <a:gd name="T40" fmla="*/ 727 w 1027"/>
                        <a:gd name="T41" fmla="*/ 15 h 534"/>
                        <a:gd name="T42" fmla="*/ 775 w 1027"/>
                        <a:gd name="T43" fmla="*/ 24 h 534"/>
                        <a:gd name="T44" fmla="*/ 823 w 1027"/>
                        <a:gd name="T45" fmla="*/ 35 h 534"/>
                        <a:gd name="T46" fmla="*/ 870 w 1027"/>
                        <a:gd name="T47" fmla="*/ 52 h 534"/>
                        <a:gd name="T48" fmla="*/ 914 w 1027"/>
                        <a:gd name="T49" fmla="*/ 72 h 534"/>
                        <a:gd name="T50" fmla="*/ 953 w 1027"/>
                        <a:gd name="T51" fmla="*/ 98 h 534"/>
                        <a:gd name="T52" fmla="*/ 985 w 1027"/>
                        <a:gd name="T53" fmla="*/ 130 h 534"/>
                        <a:gd name="T54" fmla="*/ 988 w 1027"/>
                        <a:gd name="T55" fmla="*/ 133 h 534"/>
                        <a:gd name="T56" fmla="*/ 996 w 1027"/>
                        <a:gd name="T57" fmla="*/ 143 h 534"/>
                        <a:gd name="T58" fmla="*/ 1005 w 1027"/>
                        <a:gd name="T59" fmla="*/ 159 h 534"/>
                        <a:gd name="T60" fmla="*/ 1014 w 1027"/>
                        <a:gd name="T61" fmla="*/ 182 h 534"/>
                        <a:gd name="T62" fmla="*/ 1024 w 1027"/>
                        <a:gd name="T63" fmla="*/ 208 h 534"/>
                        <a:gd name="T64" fmla="*/ 1027 w 1027"/>
                        <a:gd name="T65" fmla="*/ 239 h 534"/>
                        <a:gd name="T66" fmla="*/ 1027 w 1027"/>
                        <a:gd name="T67" fmla="*/ 274 h 534"/>
                        <a:gd name="T68" fmla="*/ 1018 w 1027"/>
                        <a:gd name="T69" fmla="*/ 311 h 534"/>
                        <a:gd name="T70" fmla="*/ 1000 w 1027"/>
                        <a:gd name="T71" fmla="*/ 354 h 534"/>
                        <a:gd name="T72" fmla="*/ 998 w 1027"/>
                        <a:gd name="T73" fmla="*/ 356 h 534"/>
                        <a:gd name="T74" fmla="*/ 990 w 1027"/>
                        <a:gd name="T75" fmla="*/ 365 h 534"/>
                        <a:gd name="T76" fmla="*/ 977 w 1027"/>
                        <a:gd name="T77" fmla="*/ 378 h 534"/>
                        <a:gd name="T78" fmla="*/ 963 w 1027"/>
                        <a:gd name="T79" fmla="*/ 395 h 534"/>
                        <a:gd name="T80" fmla="*/ 942 w 1027"/>
                        <a:gd name="T81" fmla="*/ 413 h 534"/>
                        <a:gd name="T82" fmla="*/ 920 w 1027"/>
                        <a:gd name="T83" fmla="*/ 432 h 534"/>
                        <a:gd name="T84" fmla="*/ 894 w 1027"/>
                        <a:gd name="T85" fmla="*/ 449 h 534"/>
                        <a:gd name="T86" fmla="*/ 864 w 1027"/>
                        <a:gd name="T87" fmla="*/ 463 h 534"/>
                        <a:gd name="T88" fmla="*/ 751 w 1027"/>
                        <a:gd name="T89" fmla="*/ 534 h 53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027"/>
                        <a:gd name="T136" fmla="*/ 0 h 534"/>
                        <a:gd name="T137" fmla="*/ 1027 w 1027"/>
                        <a:gd name="T138" fmla="*/ 534 h 534"/>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027" h="534">
                          <a:moveTo>
                            <a:pt x="0" y="221"/>
                          </a:moveTo>
                          <a:lnTo>
                            <a:pt x="59" y="169"/>
                          </a:lnTo>
                          <a:lnTo>
                            <a:pt x="65" y="165"/>
                          </a:lnTo>
                          <a:lnTo>
                            <a:pt x="76" y="158"/>
                          </a:lnTo>
                          <a:lnTo>
                            <a:pt x="97" y="145"/>
                          </a:lnTo>
                          <a:lnTo>
                            <a:pt x="123" y="130"/>
                          </a:lnTo>
                          <a:lnTo>
                            <a:pt x="154" y="113"/>
                          </a:lnTo>
                          <a:lnTo>
                            <a:pt x="193" y="94"/>
                          </a:lnTo>
                          <a:lnTo>
                            <a:pt x="234" y="74"/>
                          </a:lnTo>
                          <a:lnTo>
                            <a:pt x="282" y="56"/>
                          </a:lnTo>
                          <a:lnTo>
                            <a:pt x="332" y="39"/>
                          </a:lnTo>
                          <a:lnTo>
                            <a:pt x="384" y="24"/>
                          </a:lnTo>
                          <a:lnTo>
                            <a:pt x="440" y="11"/>
                          </a:lnTo>
                          <a:lnTo>
                            <a:pt x="497" y="4"/>
                          </a:lnTo>
                          <a:lnTo>
                            <a:pt x="555" y="0"/>
                          </a:lnTo>
                          <a:lnTo>
                            <a:pt x="562" y="0"/>
                          </a:lnTo>
                          <a:lnTo>
                            <a:pt x="579" y="2"/>
                          </a:lnTo>
                          <a:lnTo>
                            <a:pt x="606" y="2"/>
                          </a:lnTo>
                          <a:lnTo>
                            <a:pt x="642" y="4"/>
                          </a:lnTo>
                          <a:lnTo>
                            <a:pt x="683" y="7"/>
                          </a:lnTo>
                          <a:lnTo>
                            <a:pt x="727" y="15"/>
                          </a:lnTo>
                          <a:lnTo>
                            <a:pt x="775" y="24"/>
                          </a:lnTo>
                          <a:lnTo>
                            <a:pt x="823" y="35"/>
                          </a:lnTo>
                          <a:lnTo>
                            <a:pt x="870" y="52"/>
                          </a:lnTo>
                          <a:lnTo>
                            <a:pt x="914" y="72"/>
                          </a:lnTo>
                          <a:lnTo>
                            <a:pt x="953" y="98"/>
                          </a:lnTo>
                          <a:lnTo>
                            <a:pt x="985" y="130"/>
                          </a:lnTo>
                          <a:lnTo>
                            <a:pt x="988" y="133"/>
                          </a:lnTo>
                          <a:lnTo>
                            <a:pt x="996" y="143"/>
                          </a:lnTo>
                          <a:lnTo>
                            <a:pt x="1005" y="159"/>
                          </a:lnTo>
                          <a:lnTo>
                            <a:pt x="1014" y="182"/>
                          </a:lnTo>
                          <a:lnTo>
                            <a:pt x="1024" y="208"/>
                          </a:lnTo>
                          <a:lnTo>
                            <a:pt x="1027" y="239"/>
                          </a:lnTo>
                          <a:lnTo>
                            <a:pt x="1027" y="274"/>
                          </a:lnTo>
                          <a:lnTo>
                            <a:pt x="1018" y="311"/>
                          </a:lnTo>
                          <a:lnTo>
                            <a:pt x="1000" y="354"/>
                          </a:lnTo>
                          <a:lnTo>
                            <a:pt x="998" y="356"/>
                          </a:lnTo>
                          <a:lnTo>
                            <a:pt x="990" y="365"/>
                          </a:lnTo>
                          <a:lnTo>
                            <a:pt x="977" y="378"/>
                          </a:lnTo>
                          <a:lnTo>
                            <a:pt x="963" y="395"/>
                          </a:lnTo>
                          <a:lnTo>
                            <a:pt x="942" y="413"/>
                          </a:lnTo>
                          <a:lnTo>
                            <a:pt x="920" y="432"/>
                          </a:lnTo>
                          <a:lnTo>
                            <a:pt x="894" y="449"/>
                          </a:lnTo>
                          <a:lnTo>
                            <a:pt x="864" y="463"/>
                          </a:lnTo>
                          <a:lnTo>
                            <a:pt x="751" y="534"/>
                          </a:lnTo>
                        </a:path>
                      </a:pathLst>
                    </a:custGeom>
                    <a:noFill/>
                    <a:ln w="11113">
                      <a:solidFill>
                        <a:srgbClr val="FF0000"/>
                      </a:solidFill>
                      <a:round/>
                      <a:headEnd/>
                      <a:tailEnd/>
                    </a:ln>
                  </p:spPr>
                  <p:txBody>
                    <a:bodyPr/>
                    <a:lstStyle/>
                    <a:p>
                      <a:pPr defTabSz="457200"/>
                      <a:endParaRPr lang="en-US" dirty="0">
                        <a:solidFill>
                          <a:prstClr val="black"/>
                        </a:solidFill>
                      </a:endParaRPr>
                    </a:p>
                  </p:txBody>
                </p:sp>
                <p:sp>
                  <p:nvSpPr>
                    <p:cNvPr id="9461" name="Freeform 251"/>
                    <p:cNvSpPr>
                      <a:spLocks/>
                    </p:cNvSpPr>
                    <p:nvPr/>
                  </p:nvSpPr>
                  <p:spPr bwMode="auto">
                    <a:xfrm>
                      <a:off x="2524" y="2521"/>
                      <a:ext cx="63" cy="64"/>
                    </a:xfrm>
                    <a:custGeom>
                      <a:avLst/>
                      <a:gdLst>
                        <a:gd name="T0" fmla="*/ 45 w 63"/>
                        <a:gd name="T1" fmla="*/ 63 h 64"/>
                        <a:gd name="T2" fmla="*/ 58 w 63"/>
                        <a:gd name="T3" fmla="*/ 51 h 64"/>
                        <a:gd name="T4" fmla="*/ 63 w 63"/>
                        <a:gd name="T5" fmla="*/ 37 h 64"/>
                        <a:gd name="T6" fmla="*/ 60 w 63"/>
                        <a:gd name="T7" fmla="*/ 18 h 64"/>
                        <a:gd name="T8" fmla="*/ 49 w 63"/>
                        <a:gd name="T9" fmla="*/ 5 h 64"/>
                        <a:gd name="T10" fmla="*/ 34 w 63"/>
                        <a:gd name="T11" fmla="*/ 0 h 64"/>
                        <a:gd name="T12" fmla="*/ 17 w 63"/>
                        <a:gd name="T13" fmla="*/ 1 h 64"/>
                        <a:gd name="T14" fmla="*/ 6 w 63"/>
                        <a:gd name="T15" fmla="*/ 13 h 64"/>
                        <a:gd name="T16" fmla="*/ 0 w 63"/>
                        <a:gd name="T17" fmla="*/ 27 h 64"/>
                        <a:gd name="T18" fmla="*/ 4 w 63"/>
                        <a:gd name="T19" fmla="*/ 44 h 64"/>
                        <a:gd name="T20" fmla="*/ 13 w 63"/>
                        <a:gd name="T21" fmla="*/ 59 h 64"/>
                        <a:gd name="T22" fmla="*/ 30 w 63"/>
                        <a:gd name="T23" fmla="*/ 64 h 64"/>
                        <a:gd name="T24" fmla="*/ 45 w 63"/>
                        <a:gd name="T25" fmla="*/ 63 h 6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3"/>
                        <a:gd name="T40" fmla="*/ 0 h 64"/>
                        <a:gd name="T41" fmla="*/ 63 w 63"/>
                        <a:gd name="T42" fmla="*/ 64 h 6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3" h="64">
                          <a:moveTo>
                            <a:pt x="45" y="63"/>
                          </a:moveTo>
                          <a:lnTo>
                            <a:pt x="58" y="51"/>
                          </a:lnTo>
                          <a:lnTo>
                            <a:pt x="63" y="37"/>
                          </a:lnTo>
                          <a:lnTo>
                            <a:pt x="60" y="18"/>
                          </a:lnTo>
                          <a:lnTo>
                            <a:pt x="49" y="5"/>
                          </a:lnTo>
                          <a:lnTo>
                            <a:pt x="34" y="0"/>
                          </a:lnTo>
                          <a:lnTo>
                            <a:pt x="17" y="1"/>
                          </a:lnTo>
                          <a:lnTo>
                            <a:pt x="6" y="13"/>
                          </a:lnTo>
                          <a:lnTo>
                            <a:pt x="0" y="27"/>
                          </a:lnTo>
                          <a:lnTo>
                            <a:pt x="4" y="44"/>
                          </a:lnTo>
                          <a:lnTo>
                            <a:pt x="13" y="59"/>
                          </a:lnTo>
                          <a:lnTo>
                            <a:pt x="30" y="64"/>
                          </a:lnTo>
                          <a:lnTo>
                            <a:pt x="45" y="63"/>
                          </a:lnTo>
                          <a:close/>
                        </a:path>
                      </a:pathLst>
                    </a:custGeom>
                    <a:solidFill>
                      <a:srgbClr val="D90000"/>
                    </a:solidFill>
                    <a:ln w="0">
                      <a:solidFill>
                        <a:srgbClr val="D90000"/>
                      </a:solidFill>
                      <a:round/>
                      <a:headEnd/>
                      <a:tailEnd/>
                    </a:ln>
                  </p:spPr>
                  <p:txBody>
                    <a:bodyPr/>
                    <a:lstStyle/>
                    <a:p>
                      <a:pPr defTabSz="457200"/>
                      <a:endParaRPr lang="en-US" dirty="0">
                        <a:solidFill>
                          <a:prstClr val="black"/>
                        </a:solidFill>
                      </a:endParaRPr>
                    </a:p>
                  </p:txBody>
                </p:sp>
                <p:sp>
                  <p:nvSpPr>
                    <p:cNvPr id="9462" name="Freeform 252"/>
                    <p:cNvSpPr>
                      <a:spLocks/>
                    </p:cNvSpPr>
                    <p:nvPr/>
                  </p:nvSpPr>
                  <p:spPr bwMode="auto">
                    <a:xfrm>
                      <a:off x="2524" y="2521"/>
                      <a:ext cx="63" cy="64"/>
                    </a:xfrm>
                    <a:custGeom>
                      <a:avLst/>
                      <a:gdLst>
                        <a:gd name="T0" fmla="*/ 45 w 63"/>
                        <a:gd name="T1" fmla="*/ 63 h 64"/>
                        <a:gd name="T2" fmla="*/ 58 w 63"/>
                        <a:gd name="T3" fmla="*/ 51 h 64"/>
                        <a:gd name="T4" fmla="*/ 63 w 63"/>
                        <a:gd name="T5" fmla="*/ 37 h 64"/>
                        <a:gd name="T6" fmla="*/ 60 w 63"/>
                        <a:gd name="T7" fmla="*/ 18 h 64"/>
                        <a:gd name="T8" fmla="*/ 49 w 63"/>
                        <a:gd name="T9" fmla="*/ 5 h 64"/>
                        <a:gd name="T10" fmla="*/ 34 w 63"/>
                        <a:gd name="T11" fmla="*/ 0 h 64"/>
                        <a:gd name="T12" fmla="*/ 17 w 63"/>
                        <a:gd name="T13" fmla="*/ 1 h 64"/>
                        <a:gd name="T14" fmla="*/ 6 w 63"/>
                        <a:gd name="T15" fmla="*/ 13 h 64"/>
                        <a:gd name="T16" fmla="*/ 0 w 63"/>
                        <a:gd name="T17" fmla="*/ 27 h 64"/>
                        <a:gd name="T18" fmla="*/ 4 w 63"/>
                        <a:gd name="T19" fmla="*/ 44 h 64"/>
                        <a:gd name="T20" fmla="*/ 13 w 63"/>
                        <a:gd name="T21" fmla="*/ 59 h 64"/>
                        <a:gd name="T22" fmla="*/ 30 w 63"/>
                        <a:gd name="T23" fmla="*/ 64 h 64"/>
                        <a:gd name="T24" fmla="*/ 45 w 63"/>
                        <a:gd name="T25" fmla="*/ 63 h 6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3"/>
                        <a:gd name="T40" fmla="*/ 0 h 64"/>
                        <a:gd name="T41" fmla="*/ 63 w 63"/>
                        <a:gd name="T42" fmla="*/ 64 h 6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3" h="64">
                          <a:moveTo>
                            <a:pt x="45" y="63"/>
                          </a:moveTo>
                          <a:lnTo>
                            <a:pt x="58" y="51"/>
                          </a:lnTo>
                          <a:lnTo>
                            <a:pt x="63" y="37"/>
                          </a:lnTo>
                          <a:lnTo>
                            <a:pt x="60" y="18"/>
                          </a:lnTo>
                          <a:lnTo>
                            <a:pt x="49" y="5"/>
                          </a:lnTo>
                          <a:lnTo>
                            <a:pt x="34" y="0"/>
                          </a:lnTo>
                          <a:lnTo>
                            <a:pt x="17" y="1"/>
                          </a:lnTo>
                          <a:lnTo>
                            <a:pt x="6" y="13"/>
                          </a:lnTo>
                          <a:lnTo>
                            <a:pt x="0" y="27"/>
                          </a:lnTo>
                          <a:lnTo>
                            <a:pt x="4" y="44"/>
                          </a:lnTo>
                          <a:lnTo>
                            <a:pt x="13" y="59"/>
                          </a:lnTo>
                          <a:lnTo>
                            <a:pt x="30" y="64"/>
                          </a:lnTo>
                          <a:lnTo>
                            <a:pt x="45" y="63"/>
                          </a:lnTo>
                        </a:path>
                      </a:pathLst>
                    </a:custGeom>
                    <a:noFill/>
                    <a:ln w="9525">
                      <a:solidFill>
                        <a:srgbClr val="000000"/>
                      </a:solidFill>
                      <a:round/>
                      <a:headEnd/>
                      <a:tailEnd/>
                    </a:ln>
                  </p:spPr>
                  <p:txBody>
                    <a:bodyPr/>
                    <a:lstStyle/>
                    <a:p>
                      <a:pPr defTabSz="457200"/>
                      <a:endParaRPr lang="en-US" dirty="0">
                        <a:solidFill>
                          <a:prstClr val="black"/>
                        </a:solidFill>
                      </a:endParaRPr>
                    </a:p>
                  </p:txBody>
                </p:sp>
                <p:sp>
                  <p:nvSpPr>
                    <p:cNvPr id="9463" name="Line 254"/>
                    <p:cNvSpPr>
                      <a:spLocks noChangeShapeType="1"/>
                    </p:cNvSpPr>
                    <p:nvPr/>
                  </p:nvSpPr>
                  <p:spPr bwMode="auto">
                    <a:xfrm flipV="1">
                      <a:off x="2350" y="2569"/>
                      <a:ext cx="185" cy="111"/>
                    </a:xfrm>
                    <a:prstGeom prst="line">
                      <a:avLst/>
                    </a:prstGeom>
                    <a:noFill/>
                    <a:ln w="11113">
                      <a:solidFill>
                        <a:srgbClr val="FF0000"/>
                      </a:solidFill>
                      <a:round/>
                      <a:headEnd/>
                      <a:tailEnd/>
                    </a:ln>
                  </p:spPr>
                  <p:txBody>
                    <a:bodyPr/>
                    <a:lstStyle/>
                    <a:p>
                      <a:pPr defTabSz="457200"/>
                      <a:endParaRPr lang="en-US" dirty="0">
                        <a:solidFill>
                          <a:prstClr val="black"/>
                        </a:solidFill>
                      </a:endParaRPr>
                    </a:p>
                  </p:txBody>
                </p:sp>
                <p:sp>
                  <p:nvSpPr>
                    <p:cNvPr id="9464" name="Freeform 296"/>
                    <p:cNvSpPr>
                      <a:spLocks/>
                    </p:cNvSpPr>
                    <p:nvPr/>
                  </p:nvSpPr>
                  <p:spPr bwMode="auto">
                    <a:xfrm>
                      <a:off x="2343" y="2530"/>
                      <a:ext cx="235" cy="172"/>
                    </a:xfrm>
                    <a:custGeom>
                      <a:avLst/>
                      <a:gdLst>
                        <a:gd name="T0" fmla="*/ 40 w 235"/>
                        <a:gd name="T1" fmla="*/ 172 h 172"/>
                        <a:gd name="T2" fmla="*/ 235 w 235"/>
                        <a:gd name="T3" fmla="*/ 54 h 172"/>
                        <a:gd name="T4" fmla="*/ 235 w 235"/>
                        <a:gd name="T5" fmla="*/ 33 h 172"/>
                        <a:gd name="T6" fmla="*/ 231 w 235"/>
                        <a:gd name="T7" fmla="*/ 18 h 172"/>
                        <a:gd name="T8" fmla="*/ 224 w 235"/>
                        <a:gd name="T9" fmla="*/ 9 h 172"/>
                        <a:gd name="T10" fmla="*/ 217 w 235"/>
                        <a:gd name="T11" fmla="*/ 4 h 172"/>
                        <a:gd name="T12" fmla="*/ 209 w 235"/>
                        <a:gd name="T13" fmla="*/ 2 h 172"/>
                        <a:gd name="T14" fmla="*/ 202 w 235"/>
                        <a:gd name="T15" fmla="*/ 0 h 172"/>
                        <a:gd name="T16" fmla="*/ 196 w 235"/>
                        <a:gd name="T17" fmla="*/ 0 h 172"/>
                        <a:gd name="T18" fmla="*/ 194 w 235"/>
                        <a:gd name="T19" fmla="*/ 2 h 172"/>
                        <a:gd name="T20" fmla="*/ 0 w 235"/>
                        <a:gd name="T21" fmla="*/ 119 h 172"/>
                        <a:gd name="T22" fmla="*/ 1 w 235"/>
                        <a:gd name="T23" fmla="*/ 117 h 172"/>
                        <a:gd name="T24" fmla="*/ 7 w 235"/>
                        <a:gd name="T25" fmla="*/ 115 h 172"/>
                        <a:gd name="T26" fmla="*/ 14 w 235"/>
                        <a:gd name="T27" fmla="*/ 113 h 172"/>
                        <a:gd name="T28" fmla="*/ 22 w 235"/>
                        <a:gd name="T29" fmla="*/ 111 h 172"/>
                        <a:gd name="T30" fmla="*/ 29 w 235"/>
                        <a:gd name="T31" fmla="*/ 113 h 172"/>
                        <a:gd name="T32" fmla="*/ 37 w 235"/>
                        <a:gd name="T33" fmla="*/ 119 h 172"/>
                        <a:gd name="T34" fmla="*/ 42 w 235"/>
                        <a:gd name="T35" fmla="*/ 130 h 172"/>
                        <a:gd name="T36" fmla="*/ 42 w 235"/>
                        <a:gd name="T37" fmla="*/ 146 h 172"/>
                        <a:gd name="T38" fmla="*/ 40 w 235"/>
                        <a:gd name="T39" fmla="*/ 172 h 17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35"/>
                        <a:gd name="T61" fmla="*/ 0 h 172"/>
                        <a:gd name="T62" fmla="*/ 235 w 235"/>
                        <a:gd name="T63" fmla="*/ 172 h 172"/>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35" h="172">
                          <a:moveTo>
                            <a:pt x="40" y="172"/>
                          </a:moveTo>
                          <a:lnTo>
                            <a:pt x="235" y="54"/>
                          </a:lnTo>
                          <a:lnTo>
                            <a:pt x="235" y="33"/>
                          </a:lnTo>
                          <a:lnTo>
                            <a:pt x="231" y="18"/>
                          </a:lnTo>
                          <a:lnTo>
                            <a:pt x="224" y="9"/>
                          </a:lnTo>
                          <a:lnTo>
                            <a:pt x="217" y="4"/>
                          </a:lnTo>
                          <a:lnTo>
                            <a:pt x="209" y="2"/>
                          </a:lnTo>
                          <a:lnTo>
                            <a:pt x="202" y="0"/>
                          </a:lnTo>
                          <a:lnTo>
                            <a:pt x="196" y="0"/>
                          </a:lnTo>
                          <a:lnTo>
                            <a:pt x="194" y="2"/>
                          </a:lnTo>
                          <a:lnTo>
                            <a:pt x="0" y="119"/>
                          </a:lnTo>
                          <a:lnTo>
                            <a:pt x="1" y="117"/>
                          </a:lnTo>
                          <a:lnTo>
                            <a:pt x="7" y="115"/>
                          </a:lnTo>
                          <a:lnTo>
                            <a:pt x="14" y="113"/>
                          </a:lnTo>
                          <a:lnTo>
                            <a:pt x="22" y="111"/>
                          </a:lnTo>
                          <a:lnTo>
                            <a:pt x="29" y="113"/>
                          </a:lnTo>
                          <a:lnTo>
                            <a:pt x="37" y="119"/>
                          </a:lnTo>
                          <a:lnTo>
                            <a:pt x="42" y="130"/>
                          </a:lnTo>
                          <a:lnTo>
                            <a:pt x="42" y="146"/>
                          </a:lnTo>
                          <a:lnTo>
                            <a:pt x="40" y="172"/>
                          </a:lnTo>
                          <a:close/>
                        </a:path>
                      </a:pathLst>
                    </a:custGeom>
                    <a:solidFill>
                      <a:srgbClr val="0000FF"/>
                    </a:solidFill>
                    <a:ln w="0">
                      <a:solidFill>
                        <a:srgbClr val="0000FF"/>
                      </a:solidFill>
                      <a:round/>
                      <a:headEnd/>
                      <a:tailEnd/>
                    </a:ln>
                  </p:spPr>
                  <p:txBody>
                    <a:bodyPr/>
                    <a:lstStyle/>
                    <a:p>
                      <a:pPr defTabSz="457200"/>
                      <a:endParaRPr lang="en-US" dirty="0">
                        <a:solidFill>
                          <a:prstClr val="black"/>
                        </a:solidFill>
                      </a:endParaRPr>
                    </a:p>
                  </p:txBody>
                </p:sp>
                <p:sp>
                  <p:nvSpPr>
                    <p:cNvPr id="9465" name="Freeform 297"/>
                    <p:cNvSpPr>
                      <a:spLocks/>
                    </p:cNvSpPr>
                    <p:nvPr/>
                  </p:nvSpPr>
                  <p:spPr bwMode="auto">
                    <a:xfrm>
                      <a:off x="2343" y="2530"/>
                      <a:ext cx="235" cy="172"/>
                    </a:xfrm>
                    <a:custGeom>
                      <a:avLst/>
                      <a:gdLst>
                        <a:gd name="T0" fmla="*/ 40 w 235"/>
                        <a:gd name="T1" fmla="*/ 172 h 172"/>
                        <a:gd name="T2" fmla="*/ 235 w 235"/>
                        <a:gd name="T3" fmla="*/ 54 h 172"/>
                        <a:gd name="T4" fmla="*/ 235 w 235"/>
                        <a:gd name="T5" fmla="*/ 33 h 172"/>
                        <a:gd name="T6" fmla="*/ 231 w 235"/>
                        <a:gd name="T7" fmla="*/ 18 h 172"/>
                        <a:gd name="T8" fmla="*/ 224 w 235"/>
                        <a:gd name="T9" fmla="*/ 9 h 172"/>
                        <a:gd name="T10" fmla="*/ 217 w 235"/>
                        <a:gd name="T11" fmla="*/ 4 h 172"/>
                        <a:gd name="T12" fmla="*/ 209 w 235"/>
                        <a:gd name="T13" fmla="*/ 2 h 172"/>
                        <a:gd name="T14" fmla="*/ 202 w 235"/>
                        <a:gd name="T15" fmla="*/ 0 h 172"/>
                        <a:gd name="T16" fmla="*/ 196 w 235"/>
                        <a:gd name="T17" fmla="*/ 0 h 172"/>
                        <a:gd name="T18" fmla="*/ 194 w 235"/>
                        <a:gd name="T19" fmla="*/ 2 h 172"/>
                        <a:gd name="T20" fmla="*/ 0 w 235"/>
                        <a:gd name="T21" fmla="*/ 119 h 172"/>
                        <a:gd name="T22" fmla="*/ 1 w 235"/>
                        <a:gd name="T23" fmla="*/ 117 h 172"/>
                        <a:gd name="T24" fmla="*/ 7 w 235"/>
                        <a:gd name="T25" fmla="*/ 115 h 172"/>
                        <a:gd name="T26" fmla="*/ 14 w 235"/>
                        <a:gd name="T27" fmla="*/ 113 h 172"/>
                        <a:gd name="T28" fmla="*/ 22 w 235"/>
                        <a:gd name="T29" fmla="*/ 111 h 172"/>
                        <a:gd name="T30" fmla="*/ 29 w 235"/>
                        <a:gd name="T31" fmla="*/ 113 h 172"/>
                        <a:gd name="T32" fmla="*/ 37 w 235"/>
                        <a:gd name="T33" fmla="*/ 119 h 172"/>
                        <a:gd name="T34" fmla="*/ 42 w 235"/>
                        <a:gd name="T35" fmla="*/ 130 h 172"/>
                        <a:gd name="T36" fmla="*/ 42 w 235"/>
                        <a:gd name="T37" fmla="*/ 146 h 172"/>
                        <a:gd name="T38" fmla="*/ 40 w 235"/>
                        <a:gd name="T39" fmla="*/ 172 h 17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35"/>
                        <a:gd name="T61" fmla="*/ 0 h 172"/>
                        <a:gd name="T62" fmla="*/ 235 w 235"/>
                        <a:gd name="T63" fmla="*/ 172 h 172"/>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35" h="172">
                          <a:moveTo>
                            <a:pt x="40" y="172"/>
                          </a:moveTo>
                          <a:lnTo>
                            <a:pt x="235" y="54"/>
                          </a:lnTo>
                          <a:lnTo>
                            <a:pt x="235" y="33"/>
                          </a:lnTo>
                          <a:lnTo>
                            <a:pt x="231" y="18"/>
                          </a:lnTo>
                          <a:lnTo>
                            <a:pt x="224" y="9"/>
                          </a:lnTo>
                          <a:lnTo>
                            <a:pt x="217" y="4"/>
                          </a:lnTo>
                          <a:lnTo>
                            <a:pt x="209" y="2"/>
                          </a:lnTo>
                          <a:lnTo>
                            <a:pt x="202" y="0"/>
                          </a:lnTo>
                          <a:lnTo>
                            <a:pt x="196" y="0"/>
                          </a:lnTo>
                          <a:lnTo>
                            <a:pt x="194" y="2"/>
                          </a:lnTo>
                          <a:lnTo>
                            <a:pt x="0" y="119"/>
                          </a:lnTo>
                          <a:lnTo>
                            <a:pt x="1" y="117"/>
                          </a:lnTo>
                          <a:lnTo>
                            <a:pt x="7" y="115"/>
                          </a:lnTo>
                          <a:lnTo>
                            <a:pt x="14" y="113"/>
                          </a:lnTo>
                          <a:lnTo>
                            <a:pt x="22" y="111"/>
                          </a:lnTo>
                          <a:lnTo>
                            <a:pt x="29" y="113"/>
                          </a:lnTo>
                          <a:lnTo>
                            <a:pt x="37" y="119"/>
                          </a:lnTo>
                          <a:lnTo>
                            <a:pt x="42" y="130"/>
                          </a:lnTo>
                          <a:lnTo>
                            <a:pt x="42" y="146"/>
                          </a:lnTo>
                          <a:lnTo>
                            <a:pt x="40" y="172"/>
                          </a:lnTo>
                        </a:path>
                      </a:pathLst>
                    </a:custGeom>
                    <a:noFill/>
                    <a:ln w="11113">
                      <a:solidFill>
                        <a:srgbClr val="000000"/>
                      </a:solidFill>
                      <a:round/>
                      <a:headEnd/>
                      <a:tailEnd/>
                    </a:ln>
                  </p:spPr>
                  <p:txBody>
                    <a:bodyPr/>
                    <a:lstStyle/>
                    <a:p>
                      <a:pPr defTabSz="457200"/>
                      <a:endParaRPr lang="en-US" dirty="0">
                        <a:solidFill>
                          <a:prstClr val="black"/>
                        </a:solidFill>
                      </a:endParaRPr>
                    </a:p>
                  </p:txBody>
                </p:sp>
                <p:sp>
                  <p:nvSpPr>
                    <p:cNvPr id="9466" name="Freeform 298"/>
                    <p:cNvSpPr>
                      <a:spLocks/>
                    </p:cNvSpPr>
                    <p:nvPr/>
                  </p:nvSpPr>
                  <p:spPr bwMode="auto">
                    <a:xfrm>
                      <a:off x="2348" y="2532"/>
                      <a:ext cx="228" cy="165"/>
                    </a:xfrm>
                    <a:custGeom>
                      <a:avLst/>
                      <a:gdLst>
                        <a:gd name="T0" fmla="*/ 191 w 228"/>
                        <a:gd name="T1" fmla="*/ 0 h 165"/>
                        <a:gd name="T2" fmla="*/ 193 w 228"/>
                        <a:gd name="T3" fmla="*/ 0 h 165"/>
                        <a:gd name="T4" fmla="*/ 200 w 228"/>
                        <a:gd name="T5" fmla="*/ 0 h 165"/>
                        <a:gd name="T6" fmla="*/ 208 w 228"/>
                        <a:gd name="T7" fmla="*/ 2 h 165"/>
                        <a:gd name="T8" fmla="*/ 215 w 228"/>
                        <a:gd name="T9" fmla="*/ 5 h 165"/>
                        <a:gd name="T10" fmla="*/ 223 w 228"/>
                        <a:gd name="T11" fmla="*/ 15 h 165"/>
                        <a:gd name="T12" fmla="*/ 228 w 228"/>
                        <a:gd name="T13" fmla="*/ 28 h 165"/>
                        <a:gd name="T14" fmla="*/ 228 w 228"/>
                        <a:gd name="T15" fmla="*/ 48 h 165"/>
                        <a:gd name="T16" fmla="*/ 35 w 228"/>
                        <a:gd name="T17" fmla="*/ 165 h 165"/>
                        <a:gd name="T18" fmla="*/ 39 w 228"/>
                        <a:gd name="T19" fmla="*/ 142 h 165"/>
                        <a:gd name="T20" fmla="*/ 37 w 228"/>
                        <a:gd name="T21" fmla="*/ 128 h 165"/>
                        <a:gd name="T22" fmla="*/ 34 w 228"/>
                        <a:gd name="T23" fmla="*/ 118 h 165"/>
                        <a:gd name="T24" fmla="*/ 28 w 228"/>
                        <a:gd name="T25" fmla="*/ 113 h 165"/>
                        <a:gd name="T26" fmla="*/ 21 w 228"/>
                        <a:gd name="T27" fmla="*/ 111 h 165"/>
                        <a:gd name="T28" fmla="*/ 13 w 228"/>
                        <a:gd name="T29" fmla="*/ 111 h 165"/>
                        <a:gd name="T30" fmla="*/ 6 w 228"/>
                        <a:gd name="T31" fmla="*/ 113 h 165"/>
                        <a:gd name="T32" fmla="*/ 2 w 228"/>
                        <a:gd name="T33" fmla="*/ 115 h 165"/>
                        <a:gd name="T34" fmla="*/ 0 w 228"/>
                        <a:gd name="T35" fmla="*/ 115 h 165"/>
                        <a:gd name="T36" fmla="*/ 191 w 228"/>
                        <a:gd name="T37" fmla="*/ 0 h 16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28"/>
                        <a:gd name="T58" fmla="*/ 0 h 165"/>
                        <a:gd name="T59" fmla="*/ 228 w 228"/>
                        <a:gd name="T60" fmla="*/ 165 h 16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28" h="165">
                          <a:moveTo>
                            <a:pt x="191" y="0"/>
                          </a:moveTo>
                          <a:lnTo>
                            <a:pt x="193" y="0"/>
                          </a:lnTo>
                          <a:lnTo>
                            <a:pt x="200" y="0"/>
                          </a:lnTo>
                          <a:lnTo>
                            <a:pt x="208" y="2"/>
                          </a:lnTo>
                          <a:lnTo>
                            <a:pt x="215" y="5"/>
                          </a:lnTo>
                          <a:lnTo>
                            <a:pt x="223" y="15"/>
                          </a:lnTo>
                          <a:lnTo>
                            <a:pt x="228" y="28"/>
                          </a:lnTo>
                          <a:lnTo>
                            <a:pt x="228" y="48"/>
                          </a:lnTo>
                          <a:lnTo>
                            <a:pt x="35" y="165"/>
                          </a:lnTo>
                          <a:lnTo>
                            <a:pt x="39" y="142"/>
                          </a:lnTo>
                          <a:lnTo>
                            <a:pt x="37" y="128"/>
                          </a:lnTo>
                          <a:lnTo>
                            <a:pt x="34" y="118"/>
                          </a:lnTo>
                          <a:lnTo>
                            <a:pt x="28" y="113"/>
                          </a:lnTo>
                          <a:lnTo>
                            <a:pt x="21" y="111"/>
                          </a:lnTo>
                          <a:lnTo>
                            <a:pt x="13" y="111"/>
                          </a:lnTo>
                          <a:lnTo>
                            <a:pt x="6" y="113"/>
                          </a:lnTo>
                          <a:lnTo>
                            <a:pt x="2" y="115"/>
                          </a:lnTo>
                          <a:lnTo>
                            <a:pt x="0" y="115"/>
                          </a:lnTo>
                          <a:lnTo>
                            <a:pt x="191" y="0"/>
                          </a:lnTo>
                          <a:close/>
                        </a:path>
                      </a:pathLst>
                    </a:custGeom>
                    <a:solidFill>
                      <a:srgbClr val="2424FF"/>
                    </a:solidFill>
                    <a:ln w="0">
                      <a:solidFill>
                        <a:srgbClr val="2424FF"/>
                      </a:solidFill>
                      <a:round/>
                      <a:headEnd/>
                      <a:tailEnd/>
                    </a:ln>
                  </p:spPr>
                  <p:txBody>
                    <a:bodyPr/>
                    <a:lstStyle/>
                    <a:p>
                      <a:pPr defTabSz="457200"/>
                      <a:endParaRPr lang="en-US" dirty="0">
                        <a:solidFill>
                          <a:prstClr val="black"/>
                        </a:solidFill>
                      </a:endParaRPr>
                    </a:p>
                  </p:txBody>
                </p:sp>
                <p:sp>
                  <p:nvSpPr>
                    <p:cNvPr id="9467" name="Freeform 299"/>
                    <p:cNvSpPr>
                      <a:spLocks/>
                    </p:cNvSpPr>
                    <p:nvPr/>
                  </p:nvSpPr>
                  <p:spPr bwMode="auto">
                    <a:xfrm>
                      <a:off x="2354" y="2532"/>
                      <a:ext cx="220" cy="159"/>
                    </a:xfrm>
                    <a:custGeom>
                      <a:avLst/>
                      <a:gdLst>
                        <a:gd name="T0" fmla="*/ 187 w 220"/>
                        <a:gd name="T1" fmla="*/ 0 h 159"/>
                        <a:gd name="T2" fmla="*/ 189 w 220"/>
                        <a:gd name="T3" fmla="*/ 0 h 159"/>
                        <a:gd name="T4" fmla="*/ 194 w 220"/>
                        <a:gd name="T5" fmla="*/ 0 h 159"/>
                        <a:gd name="T6" fmla="*/ 202 w 220"/>
                        <a:gd name="T7" fmla="*/ 2 h 159"/>
                        <a:gd name="T8" fmla="*/ 209 w 220"/>
                        <a:gd name="T9" fmla="*/ 7 h 159"/>
                        <a:gd name="T10" fmla="*/ 217 w 220"/>
                        <a:gd name="T11" fmla="*/ 15 h 159"/>
                        <a:gd name="T12" fmla="*/ 220 w 220"/>
                        <a:gd name="T13" fmla="*/ 26 h 159"/>
                        <a:gd name="T14" fmla="*/ 220 w 220"/>
                        <a:gd name="T15" fmla="*/ 44 h 159"/>
                        <a:gd name="T16" fmla="*/ 31 w 220"/>
                        <a:gd name="T17" fmla="*/ 159 h 159"/>
                        <a:gd name="T18" fmla="*/ 33 w 220"/>
                        <a:gd name="T19" fmla="*/ 139 h 159"/>
                        <a:gd name="T20" fmla="*/ 31 w 220"/>
                        <a:gd name="T21" fmla="*/ 126 h 159"/>
                        <a:gd name="T22" fmla="*/ 28 w 220"/>
                        <a:gd name="T23" fmla="*/ 117 h 159"/>
                        <a:gd name="T24" fmla="*/ 20 w 220"/>
                        <a:gd name="T25" fmla="*/ 113 h 159"/>
                        <a:gd name="T26" fmla="*/ 13 w 220"/>
                        <a:gd name="T27" fmla="*/ 111 h 159"/>
                        <a:gd name="T28" fmla="*/ 5 w 220"/>
                        <a:gd name="T29" fmla="*/ 113 h 159"/>
                        <a:gd name="T30" fmla="*/ 2 w 220"/>
                        <a:gd name="T31" fmla="*/ 115 h 159"/>
                        <a:gd name="T32" fmla="*/ 0 w 220"/>
                        <a:gd name="T33" fmla="*/ 115 h 159"/>
                        <a:gd name="T34" fmla="*/ 187 w 220"/>
                        <a:gd name="T35" fmla="*/ 0 h 15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20"/>
                        <a:gd name="T55" fmla="*/ 0 h 159"/>
                        <a:gd name="T56" fmla="*/ 220 w 220"/>
                        <a:gd name="T57" fmla="*/ 159 h 159"/>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20" h="159">
                          <a:moveTo>
                            <a:pt x="187" y="0"/>
                          </a:moveTo>
                          <a:lnTo>
                            <a:pt x="189" y="0"/>
                          </a:lnTo>
                          <a:lnTo>
                            <a:pt x="194" y="0"/>
                          </a:lnTo>
                          <a:lnTo>
                            <a:pt x="202" y="2"/>
                          </a:lnTo>
                          <a:lnTo>
                            <a:pt x="209" y="7"/>
                          </a:lnTo>
                          <a:lnTo>
                            <a:pt x="217" y="15"/>
                          </a:lnTo>
                          <a:lnTo>
                            <a:pt x="220" y="26"/>
                          </a:lnTo>
                          <a:lnTo>
                            <a:pt x="220" y="44"/>
                          </a:lnTo>
                          <a:lnTo>
                            <a:pt x="31" y="159"/>
                          </a:lnTo>
                          <a:lnTo>
                            <a:pt x="33" y="139"/>
                          </a:lnTo>
                          <a:lnTo>
                            <a:pt x="31" y="126"/>
                          </a:lnTo>
                          <a:lnTo>
                            <a:pt x="28" y="117"/>
                          </a:lnTo>
                          <a:lnTo>
                            <a:pt x="20" y="113"/>
                          </a:lnTo>
                          <a:lnTo>
                            <a:pt x="13" y="111"/>
                          </a:lnTo>
                          <a:lnTo>
                            <a:pt x="5" y="113"/>
                          </a:lnTo>
                          <a:lnTo>
                            <a:pt x="2" y="115"/>
                          </a:lnTo>
                          <a:lnTo>
                            <a:pt x="0" y="115"/>
                          </a:lnTo>
                          <a:lnTo>
                            <a:pt x="187" y="0"/>
                          </a:lnTo>
                          <a:close/>
                        </a:path>
                      </a:pathLst>
                    </a:custGeom>
                    <a:solidFill>
                      <a:srgbClr val="4949FF"/>
                    </a:solidFill>
                    <a:ln w="0">
                      <a:solidFill>
                        <a:srgbClr val="4949FF"/>
                      </a:solidFill>
                      <a:round/>
                      <a:headEnd/>
                      <a:tailEnd/>
                    </a:ln>
                  </p:spPr>
                  <p:txBody>
                    <a:bodyPr/>
                    <a:lstStyle/>
                    <a:p>
                      <a:pPr defTabSz="457200"/>
                      <a:endParaRPr lang="en-US" dirty="0">
                        <a:solidFill>
                          <a:prstClr val="black"/>
                        </a:solidFill>
                      </a:endParaRPr>
                    </a:p>
                  </p:txBody>
                </p:sp>
                <p:sp>
                  <p:nvSpPr>
                    <p:cNvPr id="9468" name="Freeform 300"/>
                    <p:cNvSpPr>
                      <a:spLocks/>
                    </p:cNvSpPr>
                    <p:nvPr/>
                  </p:nvSpPr>
                  <p:spPr bwMode="auto">
                    <a:xfrm>
                      <a:off x="2359" y="2532"/>
                      <a:ext cx="215" cy="154"/>
                    </a:xfrm>
                    <a:custGeom>
                      <a:avLst/>
                      <a:gdLst>
                        <a:gd name="T0" fmla="*/ 184 w 215"/>
                        <a:gd name="T1" fmla="*/ 0 h 154"/>
                        <a:gd name="T2" fmla="*/ 188 w 215"/>
                        <a:gd name="T3" fmla="*/ 0 h 154"/>
                        <a:gd name="T4" fmla="*/ 193 w 215"/>
                        <a:gd name="T5" fmla="*/ 2 h 154"/>
                        <a:gd name="T6" fmla="*/ 201 w 215"/>
                        <a:gd name="T7" fmla="*/ 5 h 154"/>
                        <a:gd name="T8" fmla="*/ 210 w 215"/>
                        <a:gd name="T9" fmla="*/ 11 h 154"/>
                        <a:gd name="T10" fmla="*/ 214 w 215"/>
                        <a:gd name="T11" fmla="*/ 24 h 154"/>
                        <a:gd name="T12" fmla="*/ 215 w 215"/>
                        <a:gd name="T13" fmla="*/ 40 h 154"/>
                        <a:gd name="T14" fmla="*/ 28 w 215"/>
                        <a:gd name="T15" fmla="*/ 154 h 154"/>
                        <a:gd name="T16" fmla="*/ 30 w 215"/>
                        <a:gd name="T17" fmla="*/ 135 h 154"/>
                        <a:gd name="T18" fmla="*/ 26 w 215"/>
                        <a:gd name="T19" fmla="*/ 124 h 154"/>
                        <a:gd name="T20" fmla="*/ 21 w 215"/>
                        <a:gd name="T21" fmla="*/ 117 h 154"/>
                        <a:gd name="T22" fmla="*/ 13 w 215"/>
                        <a:gd name="T23" fmla="*/ 113 h 154"/>
                        <a:gd name="T24" fmla="*/ 8 w 215"/>
                        <a:gd name="T25" fmla="*/ 113 h 154"/>
                        <a:gd name="T26" fmla="*/ 2 w 215"/>
                        <a:gd name="T27" fmla="*/ 113 h 154"/>
                        <a:gd name="T28" fmla="*/ 0 w 215"/>
                        <a:gd name="T29" fmla="*/ 113 h 154"/>
                        <a:gd name="T30" fmla="*/ 184 w 215"/>
                        <a:gd name="T31" fmla="*/ 0 h 1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15"/>
                        <a:gd name="T49" fmla="*/ 0 h 154"/>
                        <a:gd name="T50" fmla="*/ 215 w 215"/>
                        <a:gd name="T51" fmla="*/ 154 h 1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15" h="154">
                          <a:moveTo>
                            <a:pt x="184" y="0"/>
                          </a:moveTo>
                          <a:lnTo>
                            <a:pt x="188" y="0"/>
                          </a:lnTo>
                          <a:lnTo>
                            <a:pt x="193" y="2"/>
                          </a:lnTo>
                          <a:lnTo>
                            <a:pt x="201" y="5"/>
                          </a:lnTo>
                          <a:lnTo>
                            <a:pt x="210" y="11"/>
                          </a:lnTo>
                          <a:lnTo>
                            <a:pt x="214" y="24"/>
                          </a:lnTo>
                          <a:lnTo>
                            <a:pt x="215" y="40"/>
                          </a:lnTo>
                          <a:lnTo>
                            <a:pt x="28" y="154"/>
                          </a:lnTo>
                          <a:lnTo>
                            <a:pt x="30" y="135"/>
                          </a:lnTo>
                          <a:lnTo>
                            <a:pt x="26" y="124"/>
                          </a:lnTo>
                          <a:lnTo>
                            <a:pt x="21" y="117"/>
                          </a:lnTo>
                          <a:lnTo>
                            <a:pt x="13" y="113"/>
                          </a:lnTo>
                          <a:lnTo>
                            <a:pt x="8" y="113"/>
                          </a:lnTo>
                          <a:lnTo>
                            <a:pt x="2" y="113"/>
                          </a:lnTo>
                          <a:lnTo>
                            <a:pt x="0" y="113"/>
                          </a:lnTo>
                          <a:lnTo>
                            <a:pt x="184" y="0"/>
                          </a:lnTo>
                          <a:close/>
                        </a:path>
                      </a:pathLst>
                    </a:custGeom>
                    <a:solidFill>
                      <a:srgbClr val="6D6DFF"/>
                    </a:solidFill>
                    <a:ln w="0">
                      <a:solidFill>
                        <a:srgbClr val="6D6DFF"/>
                      </a:solidFill>
                      <a:round/>
                      <a:headEnd/>
                      <a:tailEnd/>
                    </a:ln>
                  </p:spPr>
                  <p:txBody>
                    <a:bodyPr/>
                    <a:lstStyle/>
                    <a:p>
                      <a:pPr defTabSz="457200"/>
                      <a:endParaRPr lang="en-US" dirty="0">
                        <a:solidFill>
                          <a:prstClr val="black"/>
                        </a:solidFill>
                      </a:endParaRPr>
                    </a:p>
                  </p:txBody>
                </p:sp>
                <p:sp>
                  <p:nvSpPr>
                    <p:cNvPr id="9469" name="Freeform 301"/>
                    <p:cNvSpPr>
                      <a:spLocks/>
                    </p:cNvSpPr>
                    <p:nvPr/>
                  </p:nvSpPr>
                  <p:spPr bwMode="auto">
                    <a:xfrm>
                      <a:off x="2365" y="2534"/>
                      <a:ext cx="208" cy="146"/>
                    </a:xfrm>
                    <a:custGeom>
                      <a:avLst/>
                      <a:gdLst>
                        <a:gd name="T0" fmla="*/ 182 w 208"/>
                        <a:gd name="T1" fmla="*/ 0 h 146"/>
                        <a:gd name="T2" fmla="*/ 183 w 208"/>
                        <a:gd name="T3" fmla="*/ 0 h 146"/>
                        <a:gd name="T4" fmla="*/ 189 w 208"/>
                        <a:gd name="T5" fmla="*/ 1 h 146"/>
                        <a:gd name="T6" fmla="*/ 196 w 208"/>
                        <a:gd name="T7" fmla="*/ 3 h 146"/>
                        <a:gd name="T8" fmla="*/ 202 w 208"/>
                        <a:gd name="T9" fmla="*/ 11 h 146"/>
                        <a:gd name="T10" fmla="*/ 208 w 208"/>
                        <a:gd name="T11" fmla="*/ 20 h 146"/>
                        <a:gd name="T12" fmla="*/ 208 w 208"/>
                        <a:gd name="T13" fmla="*/ 35 h 146"/>
                        <a:gd name="T14" fmla="*/ 24 w 208"/>
                        <a:gd name="T15" fmla="*/ 146 h 146"/>
                        <a:gd name="T16" fmla="*/ 24 w 208"/>
                        <a:gd name="T17" fmla="*/ 129 h 146"/>
                        <a:gd name="T18" fmla="*/ 20 w 208"/>
                        <a:gd name="T19" fmla="*/ 120 h 146"/>
                        <a:gd name="T20" fmla="*/ 15 w 208"/>
                        <a:gd name="T21" fmla="*/ 115 h 146"/>
                        <a:gd name="T22" fmla="*/ 7 w 208"/>
                        <a:gd name="T23" fmla="*/ 111 h 146"/>
                        <a:gd name="T24" fmla="*/ 2 w 208"/>
                        <a:gd name="T25" fmla="*/ 111 h 146"/>
                        <a:gd name="T26" fmla="*/ 0 w 208"/>
                        <a:gd name="T27" fmla="*/ 111 h 146"/>
                        <a:gd name="T28" fmla="*/ 182 w 208"/>
                        <a:gd name="T29" fmla="*/ 0 h 14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08"/>
                        <a:gd name="T46" fmla="*/ 0 h 146"/>
                        <a:gd name="T47" fmla="*/ 208 w 208"/>
                        <a:gd name="T48" fmla="*/ 146 h 14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08" h="146">
                          <a:moveTo>
                            <a:pt x="182" y="0"/>
                          </a:moveTo>
                          <a:lnTo>
                            <a:pt x="183" y="0"/>
                          </a:lnTo>
                          <a:lnTo>
                            <a:pt x="189" y="1"/>
                          </a:lnTo>
                          <a:lnTo>
                            <a:pt x="196" y="3"/>
                          </a:lnTo>
                          <a:lnTo>
                            <a:pt x="202" y="11"/>
                          </a:lnTo>
                          <a:lnTo>
                            <a:pt x="208" y="20"/>
                          </a:lnTo>
                          <a:lnTo>
                            <a:pt x="208" y="35"/>
                          </a:lnTo>
                          <a:lnTo>
                            <a:pt x="24" y="146"/>
                          </a:lnTo>
                          <a:lnTo>
                            <a:pt x="24" y="129"/>
                          </a:lnTo>
                          <a:lnTo>
                            <a:pt x="20" y="120"/>
                          </a:lnTo>
                          <a:lnTo>
                            <a:pt x="15" y="115"/>
                          </a:lnTo>
                          <a:lnTo>
                            <a:pt x="7" y="111"/>
                          </a:lnTo>
                          <a:lnTo>
                            <a:pt x="2" y="111"/>
                          </a:lnTo>
                          <a:lnTo>
                            <a:pt x="0" y="111"/>
                          </a:lnTo>
                          <a:lnTo>
                            <a:pt x="182" y="0"/>
                          </a:lnTo>
                          <a:close/>
                        </a:path>
                      </a:pathLst>
                    </a:custGeom>
                    <a:solidFill>
                      <a:srgbClr val="9292FF"/>
                    </a:solidFill>
                    <a:ln w="0">
                      <a:solidFill>
                        <a:srgbClr val="9292FF"/>
                      </a:solidFill>
                      <a:round/>
                      <a:headEnd/>
                      <a:tailEnd/>
                    </a:ln>
                  </p:spPr>
                  <p:txBody>
                    <a:bodyPr/>
                    <a:lstStyle/>
                    <a:p>
                      <a:pPr defTabSz="457200"/>
                      <a:endParaRPr lang="en-US" dirty="0">
                        <a:solidFill>
                          <a:prstClr val="black"/>
                        </a:solidFill>
                      </a:endParaRPr>
                    </a:p>
                  </p:txBody>
                </p:sp>
                <p:sp>
                  <p:nvSpPr>
                    <p:cNvPr id="9470" name="Freeform 302"/>
                    <p:cNvSpPr>
                      <a:spLocks/>
                    </p:cNvSpPr>
                    <p:nvPr/>
                  </p:nvSpPr>
                  <p:spPr bwMode="auto">
                    <a:xfrm>
                      <a:off x="2370" y="2534"/>
                      <a:ext cx="203" cy="140"/>
                    </a:xfrm>
                    <a:custGeom>
                      <a:avLst/>
                      <a:gdLst>
                        <a:gd name="T0" fmla="*/ 178 w 203"/>
                        <a:gd name="T1" fmla="*/ 0 h 140"/>
                        <a:gd name="T2" fmla="*/ 180 w 203"/>
                        <a:gd name="T3" fmla="*/ 0 h 140"/>
                        <a:gd name="T4" fmla="*/ 188 w 203"/>
                        <a:gd name="T5" fmla="*/ 3 h 140"/>
                        <a:gd name="T6" fmla="*/ 195 w 203"/>
                        <a:gd name="T7" fmla="*/ 9 h 140"/>
                        <a:gd name="T8" fmla="*/ 201 w 203"/>
                        <a:gd name="T9" fmla="*/ 18 h 140"/>
                        <a:gd name="T10" fmla="*/ 203 w 203"/>
                        <a:gd name="T11" fmla="*/ 31 h 140"/>
                        <a:gd name="T12" fmla="*/ 21 w 203"/>
                        <a:gd name="T13" fmla="*/ 140 h 140"/>
                        <a:gd name="T14" fmla="*/ 21 w 203"/>
                        <a:gd name="T15" fmla="*/ 127 h 140"/>
                        <a:gd name="T16" fmla="*/ 15 w 203"/>
                        <a:gd name="T17" fmla="*/ 118 h 140"/>
                        <a:gd name="T18" fmla="*/ 8 w 203"/>
                        <a:gd name="T19" fmla="*/ 113 h 140"/>
                        <a:gd name="T20" fmla="*/ 2 w 203"/>
                        <a:gd name="T21" fmla="*/ 111 h 140"/>
                        <a:gd name="T22" fmla="*/ 0 w 203"/>
                        <a:gd name="T23" fmla="*/ 109 h 140"/>
                        <a:gd name="T24" fmla="*/ 178 w 203"/>
                        <a:gd name="T25" fmla="*/ 0 h 14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03"/>
                        <a:gd name="T40" fmla="*/ 0 h 140"/>
                        <a:gd name="T41" fmla="*/ 203 w 203"/>
                        <a:gd name="T42" fmla="*/ 140 h 14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03" h="140">
                          <a:moveTo>
                            <a:pt x="178" y="0"/>
                          </a:moveTo>
                          <a:lnTo>
                            <a:pt x="180" y="0"/>
                          </a:lnTo>
                          <a:lnTo>
                            <a:pt x="188" y="3"/>
                          </a:lnTo>
                          <a:lnTo>
                            <a:pt x="195" y="9"/>
                          </a:lnTo>
                          <a:lnTo>
                            <a:pt x="201" y="18"/>
                          </a:lnTo>
                          <a:lnTo>
                            <a:pt x="203" y="31"/>
                          </a:lnTo>
                          <a:lnTo>
                            <a:pt x="21" y="140"/>
                          </a:lnTo>
                          <a:lnTo>
                            <a:pt x="21" y="127"/>
                          </a:lnTo>
                          <a:lnTo>
                            <a:pt x="15" y="118"/>
                          </a:lnTo>
                          <a:lnTo>
                            <a:pt x="8" y="113"/>
                          </a:lnTo>
                          <a:lnTo>
                            <a:pt x="2" y="111"/>
                          </a:lnTo>
                          <a:lnTo>
                            <a:pt x="0" y="109"/>
                          </a:lnTo>
                          <a:lnTo>
                            <a:pt x="178" y="0"/>
                          </a:lnTo>
                          <a:close/>
                        </a:path>
                      </a:pathLst>
                    </a:custGeom>
                    <a:solidFill>
                      <a:srgbClr val="B6B6FF"/>
                    </a:solidFill>
                    <a:ln w="0">
                      <a:solidFill>
                        <a:srgbClr val="B6B6FF"/>
                      </a:solidFill>
                      <a:round/>
                      <a:headEnd/>
                      <a:tailEnd/>
                    </a:ln>
                  </p:spPr>
                  <p:txBody>
                    <a:bodyPr/>
                    <a:lstStyle/>
                    <a:p>
                      <a:pPr defTabSz="457200"/>
                      <a:endParaRPr lang="en-US" dirty="0">
                        <a:solidFill>
                          <a:prstClr val="black"/>
                        </a:solidFill>
                      </a:endParaRPr>
                    </a:p>
                  </p:txBody>
                </p:sp>
                <p:sp>
                  <p:nvSpPr>
                    <p:cNvPr id="9471" name="Freeform 303"/>
                    <p:cNvSpPr>
                      <a:spLocks/>
                    </p:cNvSpPr>
                    <p:nvPr/>
                  </p:nvSpPr>
                  <p:spPr bwMode="auto">
                    <a:xfrm>
                      <a:off x="2376" y="2534"/>
                      <a:ext cx="195" cy="135"/>
                    </a:xfrm>
                    <a:custGeom>
                      <a:avLst/>
                      <a:gdLst>
                        <a:gd name="T0" fmla="*/ 174 w 195"/>
                        <a:gd name="T1" fmla="*/ 0 h 135"/>
                        <a:gd name="T2" fmla="*/ 174 w 195"/>
                        <a:gd name="T3" fmla="*/ 0 h 135"/>
                        <a:gd name="T4" fmla="*/ 178 w 195"/>
                        <a:gd name="T5" fmla="*/ 1 h 135"/>
                        <a:gd name="T6" fmla="*/ 182 w 195"/>
                        <a:gd name="T7" fmla="*/ 3 h 135"/>
                        <a:gd name="T8" fmla="*/ 185 w 195"/>
                        <a:gd name="T9" fmla="*/ 7 h 135"/>
                        <a:gd name="T10" fmla="*/ 189 w 195"/>
                        <a:gd name="T11" fmla="*/ 11 h 135"/>
                        <a:gd name="T12" fmla="*/ 193 w 195"/>
                        <a:gd name="T13" fmla="*/ 14 h 135"/>
                        <a:gd name="T14" fmla="*/ 195 w 195"/>
                        <a:gd name="T15" fmla="*/ 20 h 135"/>
                        <a:gd name="T16" fmla="*/ 195 w 195"/>
                        <a:gd name="T17" fmla="*/ 26 h 135"/>
                        <a:gd name="T18" fmla="*/ 17 w 195"/>
                        <a:gd name="T19" fmla="*/ 135 h 135"/>
                        <a:gd name="T20" fmla="*/ 17 w 195"/>
                        <a:gd name="T21" fmla="*/ 129 h 135"/>
                        <a:gd name="T22" fmla="*/ 15 w 195"/>
                        <a:gd name="T23" fmla="*/ 126 h 135"/>
                        <a:gd name="T24" fmla="*/ 11 w 195"/>
                        <a:gd name="T25" fmla="*/ 120 h 135"/>
                        <a:gd name="T26" fmla="*/ 9 w 195"/>
                        <a:gd name="T27" fmla="*/ 116 h 135"/>
                        <a:gd name="T28" fmla="*/ 6 w 195"/>
                        <a:gd name="T29" fmla="*/ 113 h 135"/>
                        <a:gd name="T30" fmla="*/ 2 w 195"/>
                        <a:gd name="T31" fmla="*/ 111 h 135"/>
                        <a:gd name="T32" fmla="*/ 0 w 195"/>
                        <a:gd name="T33" fmla="*/ 109 h 135"/>
                        <a:gd name="T34" fmla="*/ 0 w 195"/>
                        <a:gd name="T35" fmla="*/ 109 h 135"/>
                        <a:gd name="T36" fmla="*/ 174 w 195"/>
                        <a:gd name="T37" fmla="*/ 0 h 13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95"/>
                        <a:gd name="T58" fmla="*/ 0 h 135"/>
                        <a:gd name="T59" fmla="*/ 195 w 195"/>
                        <a:gd name="T60" fmla="*/ 135 h 13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95" h="135">
                          <a:moveTo>
                            <a:pt x="174" y="0"/>
                          </a:moveTo>
                          <a:lnTo>
                            <a:pt x="174" y="0"/>
                          </a:lnTo>
                          <a:lnTo>
                            <a:pt x="178" y="1"/>
                          </a:lnTo>
                          <a:lnTo>
                            <a:pt x="182" y="3"/>
                          </a:lnTo>
                          <a:lnTo>
                            <a:pt x="185" y="7"/>
                          </a:lnTo>
                          <a:lnTo>
                            <a:pt x="189" y="11"/>
                          </a:lnTo>
                          <a:lnTo>
                            <a:pt x="193" y="14"/>
                          </a:lnTo>
                          <a:lnTo>
                            <a:pt x="195" y="20"/>
                          </a:lnTo>
                          <a:lnTo>
                            <a:pt x="195" y="26"/>
                          </a:lnTo>
                          <a:lnTo>
                            <a:pt x="17" y="135"/>
                          </a:lnTo>
                          <a:lnTo>
                            <a:pt x="17" y="129"/>
                          </a:lnTo>
                          <a:lnTo>
                            <a:pt x="15" y="126"/>
                          </a:lnTo>
                          <a:lnTo>
                            <a:pt x="11" y="120"/>
                          </a:lnTo>
                          <a:lnTo>
                            <a:pt x="9" y="116"/>
                          </a:lnTo>
                          <a:lnTo>
                            <a:pt x="6" y="113"/>
                          </a:lnTo>
                          <a:lnTo>
                            <a:pt x="2" y="111"/>
                          </a:lnTo>
                          <a:lnTo>
                            <a:pt x="0" y="109"/>
                          </a:lnTo>
                          <a:lnTo>
                            <a:pt x="174" y="0"/>
                          </a:lnTo>
                          <a:close/>
                        </a:path>
                      </a:pathLst>
                    </a:custGeom>
                    <a:solidFill>
                      <a:srgbClr val="DBDBFF"/>
                    </a:solidFill>
                    <a:ln w="0">
                      <a:solidFill>
                        <a:srgbClr val="DBDBFF"/>
                      </a:solidFill>
                      <a:round/>
                      <a:headEnd/>
                      <a:tailEnd/>
                    </a:ln>
                  </p:spPr>
                  <p:txBody>
                    <a:bodyPr/>
                    <a:lstStyle/>
                    <a:p>
                      <a:pPr defTabSz="457200"/>
                      <a:endParaRPr lang="en-US" dirty="0">
                        <a:solidFill>
                          <a:prstClr val="black"/>
                        </a:solidFill>
                      </a:endParaRPr>
                    </a:p>
                  </p:txBody>
                </p:sp>
                <p:sp>
                  <p:nvSpPr>
                    <p:cNvPr id="9472" name="Freeform 304"/>
                    <p:cNvSpPr>
                      <a:spLocks/>
                    </p:cNvSpPr>
                    <p:nvPr/>
                  </p:nvSpPr>
                  <p:spPr bwMode="auto">
                    <a:xfrm>
                      <a:off x="2382" y="2535"/>
                      <a:ext cx="189" cy="128"/>
                    </a:xfrm>
                    <a:custGeom>
                      <a:avLst/>
                      <a:gdLst>
                        <a:gd name="T0" fmla="*/ 170 w 189"/>
                        <a:gd name="T1" fmla="*/ 0 h 128"/>
                        <a:gd name="T2" fmla="*/ 172 w 189"/>
                        <a:gd name="T3" fmla="*/ 0 h 128"/>
                        <a:gd name="T4" fmla="*/ 174 w 189"/>
                        <a:gd name="T5" fmla="*/ 2 h 128"/>
                        <a:gd name="T6" fmla="*/ 178 w 189"/>
                        <a:gd name="T7" fmla="*/ 4 h 128"/>
                        <a:gd name="T8" fmla="*/ 181 w 189"/>
                        <a:gd name="T9" fmla="*/ 8 h 128"/>
                        <a:gd name="T10" fmla="*/ 185 w 189"/>
                        <a:gd name="T11" fmla="*/ 12 h 128"/>
                        <a:gd name="T12" fmla="*/ 187 w 189"/>
                        <a:gd name="T13" fmla="*/ 17 h 128"/>
                        <a:gd name="T14" fmla="*/ 189 w 189"/>
                        <a:gd name="T15" fmla="*/ 21 h 128"/>
                        <a:gd name="T16" fmla="*/ 13 w 189"/>
                        <a:gd name="T17" fmla="*/ 128 h 128"/>
                        <a:gd name="T18" fmla="*/ 0 w 189"/>
                        <a:gd name="T19" fmla="*/ 106 h 128"/>
                        <a:gd name="T20" fmla="*/ 170 w 189"/>
                        <a:gd name="T21" fmla="*/ 0 h 12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89"/>
                        <a:gd name="T34" fmla="*/ 0 h 128"/>
                        <a:gd name="T35" fmla="*/ 189 w 189"/>
                        <a:gd name="T36" fmla="*/ 128 h 12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89" h="128">
                          <a:moveTo>
                            <a:pt x="170" y="0"/>
                          </a:moveTo>
                          <a:lnTo>
                            <a:pt x="172" y="0"/>
                          </a:lnTo>
                          <a:lnTo>
                            <a:pt x="174" y="2"/>
                          </a:lnTo>
                          <a:lnTo>
                            <a:pt x="178" y="4"/>
                          </a:lnTo>
                          <a:lnTo>
                            <a:pt x="181" y="8"/>
                          </a:lnTo>
                          <a:lnTo>
                            <a:pt x="185" y="12"/>
                          </a:lnTo>
                          <a:lnTo>
                            <a:pt x="187" y="17"/>
                          </a:lnTo>
                          <a:lnTo>
                            <a:pt x="189" y="21"/>
                          </a:lnTo>
                          <a:lnTo>
                            <a:pt x="13" y="128"/>
                          </a:lnTo>
                          <a:lnTo>
                            <a:pt x="0" y="106"/>
                          </a:lnTo>
                          <a:lnTo>
                            <a:pt x="170" y="0"/>
                          </a:lnTo>
                          <a:close/>
                        </a:path>
                      </a:pathLst>
                    </a:custGeom>
                    <a:solidFill>
                      <a:srgbClr val="FFFFFF"/>
                    </a:solidFill>
                    <a:ln w="0">
                      <a:solidFill>
                        <a:srgbClr val="FFFFFF"/>
                      </a:solidFill>
                      <a:round/>
                      <a:headEnd/>
                      <a:tailEnd/>
                    </a:ln>
                  </p:spPr>
                  <p:txBody>
                    <a:bodyPr/>
                    <a:lstStyle/>
                    <a:p>
                      <a:pPr defTabSz="457200"/>
                      <a:endParaRPr lang="en-US" dirty="0">
                        <a:solidFill>
                          <a:prstClr val="black"/>
                        </a:solidFill>
                      </a:endParaRPr>
                    </a:p>
                  </p:txBody>
                </p:sp>
                <p:sp>
                  <p:nvSpPr>
                    <p:cNvPr id="9473" name="Freeform 314"/>
                    <p:cNvSpPr>
                      <a:spLocks/>
                    </p:cNvSpPr>
                    <p:nvPr/>
                  </p:nvSpPr>
                  <p:spPr bwMode="auto">
                    <a:xfrm>
                      <a:off x="2322" y="2647"/>
                      <a:ext cx="63" cy="68"/>
                    </a:xfrm>
                    <a:custGeom>
                      <a:avLst/>
                      <a:gdLst>
                        <a:gd name="T0" fmla="*/ 45 w 63"/>
                        <a:gd name="T1" fmla="*/ 65 h 68"/>
                        <a:gd name="T2" fmla="*/ 58 w 63"/>
                        <a:gd name="T3" fmla="*/ 53 h 68"/>
                        <a:gd name="T4" fmla="*/ 63 w 63"/>
                        <a:gd name="T5" fmla="*/ 39 h 68"/>
                        <a:gd name="T6" fmla="*/ 60 w 63"/>
                        <a:gd name="T7" fmla="*/ 20 h 68"/>
                        <a:gd name="T8" fmla="*/ 48 w 63"/>
                        <a:gd name="T9" fmla="*/ 5 h 68"/>
                        <a:gd name="T10" fmla="*/ 34 w 63"/>
                        <a:gd name="T11" fmla="*/ 0 h 68"/>
                        <a:gd name="T12" fmla="*/ 17 w 63"/>
                        <a:gd name="T13" fmla="*/ 2 h 68"/>
                        <a:gd name="T14" fmla="*/ 6 w 63"/>
                        <a:gd name="T15" fmla="*/ 13 h 68"/>
                        <a:gd name="T16" fmla="*/ 0 w 63"/>
                        <a:gd name="T17" fmla="*/ 29 h 68"/>
                        <a:gd name="T18" fmla="*/ 4 w 63"/>
                        <a:gd name="T19" fmla="*/ 46 h 68"/>
                        <a:gd name="T20" fmla="*/ 13 w 63"/>
                        <a:gd name="T21" fmla="*/ 61 h 68"/>
                        <a:gd name="T22" fmla="*/ 30 w 63"/>
                        <a:gd name="T23" fmla="*/ 68 h 68"/>
                        <a:gd name="T24" fmla="*/ 45 w 63"/>
                        <a:gd name="T25" fmla="*/ 65 h 6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3"/>
                        <a:gd name="T40" fmla="*/ 0 h 68"/>
                        <a:gd name="T41" fmla="*/ 63 w 63"/>
                        <a:gd name="T42" fmla="*/ 68 h 6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3" h="68">
                          <a:moveTo>
                            <a:pt x="45" y="65"/>
                          </a:moveTo>
                          <a:lnTo>
                            <a:pt x="58" y="53"/>
                          </a:lnTo>
                          <a:lnTo>
                            <a:pt x="63" y="39"/>
                          </a:lnTo>
                          <a:lnTo>
                            <a:pt x="60" y="20"/>
                          </a:lnTo>
                          <a:lnTo>
                            <a:pt x="48" y="5"/>
                          </a:lnTo>
                          <a:lnTo>
                            <a:pt x="34" y="0"/>
                          </a:lnTo>
                          <a:lnTo>
                            <a:pt x="17" y="2"/>
                          </a:lnTo>
                          <a:lnTo>
                            <a:pt x="6" y="13"/>
                          </a:lnTo>
                          <a:lnTo>
                            <a:pt x="0" y="29"/>
                          </a:lnTo>
                          <a:lnTo>
                            <a:pt x="4" y="46"/>
                          </a:lnTo>
                          <a:lnTo>
                            <a:pt x="13" y="61"/>
                          </a:lnTo>
                          <a:lnTo>
                            <a:pt x="30" y="68"/>
                          </a:lnTo>
                          <a:lnTo>
                            <a:pt x="45" y="65"/>
                          </a:lnTo>
                          <a:close/>
                        </a:path>
                      </a:pathLst>
                    </a:custGeom>
                    <a:solidFill>
                      <a:srgbClr val="0000FF"/>
                    </a:solidFill>
                    <a:ln w="0">
                      <a:solidFill>
                        <a:srgbClr val="0000FF"/>
                      </a:solidFill>
                      <a:round/>
                      <a:headEnd/>
                      <a:tailEnd/>
                    </a:ln>
                  </p:spPr>
                  <p:txBody>
                    <a:bodyPr/>
                    <a:lstStyle/>
                    <a:p>
                      <a:pPr defTabSz="457200"/>
                      <a:endParaRPr lang="en-US" dirty="0">
                        <a:solidFill>
                          <a:prstClr val="black"/>
                        </a:solidFill>
                      </a:endParaRPr>
                    </a:p>
                  </p:txBody>
                </p:sp>
                <p:sp>
                  <p:nvSpPr>
                    <p:cNvPr id="9474" name="Freeform 315"/>
                    <p:cNvSpPr>
                      <a:spLocks/>
                    </p:cNvSpPr>
                    <p:nvPr/>
                  </p:nvSpPr>
                  <p:spPr bwMode="auto">
                    <a:xfrm>
                      <a:off x="2322" y="2647"/>
                      <a:ext cx="63" cy="68"/>
                    </a:xfrm>
                    <a:custGeom>
                      <a:avLst/>
                      <a:gdLst>
                        <a:gd name="T0" fmla="*/ 45 w 63"/>
                        <a:gd name="T1" fmla="*/ 65 h 68"/>
                        <a:gd name="T2" fmla="*/ 58 w 63"/>
                        <a:gd name="T3" fmla="*/ 53 h 68"/>
                        <a:gd name="T4" fmla="*/ 63 w 63"/>
                        <a:gd name="T5" fmla="*/ 39 h 68"/>
                        <a:gd name="T6" fmla="*/ 60 w 63"/>
                        <a:gd name="T7" fmla="*/ 20 h 68"/>
                        <a:gd name="T8" fmla="*/ 48 w 63"/>
                        <a:gd name="T9" fmla="*/ 5 h 68"/>
                        <a:gd name="T10" fmla="*/ 34 w 63"/>
                        <a:gd name="T11" fmla="*/ 0 h 68"/>
                        <a:gd name="T12" fmla="*/ 17 w 63"/>
                        <a:gd name="T13" fmla="*/ 2 h 68"/>
                        <a:gd name="T14" fmla="*/ 6 w 63"/>
                        <a:gd name="T15" fmla="*/ 13 h 68"/>
                        <a:gd name="T16" fmla="*/ 0 w 63"/>
                        <a:gd name="T17" fmla="*/ 29 h 68"/>
                        <a:gd name="T18" fmla="*/ 4 w 63"/>
                        <a:gd name="T19" fmla="*/ 46 h 68"/>
                        <a:gd name="T20" fmla="*/ 13 w 63"/>
                        <a:gd name="T21" fmla="*/ 61 h 68"/>
                        <a:gd name="T22" fmla="*/ 30 w 63"/>
                        <a:gd name="T23" fmla="*/ 68 h 68"/>
                        <a:gd name="T24" fmla="*/ 45 w 63"/>
                        <a:gd name="T25" fmla="*/ 65 h 6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3"/>
                        <a:gd name="T40" fmla="*/ 0 h 68"/>
                        <a:gd name="T41" fmla="*/ 63 w 63"/>
                        <a:gd name="T42" fmla="*/ 68 h 6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3" h="68">
                          <a:moveTo>
                            <a:pt x="45" y="65"/>
                          </a:moveTo>
                          <a:lnTo>
                            <a:pt x="58" y="53"/>
                          </a:lnTo>
                          <a:lnTo>
                            <a:pt x="63" y="39"/>
                          </a:lnTo>
                          <a:lnTo>
                            <a:pt x="60" y="20"/>
                          </a:lnTo>
                          <a:lnTo>
                            <a:pt x="48" y="5"/>
                          </a:lnTo>
                          <a:lnTo>
                            <a:pt x="34" y="0"/>
                          </a:lnTo>
                          <a:lnTo>
                            <a:pt x="17" y="2"/>
                          </a:lnTo>
                          <a:lnTo>
                            <a:pt x="6" y="13"/>
                          </a:lnTo>
                          <a:lnTo>
                            <a:pt x="0" y="29"/>
                          </a:lnTo>
                          <a:lnTo>
                            <a:pt x="4" y="46"/>
                          </a:lnTo>
                          <a:lnTo>
                            <a:pt x="13" y="61"/>
                          </a:lnTo>
                          <a:lnTo>
                            <a:pt x="30" y="68"/>
                          </a:lnTo>
                          <a:lnTo>
                            <a:pt x="45" y="65"/>
                          </a:lnTo>
                        </a:path>
                      </a:pathLst>
                    </a:custGeom>
                    <a:noFill/>
                    <a:ln w="9525">
                      <a:solidFill>
                        <a:srgbClr val="000000"/>
                      </a:solidFill>
                      <a:round/>
                      <a:headEnd/>
                      <a:tailEnd/>
                    </a:ln>
                  </p:spPr>
                  <p:txBody>
                    <a:bodyPr/>
                    <a:lstStyle/>
                    <a:p>
                      <a:pPr defTabSz="457200"/>
                      <a:endParaRPr lang="en-US" dirty="0">
                        <a:solidFill>
                          <a:prstClr val="black"/>
                        </a:solidFill>
                      </a:endParaRPr>
                    </a:p>
                  </p:txBody>
                </p:sp>
                <p:sp>
                  <p:nvSpPr>
                    <p:cNvPr id="9475" name="Freeform 317"/>
                    <p:cNvSpPr>
                      <a:spLocks/>
                    </p:cNvSpPr>
                    <p:nvPr/>
                  </p:nvSpPr>
                  <p:spPr bwMode="auto">
                    <a:xfrm>
                      <a:off x="2535" y="2530"/>
                      <a:ext cx="43" cy="54"/>
                    </a:xfrm>
                    <a:custGeom>
                      <a:avLst/>
                      <a:gdLst>
                        <a:gd name="T0" fmla="*/ 0 w 43"/>
                        <a:gd name="T1" fmla="*/ 4 h 54"/>
                        <a:gd name="T2" fmla="*/ 2 w 43"/>
                        <a:gd name="T3" fmla="*/ 4 h 54"/>
                        <a:gd name="T4" fmla="*/ 8 w 43"/>
                        <a:gd name="T5" fmla="*/ 2 h 54"/>
                        <a:gd name="T6" fmla="*/ 13 w 43"/>
                        <a:gd name="T7" fmla="*/ 0 h 54"/>
                        <a:gd name="T8" fmla="*/ 21 w 43"/>
                        <a:gd name="T9" fmla="*/ 0 h 54"/>
                        <a:gd name="T10" fmla="*/ 28 w 43"/>
                        <a:gd name="T11" fmla="*/ 4 h 54"/>
                        <a:gd name="T12" fmla="*/ 36 w 43"/>
                        <a:gd name="T13" fmla="*/ 15 h 54"/>
                        <a:gd name="T14" fmla="*/ 39 w 43"/>
                        <a:gd name="T15" fmla="*/ 30 h 54"/>
                        <a:gd name="T16" fmla="*/ 43 w 43"/>
                        <a:gd name="T17" fmla="*/ 54 h 5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3"/>
                        <a:gd name="T28" fmla="*/ 0 h 54"/>
                        <a:gd name="T29" fmla="*/ 43 w 43"/>
                        <a:gd name="T30" fmla="*/ 54 h 5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3" h="54">
                          <a:moveTo>
                            <a:pt x="0" y="4"/>
                          </a:moveTo>
                          <a:lnTo>
                            <a:pt x="2" y="4"/>
                          </a:lnTo>
                          <a:lnTo>
                            <a:pt x="8" y="2"/>
                          </a:lnTo>
                          <a:lnTo>
                            <a:pt x="13" y="0"/>
                          </a:lnTo>
                          <a:lnTo>
                            <a:pt x="21" y="0"/>
                          </a:lnTo>
                          <a:lnTo>
                            <a:pt x="28" y="4"/>
                          </a:lnTo>
                          <a:lnTo>
                            <a:pt x="36" y="15"/>
                          </a:lnTo>
                          <a:lnTo>
                            <a:pt x="39" y="30"/>
                          </a:lnTo>
                          <a:lnTo>
                            <a:pt x="43" y="54"/>
                          </a:lnTo>
                        </a:path>
                      </a:pathLst>
                    </a:custGeom>
                    <a:noFill/>
                    <a:ln w="11113">
                      <a:solidFill>
                        <a:srgbClr val="0000FF"/>
                      </a:solidFill>
                      <a:round/>
                      <a:headEnd/>
                      <a:tailEnd/>
                    </a:ln>
                  </p:spPr>
                  <p:txBody>
                    <a:bodyPr/>
                    <a:lstStyle/>
                    <a:p>
                      <a:pPr defTabSz="457200"/>
                      <a:endParaRPr lang="en-US" dirty="0">
                        <a:solidFill>
                          <a:prstClr val="black"/>
                        </a:solidFill>
                      </a:endParaRPr>
                    </a:p>
                  </p:txBody>
                </p:sp>
                <p:sp>
                  <p:nvSpPr>
                    <p:cNvPr id="9476" name="Freeform 373"/>
                    <p:cNvSpPr>
                      <a:spLocks/>
                    </p:cNvSpPr>
                    <p:nvPr/>
                  </p:nvSpPr>
                  <p:spPr bwMode="auto">
                    <a:xfrm>
                      <a:off x="944" y="2654"/>
                      <a:ext cx="351" cy="143"/>
                    </a:xfrm>
                    <a:custGeom>
                      <a:avLst/>
                      <a:gdLst>
                        <a:gd name="T0" fmla="*/ 0 w 351"/>
                        <a:gd name="T1" fmla="*/ 0 h 143"/>
                        <a:gd name="T2" fmla="*/ 4 w 351"/>
                        <a:gd name="T3" fmla="*/ 4 h 143"/>
                        <a:gd name="T4" fmla="*/ 15 w 351"/>
                        <a:gd name="T5" fmla="*/ 11 h 143"/>
                        <a:gd name="T6" fmla="*/ 32 w 351"/>
                        <a:gd name="T7" fmla="*/ 22 h 143"/>
                        <a:gd name="T8" fmla="*/ 54 w 351"/>
                        <a:gd name="T9" fmla="*/ 37 h 143"/>
                        <a:gd name="T10" fmla="*/ 80 w 351"/>
                        <a:gd name="T11" fmla="*/ 54 h 143"/>
                        <a:gd name="T12" fmla="*/ 108 w 351"/>
                        <a:gd name="T13" fmla="*/ 70 h 143"/>
                        <a:gd name="T14" fmla="*/ 138 w 351"/>
                        <a:gd name="T15" fmla="*/ 87 h 143"/>
                        <a:gd name="T16" fmla="*/ 169 w 351"/>
                        <a:gd name="T17" fmla="*/ 102 h 143"/>
                        <a:gd name="T18" fmla="*/ 201 w 351"/>
                        <a:gd name="T19" fmla="*/ 115 h 143"/>
                        <a:gd name="T20" fmla="*/ 230 w 351"/>
                        <a:gd name="T21" fmla="*/ 122 h 143"/>
                        <a:gd name="T22" fmla="*/ 258 w 351"/>
                        <a:gd name="T23" fmla="*/ 128 h 143"/>
                        <a:gd name="T24" fmla="*/ 284 w 351"/>
                        <a:gd name="T25" fmla="*/ 126 h 143"/>
                        <a:gd name="T26" fmla="*/ 282 w 351"/>
                        <a:gd name="T27" fmla="*/ 143 h 143"/>
                        <a:gd name="T28" fmla="*/ 351 w 351"/>
                        <a:gd name="T29" fmla="*/ 111 h 143"/>
                        <a:gd name="T30" fmla="*/ 293 w 351"/>
                        <a:gd name="T31" fmla="*/ 61 h 143"/>
                        <a:gd name="T32" fmla="*/ 293 w 351"/>
                        <a:gd name="T33" fmla="*/ 81 h 143"/>
                        <a:gd name="T34" fmla="*/ 286 w 351"/>
                        <a:gd name="T35" fmla="*/ 81 h 143"/>
                        <a:gd name="T36" fmla="*/ 267 w 351"/>
                        <a:gd name="T37" fmla="*/ 83 h 143"/>
                        <a:gd name="T38" fmla="*/ 242 w 351"/>
                        <a:gd name="T39" fmla="*/ 81 h 143"/>
                        <a:gd name="T40" fmla="*/ 206 w 351"/>
                        <a:gd name="T41" fmla="*/ 80 h 143"/>
                        <a:gd name="T42" fmla="*/ 167 w 351"/>
                        <a:gd name="T43" fmla="*/ 74 h 143"/>
                        <a:gd name="T44" fmla="*/ 125 w 351"/>
                        <a:gd name="T45" fmla="*/ 65 h 143"/>
                        <a:gd name="T46" fmla="*/ 80 w 351"/>
                        <a:gd name="T47" fmla="*/ 50 h 143"/>
                        <a:gd name="T48" fmla="*/ 39 w 351"/>
                        <a:gd name="T49" fmla="*/ 29 h 143"/>
                        <a:gd name="T50" fmla="*/ 0 w 351"/>
                        <a:gd name="T51" fmla="*/ 0 h 143"/>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351"/>
                        <a:gd name="T79" fmla="*/ 0 h 143"/>
                        <a:gd name="T80" fmla="*/ 351 w 351"/>
                        <a:gd name="T81" fmla="*/ 143 h 143"/>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351" h="143">
                          <a:moveTo>
                            <a:pt x="0" y="0"/>
                          </a:moveTo>
                          <a:lnTo>
                            <a:pt x="4" y="4"/>
                          </a:lnTo>
                          <a:lnTo>
                            <a:pt x="15" y="11"/>
                          </a:lnTo>
                          <a:lnTo>
                            <a:pt x="32" y="22"/>
                          </a:lnTo>
                          <a:lnTo>
                            <a:pt x="54" y="37"/>
                          </a:lnTo>
                          <a:lnTo>
                            <a:pt x="80" y="54"/>
                          </a:lnTo>
                          <a:lnTo>
                            <a:pt x="108" y="70"/>
                          </a:lnTo>
                          <a:lnTo>
                            <a:pt x="138" y="87"/>
                          </a:lnTo>
                          <a:lnTo>
                            <a:pt x="169" y="102"/>
                          </a:lnTo>
                          <a:lnTo>
                            <a:pt x="201" y="115"/>
                          </a:lnTo>
                          <a:lnTo>
                            <a:pt x="230" y="122"/>
                          </a:lnTo>
                          <a:lnTo>
                            <a:pt x="258" y="128"/>
                          </a:lnTo>
                          <a:lnTo>
                            <a:pt x="284" y="126"/>
                          </a:lnTo>
                          <a:lnTo>
                            <a:pt x="282" y="143"/>
                          </a:lnTo>
                          <a:lnTo>
                            <a:pt x="351" y="111"/>
                          </a:lnTo>
                          <a:lnTo>
                            <a:pt x="293" y="61"/>
                          </a:lnTo>
                          <a:lnTo>
                            <a:pt x="293" y="81"/>
                          </a:lnTo>
                          <a:lnTo>
                            <a:pt x="286" y="81"/>
                          </a:lnTo>
                          <a:lnTo>
                            <a:pt x="267" y="83"/>
                          </a:lnTo>
                          <a:lnTo>
                            <a:pt x="242" y="81"/>
                          </a:lnTo>
                          <a:lnTo>
                            <a:pt x="206" y="80"/>
                          </a:lnTo>
                          <a:lnTo>
                            <a:pt x="167" y="74"/>
                          </a:lnTo>
                          <a:lnTo>
                            <a:pt x="125" y="65"/>
                          </a:lnTo>
                          <a:lnTo>
                            <a:pt x="80" y="50"/>
                          </a:lnTo>
                          <a:lnTo>
                            <a:pt x="39" y="29"/>
                          </a:lnTo>
                          <a:lnTo>
                            <a:pt x="0" y="0"/>
                          </a:lnTo>
                          <a:close/>
                        </a:path>
                      </a:pathLst>
                    </a:custGeom>
                    <a:solidFill>
                      <a:srgbClr val="00FFFF"/>
                    </a:solidFill>
                    <a:ln w="0">
                      <a:solidFill>
                        <a:srgbClr val="00FFFF"/>
                      </a:solidFill>
                      <a:round/>
                      <a:headEnd/>
                      <a:tailEnd/>
                    </a:ln>
                  </p:spPr>
                  <p:txBody>
                    <a:bodyPr/>
                    <a:lstStyle/>
                    <a:p>
                      <a:pPr defTabSz="457200"/>
                      <a:endParaRPr lang="en-US" dirty="0">
                        <a:solidFill>
                          <a:prstClr val="black"/>
                        </a:solidFill>
                      </a:endParaRPr>
                    </a:p>
                  </p:txBody>
                </p:sp>
                <p:sp>
                  <p:nvSpPr>
                    <p:cNvPr id="9477" name="Freeform 374"/>
                    <p:cNvSpPr>
                      <a:spLocks/>
                    </p:cNvSpPr>
                    <p:nvPr/>
                  </p:nvSpPr>
                  <p:spPr bwMode="auto">
                    <a:xfrm>
                      <a:off x="952" y="2648"/>
                      <a:ext cx="347" cy="149"/>
                    </a:xfrm>
                    <a:custGeom>
                      <a:avLst/>
                      <a:gdLst>
                        <a:gd name="T0" fmla="*/ 0 w 347"/>
                        <a:gd name="T1" fmla="*/ 0 h 149"/>
                        <a:gd name="T2" fmla="*/ 4 w 347"/>
                        <a:gd name="T3" fmla="*/ 4 h 149"/>
                        <a:gd name="T4" fmla="*/ 15 w 347"/>
                        <a:gd name="T5" fmla="*/ 11 h 149"/>
                        <a:gd name="T6" fmla="*/ 31 w 347"/>
                        <a:gd name="T7" fmla="*/ 22 h 149"/>
                        <a:gd name="T8" fmla="*/ 52 w 347"/>
                        <a:gd name="T9" fmla="*/ 37 h 149"/>
                        <a:gd name="T10" fmla="*/ 78 w 347"/>
                        <a:gd name="T11" fmla="*/ 54 h 149"/>
                        <a:gd name="T12" fmla="*/ 106 w 347"/>
                        <a:gd name="T13" fmla="*/ 71 h 149"/>
                        <a:gd name="T14" fmla="*/ 135 w 347"/>
                        <a:gd name="T15" fmla="*/ 89 h 149"/>
                        <a:gd name="T16" fmla="*/ 167 w 347"/>
                        <a:gd name="T17" fmla="*/ 104 h 149"/>
                        <a:gd name="T18" fmla="*/ 198 w 347"/>
                        <a:gd name="T19" fmla="*/ 117 h 149"/>
                        <a:gd name="T20" fmla="*/ 228 w 347"/>
                        <a:gd name="T21" fmla="*/ 126 h 149"/>
                        <a:gd name="T22" fmla="*/ 256 w 347"/>
                        <a:gd name="T23" fmla="*/ 132 h 149"/>
                        <a:gd name="T24" fmla="*/ 280 w 347"/>
                        <a:gd name="T25" fmla="*/ 132 h 149"/>
                        <a:gd name="T26" fmla="*/ 278 w 347"/>
                        <a:gd name="T27" fmla="*/ 149 h 149"/>
                        <a:gd name="T28" fmla="*/ 347 w 347"/>
                        <a:gd name="T29" fmla="*/ 121 h 149"/>
                        <a:gd name="T30" fmla="*/ 291 w 347"/>
                        <a:gd name="T31" fmla="*/ 69 h 149"/>
                        <a:gd name="T32" fmla="*/ 291 w 347"/>
                        <a:gd name="T33" fmla="*/ 87 h 149"/>
                        <a:gd name="T34" fmla="*/ 284 w 347"/>
                        <a:gd name="T35" fmla="*/ 87 h 149"/>
                        <a:gd name="T36" fmla="*/ 265 w 347"/>
                        <a:gd name="T37" fmla="*/ 89 h 149"/>
                        <a:gd name="T38" fmla="*/ 239 w 347"/>
                        <a:gd name="T39" fmla="*/ 87 h 149"/>
                        <a:gd name="T40" fmla="*/ 204 w 347"/>
                        <a:gd name="T41" fmla="*/ 86 h 149"/>
                        <a:gd name="T42" fmla="*/ 163 w 347"/>
                        <a:gd name="T43" fmla="*/ 78 h 149"/>
                        <a:gd name="T44" fmla="*/ 122 w 347"/>
                        <a:gd name="T45" fmla="*/ 69 h 149"/>
                        <a:gd name="T46" fmla="*/ 78 w 347"/>
                        <a:gd name="T47" fmla="*/ 52 h 149"/>
                        <a:gd name="T48" fmla="*/ 37 w 347"/>
                        <a:gd name="T49" fmla="*/ 30 h 149"/>
                        <a:gd name="T50" fmla="*/ 0 w 347"/>
                        <a:gd name="T51" fmla="*/ 0 h 14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347"/>
                        <a:gd name="T79" fmla="*/ 0 h 149"/>
                        <a:gd name="T80" fmla="*/ 347 w 347"/>
                        <a:gd name="T81" fmla="*/ 149 h 149"/>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347" h="149">
                          <a:moveTo>
                            <a:pt x="0" y="0"/>
                          </a:moveTo>
                          <a:lnTo>
                            <a:pt x="4" y="4"/>
                          </a:lnTo>
                          <a:lnTo>
                            <a:pt x="15" y="11"/>
                          </a:lnTo>
                          <a:lnTo>
                            <a:pt x="31" y="22"/>
                          </a:lnTo>
                          <a:lnTo>
                            <a:pt x="52" y="37"/>
                          </a:lnTo>
                          <a:lnTo>
                            <a:pt x="78" y="54"/>
                          </a:lnTo>
                          <a:lnTo>
                            <a:pt x="106" y="71"/>
                          </a:lnTo>
                          <a:lnTo>
                            <a:pt x="135" y="89"/>
                          </a:lnTo>
                          <a:lnTo>
                            <a:pt x="167" y="104"/>
                          </a:lnTo>
                          <a:lnTo>
                            <a:pt x="198" y="117"/>
                          </a:lnTo>
                          <a:lnTo>
                            <a:pt x="228" y="126"/>
                          </a:lnTo>
                          <a:lnTo>
                            <a:pt x="256" y="132"/>
                          </a:lnTo>
                          <a:lnTo>
                            <a:pt x="280" y="132"/>
                          </a:lnTo>
                          <a:lnTo>
                            <a:pt x="278" y="149"/>
                          </a:lnTo>
                          <a:lnTo>
                            <a:pt x="347" y="121"/>
                          </a:lnTo>
                          <a:lnTo>
                            <a:pt x="291" y="69"/>
                          </a:lnTo>
                          <a:lnTo>
                            <a:pt x="291" y="87"/>
                          </a:lnTo>
                          <a:lnTo>
                            <a:pt x="284" y="87"/>
                          </a:lnTo>
                          <a:lnTo>
                            <a:pt x="265" y="89"/>
                          </a:lnTo>
                          <a:lnTo>
                            <a:pt x="239" y="87"/>
                          </a:lnTo>
                          <a:lnTo>
                            <a:pt x="204" y="86"/>
                          </a:lnTo>
                          <a:lnTo>
                            <a:pt x="163" y="78"/>
                          </a:lnTo>
                          <a:lnTo>
                            <a:pt x="122" y="69"/>
                          </a:lnTo>
                          <a:lnTo>
                            <a:pt x="78" y="52"/>
                          </a:lnTo>
                          <a:lnTo>
                            <a:pt x="37" y="30"/>
                          </a:lnTo>
                          <a:lnTo>
                            <a:pt x="0" y="0"/>
                          </a:lnTo>
                          <a:close/>
                        </a:path>
                      </a:pathLst>
                    </a:custGeom>
                    <a:solidFill>
                      <a:srgbClr val="0000FF"/>
                    </a:solidFill>
                    <a:ln w="0">
                      <a:solidFill>
                        <a:srgbClr val="0000FF"/>
                      </a:solidFill>
                      <a:round/>
                      <a:headEnd/>
                      <a:tailEnd/>
                    </a:ln>
                  </p:spPr>
                  <p:txBody>
                    <a:bodyPr/>
                    <a:lstStyle/>
                    <a:p>
                      <a:pPr defTabSz="457200"/>
                      <a:endParaRPr lang="en-US" dirty="0">
                        <a:solidFill>
                          <a:prstClr val="black"/>
                        </a:solidFill>
                      </a:endParaRPr>
                    </a:p>
                  </p:txBody>
                </p:sp>
                <p:sp>
                  <p:nvSpPr>
                    <p:cNvPr id="9478" name="Line 50"/>
                    <p:cNvSpPr>
                      <a:spLocks noChangeShapeType="1"/>
                    </p:cNvSpPr>
                    <p:nvPr/>
                  </p:nvSpPr>
                  <p:spPr bwMode="auto">
                    <a:xfrm flipV="1">
                      <a:off x="2113" y="2152"/>
                      <a:ext cx="13" cy="5"/>
                    </a:xfrm>
                    <a:prstGeom prst="line">
                      <a:avLst/>
                    </a:prstGeom>
                    <a:noFill/>
                    <a:ln w="11113">
                      <a:solidFill>
                        <a:srgbClr val="FF0000"/>
                      </a:solidFill>
                      <a:round/>
                      <a:headEnd/>
                      <a:tailEnd/>
                    </a:ln>
                  </p:spPr>
                  <p:txBody>
                    <a:bodyPr/>
                    <a:lstStyle/>
                    <a:p>
                      <a:pPr defTabSz="457200"/>
                      <a:endParaRPr lang="en-US" dirty="0">
                        <a:solidFill>
                          <a:prstClr val="black"/>
                        </a:solidFill>
                      </a:endParaRPr>
                    </a:p>
                  </p:txBody>
                </p:sp>
                <p:sp>
                  <p:nvSpPr>
                    <p:cNvPr id="9479" name="Line 52"/>
                    <p:cNvSpPr>
                      <a:spLocks noChangeShapeType="1"/>
                    </p:cNvSpPr>
                    <p:nvPr/>
                  </p:nvSpPr>
                  <p:spPr bwMode="auto">
                    <a:xfrm flipV="1">
                      <a:off x="2163" y="2122"/>
                      <a:ext cx="11" cy="7"/>
                    </a:xfrm>
                    <a:prstGeom prst="line">
                      <a:avLst/>
                    </a:prstGeom>
                    <a:noFill/>
                    <a:ln w="11113">
                      <a:solidFill>
                        <a:srgbClr val="FF0000"/>
                      </a:solidFill>
                      <a:round/>
                      <a:headEnd/>
                      <a:tailEnd/>
                    </a:ln>
                  </p:spPr>
                  <p:txBody>
                    <a:bodyPr/>
                    <a:lstStyle/>
                    <a:p>
                      <a:pPr defTabSz="457200"/>
                      <a:endParaRPr lang="en-US" dirty="0">
                        <a:solidFill>
                          <a:prstClr val="black"/>
                        </a:solidFill>
                      </a:endParaRPr>
                    </a:p>
                  </p:txBody>
                </p:sp>
                <p:sp>
                  <p:nvSpPr>
                    <p:cNvPr id="9480" name="Line 53"/>
                    <p:cNvSpPr>
                      <a:spLocks noChangeShapeType="1"/>
                    </p:cNvSpPr>
                    <p:nvPr/>
                  </p:nvSpPr>
                  <p:spPr bwMode="auto">
                    <a:xfrm flipV="1">
                      <a:off x="2187" y="2107"/>
                      <a:ext cx="13" cy="7"/>
                    </a:xfrm>
                    <a:prstGeom prst="line">
                      <a:avLst/>
                    </a:prstGeom>
                    <a:noFill/>
                    <a:ln w="11113">
                      <a:solidFill>
                        <a:srgbClr val="FF0000"/>
                      </a:solidFill>
                      <a:round/>
                      <a:headEnd/>
                      <a:tailEnd/>
                    </a:ln>
                  </p:spPr>
                  <p:txBody>
                    <a:bodyPr/>
                    <a:lstStyle/>
                    <a:p>
                      <a:pPr defTabSz="457200"/>
                      <a:endParaRPr lang="en-US" dirty="0">
                        <a:solidFill>
                          <a:prstClr val="black"/>
                        </a:solidFill>
                      </a:endParaRPr>
                    </a:p>
                  </p:txBody>
                </p:sp>
                <p:sp>
                  <p:nvSpPr>
                    <p:cNvPr id="9481" name="Line 54"/>
                    <p:cNvSpPr>
                      <a:spLocks noChangeShapeType="1"/>
                    </p:cNvSpPr>
                    <p:nvPr/>
                  </p:nvSpPr>
                  <p:spPr bwMode="auto">
                    <a:xfrm flipV="1">
                      <a:off x="2211" y="2094"/>
                      <a:ext cx="13" cy="6"/>
                    </a:xfrm>
                    <a:prstGeom prst="line">
                      <a:avLst/>
                    </a:prstGeom>
                    <a:noFill/>
                    <a:ln w="11113">
                      <a:solidFill>
                        <a:srgbClr val="FF0000"/>
                      </a:solidFill>
                      <a:round/>
                      <a:headEnd/>
                      <a:tailEnd/>
                    </a:ln>
                  </p:spPr>
                  <p:txBody>
                    <a:bodyPr/>
                    <a:lstStyle/>
                    <a:p>
                      <a:pPr defTabSz="457200"/>
                      <a:endParaRPr lang="en-US" dirty="0">
                        <a:solidFill>
                          <a:prstClr val="black"/>
                        </a:solidFill>
                      </a:endParaRPr>
                    </a:p>
                  </p:txBody>
                </p:sp>
                <p:sp>
                  <p:nvSpPr>
                    <p:cNvPr id="9482" name="Line 55"/>
                    <p:cNvSpPr>
                      <a:spLocks noChangeShapeType="1"/>
                    </p:cNvSpPr>
                    <p:nvPr/>
                  </p:nvSpPr>
                  <p:spPr bwMode="auto">
                    <a:xfrm flipV="1">
                      <a:off x="2237" y="2079"/>
                      <a:ext cx="11" cy="8"/>
                    </a:xfrm>
                    <a:prstGeom prst="line">
                      <a:avLst/>
                    </a:prstGeom>
                    <a:noFill/>
                    <a:ln w="11113">
                      <a:solidFill>
                        <a:srgbClr val="FF0000"/>
                      </a:solidFill>
                      <a:round/>
                      <a:headEnd/>
                      <a:tailEnd/>
                    </a:ln>
                  </p:spPr>
                  <p:txBody>
                    <a:bodyPr/>
                    <a:lstStyle/>
                    <a:p>
                      <a:pPr defTabSz="457200"/>
                      <a:endParaRPr lang="en-US" dirty="0">
                        <a:solidFill>
                          <a:prstClr val="black"/>
                        </a:solidFill>
                      </a:endParaRPr>
                    </a:p>
                  </p:txBody>
                </p:sp>
                <p:sp>
                  <p:nvSpPr>
                    <p:cNvPr id="9483" name="Line 56"/>
                    <p:cNvSpPr>
                      <a:spLocks noChangeShapeType="1"/>
                    </p:cNvSpPr>
                    <p:nvPr/>
                  </p:nvSpPr>
                  <p:spPr bwMode="auto">
                    <a:xfrm flipV="1">
                      <a:off x="2261" y="2064"/>
                      <a:ext cx="11" cy="8"/>
                    </a:xfrm>
                    <a:prstGeom prst="line">
                      <a:avLst/>
                    </a:prstGeom>
                    <a:noFill/>
                    <a:ln w="11113">
                      <a:solidFill>
                        <a:srgbClr val="FF0000"/>
                      </a:solidFill>
                      <a:round/>
                      <a:headEnd/>
                      <a:tailEnd/>
                    </a:ln>
                  </p:spPr>
                  <p:txBody>
                    <a:bodyPr/>
                    <a:lstStyle/>
                    <a:p>
                      <a:pPr defTabSz="457200"/>
                      <a:endParaRPr lang="en-US" dirty="0">
                        <a:solidFill>
                          <a:prstClr val="black"/>
                        </a:solidFill>
                      </a:endParaRPr>
                    </a:p>
                  </p:txBody>
                </p:sp>
                <p:sp>
                  <p:nvSpPr>
                    <p:cNvPr id="9484" name="Line 57"/>
                    <p:cNvSpPr>
                      <a:spLocks noChangeShapeType="1"/>
                    </p:cNvSpPr>
                    <p:nvPr/>
                  </p:nvSpPr>
                  <p:spPr bwMode="auto">
                    <a:xfrm flipV="1">
                      <a:off x="2285" y="2050"/>
                      <a:ext cx="13" cy="7"/>
                    </a:xfrm>
                    <a:prstGeom prst="line">
                      <a:avLst/>
                    </a:prstGeom>
                    <a:noFill/>
                    <a:ln w="11113">
                      <a:solidFill>
                        <a:srgbClr val="FF0000"/>
                      </a:solidFill>
                      <a:round/>
                      <a:headEnd/>
                      <a:tailEnd/>
                    </a:ln>
                  </p:spPr>
                  <p:txBody>
                    <a:bodyPr/>
                    <a:lstStyle/>
                    <a:p>
                      <a:pPr defTabSz="457200"/>
                      <a:endParaRPr lang="en-US" dirty="0">
                        <a:solidFill>
                          <a:prstClr val="black"/>
                        </a:solidFill>
                      </a:endParaRPr>
                    </a:p>
                  </p:txBody>
                </p:sp>
                <p:sp>
                  <p:nvSpPr>
                    <p:cNvPr id="9485" name="Line 58"/>
                    <p:cNvSpPr>
                      <a:spLocks noChangeShapeType="1"/>
                    </p:cNvSpPr>
                    <p:nvPr/>
                  </p:nvSpPr>
                  <p:spPr bwMode="auto">
                    <a:xfrm flipV="1">
                      <a:off x="2309" y="2037"/>
                      <a:ext cx="13" cy="7"/>
                    </a:xfrm>
                    <a:prstGeom prst="line">
                      <a:avLst/>
                    </a:prstGeom>
                    <a:noFill/>
                    <a:ln w="11113">
                      <a:solidFill>
                        <a:srgbClr val="FF0000"/>
                      </a:solidFill>
                      <a:round/>
                      <a:headEnd/>
                      <a:tailEnd/>
                    </a:ln>
                  </p:spPr>
                  <p:txBody>
                    <a:bodyPr/>
                    <a:lstStyle/>
                    <a:p>
                      <a:pPr defTabSz="457200"/>
                      <a:endParaRPr lang="en-US" dirty="0">
                        <a:solidFill>
                          <a:prstClr val="black"/>
                        </a:solidFill>
                      </a:endParaRPr>
                    </a:p>
                  </p:txBody>
                </p:sp>
                <p:sp>
                  <p:nvSpPr>
                    <p:cNvPr id="9486" name="Line 59"/>
                    <p:cNvSpPr>
                      <a:spLocks noChangeShapeType="1"/>
                    </p:cNvSpPr>
                    <p:nvPr/>
                  </p:nvSpPr>
                  <p:spPr bwMode="auto">
                    <a:xfrm flipV="1">
                      <a:off x="2335" y="2022"/>
                      <a:ext cx="11" cy="7"/>
                    </a:xfrm>
                    <a:prstGeom prst="line">
                      <a:avLst/>
                    </a:prstGeom>
                    <a:noFill/>
                    <a:ln w="11113">
                      <a:solidFill>
                        <a:srgbClr val="FF0000"/>
                      </a:solidFill>
                      <a:round/>
                      <a:headEnd/>
                      <a:tailEnd/>
                    </a:ln>
                  </p:spPr>
                  <p:txBody>
                    <a:bodyPr/>
                    <a:lstStyle/>
                    <a:p>
                      <a:pPr defTabSz="457200"/>
                      <a:endParaRPr lang="en-US" dirty="0">
                        <a:solidFill>
                          <a:prstClr val="black"/>
                        </a:solidFill>
                      </a:endParaRPr>
                    </a:p>
                  </p:txBody>
                </p:sp>
                <p:sp>
                  <p:nvSpPr>
                    <p:cNvPr id="9487" name="Line 60"/>
                    <p:cNvSpPr>
                      <a:spLocks noChangeShapeType="1"/>
                    </p:cNvSpPr>
                    <p:nvPr/>
                  </p:nvSpPr>
                  <p:spPr bwMode="auto">
                    <a:xfrm flipV="1">
                      <a:off x="2359" y="2007"/>
                      <a:ext cx="13" cy="7"/>
                    </a:xfrm>
                    <a:prstGeom prst="line">
                      <a:avLst/>
                    </a:prstGeom>
                    <a:noFill/>
                    <a:ln w="11113">
                      <a:solidFill>
                        <a:srgbClr val="FF0000"/>
                      </a:solidFill>
                      <a:round/>
                      <a:headEnd/>
                      <a:tailEnd/>
                    </a:ln>
                  </p:spPr>
                  <p:txBody>
                    <a:bodyPr/>
                    <a:lstStyle/>
                    <a:p>
                      <a:pPr defTabSz="457200"/>
                      <a:endParaRPr lang="en-US" dirty="0">
                        <a:solidFill>
                          <a:prstClr val="black"/>
                        </a:solidFill>
                      </a:endParaRPr>
                    </a:p>
                  </p:txBody>
                </p:sp>
                <p:sp>
                  <p:nvSpPr>
                    <p:cNvPr id="9488" name="Line 61"/>
                    <p:cNvSpPr>
                      <a:spLocks noChangeShapeType="1"/>
                    </p:cNvSpPr>
                    <p:nvPr/>
                  </p:nvSpPr>
                  <p:spPr bwMode="auto">
                    <a:xfrm flipV="1">
                      <a:off x="2383" y="1994"/>
                      <a:ext cx="13" cy="6"/>
                    </a:xfrm>
                    <a:prstGeom prst="line">
                      <a:avLst/>
                    </a:prstGeom>
                    <a:noFill/>
                    <a:ln w="11113">
                      <a:solidFill>
                        <a:srgbClr val="FF0000"/>
                      </a:solidFill>
                      <a:round/>
                      <a:headEnd/>
                      <a:tailEnd/>
                    </a:ln>
                  </p:spPr>
                  <p:txBody>
                    <a:bodyPr/>
                    <a:lstStyle/>
                    <a:p>
                      <a:pPr defTabSz="457200"/>
                      <a:endParaRPr lang="en-US" dirty="0">
                        <a:solidFill>
                          <a:prstClr val="black"/>
                        </a:solidFill>
                      </a:endParaRPr>
                    </a:p>
                  </p:txBody>
                </p:sp>
                <p:sp>
                  <p:nvSpPr>
                    <p:cNvPr id="9489" name="Line 62"/>
                    <p:cNvSpPr>
                      <a:spLocks noChangeShapeType="1"/>
                    </p:cNvSpPr>
                    <p:nvPr/>
                  </p:nvSpPr>
                  <p:spPr bwMode="auto">
                    <a:xfrm flipV="1">
                      <a:off x="2407" y="1979"/>
                      <a:ext cx="13" cy="8"/>
                    </a:xfrm>
                    <a:prstGeom prst="line">
                      <a:avLst/>
                    </a:prstGeom>
                    <a:noFill/>
                    <a:ln w="11113">
                      <a:solidFill>
                        <a:srgbClr val="FF0000"/>
                      </a:solidFill>
                      <a:round/>
                      <a:headEnd/>
                      <a:tailEnd/>
                    </a:ln>
                  </p:spPr>
                  <p:txBody>
                    <a:bodyPr/>
                    <a:lstStyle/>
                    <a:p>
                      <a:pPr defTabSz="457200"/>
                      <a:endParaRPr lang="en-US" dirty="0">
                        <a:solidFill>
                          <a:prstClr val="black"/>
                        </a:solidFill>
                      </a:endParaRPr>
                    </a:p>
                  </p:txBody>
                </p:sp>
                <p:sp>
                  <p:nvSpPr>
                    <p:cNvPr id="9490" name="Line 63"/>
                    <p:cNvSpPr>
                      <a:spLocks noChangeShapeType="1"/>
                    </p:cNvSpPr>
                    <p:nvPr/>
                  </p:nvSpPr>
                  <p:spPr bwMode="auto">
                    <a:xfrm flipV="1">
                      <a:off x="2433" y="1964"/>
                      <a:ext cx="12" cy="8"/>
                    </a:xfrm>
                    <a:prstGeom prst="line">
                      <a:avLst/>
                    </a:prstGeom>
                    <a:noFill/>
                    <a:ln w="11113">
                      <a:solidFill>
                        <a:srgbClr val="FF0000"/>
                      </a:solidFill>
                      <a:round/>
                      <a:headEnd/>
                      <a:tailEnd/>
                    </a:ln>
                  </p:spPr>
                  <p:txBody>
                    <a:bodyPr/>
                    <a:lstStyle/>
                    <a:p>
                      <a:pPr defTabSz="457200"/>
                      <a:endParaRPr lang="en-US" dirty="0">
                        <a:solidFill>
                          <a:prstClr val="black"/>
                        </a:solidFill>
                      </a:endParaRPr>
                    </a:p>
                  </p:txBody>
                </p:sp>
                <p:sp>
                  <p:nvSpPr>
                    <p:cNvPr id="9491" name="Line 64"/>
                    <p:cNvSpPr>
                      <a:spLocks noChangeShapeType="1"/>
                    </p:cNvSpPr>
                    <p:nvPr/>
                  </p:nvSpPr>
                  <p:spPr bwMode="auto">
                    <a:xfrm flipV="1">
                      <a:off x="2458" y="1949"/>
                      <a:ext cx="13" cy="8"/>
                    </a:xfrm>
                    <a:prstGeom prst="line">
                      <a:avLst/>
                    </a:prstGeom>
                    <a:noFill/>
                    <a:ln w="11113">
                      <a:solidFill>
                        <a:srgbClr val="FF0000"/>
                      </a:solidFill>
                      <a:round/>
                      <a:headEnd/>
                      <a:tailEnd/>
                    </a:ln>
                  </p:spPr>
                  <p:txBody>
                    <a:bodyPr/>
                    <a:lstStyle/>
                    <a:p>
                      <a:pPr defTabSz="457200"/>
                      <a:endParaRPr lang="en-US" dirty="0">
                        <a:solidFill>
                          <a:prstClr val="black"/>
                        </a:solidFill>
                      </a:endParaRPr>
                    </a:p>
                  </p:txBody>
                </p:sp>
                <p:sp>
                  <p:nvSpPr>
                    <p:cNvPr id="9492" name="Line 65"/>
                    <p:cNvSpPr>
                      <a:spLocks noChangeShapeType="1"/>
                    </p:cNvSpPr>
                    <p:nvPr/>
                  </p:nvSpPr>
                  <p:spPr bwMode="auto">
                    <a:xfrm flipV="1">
                      <a:off x="2482" y="1936"/>
                      <a:ext cx="13" cy="6"/>
                    </a:xfrm>
                    <a:prstGeom prst="line">
                      <a:avLst/>
                    </a:prstGeom>
                    <a:noFill/>
                    <a:ln w="11113">
                      <a:solidFill>
                        <a:srgbClr val="FF0000"/>
                      </a:solidFill>
                      <a:round/>
                      <a:headEnd/>
                      <a:tailEnd/>
                    </a:ln>
                  </p:spPr>
                  <p:txBody>
                    <a:bodyPr/>
                    <a:lstStyle/>
                    <a:p>
                      <a:pPr defTabSz="457200"/>
                      <a:endParaRPr lang="en-US" dirty="0">
                        <a:solidFill>
                          <a:prstClr val="black"/>
                        </a:solidFill>
                      </a:endParaRPr>
                    </a:p>
                  </p:txBody>
                </p:sp>
                <p:sp>
                  <p:nvSpPr>
                    <p:cNvPr id="9493" name="Line 66"/>
                    <p:cNvSpPr>
                      <a:spLocks noChangeShapeType="1"/>
                    </p:cNvSpPr>
                    <p:nvPr/>
                  </p:nvSpPr>
                  <p:spPr bwMode="auto">
                    <a:xfrm flipV="1">
                      <a:off x="2508" y="1922"/>
                      <a:ext cx="11" cy="7"/>
                    </a:xfrm>
                    <a:prstGeom prst="line">
                      <a:avLst/>
                    </a:prstGeom>
                    <a:noFill/>
                    <a:ln w="11113">
                      <a:solidFill>
                        <a:srgbClr val="FF0000"/>
                      </a:solidFill>
                      <a:round/>
                      <a:headEnd/>
                      <a:tailEnd/>
                    </a:ln>
                  </p:spPr>
                  <p:txBody>
                    <a:bodyPr/>
                    <a:lstStyle/>
                    <a:p>
                      <a:pPr defTabSz="457200"/>
                      <a:endParaRPr lang="en-US" dirty="0">
                        <a:solidFill>
                          <a:prstClr val="black"/>
                        </a:solidFill>
                      </a:endParaRPr>
                    </a:p>
                  </p:txBody>
                </p:sp>
                <p:sp>
                  <p:nvSpPr>
                    <p:cNvPr id="9494" name="Line 67"/>
                    <p:cNvSpPr>
                      <a:spLocks noChangeShapeType="1"/>
                    </p:cNvSpPr>
                    <p:nvPr/>
                  </p:nvSpPr>
                  <p:spPr bwMode="auto">
                    <a:xfrm flipV="1">
                      <a:off x="2532" y="1907"/>
                      <a:ext cx="11" cy="7"/>
                    </a:xfrm>
                    <a:prstGeom prst="line">
                      <a:avLst/>
                    </a:prstGeom>
                    <a:noFill/>
                    <a:ln w="11113">
                      <a:solidFill>
                        <a:srgbClr val="FF0000"/>
                      </a:solidFill>
                      <a:round/>
                      <a:headEnd/>
                      <a:tailEnd/>
                    </a:ln>
                  </p:spPr>
                  <p:txBody>
                    <a:bodyPr/>
                    <a:lstStyle/>
                    <a:p>
                      <a:pPr defTabSz="457200"/>
                      <a:endParaRPr lang="en-US" dirty="0">
                        <a:solidFill>
                          <a:prstClr val="black"/>
                        </a:solidFill>
                      </a:endParaRPr>
                    </a:p>
                  </p:txBody>
                </p:sp>
                <p:sp>
                  <p:nvSpPr>
                    <p:cNvPr id="9495" name="Line 71"/>
                    <p:cNvSpPr>
                      <a:spLocks noChangeShapeType="1"/>
                    </p:cNvSpPr>
                    <p:nvPr/>
                  </p:nvSpPr>
                  <p:spPr bwMode="auto">
                    <a:xfrm flipH="1" flipV="1">
                      <a:off x="2425" y="1862"/>
                      <a:ext cx="124" cy="48"/>
                    </a:xfrm>
                    <a:prstGeom prst="line">
                      <a:avLst/>
                    </a:prstGeom>
                    <a:noFill/>
                    <a:ln w="11113">
                      <a:solidFill>
                        <a:srgbClr val="FF0000"/>
                      </a:solidFill>
                      <a:round/>
                      <a:headEnd/>
                      <a:tailEnd/>
                    </a:ln>
                  </p:spPr>
                  <p:txBody>
                    <a:bodyPr/>
                    <a:lstStyle/>
                    <a:p>
                      <a:pPr defTabSz="457200"/>
                      <a:endParaRPr lang="en-US" dirty="0">
                        <a:solidFill>
                          <a:prstClr val="black"/>
                        </a:solidFill>
                      </a:endParaRPr>
                    </a:p>
                  </p:txBody>
                </p:sp>
                <p:grpSp>
                  <p:nvGrpSpPr>
                    <p:cNvPr id="9" name="Group 396"/>
                    <p:cNvGrpSpPr>
                      <a:grpSpLocks/>
                    </p:cNvGrpSpPr>
                    <p:nvPr/>
                  </p:nvGrpSpPr>
                  <p:grpSpPr bwMode="auto">
                    <a:xfrm>
                      <a:off x="2587" y="2137"/>
                      <a:ext cx="616" cy="339"/>
                      <a:chOff x="2582" y="2147"/>
                      <a:chExt cx="616" cy="339"/>
                    </a:xfrm>
                  </p:grpSpPr>
                  <p:sp>
                    <p:nvSpPr>
                      <p:cNvPr id="9511" name="Line 93"/>
                      <p:cNvSpPr>
                        <a:spLocks noChangeShapeType="1"/>
                      </p:cNvSpPr>
                      <p:nvPr/>
                    </p:nvSpPr>
                    <p:spPr bwMode="auto">
                      <a:xfrm flipH="1">
                        <a:off x="2686" y="2419"/>
                        <a:ext cx="13" cy="8"/>
                      </a:xfrm>
                      <a:prstGeom prst="line">
                        <a:avLst/>
                      </a:prstGeom>
                      <a:noFill/>
                      <a:ln w="11113">
                        <a:solidFill>
                          <a:srgbClr val="FF0000"/>
                        </a:solidFill>
                        <a:round/>
                        <a:headEnd/>
                        <a:tailEnd/>
                      </a:ln>
                    </p:spPr>
                    <p:txBody>
                      <a:bodyPr/>
                      <a:lstStyle/>
                      <a:p>
                        <a:pPr defTabSz="457200"/>
                        <a:endParaRPr lang="en-US" dirty="0">
                          <a:solidFill>
                            <a:prstClr val="black"/>
                          </a:solidFill>
                        </a:endParaRPr>
                      </a:p>
                    </p:txBody>
                  </p:sp>
                  <p:sp>
                    <p:nvSpPr>
                      <p:cNvPr id="9512" name="Line 94"/>
                      <p:cNvSpPr>
                        <a:spLocks noChangeShapeType="1"/>
                      </p:cNvSpPr>
                      <p:nvPr/>
                    </p:nvSpPr>
                    <p:spPr bwMode="auto">
                      <a:xfrm flipH="1">
                        <a:off x="2673" y="2432"/>
                        <a:ext cx="2" cy="2"/>
                      </a:xfrm>
                      <a:prstGeom prst="line">
                        <a:avLst/>
                      </a:prstGeom>
                      <a:noFill/>
                      <a:ln w="11113">
                        <a:solidFill>
                          <a:srgbClr val="FF0000"/>
                        </a:solidFill>
                        <a:round/>
                        <a:headEnd/>
                        <a:tailEnd/>
                      </a:ln>
                    </p:spPr>
                    <p:txBody>
                      <a:bodyPr/>
                      <a:lstStyle/>
                      <a:p>
                        <a:pPr defTabSz="457200"/>
                        <a:endParaRPr lang="en-US" dirty="0">
                          <a:solidFill>
                            <a:prstClr val="black"/>
                          </a:solidFill>
                        </a:endParaRPr>
                      </a:p>
                    </p:txBody>
                  </p:sp>
                  <p:sp>
                    <p:nvSpPr>
                      <p:cNvPr id="9513" name="Line 95"/>
                      <p:cNvSpPr>
                        <a:spLocks noChangeShapeType="1"/>
                      </p:cNvSpPr>
                      <p:nvPr/>
                    </p:nvSpPr>
                    <p:spPr bwMode="auto">
                      <a:xfrm flipH="1">
                        <a:off x="2606" y="2466"/>
                        <a:ext cx="13" cy="5"/>
                      </a:xfrm>
                      <a:prstGeom prst="line">
                        <a:avLst/>
                      </a:prstGeom>
                      <a:noFill/>
                      <a:ln w="11113">
                        <a:solidFill>
                          <a:srgbClr val="FF0000"/>
                        </a:solidFill>
                        <a:round/>
                        <a:headEnd/>
                        <a:tailEnd/>
                      </a:ln>
                    </p:spPr>
                    <p:txBody>
                      <a:bodyPr/>
                      <a:lstStyle/>
                      <a:p>
                        <a:pPr defTabSz="457200"/>
                        <a:endParaRPr lang="en-US" dirty="0">
                          <a:solidFill>
                            <a:prstClr val="black"/>
                          </a:solidFill>
                        </a:endParaRPr>
                      </a:p>
                    </p:txBody>
                  </p:sp>
                  <p:sp>
                    <p:nvSpPr>
                      <p:cNvPr id="9514" name="Line 96"/>
                      <p:cNvSpPr>
                        <a:spLocks noChangeShapeType="1"/>
                      </p:cNvSpPr>
                      <p:nvPr/>
                    </p:nvSpPr>
                    <p:spPr bwMode="auto">
                      <a:xfrm flipH="1">
                        <a:off x="2582" y="2479"/>
                        <a:ext cx="13" cy="7"/>
                      </a:xfrm>
                      <a:prstGeom prst="line">
                        <a:avLst/>
                      </a:prstGeom>
                      <a:noFill/>
                      <a:ln w="11113">
                        <a:solidFill>
                          <a:srgbClr val="FF0000"/>
                        </a:solidFill>
                        <a:round/>
                        <a:headEnd/>
                        <a:tailEnd/>
                      </a:ln>
                    </p:spPr>
                    <p:txBody>
                      <a:bodyPr/>
                      <a:lstStyle/>
                      <a:p>
                        <a:pPr defTabSz="457200"/>
                        <a:endParaRPr lang="en-US" dirty="0">
                          <a:solidFill>
                            <a:prstClr val="black"/>
                          </a:solidFill>
                        </a:endParaRPr>
                      </a:p>
                    </p:txBody>
                  </p:sp>
                  <p:sp>
                    <p:nvSpPr>
                      <p:cNvPr id="9515" name="Line 126"/>
                      <p:cNvSpPr>
                        <a:spLocks noChangeShapeType="1"/>
                      </p:cNvSpPr>
                      <p:nvPr/>
                    </p:nvSpPr>
                    <p:spPr bwMode="auto">
                      <a:xfrm flipH="1" flipV="1">
                        <a:off x="2605" y="2455"/>
                        <a:ext cx="13" cy="7"/>
                      </a:xfrm>
                      <a:prstGeom prst="line">
                        <a:avLst/>
                      </a:prstGeom>
                      <a:noFill/>
                      <a:ln w="11113">
                        <a:solidFill>
                          <a:srgbClr val="FF0000"/>
                        </a:solidFill>
                        <a:round/>
                        <a:headEnd/>
                        <a:tailEnd/>
                      </a:ln>
                    </p:spPr>
                    <p:txBody>
                      <a:bodyPr/>
                      <a:lstStyle/>
                      <a:p>
                        <a:pPr defTabSz="457200"/>
                        <a:endParaRPr lang="en-US" dirty="0">
                          <a:solidFill>
                            <a:prstClr val="black"/>
                          </a:solidFill>
                        </a:endParaRPr>
                      </a:p>
                    </p:txBody>
                  </p:sp>
                  <p:sp>
                    <p:nvSpPr>
                      <p:cNvPr id="9516" name="Line 127"/>
                      <p:cNvSpPr>
                        <a:spLocks noChangeShapeType="1"/>
                      </p:cNvSpPr>
                      <p:nvPr/>
                    </p:nvSpPr>
                    <p:spPr bwMode="auto">
                      <a:xfrm flipV="1">
                        <a:off x="2612" y="2440"/>
                        <a:ext cx="13" cy="7"/>
                      </a:xfrm>
                      <a:prstGeom prst="line">
                        <a:avLst/>
                      </a:prstGeom>
                      <a:noFill/>
                      <a:ln w="11113">
                        <a:solidFill>
                          <a:srgbClr val="FF0000"/>
                        </a:solidFill>
                        <a:round/>
                        <a:headEnd/>
                        <a:tailEnd/>
                      </a:ln>
                    </p:spPr>
                    <p:txBody>
                      <a:bodyPr/>
                      <a:lstStyle/>
                      <a:p>
                        <a:pPr defTabSz="457200"/>
                        <a:endParaRPr lang="en-US" dirty="0">
                          <a:solidFill>
                            <a:prstClr val="black"/>
                          </a:solidFill>
                        </a:endParaRPr>
                      </a:p>
                    </p:txBody>
                  </p:sp>
                  <p:sp>
                    <p:nvSpPr>
                      <p:cNvPr id="9517" name="Line 128"/>
                      <p:cNvSpPr>
                        <a:spLocks noChangeShapeType="1"/>
                      </p:cNvSpPr>
                      <p:nvPr/>
                    </p:nvSpPr>
                    <p:spPr bwMode="auto">
                      <a:xfrm flipV="1">
                        <a:off x="2638" y="2425"/>
                        <a:ext cx="11" cy="7"/>
                      </a:xfrm>
                      <a:prstGeom prst="line">
                        <a:avLst/>
                      </a:prstGeom>
                      <a:noFill/>
                      <a:ln w="11113">
                        <a:solidFill>
                          <a:srgbClr val="FF0000"/>
                        </a:solidFill>
                        <a:round/>
                        <a:headEnd/>
                        <a:tailEnd/>
                      </a:ln>
                    </p:spPr>
                    <p:txBody>
                      <a:bodyPr/>
                      <a:lstStyle/>
                      <a:p>
                        <a:pPr defTabSz="457200"/>
                        <a:endParaRPr lang="en-US" dirty="0">
                          <a:solidFill>
                            <a:prstClr val="black"/>
                          </a:solidFill>
                        </a:endParaRPr>
                      </a:p>
                    </p:txBody>
                  </p:sp>
                  <p:sp>
                    <p:nvSpPr>
                      <p:cNvPr id="9518" name="Line 129"/>
                      <p:cNvSpPr>
                        <a:spLocks noChangeShapeType="1"/>
                      </p:cNvSpPr>
                      <p:nvPr/>
                    </p:nvSpPr>
                    <p:spPr bwMode="auto">
                      <a:xfrm>
                        <a:off x="2662" y="2429"/>
                        <a:ext cx="8" cy="3"/>
                      </a:xfrm>
                      <a:prstGeom prst="line">
                        <a:avLst/>
                      </a:prstGeom>
                      <a:noFill/>
                      <a:ln w="11113">
                        <a:solidFill>
                          <a:srgbClr val="FF0000"/>
                        </a:solidFill>
                        <a:round/>
                        <a:headEnd/>
                        <a:tailEnd/>
                      </a:ln>
                    </p:spPr>
                    <p:txBody>
                      <a:bodyPr/>
                      <a:lstStyle/>
                      <a:p>
                        <a:pPr defTabSz="457200"/>
                        <a:endParaRPr lang="en-US" dirty="0">
                          <a:solidFill>
                            <a:prstClr val="black"/>
                          </a:solidFill>
                        </a:endParaRPr>
                      </a:p>
                    </p:txBody>
                  </p:sp>
                  <p:sp>
                    <p:nvSpPr>
                      <p:cNvPr id="9519" name="Line 72"/>
                      <p:cNvSpPr>
                        <a:spLocks noChangeShapeType="1"/>
                      </p:cNvSpPr>
                      <p:nvPr/>
                    </p:nvSpPr>
                    <p:spPr bwMode="auto">
                      <a:xfrm flipV="1">
                        <a:off x="3187" y="2169"/>
                        <a:ext cx="11" cy="6"/>
                      </a:xfrm>
                      <a:prstGeom prst="line">
                        <a:avLst/>
                      </a:prstGeom>
                      <a:noFill/>
                      <a:ln w="11113">
                        <a:solidFill>
                          <a:srgbClr val="FF0000"/>
                        </a:solidFill>
                        <a:round/>
                        <a:headEnd/>
                        <a:tailEnd/>
                      </a:ln>
                    </p:spPr>
                    <p:txBody>
                      <a:bodyPr/>
                      <a:lstStyle/>
                      <a:p>
                        <a:pPr defTabSz="457200"/>
                        <a:endParaRPr lang="en-US" dirty="0">
                          <a:solidFill>
                            <a:prstClr val="black"/>
                          </a:solidFill>
                        </a:endParaRPr>
                      </a:p>
                    </p:txBody>
                  </p:sp>
                  <p:sp>
                    <p:nvSpPr>
                      <p:cNvPr id="9520" name="Line 73"/>
                      <p:cNvSpPr>
                        <a:spLocks noChangeShapeType="1"/>
                      </p:cNvSpPr>
                      <p:nvPr/>
                    </p:nvSpPr>
                    <p:spPr bwMode="auto">
                      <a:xfrm flipH="1" flipV="1">
                        <a:off x="3179" y="2152"/>
                        <a:ext cx="12" cy="10"/>
                      </a:xfrm>
                      <a:prstGeom prst="line">
                        <a:avLst/>
                      </a:prstGeom>
                      <a:noFill/>
                      <a:ln w="11113">
                        <a:solidFill>
                          <a:srgbClr val="FF0000"/>
                        </a:solidFill>
                        <a:round/>
                        <a:headEnd/>
                        <a:tailEnd/>
                      </a:ln>
                    </p:spPr>
                    <p:txBody>
                      <a:bodyPr/>
                      <a:lstStyle/>
                      <a:p>
                        <a:pPr defTabSz="457200"/>
                        <a:endParaRPr lang="en-US" dirty="0">
                          <a:solidFill>
                            <a:prstClr val="black"/>
                          </a:solidFill>
                        </a:endParaRPr>
                      </a:p>
                    </p:txBody>
                  </p:sp>
                  <p:sp>
                    <p:nvSpPr>
                      <p:cNvPr id="9521" name="Line 74"/>
                      <p:cNvSpPr>
                        <a:spLocks noChangeShapeType="1"/>
                      </p:cNvSpPr>
                      <p:nvPr/>
                    </p:nvSpPr>
                    <p:spPr bwMode="auto">
                      <a:xfrm flipH="1">
                        <a:off x="3153" y="2147"/>
                        <a:ext cx="13" cy="7"/>
                      </a:xfrm>
                      <a:prstGeom prst="line">
                        <a:avLst/>
                      </a:prstGeom>
                      <a:noFill/>
                      <a:ln w="11113">
                        <a:solidFill>
                          <a:srgbClr val="FF0000"/>
                        </a:solidFill>
                        <a:round/>
                        <a:headEnd/>
                        <a:tailEnd/>
                      </a:ln>
                    </p:spPr>
                    <p:txBody>
                      <a:bodyPr/>
                      <a:lstStyle/>
                      <a:p>
                        <a:pPr defTabSz="457200"/>
                        <a:endParaRPr lang="en-US" dirty="0">
                          <a:solidFill>
                            <a:prstClr val="black"/>
                          </a:solidFill>
                        </a:endParaRPr>
                      </a:p>
                    </p:txBody>
                  </p:sp>
                  <p:sp>
                    <p:nvSpPr>
                      <p:cNvPr id="9522" name="Line 75"/>
                      <p:cNvSpPr>
                        <a:spLocks noChangeShapeType="1"/>
                      </p:cNvSpPr>
                      <p:nvPr/>
                    </p:nvSpPr>
                    <p:spPr bwMode="auto">
                      <a:xfrm flipH="1">
                        <a:off x="3129" y="2160"/>
                        <a:ext cx="13" cy="7"/>
                      </a:xfrm>
                      <a:prstGeom prst="line">
                        <a:avLst/>
                      </a:prstGeom>
                      <a:noFill/>
                      <a:ln w="11113">
                        <a:solidFill>
                          <a:srgbClr val="FF0000"/>
                        </a:solidFill>
                        <a:round/>
                        <a:headEnd/>
                        <a:tailEnd/>
                      </a:ln>
                    </p:spPr>
                    <p:txBody>
                      <a:bodyPr/>
                      <a:lstStyle/>
                      <a:p>
                        <a:pPr defTabSz="457200"/>
                        <a:endParaRPr lang="en-US" dirty="0">
                          <a:solidFill>
                            <a:prstClr val="black"/>
                          </a:solidFill>
                        </a:endParaRPr>
                      </a:p>
                    </p:txBody>
                  </p:sp>
                  <p:sp>
                    <p:nvSpPr>
                      <p:cNvPr id="9523" name="Line 76"/>
                      <p:cNvSpPr>
                        <a:spLocks noChangeShapeType="1"/>
                      </p:cNvSpPr>
                      <p:nvPr/>
                    </p:nvSpPr>
                    <p:spPr bwMode="auto">
                      <a:xfrm flipH="1">
                        <a:off x="3105" y="2175"/>
                        <a:ext cx="13" cy="7"/>
                      </a:xfrm>
                      <a:prstGeom prst="line">
                        <a:avLst/>
                      </a:prstGeom>
                      <a:noFill/>
                      <a:ln w="11113">
                        <a:solidFill>
                          <a:srgbClr val="FF0000"/>
                        </a:solidFill>
                        <a:round/>
                        <a:headEnd/>
                        <a:tailEnd/>
                      </a:ln>
                    </p:spPr>
                    <p:txBody>
                      <a:bodyPr/>
                      <a:lstStyle/>
                      <a:p>
                        <a:pPr defTabSz="457200"/>
                        <a:endParaRPr lang="en-US" dirty="0">
                          <a:solidFill>
                            <a:prstClr val="black"/>
                          </a:solidFill>
                        </a:endParaRPr>
                      </a:p>
                    </p:txBody>
                  </p:sp>
                  <p:sp>
                    <p:nvSpPr>
                      <p:cNvPr id="9524" name="Line 77"/>
                      <p:cNvSpPr>
                        <a:spLocks noChangeShapeType="1"/>
                      </p:cNvSpPr>
                      <p:nvPr/>
                    </p:nvSpPr>
                    <p:spPr bwMode="auto">
                      <a:xfrm flipH="1">
                        <a:off x="3081" y="2189"/>
                        <a:ext cx="11" cy="8"/>
                      </a:xfrm>
                      <a:prstGeom prst="line">
                        <a:avLst/>
                      </a:prstGeom>
                      <a:noFill/>
                      <a:ln w="11113">
                        <a:solidFill>
                          <a:srgbClr val="FF0000"/>
                        </a:solidFill>
                        <a:round/>
                        <a:headEnd/>
                        <a:tailEnd/>
                      </a:ln>
                    </p:spPr>
                    <p:txBody>
                      <a:bodyPr/>
                      <a:lstStyle/>
                      <a:p>
                        <a:pPr defTabSz="457200"/>
                        <a:endParaRPr lang="en-US" dirty="0">
                          <a:solidFill>
                            <a:prstClr val="black"/>
                          </a:solidFill>
                        </a:endParaRPr>
                      </a:p>
                    </p:txBody>
                  </p:sp>
                  <p:sp>
                    <p:nvSpPr>
                      <p:cNvPr id="9525" name="Line 78"/>
                      <p:cNvSpPr>
                        <a:spLocks noChangeShapeType="1"/>
                      </p:cNvSpPr>
                      <p:nvPr/>
                    </p:nvSpPr>
                    <p:spPr bwMode="auto">
                      <a:xfrm flipH="1">
                        <a:off x="3055" y="2204"/>
                        <a:ext cx="13" cy="8"/>
                      </a:xfrm>
                      <a:prstGeom prst="line">
                        <a:avLst/>
                      </a:prstGeom>
                      <a:noFill/>
                      <a:ln w="11113">
                        <a:solidFill>
                          <a:srgbClr val="FF0000"/>
                        </a:solidFill>
                        <a:round/>
                        <a:headEnd/>
                        <a:tailEnd/>
                      </a:ln>
                    </p:spPr>
                    <p:txBody>
                      <a:bodyPr/>
                      <a:lstStyle/>
                      <a:p>
                        <a:pPr defTabSz="457200"/>
                        <a:endParaRPr lang="en-US" dirty="0">
                          <a:solidFill>
                            <a:prstClr val="black"/>
                          </a:solidFill>
                        </a:endParaRPr>
                      </a:p>
                    </p:txBody>
                  </p:sp>
                  <p:sp>
                    <p:nvSpPr>
                      <p:cNvPr id="9526" name="Line 79"/>
                      <p:cNvSpPr>
                        <a:spLocks noChangeShapeType="1"/>
                      </p:cNvSpPr>
                      <p:nvPr/>
                    </p:nvSpPr>
                    <p:spPr bwMode="auto">
                      <a:xfrm flipH="1">
                        <a:off x="3031" y="2217"/>
                        <a:ext cx="13" cy="8"/>
                      </a:xfrm>
                      <a:prstGeom prst="line">
                        <a:avLst/>
                      </a:prstGeom>
                      <a:noFill/>
                      <a:ln w="11113">
                        <a:solidFill>
                          <a:srgbClr val="FF0000"/>
                        </a:solidFill>
                        <a:round/>
                        <a:headEnd/>
                        <a:tailEnd/>
                      </a:ln>
                    </p:spPr>
                    <p:txBody>
                      <a:bodyPr/>
                      <a:lstStyle/>
                      <a:p>
                        <a:pPr defTabSz="457200"/>
                        <a:endParaRPr lang="en-US" dirty="0">
                          <a:solidFill>
                            <a:prstClr val="black"/>
                          </a:solidFill>
                        </a:endParaRPr>
                      </a:p>
                    </p:txBody>
                  </p:sp>
                  <p:sp>
                    <p:nvSpPr>
                      <p:cNvPr id="9527" name="Line 80"/>
                      <p:cNvSpPr>
                        <a:spLocks noChangeShapeType="1"/>
                      </p:cNvSpPr>
                      <p:nvPr/>
                    </p:nvSpPr>
                    <p:spPr bwMode="auto">
                      <a:xfrm flipH="1">
                        <a:off x="3007" y="2232"/>
                        <a:ext cx="11" cy="7"/>
                      </a:xfrm>
                      <a:prstGeom prst="line">
                        <a:avLst/>
                      </a:prstGeom>
                      <a:noFill/>
                      <a:ln w="11113">
                        <a:solidFill>
                          <a:srgbClr val="FF0000"/>
                        </a:solidFill>
                        <a:round/>
                        <a:headEnd/>
                        <a:tailEnd/>
                      </a:ln>
                    </p:spPr>
                    <p:txBody>
                      <a:bodyPr/>
                      <a:lstStyle/>
                      <a:p>
                        <a:pPr defTabSz="457200"/>
                        <a:endParaRPr lang="en-US" dirty="0">
                          <a:solidFill>
                            <a:prstClr val="black"/>
                          </a:solidFill>
                        </a:endParaRPr>
                      </a:p>
                    </p:txBody>
                  </p:sp>
                  <p:sp>
                    <p:nvSpPr>
                      <p:cNvPr id="9528" name="Line 81"/>
                      <p:cNvSpPr>
                        <a:spLocks noChangeShapeType="1"/>
                      </p:cNvSpPr>
                      <p:nvPr/>
                    </p:nvSpPr>
                    <p:spPr bwMode="auto">
                      <a:xfrm flipH="1">
                        <a:off x="2983" y="2247"/>
                        <a:ext cx="11" cy="7"/>
                      </a:xfrm>
                      <a:prstGeom prst="line">
                        <a:avLst/>
                      </a:prstGeom>
                      <a:noFill/>
                      <a:ln w="11113">
                        <a:solidFill>
                          <a:srgbClr val="FF0000"/>
                        </a:solidFill>
                        <a:round/>
                        <a:headEnd/>
                        <a:tailEnd/>
                      </a:ln>
                    </p:spPr>
                    <p:txBody>
                      <a:bodyPr/>
                      <a:lstStyle/>
                      <a:p>
                        <a:pPr defTabSz="457200"/>
                        <a:endParaRPr lang="en-US" dirty="0">
                          <a:solidFill>
                            <a:prstClr val="black"/>
                          </a:solidFill>
                        </a:endParaRPr>
                      </a:p>
                    </p:txBody>
                  </p:sp>
                  <p:sp>
                    <p:nvSpPr>
                      <p:cNvPr id="9529" name="Line 82"/>
                      <p:cNvSpPr>
                        <a:spLocks noChangeShapeType="1"/>
                      </p:cNvSpPr>
                      <p:nvPr/>
                    </p:nvSpPr>
                    <p:spPr bwMode="auto">
                      <a:xfrm flipH="1">
                        <a:off x="2957" y="2262"/>
                        <a:ext cx="13" cy="5"/>
                      </a:xfrm>
                      <a:prstGeom prst="line">
                        <a:avLst/>
                      </a:prstGeom>
                      <a:noFill/>
                      <a:ln w="11113">
                        <a:solidFill>
                          <a:srgbClr val="FF0000"/>
                        </a:solidFill>
                        <a:round/>
                        <a:headEnd/>
                        <a:tailEnd/>
                      </a:ln>
                    </p:spPr>
                    <p:txBody>
                      <a:bodyPr/>
                      <a:lstStyle/>
                      <a:p>
                        <a:pPr defTabSz="457200"/>
                        <a:endParaRPr lang="en-US" dirty="0">
                          <a:solidFill>
                            <a:prstClr val="black"/>
                          </a:solidFill>
                        </a:endParaRPr>
                      </a:p>
                    </p:txBody>
                  </p:sp>
                  <p:sp>
                    <p:nvSpPr>
                      <p:cNvPr id="9530" name="Line 83"/>
                      <p:cNvSpPr>
                        <a:spLocks noChangeShapeType="1"/>
                      </p:cNvSpPr>
                      <p:nvPr/>
                    </p:nvSpPr>
                    <p:spPr bwMode="auto">
                      <a:xfrm flipH="1">
                        <a:off x="2933" y="2275"/>
                        <a:ext cx="13" cy="7"/>
                      </a:xfrm>
                      <a:prstGeom prst="line">
                        <a:avLst/>
                      </a:prstGeom>
                      <a:noFill/>
                      <a:ln w="11113">
                        <a:solidFill>
                          <a:srgbClr val="FF0000"/>
                        </a:solidFill>
                        <a:round/>
                        <a:headEnd/>
                        <a:tailEnd/>
                      </a:ln>
                    </p:spPr>
                    <p:txBody>
                      <a:bodyPr/>
                      <a:lstStyle/>
                      <a:p>
                        <a:pPr defTabSz="457200"/>
                        <a:endParaRPr lang="en-US" dirty="0">
                          <a:solidFill>
                            <a:prstClr val="black"/>
                          </a:solidFill>
                        </a:endParaRPr>
                      </a:p>
                    </p:txBody>
                  </p:sp>
                  <p:sp>
                    <p:nvSpPr>
                      <p:cNvPr id="9531" name="Line 84"/>
                      <p:cNvSpPr>
                        <a:spLocks noChangeShapeType="1"/>
                      </p:cNvSpPr>
                      <p:nvPr/>
                    </p:nvSpPr>
                    <p:spPr bwMode="auto">
                      <a:xfrm flipH="1">
                        <a:off x="2909" y="2290"/>
                        <a:ext cx="11" cy="7"/>
                      </a:xfrm>
                      <a:prstGeom prst="line">
                        <a:avLst/>
                      </a:prstGeom>
                      <a:noFill/>
                      <a:ln w="11113">
                        <a:solidFill>
                          <a:srgbClr val="FF0000"/>
                        </a:solidFill>
                        <a:round/>
                        <a:headEnd/>
                        <a:tailEnd/>
                      </a:ln>
                    </p:spPr>
                    <p:txBody>
                      <a:bodyPr/>
                      <a:lstStyle/>
                      <a:p>
                        <a:pPr defTabSz="457200"/>
                        <a:endParaRPr lang="en-US" dirty="0">
                          <a:solidFill>
                            <a:prstClr val="black"/>
                          </a:solidFill>
                        </a:endParaRPr>
                      </a:p>
                    </p:txBody>
                  </p:sp>
                  <p:sp>
                    <p:nvSpPr>
                      <p:cNvPr id="9532" name="Line 85"/>
                      <p:cNvSpPr>
                        <a:spLocks noChangeShapeType="1"/>
                      </p:cNvSpPr>
                      <p:nvPr/>
                    </p:nvSpPr>
                    <p:spPr bwMode="auto">
                      <a:xfrm flipH="1">
                        <a:off x="2883" y="2304"/>
                        <a:ext cx="13" cy="8"/>
                      </a:xfrm>
                      <a:prstGeom prst="line">
                        <a:avLst/>
                      </a:prstGeom>
                      <a:noFill/>
                      <a:ln w="11113">
                        <a:solidFill>
                          <a:srgbClr val="FF0000"/>
                        </a:solidFill>
                        <a:round/>
                        <a:headEnd/>
                        <a:tailEnd/>
                      </a:ln>
                    </p:spPr>
                    <p:txBody>
                      <a:bodyPr/>
                      <a:lstStyle/>
                      <a:p>
                        <a:pPr defTabSz="457200"/>
                        <a:endParaRPr lang="en-US" dirty="0">
                          <a:solidFill>
                            <a:prstClr val="black"/>
                          </a:solidFill>
                        </a:endParaRPr>
                      </a:p>
                    </p:txBody>
                  </p:sp>
                  <p:sp>
                    <p:nvSpPr>
                      <p:cNvPr id="9533" name="Line 86"/>
                      <p:cNvSpPr>
                        <a:spLocks noChangeShapeType="1"/>
                      </p:cNvSpPr>
                      <p:nvPr/>
                    </p:nvSpPr>
                    <p:spPr bwMode="auto">
                      <a:xfrm flipH="1">
                        <a:off x="2859" y="2319"/>
                        <a:ext cx="13" cy="6"/>
                      </a:xfrm>
                      <a:prstGeom prst="line">
                        <a:avLst/>
                      </a:prstGeom>
                      <a:noFill/>
                      <a:ln w="11113">
                        <a:solidFill>
                          <a:srgbClr val="FF0000"/>
                        </a:solidFill>
                        <a:round/>
                        <a:headEnd/>
                        <a:tailEnd/>
                      </a:ln>
                    </p:spPr>
                    <p:txBody>
                      <a:bodyPr/>
                      <a:lstStyle/>
                      <a:p>
                        <a:pPr defTabSz="457200"/>
                        <a:endParaRPr lang="en-US" dirty="0">
                          <a:solidFill>
                            <a:prstClr val="black"/>
                          </a:solidFill>
                        </a:endParaRPr>
                      </a:p>
                    </p:txBody>
                  </p:sp>
                  <p:sp>
                    <p:nvSpPr>
                      <p:cNvPr id="9534" name="Line 87"/>
                      <p:cNvSpPr>
                        <a:spLocks noChangeShapeType="1"/>
                      </p:cNvSpPr>
                      <p:nvPr/>
                    </p:nvSpPr>
                    <p:spPr bwMode="auto">
                      <a:xfrm flipH="1">
                        <a:off x="2835" y="2332"/>
                        <a:ext cx="13" cy="8"/>
                      </a:xfrm>
                      <a:prstGeom prst="line">
                        <a:avLst/>
                      </a:prstGeom>
                      <a:noFill/>
                      <a:ln w="11113">
                        <a:solidFill>
                          <a:srgbClr val="FF0000"/>
                        </a:solidFill>
                        <a:round/>
                        <a:headEnd/>
                        <a:tailEnd/>
                      </a:ln>
                    </p:spPr>
                    <p:txBody>
                      <a:bodyPr/>
                      <a:lstStyle/>
                      <a:p>
                        <a:pPr defTabSz="457200"/>
                        <a:endParaRPr lang="en-US" dirty="0">
                          <a:solidFill>
                            <a:prstClr val="black"/>
                          </a:solidFill>
                        </a:endParaRPr>
                      </a:p>
                    </p:txBody>
                  </p:sp>
                  <p:sp>
                    <p:nvSpPr>
                      <p:cNvPr id="9535" name="Line 88"/>
                      <p:cNvSpPr>
                        <a:spLocks noChangeShapeType="1"/>
                      </p:cNvSpPr>
                      <p:nvPr/>
                    </p:nvSpPr>
                    <p:spPr bwMode="auto">
                      <a:xfrm flipH="1">
                        <a:off x="2810" y="2347"/>
                        <a:ext cx="12" cy="7"/>
                      </a:xfrm>
                      <a:prstGeom prst="line">
                        <a:avLst/>
                      </a:prstGeom>
                      <a:noFill/>
                      <a:ln w="11113">
                        <a:solidFill>
                          <a:srgbClr val="FF0000"/>
                        </a:solidFill>
                        <a:round/>
                        <a:headEnd/>
                        <a:tailEnd/>
                      </a:ln>
                    </p:spPr>
                    <p:txBody>
                      <a:bodyPr/>
                      <a:lstStyle/>
                      <a:p>
                        <a:pPr defTabSz="457200"/>
                        <a:endParaRPr lang="en-US" dirty="0">
                          <a:solidFill>
                            <a:prstClr val="black"/>
                          </a:solidFill>
                        </a:endParaRPr>
                      </a:p>
                    </p:txBody>
                  </p:sp>
                  <p:sp>
                    <p:nvSpPr>
                      <p:cNvPr id="9536" name="Line 89"/>
                      <p:cNvSpPr>
                        <a:spLocks noChangeShapeType="1"/>
                      </p:cNvSpPr>
                      <p:nvPr/>
                    </p:nvSpPr>
                    <p:spPr bwMode="auto">
                      <a:xfrm flipH="1">
                        <a:off x="2784" y="2362"/>
                        <a:ext cx="13" cy="7"/>
                      </a:xfrm>
                      <a:prstGeom prst="line">
                        <a:avLst/>
                      </a:prstGeom>
                      <a:noFill/>
                      <a:ln w="11113">
                        <a:solidFill>
                          <a:srgbClr val="FF0000"/>
                        </a:solidFill>
                        <a:round/>
                        <a:headEnd/>
                        <a:tailEnd/>
                      </a:ln>
                    </p:spPr>
                    <p:txBody>
                      <a:bodyPr/>
                      <a:lstStyle/>
                      <a:p>
                        <a:pPr defTabSz="457200"/>
                        <a:endParaRPr lang="en-US" dirty="0">
                          <a:solidFill>
                            <a:prstClr val="black"/>
                          </a:solidFill>
                        </a:endParaRPr>
                      </a:p>
                    </p:txBody>
                  </p:sp>
                  <p:sp>
                    <p:nvSpPr>
                      <p:cNvPr id="9537" name="Line 90"/>
                      <p:cNvSpPr>
                        <a:spLocks noChangeShapeType="1"/>
                      </p:cNvSpPr>
                      <p:nvPr/>
                    </p:nvSpPr>
                    <p:spPr bwMode="auto">
                      <a:xfrm flipH="1">
                        <a:off x="2760" y="2375"/>
                        <a:ext cx="13" cy="7"/>
                      </a:xfrm>
                      <a:prstGeom prst="line">
                        <a:avLst/>
                      </a:prstGeom>
                      <a:noFill/>
                      <a:ln w="11113">
                        <a:solidFill>
                          <a:srgbClr val="FF0000"/>
                        </a:solidFill>
                        <a:round/>
                        <a:headEnd/>
                        <a:tailEnd/>
                      </a:ln>
                    </p:spPr>
                    <p:txBody>
                      <a:bodyPr/>
                      <a:lstStyle/>
                      <a:p>
                        <a:pPr defTabSz="457200"/>
                        <a:endParaRPr lang="en-US" dirty="0">
                          <a:solidFill>
                            <a:prstClr val="black"/>
                          </a:solidFill>
                        </a:endParaRPr>
                      </a:p>
                    </p:txBody>
                  </p:sp>
                  <p:sp>
                    <p:nvSpPr>
                      <p:cNvPr id="9538" name="Line 91"/>
                      <p:cNvSpPr>
                        <a:spLocks noChangeShapeType="1"/>
                      </p:cNvSpPr>
                      <p:nvPr/>
                    </p:nvSpPr>
                    <p:spPr bwMode="auto">
                      <a:xfrm flipH="1">
                        <a:off x="2736" y="2390"/>
                        <a:ext cx="11" cy="7"/>
                      </a:xfrm>
                      <a:prstGeom prst="line">
                        <a:avLst/>
                      </a:prstGeom>
                      <a:noFill/>
                      <a:ln w="11113">
                        <a:solidFill>
                          <a:srgbClr val="FF0000"/>
                        </a:solidFill>
                        <a:round/>
                        <a:headEnd/>
                        <a:tailEnd/>
                      </a:ln>
                    </p:spPr>
                    <p:txBody>
                      <a:bodyPr/>
                      <a:lstStyle/>
                      <a:p>
                        <a:pPr defTabSz="457200"/>
                        <a:endParaRPr lang="en-US" dirty="0">
                          <a:solidFill>
                            <a:prstClr val="black"/>
                          </a:solidFill>
                        </a:endParaRPr>
                      </a:p>
                    </p:txBody>
                  </p:sp>
                  <p:sp>
                    <p:nvSpPr>
                      <p:cNvPr id="9539" name="Line 92"/>
                      <p:cNvSpPr>
                        <a:spLocks noChangeShapeType="1"/>
                      </p:cNvSpPr>
                      <p:nvPr/>
                    </p:nvSpPr>
                    <p:spPr bwMode="auto">
                      <a:xfrm flipH="1">
                        <a:off x="2712" y="2404"/>
                        <a:ext cx="11" cy="8"/>
                      </a:xfrm>
                      <a:prstGeom prst="line">
                        <a:avLst/>
                      </a:prstGeom>
                      <a:noFill/>
                      <a:ln w="11113">
                        <a:solidFill>
                          <a:srgbClr val="FF0000"/>
                        </a:solidFill>
                        <a:round/>
                        <a:headEnd/>
                        <a:tailEnd/>
                      </a:ln>
                    </p:spPr>
                    <p:txBody>
                      <a:bodyPr/>
                      <a:lstStyle/>
                      <a:p>
                        <a:pPr defTabSz="457200"/>
                        <a:endParaRPr lang="en-US" dirty="0">
                          <a:solidFill>
                            <a:prstClr val="black"/>
                          </a:solidFill>
                        </a:endParaRPr>
                      </a:p>
                    </p:txBody>
                  </p:sp>
                </p:grpSp>
                <p:sp>
                  <p:nvSpPr>
                    <p:cNvPr id="9497" name="Line 123"/>
                    <p:cNvSpPr>
                      <a:spLocks noChangeShapeType="1"/>
                    </p:cNvSpPr>
                    <p:nvPr/>
                  </p:nvSpPr>
                  <p:spPr bwMode="auto">
                    <a:xfrm flipV="1">
                      <a:off x="2083" y="2192"/>
                      <a:ext cx="13" cy="6"/>
                    </a:xfrm>
                    <a:prstGeom prst="line">
                      <a:avLst/>
                    </a:prstGeom>
                    <a:noFill/>
                    <a:ln w="11113">
                      <a:solidFill>
                        <a:srgbClr val="FF0000"/>
                      </a:solidFill>
                      <a:round/>
                      <a:headEnd/>
                      <a:tailEnd/>
                    </a:ln>
                  </p:spPr>
                  <p:txBody>
                    <a:bodyPr/>
                    <a:lstStyle/>
                    <a:p>
                      <a:pPr defTabSz="457200"/>
                      <a:endParaRPr lang="en-US" dirty="0">
                        <a:solidFill>
                          <a:prstClr val="black"/>
                        </a:solidFill>
                      </a:endParaRPr>
                    </a:p>
                  </p:txBody>
                </p:sp>
                <p:sp>
                  <p:nvSpPr>
                    <p:cNvPr id="9498" name="Line 124"/>
                    <p:cNvSpPr>
                      <a:spLocks noChangeShapeType="1"/>
                    </p:cNvSpPr>
                    <p:nvPr/>
                  </p:nvSpPr>
                  <p:spPr bwMode="auto">
                    <a:xfrm flipV="1">
                      <a:off x="2109" y="2178"/>
                      <a:ext cx="13" cy="7"/>
                    </a:xfrm>
                    <a:prstGeom prst="line">
                      <a:avLst/>
                    </a:prstGeom>
                    <a:noFill/>
                    <a:ln w="11113">
                      <a:solidFill>
                        <a:srgbClr val="FF0000"/>
                      </a:solidFill>
                      <a:round/>
                      <a:headEnd/>
                      <a:tailEnd/>
                    </a:ln>
                  </p:spPr>
                  <p:txBody>
                    <a:bodyPr/>
                    <a:lstStyle/>
                    <a:p>
                      <a:pPr defTabSz="457200"/>
                      <a:endParaRPr lang="en-US" dirty="0">
                        <a:solidFill>
                          <a:prstClr val="black"/>
                        </a:solidFill>
                      </a:endParaRPr>
                    </a:p>
                  </p:txBody>
                </p:sp>
                <p:sp>
                  <p:nvSpPr>
                    <p:cNvPr id="9499" name="Line 125"/>
                    <p:cNvSpPr>
                      <a:spLocks noChangeShapeType="1"/>
                    </p:cNvSpPr>
                    <p:nvPr/>
                  </p:nvSpPr>
                  <p:spPr bwMode="auto">
                    <a:xfrm flipH="1" flipV="1">
                      <a:off x="2120" y="2163"/>
                      <a:ext cx="11" cy="7"/>
                    </a:xfrm>
                    <a:prstGeom prst="line">
                      <a:avLst/>
                    </a:prstGeom>
                    <a:noFill/>
                    <a:ln w="11113">
                      <a:solidFill>
                        <a:srgbClr val="FF0000"/>
                      </a:solidFill>
                      <a:round/>
                      <a:headEnd/>
                      <a:tailEnd/>
                    </a:ln>
                  </p:spPr>
                  <p:txBody>
                    <a:bodyPr/>
                    <a:lstStyle/>
                    <a:p>
                      <a:pPr defTabSz="457200"/>
                      <a:endParaRPr lang="en-US" dirty="0">
                        <a:solidFill>
                          <a:prstClr val="black"/>
                        </a:solidFill>
                      </a:endParaRPr>
                    </a:p>
                  </p:txBody>
                </p:sp>
                <p:sp>
                  <p:nvSpPr>
                    <p:cNvPr id="9500" name="Line 253"/>
                    <p:cNvSpPr>
                      <a:spLocks noChangeShapeType="1"/>
                    </p:cNvSpPr>
                    <p:nvPr/>
                  </p:nvSpPr>
                  <p:spPr bwMode="auto">
                    <a:xfrm flipV="1">
                      <a:off x="2267" y="1870"/>
                      <a:ext cx="185" cy="111"/>
                    </a:xfrm>
                    <a:prstGeom prst="line">
                      <a:avLst/>
                    </a:prstGeom>
                    <a:noFill/>
                    <a:ln w="11113">
                      <a:solidFill>
                        <a:srgbClr val="FF0000"/>
                      </a:solidFill>
                      <a:round/>
                      <a:headEnd/>
                      <a:tailEnd/>
                    </a:ln>
                  </p:spPr>
                  <p:txBody>
                    <a:bodyPr/>
                    <a:lstStyle/>
                    <a:p>
                      <a:pPr defTabSz="457200"/>
                      <a:endParaRPr lang="en-US" dirty="0">
                        <a:solidFill>
                          <a:prstClr val="black"/>
                        </a:solidFill>
                      </a:endParaRPr>
                    </a:p>
                  </p:txBody>
                </p:sp>
                <p:sp>
                  <p:nvSpPr>
                    <p:cNvPr id="9501" name="Freeform 305"/>
                    <p:cNvSpPr>
                      <a:spLocks/>
                    </p:cNvSpPr>
                    <p:nvPr/>
                  </p:nvSpPr>
                  <p:spPr bwMode="auto">
                    <a:xfrm>
                      <a:off x="2235" y="1844"/>
                      <a:ext cx="234" cy="170"/>
                    </a:xfrm>
                    <a:custGeom>
                      <a:avLst/>
                      <a:gdLst>
                        <a:gd name="T0" fmla="*/ 39 w 234"/>
                        <a:gd name="T1" fmla="*/ 170 h 170"/>
                        <a:gd name="T2" fmla="*/ 234 w 234"/>
                        <a:gd name="T3" fmla="*/ 54 h 170"/>
                        <a:gd name="T4" fmla="*/ 234 w 234"/>
                        <a:gd name="T5" fmla="*/ 33 h 170"/>
                        <a:gd name="T6" fmla="*/ 230 w 234"/>
                        <a:gd name="T7" fmla="*/ 18 h 170"/>
                        <a:gd name="T8" fmla="*/ 224 w 234"/>
                        <a:gd name="T9" fmla="*/ 9 h 170"/>
                        <a:gd name="T10" fmla="*/ 217 w 234"/>
                        <a:gd name="T11" fmla="*/ 3 h 170"/>
                        <a:gd name="T12" fmla="*/ 208 w 234"/>
                        <a:gd name="T13" fmla="*/ 0 h 170"/>
                        <a:gd name="T14" fmla="*/ 200 w 234"/>
                        <a:gd name="T15" fmla="*/ 0 h 170"/>
                        <a:gd name="T16" fmla="*/ 197 w 234"/>
                        <a:gd name="T17" fmla="*/ 0 h 170"/>
                        <a:gd name="T18" fmla="*/ 195 w 234"/>
                        <a:gd name="T19" fmla="*/ 0 h 170"/>
                        <a:gd name="T20" fmla="*/ 0 w 234"/>
                        <a:gd name="T21" fmla="*/ 117 h 170"/>
                        <a:gd name="T22" fmla="*/ 2 w 234"/>
                        <a:gd name="T23" fmla="*/ 117 h 170"/>
                        <a:gd name="T24" fmla="*/ 6 w 234"/>
                        <a:gd name="T25" fmla="*/ 115 h 170"/>
                        <a:gd name="T26" fmla="*/ 13 w 234"/>
                        <a:gd name="T27" fmla="*/ 111 h 170"/>
                        <a:gd name="T28" fmla="*/ 22 w 234"/>
                        <a:gd name="T29" fmla="*/ 111 h 170"/>
                        <a:gd name="T30" fmla="*/ 30 w 234"/>
                        <a:gd name="T31" fmla="*/ 113 h 170"/>
                        <a:gd name="T32" fmla="*/ 37 w 234"/>
                        <a:gd name="T33" fmla="*/ 118 h 170"/>
                        <a:gd name="T34" fmla="*/ 41 w 234"/>
                        <a:gd name="T35" fmla="*/ 128 h 170"/>
                        <a:gd name="T36" fmla="*/ 43 w 234"/>
                        <a:gd name="T37" fmla="*/ 146 h 170"/>
                        <a:gd name="T38" fmla="*/ 39 w 234"/>
                        <a:gd name="T39" fmla="*/ 170 h 17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34"/>
                        <a:gd name="T61" fmla="*/ 0 h 170"/>
                        <a:gd name="T62" fmla="*/ 234 w 234"/>
                        <a:gd name="T63" fmla="*/ 170 h 170"/>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34" h="170">
                          <a:moveTo>
                            <a:pt x="39" y="170"/>
                          </a:moveTo>
                          <a:lnTo>
                            <a:pt x="234" y="54"/>
                          </a:lnTo>
                          <a:lnTo>
                            <a:pt x="234" y="33"/>
                          </a:lnTo>
                          <a:lnTo>
                            <a:pt x="230" y="18"/>
                          </a:lnTo>
                          <a:lnTo>
                            <a:pt x="224" y="9"/>
                          </a:lnTo>
                          <a:lnTo>
                            <a:pt x="217" y="3"/>
                          </a:lnTo>
                          <a:lnTo>
                            <a:pt x="208" y="0"/>
                          </a:lnTo>
                          <a:lnTo>
                            <a:pt x="200" y="0"/>
                          </a:lnTo>
                          <a:lnTo>
                            <a:pt x="197" y="0"/>
                          </a:lnTo>
                          <a:lnTo>
                            <a:pt x="195" y="0"/>
                          </a:lnTo>
                          <a:lnTo>
                            <a:pt x="0" y="117"/>
                          </a:lnTo>
                          <a:lnTo>
                            <a:pt x="2" y="117"/>
                          </a:lnTo>
                          <a:lnTo>
                            <a:pt x="6" y="115"/>
                          </a:lnTo>
                          <a:lnTo>
                            <a:pt x="13" y="111"/>
                          </a:lnTo>
                          <a:lnTo>
                            <a:pt x="22" y="111"/>
                          </a:lnTo>
                          <a:lnTo>
                            <a:pt x="30" y="113"/>
                          </a:lnTo>
                          <a:lnTo>
                            <a:pt x="37" y="118"/>
                          </a:lnTo>
                          <a:lnTo>
                            <a:pt x="41" y="128"/>
                          </a:lnTo>
                          <a:lnTo>
                            <a:pt x="43" y="146"/>
                          </a:lnTo>
                          <a:lnTo>
                            <a:pt x="39" y="170"/>
                          </a:lnTo>
                          <a:close/>
                        </a:path>
                      </a:pathLst>
                    </a:custGeom>
                    <a:solidFill>
                      <a:srgbClr val="0000FF"/>
                    </a:solidFill>
                    <a:ln w="0">
                      <a:solidFill>
                        <a:srgbClr val="0000FF"/>
                      </a:solidFill>
                      <a:round/>
                      <a:headEnd/>
                      <a:tailEnd/>
                    </a:ln>
                  </p:spPr>
                  <p:txBody>
                    <a:bodyPr/>
                    <a:lstStyle/>
                    <a:p>
                      <a:pPr defTabSz="457200"/>
                      <a:endParaRPr lang="en-US" dirty="0">
                        <a:solidFill>
                          <a:prstClr val="black"/>
                        </a:solidFill>
                      </a:endParaRPr>
                    </a:p>
                  </p:txBody>
                </p:sp>
                <p:sp>
                  <p:nvSpPr>
                    <p:cNvPr id="9502" name="Freeform 306"/>
                    <p:cNvSpPr>
                      <a:spLocks/>
                    </p:cNvSpPr>
                    <p:nvPr/>
                  </p:nvSpPr>
                  <p:spPr bwMode="auto">
                    <a:xfrm>
                      <a:off x="2235" y="1844"/>
                      <a:ext cx="234" cy="170"/>
                    </a:xfrm>
                    <a:custGeom>
                      <a:avLst/>
                      <a:gdLst>
                        <a:gd name="T0" fmla="*/ 39 w 234"/>
                        <a:gd name="T1" fmla="*/ 170 h 170"/>
                        <a:gd name="T2" fmla="*/ 234 w 234"/>
                        <a:gd name="T3" fmla="*/ 54 h 170"/>
                        <a:gd name="T4" fmla="*/ 234 w 234"/>
                        <a:gd name="T5" fmla="*/ 33 h 170"/>
                        <a:gd name="T6" fmla="*/ 230 w 234"/>
                        <a:gd name="T7" fmla="*/ 18 h 170"/>
                        <a:gd name="T8" fmla="*/ 224 w 234"/>
                        <a:gd name="T9" fmla="*/ 9 h 170"/>
                        <a:gd name="T10" fmla="*/ 217 w 234"/>
                        <a:gd name="T11" fmla="*/ 3 h 170"/>
                        <a:gd name="T12" fmla="*/ 208 w 234"/>
                        <a:gd name="T13" fmla="*/ 0 h 170"/>
                        <a:gd name="T14" fmla="*/ 200 w 234"/>
                        <a:gd name="T15" fmla="*/ 0 h 170"/>
                        <a:gd name="T16" fmla="*/ 197 w 234"/>
                        <a:gd name="T17" fmla="*/ 0 h 170"/>
                        <a:gd name="T18" fmla="*/ 195 w 234"/>
                        <a:gd name="T19" fmla="*/ 0 h 170"/>
                        <a:gd name="T20" fmla="*/ 0 w 234"/>
                        <a:gd name="T21" fmla="*/ 117 h 170"/>
                        <a:gd name="T22" fmla="*/ 2 w 234"/>
                        <a:gd name="T23" fmla="*/ 117 h 170"/>
                        <a:gd name="T24" fmla="*/ 6 w 234"/>
                        <a:gd name="T25" fmla="*/ 115 h 170"/>
                        <a:gd name="T26" fmla="*/ 13 w 234"/>
                        <a:gd name="T27" fmla="*/ 111 h 170"/>
                        <a:gd name="T28" fmla="*/ 22 w 234"/>
                        <a:gd name="T29" fmla="*/ 111 h 170"/>
                        <a:gd name="T30" fmla="*/ 30 w 234"/>
                        <a:gd name="T31" fmla="*/ 113 h 170"/>
                        <a:gd name="T32" fmla="*/ 37 w 234"/>
                        <a:gd name="T33" fmla="*/ 118 h 170"/>
                        <a:gd name="T34" fmla="*/ 41 w 234"/>
                        <a:gd name="T35" fmla="*/ 128 h 170"/>
                        <a:gd name="T36" fmla="*/ 43 w 234"/>
                        <a:gd name="T37" fmla="*/ 146 h 170"/>
                        <a:gd name="T38" fmla="*/ 39 w 234"/>
                        <a:gd name="T39" fmla="*/ 170 h 17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34"/>
                        <a:gd name="T61" fmla="*/ 0 h 170"/>
                        <a:gd name="T62" fmla="*/ 234 w 234"/>
                        <a:gd name="T63" fmla="*/ 170 h 170"/>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34" h="170">
                          <a:moveTo>
                            <a:pt x="39" y="170"/>
                          </a:moveTo>
                          <a:lnTo>
                            <a:pt x="234" y="54"/>
                          </a:lnTo>
                          <a:lnTo>
                            <a:pt x="234" y="33"/>
                          </a:lnTo>
                          <a:lnTo>
                            <a:pt x="230" y="18"/>
                          </a:lnTo>
                          <a:lnTo>
                            <a:pt x="224" y="9"/>
                          </a:lnTo>
                          <a:lnTo>
                            <a:pt x="217" y="3"/>
                          </a:lnTo>
                          <a:lnTo>
                            <a:pt x="208" y="0"/>
                          </a:lnTo>
                          <a:lnTo>
                            <a:pt x="200" y="0"/>
                          </a:lnTo>
                          <a:lnTo>
                            <a:pt x="197" y="0"/>
                          </a:lnTo>
                          <a:lnTo>
                            <a:pt x="195" y="0"/>
                          </a:lnTo>
                          <a:lnTo>
                            <a:pt x="0" y="117"/>
                          </a:lnTo>
                          <a:lnTo>
                            <a:pt x="2" y="117"/>
                          </a:lnTo>
                          <a:lnTo>
                            <a:pt x="6" y="115"/>
                          </a:lnTo>
                          <a:lnTo>
                            <a:pt x="13" y="111"/>
                          </a:lnTo>
                          <a:lnTo>
                            <a:pt x="22" y="111"/>
                          </a:lnTo>
                          <a:lnTo>
                            <a:pt x="30" y="113"/>
                          </a:lnTo>
                          <a:lnTo>
                            <a:pt x="37" y="118"/>
                          </a:lnTo>
                          <a:lnTo>
                            <a:pt x="41" y="128"/>
                          </a:lnTo>
                          <a:lnTo>
                            <a:pt x="43" y="146"/>
                          </a:lnTo>
                          <a:lnTo>
                            <a:pt x="39" y="170"/>
                          </a:lnTo>
                        </a:path>
                      </a:pathLst>
                    </a:custGeom>
                    <a:noFill/>
                    <a:ln w="11113">
                      <a:solidFill>
                        <a:srgbClr val="000000"/>
                      </a:solidFill>
                      <a:round/>
                      <a:headEnd/>
                      <a:tailEnd/>
                    </a:ln>
                  </p:spPr>
                  <p:txBody>
                    <a:bodyPr/>
                    <a:lstStyle/>
                    <a:p>
                      <a:pPr defTabSz="457200"/>
                      <a:endParaRPr lang="en-US" dirty="0">
                        <a:solidFill>
                          <a:prstClr val="black"/>
                        </a:solidFill>
                      </a:endParaRPr>
                    </a:p>
                  </p:txBody>
                </p:sp>
                <p:sp>
                  <p:nvSpPr>
                    <p:cNvPr id="9503" name="Freeform 307"/>
                    <p:cNvSpPr>
                      <a:spLocks/>
                    </p:cNvSpPr>
                    <p:nvPr/>
                  </p:nvSpPr>
                  <p:spPr bwMode="auto">
                    <a:xfrm>
                      <a:off x="2239" y="1844"/>
                      <a:ext cx="230" cy="165"/>
                    </a:xfrm>
                    <a:custGeom>
                      <a:avLst/>
                      <a:gdLst>
                        <a:gd name="T0" fmla="*/ 193 w 230"/>
                        <a:gd name="T1" fmla="*/ 0 h 165"/>
                        <a:gd name="T2" fmla="*/ 194 w 230"/>
                        <a:gd name="T3" fmla="*/ 0 h 165"/>
                        <a:gd name="T4" fmla="*/ 200 w 230"/>
                        <a:gd name="T5" fmla="*/ 0 h 165"/>
                        <a:gd name="T6" fmla="*/ 209 w 230"/>
                        <a:gd name="T7" fmla="*/ 2 h 165"/>
                        <a:gd name="T8" fmla="*/ 217 w 230"/>
                        <a:gd name="T9" fmla="*/ 7 h 165"/>
                        <a:gd name="T10" fmla="*/ 224 w 230"/>
                        <a:gd name="T11" fmla="*/ 15 h 165"/>
                        <a:gd name="T12" fmla="*/ 230 w 230"/>
                        <a:gd name="T13" fmla="*/ 29 h 165"/>
                        <a:gd name="T14" fmla="*/ 230 w 230"/>
                        <a:gd name="T15" fmla="*/ 50 h 165"/>
                        <a:gd name="T16" fmla="*/ 37 w 230"/>
                        <a:gd name="T17" fmla="*/ 165 h 165"/>
                        <a:gd name="T18" fmla="*/ 41 w 230"/>
                        <a:gd name="T19" fmla="*/ 144 h 165"/>
                        <a:gd name="T20" fmla="*/ 39 w 230"/>
                        <a:gd name="T21" fmla="*/ 128 h 165"/>
                        <a:gd name="T22" fmla="*/ 35 w 230"/>
                        <a:gd name="T23" fmla="*/ 118 h 165"/>
                        <a:gd name="T24" fmla="*/ 28 w 230"/>
                        <a:gd name="T25" fmla="*/ 113 h 165"/>
                        <a:gd name="T26" fmla="*/ 20 w 230"/>
                        <a:gd name="T27" fmla="*/ 111 h 165"/>
                        <a:gd name="T28" fmla="*/ 13 w 230"/>
                        <a:gd name="T29" fmla="*/ 113 h 165"/>
                        <a:gd name="T30" fmla="*/ 7 w 230"/>
                        <a:gd name="T31" fmla="*/ 115 h 165"/>
                        <a:gd name="T32" fmla="*/ 2 w 230"/>
                        <a:gd name="T33" fmla="*/ 115 h 165"/>
                        <a:gd name="T34" fmla="*/ 0 w 230"/>
                        <a:gd name="T35" fmla="*/ 117 h 165"/>
                        <a:gd name="T36" fmla="*/ 193 w 230"/>
                        <a:gd name="T37" fmla="*/ 0 h 16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30"/>
                        <a:gd name="T58" fmla="*/ 0 h 165"/>
                        <a:gd name="T59" fmla="*/ 230 w 230"/>
                        <a:gd name="T60" fmla="*/ 165 h 16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30" h="165">
                          <a:moveTo>
                            <a:pt x="193" y="0"/>
                          </a:moveTo>
                          <a:lnTo>
                            <a:pt x="194" y="0"/>
                          </a:lnTo>
                          <a:lnTo>
                            <a:pt x="200" y="0"/>
                          </a:lnTo>
                          <a:lnTo>
                            <a:pt x="209" y="2"/>
                          </a:lnTo>
                          <a:lnTo>
                            <a:pt x="217" y="7"/>
                          </a:lnTo>
                          <a:lnTo>
                            <a:pt x="224" y="15"/>
                          </a:lnTo>
                          <a:lnTo>
                            <a:pt x="230" y="29"/>
                          </a:lnTo>
                          <a:lnTo>
                            <a:pt x="230" y="50"/>
                          </a:lnTo>
                          <a:lnTo>
                            <a:pt x="37" y="165"/>
                          </a:lnTo>
                          <a:lnTo>
                            <a:pt x="41" y="144"/>
                          </a:lnTo>
                          <a:lnTo>
                            <a:pt x="39" y="128"/>
                          </a:lnTo>
                          <a:lnTo>
                            <a:pt x="35" y="118"/>
                          </a:lnTo>
                          <a:lnTo>
                            <a:pt x="28" y="113"/>
                          </a:lnTo>
                          <a:lnTo>
                            <a:pt x="20" y="111"/>
                          </a:lnTo>
                          <a:lnTo>
                            <a:pt x="13" y="113"/>
                          </a:lnTo>
                          <a:lnTo>
                            <a:pt x="7" y="115"/>
                          </a:lnTo>
                          <a:lnTo>
                            <a:pt x="2" y="115"/>
                          </a:lnTo>
                          <a:lnTo>
                            <a:pt x="0" y="117"/>
                          </a:lnTo>
                          <a:lnTo>
                            <a:pt x="193" y="0"/>
                          </a:lnTo>
                          <a:close/>
                        </a:path>
                      </a:pathLst>
                    </a:custGeom>
                    <a:solidFill>
                      <a:srgbClr val="2424FF"/>
                    </a:solidFill>
                    <a:ln w="0">
                      <a:solidFill>
                        <a:srgbClr val="2424FF"/>
                      </a:solidFill>
                      <a:round/>
                      <a:headEnd/>
                      <a:tailEnd/>
                    </a:ln>
                  </p:spPr>
                  <p:txBody>
                    <a:bodyPr/>
                    <a:lstStyle/>
                    <a:p>
                      <a:pPr defTabSz="457200"/>
                      <a:endParaRPr lang="en-US" dirty="0">
                        <a:solidFill>
                          <a:prstClr val="black"/>
                        </a:solidFill>
                      </a:endParaRPr>
                    </a:p>
                  </p:txBody>
                </p:sp>
                <p:sp>
                  <p:nvSpPr>
                    <p:cNvPr id="9504" name="Freeform 308"/>
                    <p:cNvSpPr>
                      <a:spLocks/>
                    </p:cNvSpPr>
                    <p:nvPr/>
                  </p:nvSpPr>
                  <p:spPr bwMode="auto">
                    <a:xfrm>
                      <a:off x="2244" y="1846"/>
                      <a:ext cx="223" cy="157"/>
                    </a:xfrm>
                    <a:custGeom>
                      <a:avLst/>
                      <a:gdLst>
                        <a:gd name="T0" fmla="*/ 189 w 223"/>
                        <a:gd name="T1" fmla="*/ 0 h 157"/>
                        <a:gd name="T2" fmla="*/ 191 w 223"/>
                        <a:gd name="T3" fmla="*/ 0 h 157"/>
                        <a:gd name="T4" fmla="*/ 197 w 223"/>
                        <a:gd name="T5" fmla="*/ 0 h 157"/>
                        <a:gd name="T6" fmla="*/ 204 w 223"/>
                        <a:gd name="T7" fmla="*/ 1 h 157"/>
                        <a:gd name="T8" fmla="*/ 212 w 223"/>
                        <a:gd name="T9" fmla="*/ 5 h 157"/>
                        <a:gd name="T10" fmla="*/ 219 w 223"/>
                        <a:gd name="T11" fmla="*/ 13 h 157"/>
                        <a:gd name="T12" fmla="*/ 223 w 223"/>
                        <a:gd name="T13" fmla="*/ 26 h 157"/>
                        <a:gd name="T14" fmla="*/ 223 w 223"/>
                        <a:gd name="T15" fmla="*/ 44 h 157"/>
                        <a:gd name="T16" fmla="*/ 34 w 223"/>
                        <a:gd name="T17" fmla="*/ 157 h 157"/>
                        <a:gd name="T18" fmla="*/ 36 w 223"/>
                        <a:gd name="T19" fmla="*/ 137 h 157"/>
                        <a:gd name="T20" fmla="*/ 34 w 223"/>
                        <a:gd name="T21" fmla="*/ 124 h 157"/>
                        <a:gd name="T22" fmla="*/ 28 w 223"/>
                        <a:gd name="T23" fmla="*/ 116 h 157"/>
                        <a:gd name="T24" fmla="*/ 23 w 223"/>
                        <a:gd name="T25" fmla="*/ 113 h 157"/>
                        <a:gd name="T26" fmla="*/ 15 w 223"/>
                        <a:gd name="T27" fmla="*/ 111 h 157"/>
                        <a:gd name="T28" fmla="*/ 8 w 223"/>
                        <a:gd name="T29" fmla="*/ 111 h 157"/>
                        <a:gd name="T30" fmla="*/ 4 w 223"/>
                        <a:gd name="T31" fmla="*/ 113 h 157"/>
                        <a:gd name="T32" fmla="*/ 0 w 223"/>
                        <a:gd name="T33" fmla="*/ 113 h 157"/>
                        <a:gd name="T34" fmla="*/ 189 w 223"/>
                        <a:gd name="T35" fmla="*/ 0 h 15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23"/>
                        <a:gd name="T55" fmla="*/ 0 h 157"/>
                        <a:gd name="T56" fmla="*/ 223 w 223"/>
                        <a:gd name="T57" fmla="*/ 157 h 157"/>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23" h="157">
                          <a:moveTo>
                            <a:pt x="189" y="0"/>
                          </a:moveTo>
                          <a:lnTo>
                            <a:pt x="191" y="0"/>
                          </a:lnTo>
                          <a:lnTo>
                            <a:pt x="197" y="0"/>
                          </a:lnTo>
                          <a:lnTo>
                            <a:pt x="204" y="1"/>
                          </a:lnTo>
                          <a:lnTo>
                            <a:pt x="212" y="5"/>
                          </a:lnTo>
                          <a:lnTo>
                            <a:pt x="219" y="13"/>
                          </a:lnTo>
                          <a:lnTo>
                            <a:pt x="223" y="26"/>
                          </a:lnTo>
                          <a:lnTo>
                            <a:pt x="223" y="44"/>
                          </a:lnTo>
                          <a:lnTo>
                            <a:pt x="34" y="157"/>
                          </a:lnTo>
                          <a:lnTo>
                            <a:pt x="36" y="137"/>
                          </a:lnTo>
                          <a:lnTo>
                            <a:pt x="34" y="124"/>
                          </a:lnTo>
                          <a:lnTo>
                            <a:pt x="28" y="116"/>
                          </a:lnTo>
                          <a:lnTo>
                            <a:pt x="23" y="113"/>
                          </a:lnTo>
                          <a:lnTo>
                            <a:pt x="15" y="111"/>
                          </a:lnTo>
                          <a:lnTo>
                            <a:pt x="8" y="111"/>
                          </a:lnTo>
                          <a:lnTo>
                            <a:pt x="4" y="113"/>
                          </a:lnTo>
                          <a:lnTo>
                            <a:pt x="0" y="113"/>
                          </a:lnTo>
                          <a:lnTo>
                            <a:pt x="189" y="0"/>
                          </a:lnTo>
                          <a:close/>
                        </a:path>
                      </a:pathLst>
                    </a:custGeom>
                    <a:solidFill>
                      <a:srgbClr val="4949FF"/>
                    </a:solidFill>
                    <a:ln w="0">
                      <a:solidFill>
                        <a:srgbClr val="4949FF"/>
                      </a:solidFill>
                      <a:round/>
                      <a:headEnd/>
                      <a:tailEnd/>
                    </a:ln>
                  </p:spPr>
                  <p:txBody>
                    <a:bodyPr/>
                    <a:lstStyle/>
                    <a:p>
                      <a:pPr defTabSz="457200"/>
                      <a:endParaRPr lang="en-US" dirty="0">
                        <a:solidFill>
                          <a:prstClr val="black"/>
                        </a:solidFill>
                      </a:endParaRPr>
                    </a:p>
                  </p:txBody>
                </p:sp>
                <p:sp>
                  <p:nvSpPr>
                    <p:cNvPr id="9505" name="Freeform 309"/>
                    <p:cNvSpPr>
                      <a:spLocks/>
                    </p:cNvSpPr>
                    <p:nvPr/>
                  </p:nvSpPr>
                  <p:spPr bwMode="auto">
                    <a:xfrm>
                      <a:off x="2250" y="1846"/>
                      <a:ext cx="217" cy="152"/>
                    </a:xfrm>
                    <a:custGeom>
                      <a:avLst/>
                      <a:gdLst>
                        <a:gd name="T0" fmla="*/ 185 w 217"/>
                        <a:gd name="T1" fmla="*/ 0 h 152"/>
                        <a:gd name="T2" fmla="*/ 187 w 217"/>
                        <a:gd name="T3" fmla="*/ 0 h 152"/>
                        <a:gd name="T4" fmla="*/ 195 w 217"/>
                        <a:gd name="T5" fmla="*/ 1 h 152"/>
                        <a:gd name="T6" fmla="*/ 202 w 217"/>
                        <a:gd name="T7" fmla="*/ 3 h 152"/>
                        <a:gd name="T8" fmla="*/ 209 w 217"/>
                        <a:gd name="T9" fmla="*/ 11 h 152"/>
                        <a:gd name="T10" fmla="*/ 215 w 217"/>
                        <a:gd name="T11" fmla="*/ 22 h 152"/>
                        <a:gd name="T12" fmla="*/ 217 w 217"/>
                        <a:gd name="T13" fmla="*/ 39 h 152"/>
                        <a:gd name="T14" fmla="*/ 30 w 217"/>
                        <a:gd name="T15" fmla="*/ 152 h 152"/>
                        <a:gd name="T16" fmla="*/ 31 w 217"/>
                        <a:gd name="T17" fmla="*/ 133 h 152"/>
                        <a:gd name="T18" fmla="*/ 28 w 217"/>
                        <a:gd name="T19" fmla="*/ 122 h 152"/>
                        <a:gd name="T20" fmla="*/ 22 w 217"/>
                        <a:gd name="T21" fmla="*/ 115 h 152"/>
                        <a:gd name="T22" fmla="*/ 15 w 217"/>
                        <a:gd name="T23" fmla="*/ 113 h 152"/>
                        <a:gd name="T24" fmla="*/ 7 w 217"/>
                        <a:gd name="T25" fmla="*/ 111 h 152"/>
                        <a:gd name="T26" fmla="*/ 4 w 217"/>
                        <a:gd name="T27" fmla="*/ 113 h 152"/>
                        <a:gd name="T28" fmla="*/ 0 w 217"/>
                        <a:gd name="T29" fmla="*/ 113 h 152"/>
                        <a:gd name="T30" fmla="*/ 185 w 217"/>
                        <a:gd name="T31" fmla="*/ 0 h 15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17"/>
                        <a:gd name="T49" fmla="*/ 0 h 152"/>
                        <a:gd name="T50" fmla="*/ 217 w 217"/>
                        <a:gd name="T51" fmla="*/ 152 h 152"/>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17" h="152">
                          <a:moveTo>
                            <a:pt x="185" y="0"/>
                          </a:moveTo>
                          <a:lnTo>
                            <a:pt x="187" y="0"/>
                          </a:lnTo>
                          <a:lnTo>
                            <a:pt x="195" y="1"/>
                          </a:lnTo>
                          <a:lnTo>
                            <a:pt x="202" y="3"/>
                          </a:lnTo>
                          <a:lnTo>
                            <a:pt x="209" y="11"/>
                          </a:lnTo>
                          <a:lnTo>
                            <a:pt x="215" y="22"/>
                          </a:lnTo>
                          <a:lnTo>
                            <a:pt x="217" y="39"/>
                          </a:lnTo>
                          <a:lnTo>
                            <a:pt x="30" y="152"/>
                          </a:lnTo>
                          <a:lnTo>
                            <a:pt x="31" y="133"/>
                          </a:lnTo>
                          <a:lnTo>
                            <a:pt x="28" y="122"/>
                          </a:lnTo>
                          <a:lnTo>
                            <a:pt x="22" y="115"/>
                          </a:lnTo>
                          <a:lnTo>
                            <a:pt x="15" y="113"/>
                          </a:lnTo>
                          <a:lnTo>
                            <a:pt x="7" y="111"/>
                          </a:lnTo>
                          <a:lnTo>
                            <a:pt x="4" y="113"/>
                          </a:lnTo>
                          <a:lnTo>
                            <a:pt x="0" y="113"/>
                          </a:lnTo>
                          <a:lnTo>
                            <a:pt x="185" y="0"/>
                          </a:lnTo>
                          <a:close/>
                        </a:path>
                      </a:pathLst>
                    </a:custGeom>
                    <a:solidFill>
                      <a:srgbClr val="6D6DFF"/>
                    </a:solidFill>
                    <a:ln w="0">
                      <a:solidFill>
                        <a:srgbClr val="6D6DFF"/>
                      </a:solidFill>
                      <a:round/>
                      <a:headEnd/>
                      <a:tailEnd/>
                    </a:ln>
                  </p:spPr>
                  <p:txBody>
                    <a:bodyPr/>
                    <a:lstStyle/>
                    <a:p>
                      <a:pPr defTabSz="457200"/>
                      <a:endParaRPr lang="en-US" dirty="0">
                        <a:solidFill>
                          <a:prstClr val="black"/>
                        </a:solidFill>
                      </a:endParaRPr>
                    </a:p>
                  </p:txBody>
                </p:sp>
                <p:sp>
                  <p:nvSpPr>
                    <p:cNvPr id="9506" name="Freeform 310"/>
                    <p:cNvSpPr>
                      <a:spLocks/>
                    </p:cNvSpPr>
                    <p:nvPr/>
                  </p:nvSpPr>
                  <p:spPr bwMode="auto">
                    <a:xfrm>
                      <a:off x="2255" y="1846"/>
                      <a:ext cx="210" cy="146"/>
                    </a:xfrm>
                    <a:custGeom>
                      <a:avLst/>
                      <a:gdLst>
                        <a:gd name="T0" fmla="*/ 182 w 210"/>
                        <a:gd name="T1" fmla="*/ 0 h 146"/>
                        <a:gd name="T2" fmla="*/ 186 w 210"/>
                        <a:gd name="T3" fmla="*/ 0 h 146"/>
                        <a:gd name="T4" fmla="*/ 190 w 210"/>
                        <a:gd name="T5" fmla="*/ 1 h 146"/>
                        <a:gd name="T6" fmla="*/ 197 w 210"/>
                        <a:gd name="T7" fmla="*/ 5 h 146"/>
                        <a:gd name="T8" fmla="*/ 204 w 210"/>
                        <a:gd name="T9" fmla="*/ 11 h 146"/>
                        <a:gd name="T10" fmla="*/ 210 w 210"/>
                        <a:gd name="T11" fmla="*/ 22 h 146"/>
                        <a:gd name="T12" fmla="*/ 210 w 210"/>
                        <a:gd name="T13" fmla="*/ 35 h 146"/>
                        <a:gd name="T14" fmla="*/ 26 w 210"/>
                        <a:gd name="T15" fmla="*/ 146 h 146"/>
                        <a:gd name="T16" fmla="*/ 26 w 210"/>
                        <a:gd name="T17" fmla="*/ 131 h 146"/>
                        <a:gd name="T18" fmla="*/ 23 w 210"/>
                        <a:gd name="T19" fmla="*/ 120 h 146"/>
                        <a:gd name="T20" fmla="*/ 17 w 210"/>
                        <a:gd name="T21" fmla="*/ 115 h 146"/>
                        <a:gd name="T22" fmla="*/ 10 w 210"/>
                        <a:gd name="T23" fmla="*/ 113 h 146"/>
                        <a:gd name="T24" fmla="*/ 4 w 210"/>
                        <a:gd name="T25" fmla="*/ 111 h 146"/>
                        <a:gd name="T26" fmla="*/ 0 w 210"/>
                        <a:gd name="T27" fmla="*/ 111 h 146"/>
                        <a:gd name="T28" fmla="*/ 182 w 210"/>
                        <a:gd name="T29" fmla="*/ 0 h 14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10"/>
                        <a:gd name="T46" fmla="*/ 0 h 146"/>
                        <a:gd name="T47" fmla="*/ 210 w 210"/>
                        <a:gd name="T48" fmla="*/ 146 h 14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10" h="146">
                          <a:moveTo>
                            <a:pt x="182" y="0"/>
                          </a:moveTo>
                          <a:lnTo>
                            <a:pt x="186" y="0"/>
                          </a:lnTo>
                          <a:lnTo>
                            <a:pt x="190" y="1"/>
                          </a:lnTo>
                          <a:lnTo>
                            <a:pt x="197" y="5"/>
                          </a:lnTo>
                          <a:lnTo>
                            <a:pt x="204" y="11"/>
                          </a:lnTo>
                          <a:lnTo>
                            <a:pt x="210" y="22"/>
                          </a:lnTo>
                          <a:lnTo>
                            <a:pt x="210" y="35"/>
                          </a:lnTo>
                          <a:lnTo>
                            <a:pt x="26" y="146"/>
                          </a:lnTo>
                          <a:lnTo>
                            <a:pt x="26" y="131"/>
                          </a:lnTo>
                          <a:lnTo>
                            <a:pt x="23" y="120"/>
                          </a:lnTo>
                          <a:lnTo>
                            <a:pt x="17" y="115"/>
                          </a:lnTo>
                          <a:lnTo>
                            <a:pt x="10" y="113"/>
                          </a:lnTo>
                          <a:lnTo>
                            <a:pt x="4" y="111"/>
                          </a:lnTo>
                          <a:lnTo>
                            <a:pt x="0" y="111"/>
                          </a:lnTo>
                          <a:lnTo>
                            <a:pt x="182" y="0"/>
                          </a:lnTo>
                          <a:close/>
                        </a:path>
                      </a:pathLst>
                    </a:custGeom>
                    <a:solidFill>
                      <a:srgbClr val="9292FF"/>
                    </a:solidFill>
                    <a:ln w="0">
                      <a:solidFill>
                        <a:srgbClr val="9292FF"/>
                      </a:solidFill>
                      <a:round/>
                      <a:headEnd/>
                      <a:tailEnd/>
                    </a:ln>
                  </p:spPr>
                  <p:txBody>
                    <a:bodyPr/>
                    <a:lstStyle/>
                    <a:p>
                      <a:pPr defTabSz="457200"/>
                      <a:endParaRPr lang="en-US" dirty="0">
                        <a:solidFill>
                          <a:prstClr val="black"/>
                        </a:solidFill>
                      </a:endParaRPr>
                    </a:p>
                  </p:txBody>
                </p:sp>
                <p:sp>
                  <p:nvSpPr>
                    <p:cNvPr id="9507" name="Freeform 311"/>
                    <p:cNvSpPr>
                      <a:spLocks/>
                    </p:cNvSpPr>
                    <p:nvPr/>
                  </p:nvSpPr>
                  <p:spPr bwMode="auto">
                    <a:xfrm>
                      <a:off x="2261" y="1846"/>
                      <a:ext cx="202" cy="141"/>
                    </a:xfrm>
                    <a:custGeom>
                      <a:avLst/>
                      <a:gdLst>
                        <a:gd name="T0" fmla="*/ 178 w 202"/>
                        <a:gd name="T1" fmla="*/ 0 h 141"/>
                        <a:gd name="T2" fmla="*/ 182 w 202"/>
                        <a:gd name="T3" fmla="*/ 1 h 141"/>
                        <a:gd name="T4" fmla="*/ 187 w 202"/>
                        <a:gd name="T5" fmla="*/ 3 h 141"/>
                        <a:gd name="T6" fmla="*/ 195 w 202"/>
                        <a:gd name="T7" fmla="*/ 9 h 141"/>
                        <a:gd name="T8" fmla="*/ 202 w 202"/>
                        <a:gd name="T9" fmla="*/ 18 h 141"/>
                        <a:gd name="T10" fmla="*/ 202 w 202"/>
                        <a:gd name="T11" fmla="*/ 31 h 141"/>
                        <a:gd name="T12" fmla="*/ 22 w 202"/>
                        <a:gd name="T13" fmla="*/ 141 h 141"/>
                        <a:gd name="T14" fmla="*/ 20 w 202"/>
                        <a:gd name="T15" fmla="*/ 128 h 141"/>
                        <a:gd name="T16" fmla="*/ 17 w 202"/>
                        <a:gd name="T17" fmla="*/ 120 h 141"/>
                        <a:gd name="T18" fmla="*/ 9 w 202"/>
                        <a:gd name="T19" fmla="*/ 115 h 141"/>
                        <a:gd name="T20" fmla="*/ 4 w 202"/>
                        <a:gd name="T21" fmla="*/ 111 h 141"/>
                        <a:gd name="T22" fmla="*/ 0 w 202"/>
                        <a:gd name="T23" fmla="*/ 111 h 141"/>
                        <a:gd name="T24" fmla="*/ 178 w 202"/>
                        <a:gd name="T25" fmla="*/ 0 h 14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02"/>
                        <a:gd name="T40" fmla="*/ 0 h 141"/>
                        <a:gd name="T41" fmla="*/ 202 w 202"/>
                        <a:gd name="T42" fmla="*/ 141 h 14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02" h="141">
                          <a:moveTo>
                            <a:pt x="178" y="0"/>
                          </a:moveTo>
                          <a:lnTo>
                            <a:pt x="182" y="1"/>
                          </a:lnTo>
                          <a:lnTo>
                            <a:pt x="187" y="3"/>
                          </a:lnTo>
                          <a:lnTo>
                            <a:pt x="195" y="9"/>
                          </a:lnTo>
                          <a:lnTo>
                            <a:pt x="202" y="18"/>
                          </a:lnTo>
                          <a:lnTo>
                            <a:pt x="202" y="31"/>
                          </a:lnTo>
                          <a:lnTo>
                            <a:pt x="22" y="141"/>
                          </a:lnTo>
                          <a:lnTo>
                            <a:pt x="20" y="128"/>
                          </a:lnTo>
                          <a:lnTo>
                            <a:pt x="17" y="120"/>
                          </a:lnTo>
                          <a:lnTo>
                            <a:pt x="9" y="115"/>
                          </a:lnTo>
                          <a:lnTo>
                            <a:pt x="4" y="111"/>
                          </a:lnTo>
                          <a:lnTo>
                            <a:pt x="0" y="111"/>
                          </a:lnTo>
                          <a:lnTo>
                            <a:pt x="178" y="0"/>
                          </a:lnTo>
                          <a:close/>
                        </a:path>
                      </a:pathLst>
                    </a:custGeom>
                    <a:solidFill>
                      <a:srgbClr val="B6B6FF"/>
                    </a:solidFill>
                    <a:ln w="0">
                      <a:solidFill>
                        <a:srgbClr val="B6B6FF"/>
                      </a:solidFill>
                      <a:round/>
                      <a:headEnd/>
                      <a:tailEnd/>
                    </a:ln>
                  </p:spPr>
                  <p:txBody>
                    <a:bodyPr/>
                    <a:lstStyle/>
                    <a:p>
                      <a:pPr defTabSz="457200"/>
                      <a:endParaRPr lang="en-US" dirty="0">
                        <a:solidFill>
                          <a:prstClr val="black"/>
                        </a:solidFill>
                      </a:endParaRPr>
                    </a:p>
                  </p:txBody>
                </p:sp>
                <p:sp>
                  <p:nvSpPr>
                    <p:cNvPr id="9508" name="Freeform 312"/>
                    <p:cNvSpPr>
                      <a:spLocks/>
                    </p:cNvSpPr>
                    <p:nvPr/>
                  </p:nvSpPr>
                  <p:spPr bwMode="auto">
                    <a:xfrm>
                      <a:off x="2267" y="1847"/>
                      <a:ext cx="196" cy="134"/>
                    </a:xfrm>
                    <a:custGeom>
                      <a:avLst/>
                      <a:gdLst>
                        <a:gd name="T0" fmla="*/ 176 w 196"/>
                        <a:gd name="T1" fmla="*/ 0 h 134"/>
                        <a:gd name="T2" fmla="*/ 176 w 196"/>
                        <a:gd name="T3" fmla="*/ 0 h 134"/>
                        <a:gd name="T4" fmla="*/ 179 w 196"/>
                        <a:gd name="T5" fmla="*/ 2 h 134"/>
                        <a:gd name="T6" fmla="*/ 181 w 196"/>
                        <a:gd name="T7" fmla="*/ 4 h 134"/>
                        <a:gd name="T8" fmla="*/ 187 w 196"/>
                        <a:gd name="T9" fmla="*/ 6 h 134"/>
                        <a:gd name="T10" fmla="*/ 191 w 196"/>
                        <a:gd name="T11" fmla="*/ 10 h 134"/>
                        <a:gd name="T12" fmla="*/ 192 w 196"/>
                        <a:gd name="T13" fmla="*/ 15 h 134"/>
                        <a:gd name="T14" fmla="*/ 196 w 196"/>
                        <a:gd name="T15" fmla="*/ 21 h 134"/>
                        <a:gd name="T16" fmla="*/ 196 w 196"/>
                        <a:gd name="T17" fmla="*/ 26 h 134"/>
                        <a:gd name="T18" fmla="*/ 16 w 196"/>
                        <a:gd name="T19" fmla="*/ 134 h 134"/>
                        <a:gd name="T20" fmla="*/ 16 w 196"/>
                        <a:gd name="T21" fmla="*/ 130 h 134"/>
                        <a:gd name="T22" fmla="*/ 16 w 196"/>
                        <a:gd name="T23" fmla="*/ 125 h 134"/>
                        <a:gd name="T24" fmla="*/ 13 w 196"/>
                        <a:gd name="T25" fmla="*/ 121 h 134"/>
                        <a:gd name="T26" fmla="*/ 9 w 196"/>
                        <a:gd name="T27" fmla="*/ 117 h 134"/>
                        <a:gd name="T28" fmla="*/ 7 w 196"/>
                        <a:gd name="T29" fmla="*/ 114 h 134"/>
                        <a:gd name="T30" fmla="*/ 3 w 196"/>
                        <a:gd name="T31" fmla="*/ 112 h 134"/>
                        <a:gd name="T32" fmla="*/ 1 w 196"/>
                        <a:gd name="T33" fmla="*/ 110 h 134"/>
                        <a:gd name="T34" fmla="*/ 0 w 196"/>
                        <a:gd name="T35" fmla="*/ 108 h 134"/>
                        <a:gd name="T36" fmla="*/ 176 w 196"/>
                        <a:gd name="T37" fmla="*/ 0 h 13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96"/>
                        <a:gd name="T58" fmla="*/ 0 h 134"/>
                        <a:gd name="T59" fmla="*/ 196 w 196"/>
                        <a:gd name="T60" fmla="*/ 134 h 13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96" h="134">
                          <a:moveTo>
                            <a:pt x="176" y="0"/>
                          </a:moveTo>
                          <a:lnTo>
                            <a:pt x="176" y="0"/>
                          </a:lnTo>
                          <a:lnTo>
                            <a:pt x="179" y="2"/>
                          </a:lnTo>
                          <a:lnTo>
                            <a:pt x="181" y="4"/>
                          </a:lnTo>
                          <a:lnTo>
                            <a:pt x="187" y="6"/>
                          </a:lnTo>
                          <a:lnTo>
                            <a:pt x="191" y="10"/>
                          </a:lnTo>
                          <a:lnTo>
                            <a:pt x="192" y="15"/>
                          </a:lnTo>
                          <a:lnTo>
                            <a:pt x="196" y="21"/>
                          </a:lnTo>
                          <a:lnTo>
                            <a:pt x="196" y="26"/>
                          </a:lnTo>
                          <a:lnTo>
                            <a:pt x="16" y="134"/>
                          </a:lnTo>
                          <a:lnTo>
                            <a:pt x="16" y="130"/>
                          </a:lnTo>
                          <a:lnTo>
                            <a:pt x="16" y="125"/>
                          </a:lnTo>
                          <a:lnTo>
                            <a:pt x="13" y="121"/>
                          </a:lnTo>
                          <a:lnTo>
                            <a:pt x="9" y="117"/>
                          </a:lnTo>
                          <a:lnTo>
                            <a:pt x="7" y="114"/>
                          </a:lnTo>
                          <a:lnTo>
                            <a:pt x="3" y="112"/>
                          </a:lnTo>
                          <a:lnTo>
                            <a:pt x="1" y="110"/>
                          </a:lnTo>
                          <a:lnTo>
                            <a:pt x="0" y="108"/>
                          </a:lnTo>
                          <a:lnTo>
                            <a:pt x="176" y="0"/>
                          </a:lnTo>
                          <a:close/>
                        </a:path>
                      </a:pathLst>
                    </a:custGeom>
                    <a:solidFill>
                      <a:srgbClr val="DBDBFF"/>
                    </a:solidFill>
                    <a:ln w="0">
                      <a:solidFill>
                        <a:srgbClr val="DBDBFF"/>
                      </a:solidFill>
                      <a:round/>
                      <a:headEnd/>
                      <a:tailEnd/>
                    </a:ln>
                  </p:spPr>
                  <p:txBody>
                    <a:bodyPr/>
                    <a:lstStyle/>
                    <a:p>
                      <a:pPr defTabSz="457200"/>
                      <a:endParaRPr lang="en-US" dirty="0">
                        <a:solidFill>
                          <a:prstClr val="black"/>
                        </a:solidFill>
                      </a:endParaRPr>
                    </a:p>
                  </p:txBody>
                </p:sp>
                <p:sp>
                  <p:nvSpPr>
                    <p:cNvPr id="9509" name="Freeform 313"/>
                    <p:cNvSpPr>
                      <a:spLocks/>
                    </p:cNvSpPr>
                    <p:nvPr/>
                  </p:nvSpPr>
                  <p:spPr bwMode="auto">
                    <a:xfrm>
                      <a:off x="2272" y="1847"/>
                      <a:ext cx="189" cy="128"/>
                    </a:xfrm>
                    <a:custGeom>
                      <a:avLst/>
                      <a:gdLst>
                        <a:gd name="T0" fmla="*/ 173 w 189"/>
                        <a:gd name="T1" fmla="*/ 0 h 128"/>
                        <a:gd name="T2" fmla="*/ 173 w 189"/>
                        <a:gd name="T3" fmla="*/ 0 h 128"/>
                        <a:gd name="T4" fmla="*/ 176 w 189"/>
                        <a:gd name="T5" fmla="*/ 2 h 128"/>
                        <a:gd name="T6" fmla="*/ 180 w 189"/>
                        <a:gd name="T7" fmla="*/ 6 h 128"/>
                        <a:gd name="T8" fmla="*/ 184 w 189"/>
                        <a:gd name="T9" fmla="*/ 10 h 128"/>
                        <a:gd name="T10" fmla="*/ 187 w 189"/>
                        <a:gd name="T11" fmla="*/ 13 h 128"/>
                        <a:gd name="T12" fmla="*/ 189 w 189"/>
                        <a:gd name="T13" fmla="*/ 17 h 128"/>
                        <a:gd name="T14" fmla="*/ 189 w 189"/>
                        <a:gd name="T15" fmla="*/ 23 h 128"/>
                        <a:gd name="T16" fmla="*/ 13 w 189"/>
                        <a:gd name="T17" fmla="*/ 128 h 128"/>
                        <a:gd name="T18" fmla="*/ 0 w 189"/>
                        <a:gd name="T19" fmla="*/ 108 h 128"/>
                        <a:gd name="T20" fmla="*/ 173 w 189"/>
                        <a:gd name="T21" fmla="*/ 0 h 12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89"/>
                        <a:gd name="T34" fmla="*/ 0 h 128"/>
                        <a:gd name="T35" fmla="*/ 189 w 189"/>
                        <a:gd name="T36" fmla="*/ 128 h 12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89" h="128">
                          <a:moveTo>
                            <a:pt x="173" y="0"/>
                          </a:moveTo>
                          <a:lnTo>
                            <a:pt x="173" y="0"/>
                          </a:lnTo>
                          <a:lnTo>
                            <a:pt x="176" y="2"/>
                          </a:lnTo>
                          <a:lnTo>
                            <a:pt x="180" y="6"/>
                          </a:lnTo>
                          <a:lnTo>
                            <a:pt x="184" y="10"/>
                          </a:lnTo>
                          <a:lnTo>
                            <a:pt x="187" y="13"/>
                          </a:lnTo>
                          <a:lnTo>
                            <a:pt x="189" y="17"/>
                          </a:lnTo>
                          <a:lnTo>
                            <a:pt x="189" y="23"/>
                          </a:lnTo>
                          <a:lnTo>
                            <a:pt x="13" y="128"/>
                          </a:lnTo>
                          <a:lnTo>
                            <a:pt x="0" y="108"/>
                          </a:lnTo>
                          <a:lnTo>
                            <a:pt x="173" y="0"/>
                          </a:lnTo>
                          <a:close/>
                        </a:path>
                      </a:pathLst>
                    </a:custGeom>
                    <a:solidFill>
                      <a:srgbClr val="FFFFFF"/>
                    </a:solidFill>
                    <a:ln w="0">
                      <a:solidFill>
                        <a:srgbClr val="FFFFFF"/>
                      </a:solidFill>
                      <a:round/>
                      <a:headEnd/>
                      <a:tailEnd/>
                    </a:ln>
                  </p:spPr>
                  <p:txBody>
                    <a:bodyPr/>
                    <a:lstStyle/>
                    <a:p>
                      <a:pPr defTabSz="457200"/>
                      <a:endParaRPr lang="en-US" dirty="0">
                        <a:solidFill>
                          <a:prstClr val="black"/>
                        </a:solidFill>
                      </a:endParaRPr>
                    </a:p>
                  </p:txBody>
                </p:sp>
                <p:sp>
                  <p:nvSpPr>
                    <p:cNvPr id="9510" name="Freeform 316"/>
                    <p:cNvSpPr>
                      <a:spLocks/>
                    </p:cNvSpPr>
                    <p:nvPr/>
                  </p:nvSpPr>
                  <p:spPr bwMode="auto">
                    <a:xfrm>
                      <a:off x="2231" y="1953"/>
                      <a:ext cx="45" cy="61"/>
                    </a:xfrm>
                    <a:custGeom>
                      <a:avLst/>
                      <a:gdLst>
                        <a:gd name="T0" fmla="*/ 0 w 45"/>
                        <a:gd name="T1" fmla="*/ 8 h 61"/>
                        <a:gd name="T2" fmla="*/ 2 w 45"/>
                        <a:gd name="T3" fmla="*/ 8 h 61"/>
                        <a:gd name="T4" fmla="*/ 6 w 45"/>
                        <a:gd name="T5" fmla="*/ 4 h 61"/>
                        <a:gd name="T6" fmla="*/ 13 w 45"/>
                        <a:gd name="T7" fmla="*/ 2 h 61"/>
                        <a:gd name="T8" fmla="*/ 19 w 45"/>
                        <a:gd name="T9" fmla="*/ 0 h 61"/>
                        <a:gd name="T10" fmla="*/ 28 w 45"/>
                        <a:gd name="T11" fmla="*/ 0 h 61"/>
                        <a:gd name="T12" fmla="*/ 34 w 45"/>
                        <a:gd name="T13" fmla="*/ 2 h 61"/>
                        <a:gd name="T14" fmla="*/ 41 w 45"/>
                        <a:gd name="T15" fmla="*/ 9 h 61"/>
                        <a:gd name="T16" fmla="*/ 45 w 45"/>
                        <a:gd name="T17" fmla="*/ 21 h 61"/>
                        <a:gd name="T18" fmla="*/ 45 w 45"/>
                        <a:gd name="T19" fmla="*/ 37 h 61"/>
                        <a:gd name="T20" fmla="*/ 43 w 45"/>
                        <a:gd name="T21" fmla="*/ 61 h 6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5"/>
                        <a:gd name="T34" fmla="*/ 0 h 61"/>
                        <a:gd name="T35" fmla="*/ 45 w 45"/>
                        <a:gd name="T36" fmla="*/ 61 h 6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5" h="61">
                          <a:moveTo>
                            <a:pt x="0" y="8"/>
                          </a:moveTo>
                          <a:lnTo>
                            <a:pt x="2" y="8"/>
                          </a:lnTo>
                          <a:lnTo>
                            <a:pt x="6" y="4"/>
                          </a:lnTo>
                          <a:lnTo>
                            <a:pt x="13" y="2"/>
                          </a:lnTo>
                          <a:lnTo>
                            <a:pt x="19" y="0"/>
                          </a:lnTo>
                          <a:lnTo>
                            <a:pt x="28" y="0"/>
                          </a:lnTo>
                          <a:lnTo>
                            <a:pt x="34" y="2"/>
                          </a:lnTo>
                          <a:lnTo>
                            <a:pt x="41" y="9"/>
                          </a:lnTo>
                          <a:lnTo>
                            <a:pt x="45" y="21"/>
                          </a:lnTo>
                          <a:lnTo>
                            <a:pt x="45" y="37"/>
                          </a:lnTo>
                          <a:lnTo>
                            <a:pt x="43" y="61"/>
                          </a:lnTo>
                        </a:path>
                      </a:pathLst>
                    </a:custGeom>
                    <a:noFill/>
                    <a:ln w="11113">
                      <a:solidFill>
                        <a:srgbClr val="0000FF"/>
                      </a:solidFill>
                      <a:round/>
                      <a:headEnd/>
                      <a:tailEnd/>
                    </a:ln>
                  </p:spPr>
                  <p:txBody>
                    <a:bodyPr/>
                    <a:lstStyle/>
                    <a:p>
                      <a:pPr defTabSz="457200"/>
                      <a:endParaRPr lang="en-US" dirty="0">
                        <a:solidFill>
                          <a:prstClr val="black"/>
                        </a:solidFill>
                      </a:endParaRPr>
                    </a:p>
                  </p:txBody>
                </p:sp>
              </p:grpSp>
              <p:sp>
                <p:nvSpPr>
                  <p:cNvPr id="9351" name="Text Box 427"/>
                  <p:cNvSpPr txBox="1">
                    <a:spLocks noChangeArrowheads="1"/>
                  </p:cNvSpPr>
                  <p:nvPr/>
                </p:nvSpPr>
                <p:spPr bwMode="auto">
                  <a:xfrm>
                    <a:off x="558" y="2468"/>
                    <a:ext cx="624" cy="180"/>
                  </a:xfrm>
                  <a:prstGeom prst="rect">
                    <a:avLst/>
                  </a:prstGeom>
                  <a:noFill/>
                  <a:ln w="9525">
                    <a:noFill/>
                    <a:miter lim="800000"/>
                    <a:headEnd/>
                    <a:tailEnd/>
                  </a:ln>
                </p:spPr>
                <p:txBody>
                  <a:bodyPr>
                    <a:spAutoFit/>
                  </a:bodyPr>
                  <a:lstStyle/>
                  <a:p>
                    <a:pPr algn="ctr" defTabSz="457200" eaLnBrk="0" hangingPunct="0">
                      <a:spcBef>
                        <a:spcPct val="50000"/>
                      </a:spcBef>
                    </a:pPr>
                    <a:r>
                      <a:rPr lang="en-US" sz="1200" dirty="0">
                        <a:solidFill>
                          <a:srgbClr val="000000"/>
                        </a:solidFill>
                        <a:latin typeface="Arial" pitchFamily="34" charset="0"/>
                        <a:cs typeface="Arial" pitchFamily="34" charset="0"/>
                      </a:rPr>
                      <a:t>Add arc</a:t>
                    </a:r>
                  </a:p>
                </p:txBody>
              </p:sp>
            </p:grpSp>
          </p:grpSp>
          <p:grpSp>
            <p:nvGrpSpPr>
              <p:cNvPr id="10" name="Group 432"/>
              <p:cNvGrpSpPr>
                <a:grpSpLocks/>
              </p:cNvGrpSpPr>
              <p:nvPr/>
            </p:nvGrpSpPr>
            <p:grpSpPr bwMode="auto">
              <a:xfrm>
                <a:off x="198440" y="2346326"/>
                <a:ext cx="6067425" cy="3787779"/>
                <a:chOff x="125" y="1478"/>
                <a:chExt cx="3822" cy="2386"/>
              </a:xfrm>
            </p:grpSpPr>
            <p:grpSp>
              <p:nvGrpSpPr>
                <p:cNvPr id="11" name="Group 413"/>
                <p:cNvGrpSpPr>
                  <a:grpSpLocks/>
                </p:cNvGrpSpPr>
                <p:nvPr/>
              </p:nvGrpSpPr>
              <p:grpSpPr bwMode="auto">
                <a:xfrm>
                  <a:off x="1874" y="2195"/>
                  <a:ext cx="714" cy="291"/>
                  <a:chOff x="1913" y="2147"/>
                  <a:chExt cx="714" cy="291"/>
                </a:xfrm>
              </p:grpSpPr>
              <p:sp>
                <p:nvSpPr>
                  <p:cNvPr id="9331" name="Freeform 281"/>
                  <p:cNvSpPr>
                    <a:spLocks/>
                  </p:cNvSpPr>
                  <p:nvPr/>
                </p:nvSpPr>
                <p:spPr bwMode="auto">
                  <a:xfrm>
                    <a:off x="1913" y="2269"/>
                    <a:ext cx="432" cy="124"/>
                  </a:xfrm>
                  <a:custGeom>
                    <a:avLst/>
                    <a:gdLst>
                      <a:gd name="T0" fmla="*/ 0 w 432"/>
                      <a:gd name="T1" fmla="*/ 124 h 124"/>
                      <a:gd name="T2" fmla="*/ 432 w 432"/>
                      <a:gd name="T3" fmla="*/ 80 h 124"/>
                      <a:gd name="T4" fmla="*/ 352 w 432"/>
                      <a:gd name="T5" fmla="*/ 0 h 124"/>
                      <a:gd name="T6" fmla="*/ 0 w 432"/>
                      <a:gd name="T7" fmla="*/ 124 h 124"/>
                      <a:gd name="T8" fmla="*/ 0 60000 65536"/>
                      <a:gd name="T9" fmla="*/ 0 60000 65536"/>
                      <a:gd name="T10" fmla="*/ 0 60000 65536"/>
                      <a:gd name="T11" fmla="*/ 0 60000 65536"/>
                      <a:gd name="T12" fmla="*/ 0 w 432"/>
                      <a:gd name="T13" fmla="*/ 0 h 124"/>
                      <a:gd name="T14" fmla="*/ 432 w 432"/>
                      <a:gd name="T15" fmla="*/ 124 h 124"/>
                    </a:gdLst>
                    <a:ahLst/>
                    <a:cxnLst>
                      <a:cxn ang="T8">
                        <a:pos x="T0" y="T1"/>
                      </a:cxn>
                      <a:cxn ang="T9">
                        <a:pos x="T2" y="T3"/>
                      </a:cxn>
                      <a:cxn ang="T10">
                        <a:pos x="T4" y="T5"/>
                      </a:cxn>
                      <a:cxn ang="T11">
                        <a:pos x="T6" y="T7"/>
                      </a:cxn>
                    </a:cxnLst>
                    <a:rect l="T12" t="T13" r="T14" b="T15"/>
                    <a:pathLst>
                      <a:path w="432" h="124">
                        <a:moveTo>
                          <a:pt x="0" y="124"/>
                        </a:moveTo>
                        <a:lnTo>
                          <a:pt x="432" y="80"/>
                        </a:lnTo>
                        <a:lnTo>
                          <a:pt x="352" y="0"/>
                        </a:lnTo>
                        <a:lnTo>
                          <a:pt x="0" y="124"/>
                        </a:lnTo>
                        <a:close/>
                      </a:path>
                    </a:pathLst>
                  </a:custGeom>
                  <a:solidFill>
                    <a:srgbClr val="BFBFBF"/>
                  </a:solidFill>
                  <a:ln w="0">
                    <a:solidFill>
                      <a:srgbClr val="BFBFBF"/>
                    </a:solidFill>
                    <a:round/>
                    <a:headEnd/>
                    <a:tailEnd/>
                  </a:ln>
                </p:spPr>
                <p:txBody>
                  <a:bodyPr/>
                  <a:lstStyle/>
                  <a:p>
                    <a:pPr defTabSz="457200"/>
                    <a:endParaRPr lang="en-US" dirty="0">
                      <a:solidFill>
                        <a:prstClr val="black"/>
                      </a:solidFill>
                    </a:endParaRPr>
                  </a:p>
                </p:txBody>
              </p:sp>
              <p:sp>
                <p:nvSpPr>
                  <p:cNvPr id="9332" name="Line 23"/>
                  <p:cNvSpPr>
                    <a:spLocks noChangeShapeType="1"/>
                  </p:cNvSpPr>
                  <p:nvPr/>
                </p:nvSpPr>
                <p:spPr bwMode="auto">
                  <a:xfrm>
                    <a:off x="2087" y="2180"/>
                    <a:ext cx="199" cy="97"/>
                  </a:xfrm>
                  <a:prstGeom prst="line">
                    <a:avLst/>
                  </a:prstGeom>
                  <a:noFill/>
                  <a:ln w="23813">
                    <a:solidFill>
                      <a:srgbClr val="FF0000"/>
                    </a:solidFill>
                    <a:round/>
                    <a:headEnd/>
                    <a:tailEnd/>
                  </a:ln>
                </p:spPr>
                <p:txBody>
                  <a:bodyPr/>
                  <a:lstStyle/>
                  <a:p>
                    <a:pPr defTabSz="457200"/>
                    <a:endParaRPr lang="en-US" dirty="0">
                      <a:solidFill>
                        <a:prstClr val="black"/>
                      </a:solidFill>
                    </a:endParaRPr>
                  </a:p>
                </p:txBody>
              </p:sp>
              <p:grpSp>
                <p:nvGrpSpPr>
                  <p:cNvPr id="12" name="Group 397"/>
                  <p:cNvGrpSpPr>
                    <a:grpSpLocks/>
                  </p:cNvGrpSpPr>
                  <p:nvPr/>
                </p:nvGrpSpPr>
                <p:grpSpPr bwMode="auto">
                  <a:xfrm>
                    <a:off x="2132" y="2147"/>
                    <a:ext cx="495" cy="291"/>
                    <a:chOff x="2132" y="2147"/>
                    <a:chExt cx="495" cy="291"/>
                  </a:xfrm>
                </p:grpSpPr>
                <p:sp>
                  <p:nvSpPr>
                    <p:cNvPr id="9334" name="Line 170"/>
                    <p:cNvSpPr>
                      <a:spLocks noChangeShapeType="1"/>
                    </p:cNvSpPr>
                    <p:nvPr/>
                  </p:nvSpPr>
                  <p:spPr bwMode="auto">
                    <a:xfrm>
                      <a:off x="2378" y="2319"/>
                      <a:ext cx="249" cy="119"/>
                    </a:xfrm>
                    <a:prstGeom prst="line">
                      <a:avLst/>
                    </a:prstGeom>
                    <a:noFill/>
                    <a:ln w="23813">
                      <a:solidFill>
                        <a:srgbClr val="FF0000"/>
                      </a:solidFill>
                      <a:round/>
                      <a:headEnd/>
                      <a:tailEnd/>
                    </a:ln>
                  </p:spPr>
                  <p:txBody>
                    <a:bodyPr/>
                    <a:lstStyle/>
                    <a:p>
                      <a:pPr defTabSz="457200"/>
                      <a:endParaRPr lang="en-US" dirty="0">
                        <a:solidFill>
                          <a:prstClr val="black"/>
                        </a:solidFill>
                      </a:endParaRPr>
                    </a:p>
                  </p:txBody>
                </p:sp>
                <p:sp>
                  <p:nvSpPr>
                    <p:cNvPr id="9335" name="Line 51"/>
                    <p:cNvSpPr>
                      <a:spLocks noChangeShapeType="1"/>
                    </p:cNvSpPr>
                    <p:nvPr/>
                  </p:nvSpPr>
                  <p:spPr bwMode="auto">
                    <a:xfrm flipV="1">
                      <a:off x="2132" y="2147"/>
                      <a:ext cx="13" cy="7"/>
                    </a:xfrm>
                    <a:prstGeom prst="line">
                      <a:avLst/>
                    </a:prstGeom>
                    <a:noFill/>
                    <a:ln w="11113">
                      <a:solidFill>
                        <a:srgbClr val="FF0000"/>
                      </a:solidFill>
                      <a:round/>
                      <a:headEnd/>
                      <a:tailEnd/>
                    </a:ln>
                  </p:spPr>
                  <p:txBody>
                    <a:bodyPr/>
                    <a:lstStyle/>
                    <a:p>
                      <a:pPr defTabSz="457200"/>
                      <a:endParaRPr lang="en-US" dirty="0">
                        <a:solidFill>
                          <a:prstClr val="black"/>
                        </a:solidFill>
                      </a:endParaRPr>
                    </a:p>
                  </p:txBody>
                </p:sp>
                <p:sp>
                  <p:nvSpPr>
                    <p:cNvPr id="9336" name="Freeform 157"/>
                    <p:cNvSpPr>
                      <a:spLocks/>
                    </p:cNvSpPr>
                    <p:nvPr/>
                  </p:nvSpPr>
                  <p:spPr bwMode="auto">
                    <a:xfrm>
                      <a:off x="2288" y="2199"/>
                      <a:ext cx="263" cy="74"/>
                    </a:xfrm>
                    <a:custGeom>
                      <a:avLst/>
                      <a:gdLst>
                        <a:gd name="T0" fmla="*/ 72 w 263"/>
                        <a:gd name="T1" fmla="*/ 5 h 74"/>
                        <a:gd name="T2" fmla="*/ 0 w 263"/>
                        <a:gd name="T3" fmla="*/ 39 h 74"/>
                        <a:gd name="T4" fmla="*/ 68 w 263"/>
                        <a:gd name="T5" fmla="*/ 70 h 74"/>
                        <a:gd name="T6" fmla="*/ 139 w 263"/>
                        <a:gd name="T7" fmla="*/ 39 h 74"/>
                        <a:gd name="T8" fmla="*/ 191 w 263"/>
                        <a:gd name="T9" fmla="*/ 74 h 74"/>
                        <a:gd name="T10" fmla="*/ 263 w 263"/>
                        <a:gd name="T11" fmla="*/ 39 h 74"/>
                        <a:gd name="T12" fmla="*/ 194 w 263"/>
                        <a:gd name="T13" fmla="*/ 0 h 74"/>
                        <a:gd name="T14" fmla="*/ 126 w 263"/>
                        <a:gd name="T15" fmla="*/ 31 h 74"/>
                        <a:gd name="T16" fmla="*/ 72 w 263"/>
                        <a:gd name="T17" fmla="*/ 5 h 7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63"/>
                        <a:gd name="T28" fmla="*/ 0 h 74"/>
                        <a:gd name="T29" fmla="*/ 263 w 263"/>
                        <a:gd name="T30" fmla="*/ 74 h 7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63" h="74">
                          <a:moveTo>
                            <a:pt x="72" y="5"/>
                          </a:moveTo>
                          <a:lnTo>
                            <a:pt x="0" y="39"/>
                          </a:lnTo>
                          <a:lnTo>
                            <a:pt x="68" y="70"/>
                          </a:lnTo>
                          <a:lnTo>
                            <a:pt x="139" y="39"/>
                          </a:lnTo>
                          <a:lnTo>
                            <a:pt x="191" y="74"/>
                          </a:lnTo>
                          <a:lnTo>
                            <a:pt x="263" y="39"/>
                          </a:lnTo>
                          <a:lnTo>
                            <a:pt x="194" y="0"/>
                          </a:lnTo>
                          <a:lnTo>
                            <a:pt x="126" y="31"/>
                          </a:lnTo>
                          <a:lnTo>
                            <a:pt x="72" y="5"/>
                          </a:lnTo>
                          <a:close/>
                        </a:path>
                      </a:pathLst>
                    </a:custGeom>
                    <a:solidFill>
                      <a:srgbClr val="80FFFF"/>
                    </a:solidFill>
                    <a:ln w="0">
                      <a:solidFill>
                        <a:srgbClr val="80FFFF"/>
                      </a:solidFill>
                      <a:round/>
                      <a:headEnd/>
                      <a:tailEnd/>
                    </a:ln>
                  </p:spPr>
                  <p:txBody>
                    <a:bodyPr/>
                    <a:lstStyle/>
                    <a:p>
                      <a:pPr defTabSz="457200"/>
                      <a:endParaRPr lang="en-US" dirty="0">
                        <a:solidFill>
                          <a:prstClr val="black"/>
                        </a:solidFill>
                      </a:endParaRPr>
                    </a:p>
                  </p:txBody>
                </p:sp>
                <p:sp>
                  <p:nvSpPr>
                    <p:cNvPr id="9337" name="Freeform 158"/>
                    <p:cNvSpPr>
                      <a:spLocks/>
                    </p:cNvSpPr>
                    <p:nvPr/>
                  </p:nvSpPr>
                  <p:spPr bwMode="auto">
                    <a:xfrm>
                      <a:off x="2158" y="2199"/>
                      <a:ext cx="263" cy="74"/>
                    </a:xfrm>
                    <a:custGeom>
                      <a:avLst/>
                      <a:gdLst>
                        <a:gd name="T0" fmla="*/ 74 w 263"/>
                        <a:gd name="T1" fmla="*/ 5 h 74"/>
                        <a:gd name="T2" fmla="*/ 0 w 263"/>
                        <a:gd name="T3" fmla="*/ 39 h 74"/>
                        <a:gd name="T4" fmla="*/ 68 w 263"/>
                        <a:gd name="T5" fmla="*/ 70 h 74"/>
                        <a:gd name="T6" fmla="*/ 139 w 263"/>
                        <a:gd name="T7" fmla="*/ 39 h 74"/>
                        <a:gd name="T8" fmla="*/ 193 w 263"/>
                        <a:gd name="T9" fmla="*/ 74 h 74"/>
                        <a:gd name="T10" fmla="*/ 263 w 263"/>
                        <a:gd name="T11" fmla="*/ 39 h 74"/>
                        <a:gd name="T12" fmla="*/ 194 w 263"/>
                        <a:gd name="T13" fmla="*/ 0 h 74"/>
                        <a:gd name="T14" fmla="*/ 128 w 263"/>
                        <a:gd name="T15" fmla="*/ 31 h 74"/>
                        <a:gd name="T16" fmla="*/ 74 w 263"/>
                        <a:gd name="T17" fmla="*/ 5 h 7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63"/>
                        <a:gd name="T28" fmla="*/ 0 h 74"/>
                        <a:gd name="T29" fmla="*/ 263 w 263"/>
                        <a:gd name="T30" fmla="*/ 74 h 7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63" h="74">
                          <a:moveTo>
                            <a:pt x="74" y="5"/>
                          </a:moveTo>
                          <a:lnTo>
                            <a:pt x="0" y="39"/>
                          </a:lnTo>
                          <a:lnTo>
                            <a:pt x="68" y="70"/>
                          </a:lnTo>
                          <a:lnTo>
                            <a:pt x="139" y="39"/>
                          </a:lnTo>
                          <a:lnTo>
                            <a:pt x="193" y="74"/>
                          </a:lnTo>
                          <a:lnTo>
                            <a:pt x="263" y="39"/>
                          </a:lnTo>
                          <a:lnTo>
                            <a:pt x="194" y="0"/>
                          </a:lnTo>
                          <a:lnTo>
                            <a:pt x="128" y="31"/>
                          </a:lnTo>
                          <a:lnTo>
                            <a:pt x="74" y="5"/>
                          </a:lnTo>
                          <a:close/>
                        </a:path>
                      </a:pathLst>
                    </a:custGeom>
                    <a:solidFill>
                      <a:srgbClr val="80FFFF"/>
                    </a:solidFill>
                    <a:ln w="0">
                      <a:solidFill>
                        <a:srgbClr val="80FFFF"/>
                      </a:solidFill>
                      <a:round/>
                      <a:headEnd/>
                      <a:tailEnd/>
                    </a:ln>
                  </p:spPr>
                  <p:txBody>
                    <a:bodyPr/>
                    <a:lstStyle/>
                    <a:p>
                      <a:pPr defTabSz="457200"/>
                      <a:endParaRPr lang="en-US" dirty="0">
                        <a:solidFill>
                          <a:prstClr val="black"/>
                        </a:solidFill>
                      </a:endParaRPr>
                    </a:p>
                  </p:txBody>
                </p:sp>
                <p:sp>
                  <p:nvSpPr>
                    <p:cNvPr id="9338" name="Freeform 282"/>
                    <p:cNvSpPr>
                      <a:spLocks/>
                    </p:cNvSpPr>
                    <p:nvPr/>
                  </p:nvSpPr>
                  <p:spPr bwMode="auto">
                    <a:xfrm>
                      <a:off x="2356" y="2234"/>
                      <a:ext cx="72" cy="117"/>
                    </a:xfrm>
                    <a:custGeom>
                      <a:avLst/>
                      <a:gdLst>
                        <a:gd name="T0" fmla="*/ 0 w 72"/>
                        <a:gd name="T1" fmla="*/ 117 h 117"/>
                        <a:gd name="T2" fmla="*/ 0 w 72"/>
                        <a:gd name="T3" fmla="*/ 33 h 117"/>
                        <a:gd name="T4" fmla="*/ 72 w 72"/>
                        <a:gd name="T5" fmla="*/ 0 h 117"/>
                        <a:gd name="T6" fmla="*/ 72 w 72"/>
                        <a:gd name="T7" fmla="*/ 83 h 117"/>
                        <a:gd name="T8" fmla="*/ 0 w 72"/>
                        <a:gd name="T9" fmla="*/ 117 h 117"/>
                        <a:gd name="T10" fmla="*/ 0 60000 65536"/>
                        <a:gd name="T11" fmla="*/ 0 60000 65536"/>
                        <a:gd name="T12" fmla="*/ 0 60000 65536"/>
                        <a:gd name="T13" fmla="*/ 0 60000 65536"/>
                        <a:gd name="T14" fmla="*/ 0 60000 65536"/>
                        <a:gd name="T15" fmla="*/ 0 w 72"/>
                        <a:gd name="T16" fmla="*/ 0 h 117"/>
                        <a:gd name="T17" fmla="*/ 72 w 72"/>
                        <a:gd name="T18" fmla="*/ 117 h 117"/>
                      </a:gdLst>
                      <a:ahLst/>
                      <a:cxnLst>
                        <a:cxn ang="T10">
                          <a:pos x="T0" y="T1"/>
                        </a:cxn>
                        <a:cxn ang="T11">
                          <a:pos x="T2" y="T3"/>
                        </a:cxn>
                        <a:cxn ang="T12">
                          <a:pos x="T4" y="T5"/>
                        </a:cxn>
                        <a:cxn ang="T13">
                          <a:pos x="T6" y="T7"/>
                        </a:cxn>
                        <a:cxn ang="T14">
                          <a:pos x="T8" y="T9"/>
                        </a:cxn>
                      </a:cxnLst>
                      <a:rect l="T15" t="T16" r="T17" b="T18"/>
                      <a:pathLst>
                        <a:path w="72" h="117">
                          <a:moveTo>
                            <a:pt x="0" y="117"/>
                          </a:moveTo>
                          <a:lnTo>
                            <a:pt x="0" y="33"/>
                          </a:lnTo>
                          <a:lnTo>
                            <a:pt x="72" y="0"/>
                          </a:lnTo>
                          <a:lnTo>
                            <a:pt x="72" y="83"/>
                          </a:lnTo>
                          <a:lnTo>
                            <a:pt x="0" y="117"/>
                          </a:lnTo>
                          <a:close/>
                        </a:path>
                      </a:pathLst>
                    </a:custGeom>
                    <a:solidFill>
                      <a:srgbClr val="707070"/>
                    </a:solidFill>
                    <a:ln w="0">
                      <a:solidFill>
                        <a:srgbClr val="707070"/>
                      </a:solidFill>
                      <a:round/>
                      <a:headEnd/>
                      <a:tailEnd/>
                    </a:ln>
                  </p:spPr>
                  <p:txBody>
                    <a:bodyPr/>
                    <a:lstStyle/>
                    <a:p>
                      <a:pPr defTabSz="457200"/>
                      <a:endParaRPr lang="en-US" dirty="0">
                        <a:solidFill>
                          <a:prstClr val="black"/>
                        </a:solidFill>
                      </a:endParaRPr>
                    </a:p>
                  </p:txBody>
                </p:sp>
                <p:sp>
                  <p:nvSpPr>
                    <p:cNvPr id="9339" name="Freeform 283"/>
                    <p:cNvSpPr>
                      <a:spLocks/>
                    </p:cNvSpPr>
                    <p:nvPr/>
                  </p:nvSpPr>
                  <p:spPr bwMode="auto">
                    <a:xfrm>
                      <a:off x="2428" y="2236"/>
                      <a:ext cx="51" cy="113"/>
                    </a:xfrm>
                    <a:custGeom>
                      <a:avLst/>
                      <a:gdLst>
                        <a:gd name="T0" fmla="*/ 51 w 51"/>
                        <a:gd name="T1" fmla="*/ 113 h 113"/>
                        <a:gd name="T2" fmla="*/ 51 w 51"/>
                        <a:gd name="T3" fmla="*/ 31 h 113"/>
                        <a:gd name="T4" fmla="*/ 0 w 51"/>
                        <a:gd name="T5" fmla="*/ 0 h 113"/>
                        <a:gd name="T6" fmla="*/ 0 w 51"/>
                        <a:gd name="T7" fmla="*/ 81 h 113"/>
                        <a:gd name="T8" fmla="*/ 51 w 51"/>
                        <a:gd name="T9" fmla="*/ 113 h 113"/>
                        <a:gd name="T10" fmla="*/ 0 60000 65536"/>
                        <a:gd name="T11" fmla="*/ 0 60000 65536"/>
                        <a:gd name="T12" fmla="*/ 0 60000 65536"/>
                        <a:gd name="T13" fmla="*/ 0 60000 65536"/>
                        <a:gd name="T14" fmla="*/ 0 60000 65536"/>
                        <a:gd name="T15" fmla="*/ 0 w 51"/>
                        <a:gd name="T16" fmla="*/ 0 h 113"/>
                        <a:gd name="T17" fmla="*/ 51 w 51"/>
                        <a:gd name="T18" fmla="*/ 113 h 113"/>
                      </a:gdLst>
                      <a:ahLst/>
                      <a:cxnLst>
                        <a:cxn ang="T10">
                          <a:pos x="T0" y="T1"/>
                        </a:cxn>
                        <a:cxn ang="T11">
                          <a:pos x="T2" y="T3"/>
                        </a:cxn>
                        <a:cxn ang="T12">
                          <a:pos x="T4" y="T5"/>
                        </a:cxn>
                        <a:cxn ang="T13">
                          <a:pos x="T6" y="T7"/>
                        </a:cxn>
                        <a:cxn ang="T14">
                          <a:pos x="T8" y="T9"/>
                        </a:cxn>
                      </a:cxnLst>
                      <a:rect l="T15" t="T16" r="T17" b="T18"/>
                      <a:pathLst>
                        <a:path w="51" h="113">
                          <a:moveTo>
                            <a:pt x="51" y="113"/>
                          </a:moveTo>
                          <a:lnTo>
                            <a:pt x="51" y="31"/>
                          </a:lnTo>
                          <a:lnTo>
                            <a:pt x="0" y="0"/>
                          </a:lnTo>
                          <a:lnTo>
                            <a:pt x="0" y="81"/>
                          </a:lnTo>
                          <a:lnTo>
                            <a:pt x="51" y="113"/>
                          </a:lnTo>
                          <a:close/>
                        </a:path>
                      </a:pathLst>
                    </a:custGeom>
                    <a:solidFill>
                      <a:srgbClr val="000000"/>
                    </a:solidFill>
                    <a:ln w="0">
                      <a:solidFill>
                        <a:srgbClr val="000000"/>
                      </a:solidFill>
                      <a:round/>
                      <a:headEnd/>
                      <a:tailEnd/>
                    </a:ln>
                  </p:spPr>
                  <p:txBody>
                    <a:bodyPr/>
                    <a:lstStyle/>
                    <a:p>
                      <a:pPr defTabSz="457200"/>
                      <a:endParaRPr lang="en-US" dirty="0">
                        <a:solidFill>
                          <a:prstClr val="black"/>
                        </a:solidFill>
                      </a:endParaRPr>
                    </a:p>
                  </p:txBody>
                </p:sp>
                <p:sp>
                  <p:nvSpPr>
                    <p:cNvPr id="9340" name="Freeform 284"/>
                    <p:cNvSpPr>
                      <a:spLocks/>
                    </p:cNvSpPr>
                    <p:nvPr/>
                  </p:nvSpPr>
                  <p:spPr bwMode="auto">
                    <a:xfrm>
                      <a:off x="2479" y="2234"/>
                      <a:ext cx="72" cy="117"/>
                    </a:xfrm>
                    <a:custGeom>
                      <a:avLst/>
                      <a:gdLst>
                        <a:gd name="T0" fmla="*/ 0 w 72"/>
                        <a:gd name="T1" fmla="*/ 117 h 117"/>
                        <a:gd name="T2" fmla="*/ 0 w 72"/>
                        <a:gd name="T3" fmla="*/ 33 h 117"/>
                        <a:gd name="T4" fmla="*/ 72 w 72"/>
                        <a:gd name="T5" fmla="*/ 0 h 117"/>
                        <a:gd name="T6" fmla="*/ 72 w 72"/>
                        <a:gd name="T7" fmla="*/ 83 h 117"/>
                        <a:gd name="T8" fmla="*/ 0 w 72"/>
                        <a:gd name="T9" fmla="*/ 117 h 117"/>
                        <a:gd name="T10" fmla="*/ 0 60000 65536"/>
                        <a:gd name="T11" fmla="*/ 0 60000 65536"/>
                        <a:gd name="T12" fmla="*/ 0 60000 65536"/>
                        <a:gd name="T13" fmla="*/ 0 60000 65536"/>
                        <a:gd name="T14" fmla="*/ 0 60000 65536"/>
                        <a:gd name="T15" fmla="*/ 0 w 72"/>
                        <a:gd name="T16" fmla="*/ 0 h 117"/>
                        <a:gd name="T17" fmla="*/ 72 w 72"/>
                        <a:gd name="T18" fmla="*/ 117 h 117"/>
                      </a:gdLst>
                      <a:ahLst/>
                      <a:cxnLst>
                        <a:cxn ang="T10">
                          <a:pos x="T0" y="T1"/>
                        </a:cxn>
                        <a:cxn ang="T11">
                          <a:pos x="T2" y="T3"/>
                        </a:cxn>
                        <a:cxn ang="T12">
                          <a:pos x="T4" y="T5"/>
                        </a:cxn>
                        <a:cxn ang="T13">
                          <a:pos x="T6" y="T7"/>
                        </a:cxn>
                        <a:cxn ang="T14">
                          <a:pos x="T8" y="T9"/>
                        </a:cxn>
                      </a:cxnLst>
                      <a:rect l="T15" t="T16" r="T17" b="T18"/>
                      <a:pathLst>
                        <a:path w="72" h="117">
                          <a:moveTo>
                            <a:pt x="0" y="117"/>
                          </a:moveTo>
                          <a:lnTo>
                            <a:pt x="0" y="33"/>
                          </a:lnTo>
                          <a:lnTo>
                            <a:pt x="72" y="0"/>
                          </a:lnTo>
                          <a:lnTo>
                            <a:pt x="72" y="83"/>
                          </a:lnTo>
                          <a:lnTo>
                            <a:pt x="0" y="117"/>
                          </a:lnTo>
                          <a:close/>
                        </a:path>
                      </a:pathLst>
                    </a:custGeom>
                    <a:solidFill>
                      <a:srgbClr val="707070"/>
                    </a:solidFill>
                    <a:ln w="0">
                      <a:solidFill>
                        <a:srgbClr val="707070"/>
                      </a:solidFill>
                      <a:round/>
                      <a:headEnd/>
                      <a:tailEnd/>
                    </a:ln>
                  </p:spPr>
                  <p:txBody>
                    <a:bodyPr/>
                    <a:lstStyle/>
                    <a:p>
                      <a:pPr defTabSz="457200"/>
                      <a:endParaRPr lang="en-US" dirty="0">
                        <a:solidFill>
                          <a:prstClr val="black"/>
                        </a:solidFill>
                      </a:endParaRPr>
                    </a:p>
                  </p:txBody>
                </p:sp>
                <p:sp>
                  <p:nvSpPr>
                    <p:cNvPr id="9341" name="Freeform 285"/>
                    <p:cNvSpPr>
                      <a:spLocks/>
                    </p:cNvSpPr>
                    <p:nvPr/>
                  </p:nvSpPr>
                  <p:spPr bwMode="auto">
                    <a:xfrm>
                      <a:off x="2288" y="2193"/>
                      <a:ext cx="263" cy="74"/>
                    </a:xfrm>
                    <a:custGeom>
                      <a:avLst/>
                      <a:gdLst>
                        <a:gd name="T0" fmla="*/ 72 w 263"/>
                        <a:gd name="T1" fmla="*/ 6 h 74"/>
                        <a:gd name="T2" fmla="*/ 0 w 263"/>
                        <a:gd name="T3" fmla="*/ 39 h 74"/>
                        <a:gd name="T4" fmla="*/ 68 w 263"/>
                        <a:gd name="T5" fmla="*/ 72 h 74"/>
                        <a:gd name="T6" fmla="*/ 139 w 263"/>
                        <a:gd name="T7" fmla="*/ 39 h 74"/>
                        <a:gd name="T8" fmla="*/ 191 w 263"/>
                        <a:gd name="T9" fmla="*/ 74 h 74"/>
                        <a:gd name="T10" fmla="*/ 263 w 263"/>
                        <a:gd name="T11" fmla="*/ 39 h 74"/>
                        <a:gd name="T12" fmla="*/ 194 w 263"/>
                        <a:gd name="T13" fmla="*/ 0 h 74"/>
                        <a:gd name="T14" fmla="*/ 126 w 263"/>
                        <a:gd name="T15" fmla="*/ 32 h 74"/>
                        <a:gd name="T16" fmla="*/ 72 w 263"/>
                        <a:gd name="T17" fmla="*/ 6 h 7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63"/>
                        <a:gd name="T28" fmla="*/ 0 h 74"/>
                        <a:gd name="T29" fmla="*/ 263 w 263"/>
                        <a:gd name="T30" fmla="*/ 74 h 7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63" h="74">
                          <a:moveTo>
                            <a:pt x="72" y="6"/>
                          </a:moveTo>
                          <a:lnTo>
                            <a:pt x="0" y="39"/>
                          </a:lnTo>
                          <a:lnTo>
                            <a:pt x="68" y="72"/>
                          </a:lnTo>
                          <a:lnTo>
                            <a:pt x="139" y="39"/>
                          </a:lnTo>
                          <a:lnTo>
                            <a:pt x="191" y="74"/>
                          </a:lnTo>
                          <a:lnTo>
                            <a:pt x="263" y="39"/>
                          </a:lnTo>
                          <a:lnTo>
                            <a:pt x="194" y="0"/>
                          </a:lnTo>
                          <a:lnTo>
                            <a:pt x="126" y="32"/>
                          </a:lnTo>
                          <a:lnTo>
                            <a:pt x="72" y="6"/>
                          </a:lnTo>
                          <a:close/>
                        </a:path>
                      </a:pathLst>
                    </a:custGeom>
                    <a:solidFill>
                      <a:srgbClr val="ABABAB"/>
                    </a:solidFill>
                    <a:ln w="0">
                      <a:solidFill>
                        <a:srgbClr val="ABABAB"/>
                      </a:solidFill>
                      <a:round/>
                      <a:headEnd/>
                      <a:tailEnd/>
                    </a:ln>
                  </p:spPr>
                  <p:txBody>
                    <a:bodyPr/>
                    <a:lstStyle/>
                    <a:p>
                      <a:pPr defTabSz="457200"/>
                      <a:endParaRPr lang="en-US" dirty="0">
                        <a:solidFill>
                          <a:prstClr val="black"/>
                        </a:solidFill>
                      </a:endParaRPr>
                    </a:p>
                  </p:txBody>
                </p:sp>
                <p:sp>
                  <p:nvSpPr>
                    <p:cNvPr id="9342" name="Freeform 286"/>
                    <p:cNvSpPr>
                      <a:spLocks/>
                    </p:cNvSpPr>
                    <p:nvPr/>
                  </p:nvSpPr>
                  <p:spPr bwMode="auto">
                    <a:xfrm>
                      <a:off x="2288" y="2193"/>
                      <a:ext cx="263" cy="74"/>
                    </a:xfrm>
                    <a:custGeom>
                      <a:avLst/>
                      <a:gdLst>
                        <a:gd name="T0" fmla="*/ 72 w 263"/>
                        <a:gd name="T1" fmla="*/ 6 h 74"/>
                        <a:gd name="T2" fmla="*/ 0 w 263"/>
                        <a:gd name="T3" fmla="*/ 39 h 74"/>
                        <a:gd name="T4" fmla="*/ 68 w 263"/>
                        <a:gd name="T5" fmla="*/ 72 h 74"/>
                        <a:gd name="T6" fmla="*/ 139 w 263"/>
                        <a:gd name="T7" fmla="*/ 39 h 74"/>
                        <a:gd name="T8" fmla="*/ 191 w 263"/>
                        <a:gd name="T9" fmla="*/ 74 h 74"/>
                        <a:gd name="T10" fmla="*/ 263 w 263"/>
                        <a:gd name="T11" fmla="*/ 39 h 74"/>
                        <a:gd name="T12" fmla="*/ 194 w 263"/>
                        <a:gd name="T13" fmla="*/ 0 h 74"/>
                        <a:gd name="T14" fmla="*/ 126 w 263"/>
                        <a:gd name="T15" fmla="*/ 32 h 74"/>
                        <a:gd name="T16" fmla="*/ 72 w 263"/>
                        <a:gd name="T17" fmla="*/ 6 h 7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63"/>
                        <a:gd name="T28" fmla="*/ 0 h 74"/>
                        <a:gd name="T29" fmla="*/ 263 w 263"/>
                        <a:gd name="T30" fmla="*/ 74 h 7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63" h="74">
                          <a:moveTo>
                            <a:pt x="72" y="6"/>
                          </a:moveTo>
                          <a:lnTo>
                            <a:pt x="0" y="39"/>
                          </a:lnTo>
                          <a:lnTo>
                            <a:pt x="68" y="72"/>
                          </a:lnTo>
                          <a:lnTo>
                            <a:pt x="139" y="39"/>
                          </a:lnTo>
                          <a:lnTo>
                            <a:pt x="191" y="74"/>
                          </a:lnTo>
                          <a:lnTo>
                            <a:pt x="263" y="39"/>
                          </a:lnTo>
                          <a:lnTo>
                            <a:pt x="194" y="0"/>
                          </a:lnTo>
                          <a:lnTo>
                            <a:pt x="126" y="32"/>
                          </a:lnTo>
                          <a:lnTo>
                            <a:pt x="72" y="6"/>
                          </a:lnTo>
                        </a:path>
                      </a:pathLst>
                    </a:custGeom>
                    <a:noFill/>
                    <a:ln w="3175">
                      <a:solidFill>
                        <a:srgbClr val="000000"/>
                      </a:solidFill>
                      <a:round/>
                      <a:headEnd/>
                      <a:tailEnd/>
                    </a:ln>
                  </p:spPr>
                  <p:txBody>
                    <a:bodyPr/>
                    <a:lstStyle/>
                    <a:p>
                      <a:pPr defTabSz="457200"/>
                      <a:endParaRPr lang="en-US" dirty="0">
                        <a:solidFill>
                          <a:prstClr val="black"/>
                        </a:solidFill>
                      </a:endParaRPr>
                    </a:p>
                  </p:txBody>
                </p:sp>
                <p:sp>
                  <p:nvSpPr>
                    <p:cNvPr id="9343" name="Freeform 287"/>
                    <p:cNvSpPr>
                      <a:spLocks/>
                    </p:cNvSpPr>
                    <p:nvPr/>
                  </p:nvSpPr>
                  <p:spPr bwMode="auto">
                    <a:xfrm>
                      <a:off x="2156" y="2234"/>
                      <a:ext cx="72" cy="117"/>
                    </a:xfrm>
                    <a:custGeom>
                      <a:avLst/>
                      <a:gdLst>
                        <a:gd name="T0" fmla="*/ 72 w 72"/>
                        <a:gd name="T1" fmla="*/ 117 h 117"/>
                        <a:gd name="T2" fmla="*/ 72 w 72"/>
                        <a:gd name="T3" fmla="*/ 33 h 117"/>
                        <a:gd name="T4" fmla="*/ 0 w 72"/>
                        <a:gd name="T5" fmla="*/ 0 h 117"/>
                        <a:gd name="T6" fmla="*/ 0 w 72"/>
                        <a:gd name="T7" fmla="*/ 83 h 117"/>
                        <a:gd name="T8" fmla="*/ 72 w 72"/>
                        <a:gd name="T9" fmla="*/ 117 h 117"/>
                        <a:gd name="T10" fmla="*/ 0 60000 65536"/>
                        <a:gd name="T11" fmla="*/ 0 60000 65536"/>
                        <a:gd name="T12" fmla="*/ 0 60000 65536"/>
                        <a:gd name="T13" fmla="*/ 0 60000 65536"/>
                        <a:gd name="T14" fmla="*/ 0 60000 65536"/>
                        <a:gd name="T15" fmla="*/ 0 w 72"/>
                        <a:gd name="T16" fmla="*/ 0 h 117"/>
                        <a:gd name="T17" fmla="*/ 72 w 72"/>
                        <a:gd name="T18" fmla="*/ 117 h 117"/>
                      </a:gdLst>
                      <a:ahLst/>
                      <a:cxnLst>
                        <a:cxn ang="T10">
                          <a:pos x="T0" y="T1"/>
                        </a:cxn>
                        <a:cxn ang="T11">
                          <a:pos x="T2" y="T3"/>
                        </a:cxn>
                        <a:cxn ang="T12">
                          <a:pos x="T4" y="T5"/>
                        </a:cxn>
                        <a:cxn ang="T13">
                          <a:pos x="T6" y="T7"/>
                        </a:cxn>
                        <a:cxn ang="T14">
                          <a:pos x="T8" y="T9"/>
                        </a:cxn>
                      </a:cxnLst>
                      <a:rect l="T15" t="T16" r="T17" b="T18"/>
                      <a:pathLst>
                        <a:path w="72" h="117">
                          <a:moveTo>
                            <a:pt x="72" y="117"/>
                          </a:moveTo>
                          <a:lnTo>
                            <a:pt x="72" y="33"/>
                          </a:lnTo>
                          <a:lnTo>
                            <a:pt x="0" y="0"/>
                          </a:lnTo>
                          <a:lnTo>
                            <a:pt x="0" y="83"/>
                          </a:lnTo>
                          <a:lnTo>
                            <a:pt x="72" y="117"/>
                          </a:lnTo>
                          <a:close/>
                        </a:path>
                      </a:pathLst>
                    </a:custGeom>
                    <a:solidFill>
                      <a:srgbClr val="000000"/>
                    </a:solidFill>
                    <a:ln w="0">
                      <a:solidFill>
                        <a:srgbClr val="000000"/>
                      </a:solidFill>
                      <a:round/>
                      <a:headEnd/>
                      <a:tailEnd/>
                    </a:ln>
                  </p:spPr>
                  <p:txBody>
                    <a:bodyPr/>
                    <a:lstStyle/>
                    <a:p>
                      <a:pPr defTabSz="457200"/>
                      <a:endParaRPr lang="en-US" dirty="0">
                        <a:solidFill>
                          <a:prstClr val="black"/>
                        </a:solidFill>
                      </a:endParaRPr>
                    </a:p>
                  </p:txBody>
                </p:sp>
                <p:sp>
                  <p:nvSpPr>
                    <p:cNvPr id="9344" name="Freeform 288"/>
                    <p:cNvSpPr>
                      <a:spLocks/>
                    </p:cNvSpPr>
                    <p:nvPr/>
                  </p:nvSpPr>
                  <p:spPr bwMode="auto">
                    <a:xfrm>
                      <a:off x="2228" y="2234"/>
                      <a:ext cx="71" cy="117"/>
                    </a:xfrm>
                    <a:custGeom>
                      <a:avLst/>
                      <a:gdLst>
                        <a:gd name="T0" fmla="*/ 0 w 71"/>
                        <a:gd name="T1" fmla="*/ 117 h 117"/>
                        <a:gd name="T2" fmla="*/ 0 w 71"/>
                        <a:gd name="T3" fmla="*/ 33 h 117"/>
                        <a:gd name="T4" fmla="*/ 71 w 71"/>
                        <a:gd name="T5" fmla="*/ 0 h 117"/>
                        <a:gd name="T6" fmla="*/ 71 w 71"/>
                        <a:gd name="T7" fmla="*/ 83 h 117"/>
                        <a:gd name="T8" fmla="*/ 0 w 71"/>
                        <a:gd name="T9" fmla="*/ 117 h 117"/>
                        <a:gd name="T10" fmla="*/ 0 60000 65536"/>
                        <a:gd name="T11" fmla="*/ 0 60000 65536"/>
                        <a:gd name="T12" fmla="*/ 0 60000 65536"/>
                        <a:gd name="T13" fmla="*/ 0 60000 65536"/>
                        <a:gd name="T14" fmla="*/ 0 60000 65536"/>
                        <a:gd name="T15" fmla="*/ 0 w 71"/>
                        <a:gd name="T16" fmla="*/ 0 h 117"/>
                        <a:gd name="T17" fmla="*/ 71 w 71"/>
                        <a:gd name="T18" fmla="*/ 117 h 117"/>
                      </a:gdLst>
                      <a:ahLst/>
                      <a:cxnLst>
                        <a:cxn ang="T10">
                          <a:pos x="T0" y="T1"/>
                        </a:cxn>
                        <a:cxn ang="T11">
                          <a:pos x="T2" y="T3"/>
                        </a:cxn>
                        <a:cxn ang="T12">
                          <a:pos x="T4" y="T5"/>
                        </a:cxn>
                        <a:cxn ang="T13">
                          <a:pos x="T6" y="T7"/>
                        </a:cxn>
                        <a:cxn ang="T14">
                          <a:pos x="T8" y="T9"/>
                        </a:cxn>
                      </a:cxnLst>
                      <a:rect l="T15" t="T16" r="T17" b="T18"/>
                      <a:pathLst>
                        <a:path w="71" h="117">
                          <a:moveTo>
                            <a:pt x="0" y="117"/>
                          </a:moveTo>
                          <a:lnTo>
                            <a:pt x="0" y="33"/>
                          </a:lnTo>
                          <a:lnTo>
                            <a:pt x="71" y="0"/>
                          </a:lnTo>
                          <a:lnTo>
                            <a:pt x="71" y="83"/>
                          </a:lnTo>
                          <a:lnTo>
                            <a:pt x="0" y="117"/>
                          </a:lnTo>
                          <a:close/>
                        </a:path>
                      </a:pathLst>
                    </a:custGeom>
                    <a:solidFill>
                      <a:srgbClr val="707070"/>
                    </a:solidFill>
                    <a:ln w="0">
                      <a:solidFill>
                        <a:srgbClr val="707070"/>
                      </a:solidFill>
                      <a:round/>
                      <a:headEnd/>
                      <a:tailEnd/>
                    </a:ln>
                  </p:spPr>
                  <p:txBody>
                    <a:bodyPr/>
                    <a:lstStyle/>
                    <a:p>
                      <a:pPr defTabSz="457200"/>
                      <a:endParaRPr lang="en-US" dirty="0">
                        <a:solidFill>
                          <a:prstClr val="black"/>
                        </a:solidFill>
                      </a:endParaRPr>
                    </a:p>
                  </p:txBody>
                </p:sp>
                <p:sp>
                  <p:nvSpPr>
                    <p:cNvPr id="9345" name="Freeform 289"/>
                    <p:cNvSpPr>
                      <a:spLocks/>
                    </p:cNvSpPr>
                    <p:nvPr/>
                  </p:nvSpPr>
                  <p:spPr bwMode="auto">
                    <a:xfrm>
                      <a:off x="2158" y="2193"/>
                      <a:ext cx="263" cy="74"/>
                    </a:xfrm>
                    <a:custGeom>
                      <a:avLst/>
                      <a:gdLst>
                        <a:gd name="T0" fmla="*/ 74 w 263"/>
                        <a:gd name="T1" fmla="*/ 6 h 74"/>
                        <a:gd name="T2" fmla="*/ 0 w 263"/>
                        <a:gd name="T3" fmla="*/ 39 h 74"/>
                        <a:gd name="T4" fmla="*/ 68 w 263"/>
                        <a:gd name="T5" fmla="*/ 72 h 74"/>
                        <a:gd name="T6" fmla="*/ 139 w 263"/>
                        <a:gd name="T7" fmla="*/ 39 h 74"/>
                        <a:gd name="T8" fmla="*/ 193 w 263"/>
                        <a:gd name="T9" fmla="*/ 74 h 74"/>
                        <a:gd name="T10" fmla="*/ 263 w 263"/>
                        <a:gd name="T11" fmla="*/ 39 h 74"/>
                        <a:gd name="T12" fmla="*/ 194 w 263"/>
                        <a:gd name="T13" fmla="*/ 0 h 74"/>
                        <a:gd name="T14" fmla="*/ 128 w 263"/>
                        <a:gd name="T15" fmla="*/ 32 h 74"/>
                        <a:gd name="T16" fmla="*/ 74 w 263"/>
                        <a:gd name="T17" fmla="*/ 6 h 7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63"/>
                        <a:gd name="T28" fmla="*/ 0 h 74"/>
                        <a:gd name="T29" fmla="*/ 263 w 263"/>
                        <a:gd name="T30" fmla="*/ 74 h 7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63" h="74">
                          <a:moveTo>
                            <a:pt x="74" y="6"/>
                          </a:moveTo>
                          <a:lnTo>
                            <a:pt x="0" y="39"/>
                          </a:lnTo>
                          <a:lnTo>
                            <a:pt x="68" y="72"/>
                          </a:lnTo>
                          <a:lnTo>
                            <a:pt x="139" y="39"/>
                          </a:lnTo>
                          <a:lnTo>
                            <a:pt x="193" y="74"/>
                          </a:lnTo>
                          <a:lnTo>
                            <a:pt x="263" y="39"/>
                          </a:lnTo>
                          <a:lnTo>
                            <a:pt x="194" y="0"/>
                          </a:lnTo>
                          <a:lnTo>
                            <a:pt x="128" y="32"/>
                          </a:lnTo>
                          <a:lnTo>
                            <a:pt x="74" y="6"/>
                          </a:lnTo>
                          <a:close/>
                        </a:path>
                      </a:pathLst>
                    </a:custGeom>
                    <a:solidFill>
                      <a:srgbClr val="ABABAB"/>
                    </a:solidFill>
                    <a:ln w="0">
                      <a:solidFill>
                        <a:srgbClr val="ABABAB"/>
                      </a:solidFill>
                      <a:round/>
                      <a:headEnd/>
                      <a:tailEnd/>
                    </a:ln>
                  </p:spPr>
                  <p:txBody>
                    <a:bodyPr/>
                    <a:lstStyle/>
                    <a:p>
                      <a:pPr defTabSz="457200"/>
                      <a:endParaRPr lang="en-US" dirty="0">
                        <a:solidFill>
                          <a:prstClr val="black"/>
                        </a:solidFill>
                      </a:endParaRPr>
                    </a:p>
                  </p:txBody>
                </p:sp>
                <p:sp>
                  <p:nvSpPr>
                    <p:cNvPr id="9346" name="Freeform 290"/>
                    <p:cNvSpPr>
                      <a:spLocks/>
                    </p:cNvSpPr>
                    <p:nvPr/>
                  </p:nvSpPr>
                  <p:spPr bwMode="auto">
                    <a:xfrm>
                      <a:off x="2158" y="2193"/>
                      <a:ext cx="263" cy="74"/>
                    </a:xfrm>
                    <a:custGeom>
                      <a:avLst/>
                      <a:gdLst>
                        <a:gd name="T0" fmla="*/ 74 w 263"/>
                        <a:gd name="T1" fmla="*/ 6 h 74"/>
                        <a:gd name="T2" fmla="*/ 0 w 263"/>
                        <a:gd name="T3" fmla="*/ 39 h 74"/>
                        <a:gd name="T4" fmla="*/ 68 w 263"/>
                        <a:gd name="T5" fmla="*/ 72 h 74"/>
                        <a:gd name="T6" fmla="*/ 139 w 263"/>
                        <a:gd name="T7" fmla="*/ 39 h 74"/>
                        <a:gd name="T8" fmla="*/ 193 w 263"/>
                        <a:gd name="T9" fmla="*/ 74 h 74"/>
                        <a:gd name="T10" fmla="*/ 263 w 263"/>
                        <a:gd name="T11" fmla="*/ 39 h 74"/>
                        <a:gd name="T12" fmla="*/ 194 w 263"/>
                        <a:gd name="T13" fmla="*/ 0 h 74"/>
                        <a:gd name="T14" fmla="*/ 128 w 263"/>
                        <a:gd name="T15" fmla="*/ 32 h 74"/>
                        <a:gd name="T16" fmla="*/ 74 w 263"/>
                        <a:gd name="T17" fmla="*/ 6 h 7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63"/>
                        <a:gd name="T28" fmla="*/ 0 h 74"/>
                        <a:gd name="T29" fmla="*/ 263 w 263"/>
                        <a:gd name="T30" fmla="*/ 74 h 7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63" h="74">
                          <a:moveTo>
                            <a:pt x="74" y="6"/>
                          </a:moveTo>
                          <a:lnTo>
                            <a:pt x="0" y="39"/>
                          </a:lnTo>
                          <a:lnTo>
                            <a:pt x="68" y="72"/>
                          </a:lnTo>
                          <a:lnTo>
                            <a:pt x="139" y="39"/>
                          </a:lnTo>
                          <a:lnTo>
                            <a:pt x="193" y="74"/>
                          </a:lnTo>
                          <a:lnTo>
                            <a:pt x="263" y="39"/>
                          </a:lnTo>
                          <a:lnTo>
                            <a:pt x="194" y="0"/>
                          </a:lnTo>
                          <a:lnTo>
                            <a:pt x="128" y="32"/>
                          </a:lnTo>
                          <a:lnTo>
                            <a:pt x="74" y="6"/>
                          </a:lnTo>
                        </a:path>
                      </a:pathLst>
                    </a:custGeom>
                    <a:noFill/>
                    <a:ln w="3175">
                      <a:solidFill>
                        <a:srgbClr val="000000"/>
                      </a:solidFill>
                      <a:round/>
                      <a:headEnd/>
                      <a:tailEnd/>
                    </a:ln>
                  </p:spPr>
                  <p:txBody>
                    <a:bodyPr/>
                    <a:lstStyle/>
                    <a:p>
                      <a:pPr defTabSz="457200"/>
                      <a:endParaRPr lang="en-US" dirty="0">
                        <a:solidFill>
                          <a:prstClr val="black"/>
                        </a:solidFill>
                      </a:endParaRPr>
                    </a:p>
                  </p:txBody>
                </p:sp>
                <p:sp>
                  <p:nvSpPr>
                    <p:cNvPr id="9347" name="Freeform 291"/>
                    <p:cNvSpPr>
                      <a:spLocks/>
                    </p:cNvSpPr>
                    <p:nvPr/>
                  </p:nvSpPr>
                  <p:spPr bwMode="auto">
                    <a:xfrm>
                      <a:off x="2291" y="2239"/>
                      <a:ext cx="73" cy="117"/>
                    </a:xfrm>
                    <a:custGeom>
                      <a:avLst/>
                      <a:gdLst>
                        <a:gd name="T0" fmla="*/ 73 w 73"/>
                        <a:gd name="T1" fmla="*/ 117 h 117"/>
                        <a:gd name="T2" fmla="*/ 73 w 73"/>
                        <a:gd name="T3" fmla="*/ 36 h 117"/>
                        <a:gd name="T4" fmla="*/ 0 w 73"/>
                        <a:gd name="T5" fmla="*/ 0 h 117"/>
                        <a:gd name="T6" fmla="*/ 0 w 73"/>
                        <a:gd name="T7" fmla="*/ 84 h 117"/>
                        <a:gd name="T8" fmla="*/ 73 w 73"/>
                        <a:gd name="T9" fmla="*/ 117 h 117"/>
                        <a:gd name="T10" fmla="*/ 0 60000 65536"/>
                        <a:gd name="T11" fmla="*/ 0 60000 65536"/>
                        <a:gd name="T12" fmla="*/ 0 60000 65536"/>
                        <a:gd name="T13" fmla="*/ 0 60000 65536"/>
                        <a:gd name="T14" fmla="*/ 0 60000 65536"/>
                        <a:gd name="T15" fmla="*/ 0 w 73"/>
                        <a:gd name="T16" fmla="*/ 0 h 117"/>
                        <a:gd name="T17" fmla="*/ 73 w 73"/>
                        <a:gd name="T18" fmla="*/ 117 h 117"/>
                      </a:gdLst>
                      <a:ahLst/>
                      <a:cxnLst>
                        <a:cxn ang="T10">
                          <a:pos x="T0" y="T1"/>
                        </a:cxn>
                        <a:cxn ang="T11">
                          <a:pos x="T2" y="T3"/>
                        </a:cxn>
                        <a:cxn ang="T12">
                          <a:pos x="T4" y="T5"/>
                        </a:cxn>
                        <a:cxn ang="T13">
                          <a:pos x="T6" y="T7"/>
                        </a:cxn>
                        <a:cxn ang="T14">
                          <a:pos x="T8" y="T9"/>
                        </a:cxn>
                      </a:cxnLst>
                      <a:rect l="T15" t="T16" r="T17" b="T18"/>
                      <a:pathLst>
                        <a:path w="73" h="117">
                          <a:moveTo>
                            <a:pt x="73" y="117"/>
                          </a:moveTo>
                          <a:lnTo>
                            <a:pt x="73" y="36"/>
                          </a:lnTo>
                          <a:lnTo>
                            <a:pt x="0" y="0"/>
                          </a:lnTo>
                          <a:lnTo>
                            <a:pt x="0" y="84"/>
                          </a:lnTo>
                          <a:lnTo>
                            <a:pt x="73" y="117"/>
                          </a:lnTo>
                          <a:close/>
                        </a:path>
                      </a:pathLst>
                    </a:custGeom>
                    <a:solidFill>
                      <a:srgbClr val="000000"/>
                    </a:solidFill>
                    <a:ln w="0">
                      <a:solidFill>
                        <a:srgbClr val="000000"/>
                      </a:solidFill>
                      <a:round/>
                      <a:headEnd/>
                      <a:tailEnd/>
                    </a:ln>
                  </p:spPr>
                  <p:txBody>
                    <a:bodyPr/>
                    <a:lstStyle/>
                    <a:p>
                      <a:pPr defTabSz="457200"/>
                      <a:endParaRPr lang="en-US" dirty="0">
                        <a:solidFill>
                          <a:prstClr val="black"/>
                        </a:solidFill>
                      </a:endParaRPr>
                    </a:p>
                  </p:txBody>
                </p:sp>
              </p:grpSp>
            </p:grpSp>
            <p:grpSp>
              <p:nvGrpSpPr>
                <p:cNvPr id="13" name="Group 431"/>
                <p:cNvGrpSpPr>
                  <a:grpSpLocks/>
                </p:cNvGrpSpPr>
                <p:nvPr/>
              </p:nvGrpSpPr>
              <p:grpSpPr bwMode="auto">
                <a:xfrm>
                  <a:off x="125" y="1478"/>
                  <a:ext cx="3822" cy="2386"/>
                  <a:chOff x="125" y="1478"/>
                  <a:chExt cx="3822" cy="2386"/>
                </a:xfrm>
              </p:grpSpPr>
              <p:grpSp>
                <p:nvGrpSpPr>
                  <p:cNvPr id="14" name="Group 430"/>
                  <p:cNvGrpSpPr>
                    <a:grpSpLocks/>
                  </p:cNvGrpSpPr>
                  <p:nvPr/>
                </p:nvGrpSpPr>
                <p:grpSpPr bwMode="auto">
                  <a:xfrm>
                    <a:off x="125" y="2742"/>
                    <a:ext cx="1586" cy="1122"/>
                    <a:chOff x="125" y="2742"/>
                    <a:chExt cx="1586" cy="1122"/>
                  </a:xfrm>
                </p:grpSpPr>
                <p:sp>
                  <p:nvSpPr>
                    <p:cNvPr id="9258" name="Text Box 6"/>
                    <p:cNvSpPr txBox="1">
                      <a:spLocks noChangeArrowheads="1"/>
                    </p:cNvSpPr>
                    <p:nvPr/>
                  </p:nvSpPr>
                  <p:spPr bwMode="auto">
                    <a:xfrm>
                      <a:off x="125" y="3514"/>
                      <a:ext cx="1048" cy="301"/>
                    </a:xfrm>
                    <a:prstGeom prst="rect">
                      <a:avLst/>
                    </a:prstGeom>
                    <a:noFill/>
                    <a:ln w="9525">
                      <a:noFill/>
                      <a:miter lim="800000"/>
                      <a:headEnd/>
                      <a:tailEnd/>
                    </a:ln>
                  </p:spPr>
                  <p:txBody>
                    <a:bodyPr wrap="none">
                      <a:spAutoFit/>
                    </a:bodyPr>
                    <a:lstStyle/>
                    <a:p>
                      <a:pPr algn="ctr" defTabSz="457200" eaLnBrk="0" hangingPunct="0"/>
                      <a:r>
                        <a:rPr lang="en-US" sz="1200" dirty="0">
                          <a:solidFill>
                            <a:srgbClr val="000000"/>
                          </a:solidFill>
                          <a:latin typeface="Arial" pitchFamily="34" charset="0"/>
                          <a:cs typeface="Arial" pitchFamily="34" charset="0"/>
                        </a:rPr>
                        <a:t>Enhanced capabilities</a:t>
                      </a:r>
                    </a:p>
                    <a:p>
                      <a:pPr algn="ctr" defTabSz="457200" eaLnBrk="0" hangingPunct="0"/>
                      <a:r>
                        <a:rPr lang="en-US" sz="1200" dirty="0">
                          <a:solidFill>
                            <a:srgbClr val="000000"/>
                          </a:solidFill>
                          <a:latin typeface="Arial" pitchFamily="34" charset="0"/>
                          <a:cs typeface="Arial" pitchFamily="34" charset="0"/>
                        </a:rPr>
                        <a:t>in existing Halls</a:t>
                      </a:r>
                    </a:p>
                  </p:txBody>
                </p:sp>
                <p:sp>
                  <p:nvSpPr>
                    <p:cNvPr id="9259" name="Line 11"/>
                    <p:cNvSpPr>
                      <a:spLocks noChangeShapeType="1"/>
                    </p:cNvSpPr>
                    <p:nvPr/>
                  </p:nvSpPr>
                  <p:spPr bwMode="auto">
                    <a:xfrm flipV="1">
                      <a:off x="832" y="3081"/>
                      <a:ext cx="870" cy="380"/>
                    </a:xfrm>
                    <a:prstGeom prst="line">
                      <a:avLst/>
                    </a:prstGeom>
                    <a:noFill/>
                    <a:ln w="11113">
                      <a:solidFill>
                        <a:srgbClr val="FF0000"/>
                      </a:solidFill>
                      <a:round/>
                      <a:headEnd/>
                      <a:tailEnd/>
                    </a:ln>
                  </p:spPr>
                  <p:txBody>
                    <a:bodyPr/>
                    <a:lstStyle/>
                    <a:p>
                      <a:pPr defTabSz="457200"/>
                      <a:endParaRPr lang="en-US" dirty="0">
                        <a:solidFill>
                          <a:prstClr val="black"/>
                        </a:solidFill>
                      </a:endParaRPr>
                    </a:p>
                  </p:txBody>
                </p:sp>
                <p:sp>
                  <p:nvSpPr>
                    <p:cNvPr id="9260" name="Freeform 12"/>
                    <p:cNvSpPr>
                      <a:spLocks/>
                    </p:cNvSpPr>
                    <p:nvPr/>
                  </p:nvSpPr>
                  <p:spPr bwMode="auto">
                    <a:xfrm>
                      <a:off x="1295" y="3079"/>
                      <a:ext cx="416" cy="725"/>
                    </a:xfrm>
                    <a:custGeom>
                      <a:avLst/>
                      <a:gdLst>
                        <a:gd name="T0" fmla="*/ 0 w 416"/>
                        <a:gd name="T1" fmla="*/ 725 h 725"/>
                        <a:gd name="T2" fmla="*/ 356 w 416"/>
                        <a:gd name="T3" fmla="*/ 48 h 725"/>
                        <a:gd name="T4" fmla="*/ 358 w 416"/>
                        <a:gd name="T5" fmla="*/ 47 h 725"/>
                        <a:gd name="T6" fmla="*/ 362 w 416"/>
                        <a:gd name="T7" fmla="*/ 39 h 725"/>
                        <a:gd name="T8" fmla="*/ 373 w 416"/>
                        <a:gd name="T9" fmla="*/ 28 h 725"/>
                        <a:gd name="T10" fmla="*/ 390 w 416"/>
                        <a:gd name="T11" fmla="*/ 13 h 725"/>
                        <a:gd name="T12" fmla="*/ 416 w 416"/>
                        <a:gd name="T13" fmla="*/ 0 h 725"/>
                        <a:gd name="T14" fmla="*/ 0 60000 65536"/>
                        <a:gd name="T15" fmla="*/ 0 60000 65536"/>
                        <a:gd name="T16" fmla="*/ 0 60000 65536"/>
                        <a:gd name="T17" fmla="*/ 0 60000 65536"/>
                        <a:gd name="T18" fmla="*/ 0 60000 65536"/>
                        <a:gd name="T19" fmla="*/ 0 60000 65536"/>
                        <a:gd name="T20" fmla="*/ 0 60000 65536"/>
                        <a:gd name="T21" fmla="*/ 0 w 416"/>
                        <a:gd name="T22" fmla="*/ 0 h 725"/>
                        <a:gd name="T23" fmla="*/ 416 w 416"/>
                        <a:gd name="T24" fmla="*/ 725 h 7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16" h="725">
                          <a:moveTo>
                            <a:pt x="0" y="725"/>
                          </a:moveTo>
                          <a:lnTo>
                            <a:pt x="356" y="48"/>
                          </a:lnTo>
                          <a:lnTo>
                            <a:pt x="358" y="47"/>
                          </a:lnTo>
                          <a:lnTo>
                            <a:pt x="362" y="39"/>
                          </a:lnTo>
                          <a:lnTo>
                            <a:pt x="373" y="28"/>
                          </a:lnTo>
                          <a:lnTo>
                            <a:pt x="390" y="13"/>
                          </a:lnTo>
                          <a:lnTo>
                            <a:pt x="416" y="0"/>
                          </a:lnTo>
                        </a:path>
                      </a:pathLst>
                    </a:custGeom>
                    <a:noFill/>
                    <a:ln w="11113">
                      <a:solidFill>
                        <a:srgbClr val="FF0000"/>
                      </a:solidFill>
                      <a:round/>
                      <a:headEnd/>
                      <a:tailEnd/>
                    </a:ln>
                  </p:spPr>
                  <p:txBody>
                    <a:bodyPr/>
                    <a:lstStyle/>
                    <a:p>
                      <a:pPr defTabSz="457200"/>
                      <a:endParaRPr lang="en-US" dirty="0">
                        <a:solidFill>
                          <a:prstClr val="black"/>
                        </a:solidFill>
                      </a:endParaRPr>
                    </a:p>
                  </p:txBody>
                </p:sp>
                <p:sp>
                  <p:nvSpPr>
                    <p:cNvPr id="9261" name="Freeform 150"/>
                    <p:cNvSpPr>
                      <a:spLocks/>
                    </p:cNvSpPr>
                    <p:nvPr/>
                  </p:nvSpPr>
                  <p:spPr bwMode="auto">
                    <a:xfrm>
                      <a:off x="550" y="3066"/>
                      <a:ext cx="210" cy="54"/>
                    </a:xfrm>
                    <a:custGeom>
                      <a:avLst/>
                      <a:gdLst>
                        <a:gd name="T0" fmla="*/ 210 w 210"/>
                        <a:gd name="T1" fmla="*/ 0 h 54"/>
                        <a:gd name="T2" fmla="*/ 56 w 210"/>
                        <a:gd name="T3" fmla="*/ 0 h 54"/>
                        <a:gd name="T4" fmla="*/ 0 w 210"/>
                        <a:gd name="T5" fmla="*/ 54 h 54"/>
                        <a:gd name="T6" fmla="*/ 172 w 210"/>
                        <a:gd name="T7" fmla="*/ 54 h 54"/>
                        <a:gd name="T8" fmla="*/ 0 60000 65536"/>
                        <a:gd name="T9" fmla="*/ 0 60000 65536"/>
                        <a:gd name="T10" fmla="*/ 0 60000 65536"/>
                        <a:gd name="T11" fmla="*/ 0 60000 65536"/>
                        <a:gd name="T12" fmla="*/ 0 w 210"/>
                        <a:gd name="T13" fmla="*/ 0 h 54"/>
                        <a:gd name="T14" fmla="*/ 210 w 210"/>
                        <a:gd name="T15" fmla="*/ 54 h 54"/>
                      </a:gdLst>
                      <a:ahLst/>
                      <a:cxnLst>
                        <a:cxn ang="T8">
                          <a:pos x="T0" y="T1"/>
                        </a:cxn>
                        <a:cxn ang="T9">
                          <a:pos x="T2" y="T3"/>
                        </a:cxn>
                        <a:cxn ang="T10">
                          <a:pos x="T4" y="T5"/>
                        </a:cxn>
                        <a:cxn ang="T11">
                          <a:pos x="T6" y="T7"/>
                        </a:cxn>
                      </a:cxnLst>
                      <a:rect l="T12" t="T13" r="T14" b="T15"/>
                      <a:pathLst>
                        <a:path w="210" h="54">
                          <a:moveTo>
                            <a:pt x="210" y="0"/>
                          </a:moveTo>
                          <a:lnTo>
                            <a:pt x="56" y="0"/>
                          </a:lnTo>
                          <a:lnTo>
                            <a:pt x="0" y="54"/>
                          </a:lnTo>
                          <a:lnTo>
                            <a:pt x="172" y="54"/>
                          </a:lnTo>
                        </a:path>
                      </a:pathLst>
                    </a:custGeom>
                    <a:noFill/>
                    <a:ln w="17463">
                      <a:solidFill>
                        <a:srgbClr val="000000"/>
                      </a:solidFill>
                      <a:round/>
                      <a:headEnd/>
                      <a:tailEnd/>
                    </a:ln>
                  </p:spPr>
                  <p:txBody>
                    <a:bodyPr/>
                    <a:lstStyle/>
                    <a:p>
                      <a:pPr defTabSz="457200"/>
                      <a:endParaRPr lang="en-US" dirty="0">
                        <a:solidFill>
                          <a:prstClr val="black"/>
                        </a:solidFill>
                      </a:endParaRPr>
                    </a:p>
                  </p:txBody>
                </p:sp>
                <p:sp>
                  <p:nvSpPr>
                    <p:cNvPr id="9262" name="Freeform 151"/>
                    <p:cNvSpPr>
                      <a:spLocks/>
                    </p:cNvSpPr>
                    <p:nvPr/>
                  </p:nvSpPr>
                  <p:spPr bwMode="auto">
                    <a:xfrm>
                      <a:off x="782" y="3391"/>
                      <a:ext cx="196" cy="104"/>
                    </a:xfrm>
                    <a:custGeom>
                      <a:avLst/>
                      <a:gdLst>
                        <a:gd name="T0" fmla="*/ 144 w 196"/>
                        <a:gd name="T1" fmla="*/ 0 h 104"/>
                        <a:gd name="T2" fmla="*/ 0 w 196"/>
                        <a:gd name="T3" fmla="*/ 61 h 104"/>
                        <a:gd name="T4" fmla="*/ 46 w 196"/>
                        <a:gd name="T5" fmla="*/ 104 h 104"/>
                        <a:gd name="T6" fmla="*/ 196 w 196"/>
                        <a:gd name="T7" fmla="*/ 39 h 104"/>
                        <a:gd name="T8" fmla="*/ 0 60000 65536"/>
                        <a:gd name="T9" fmla="*/ 0 60000 65536"/>
                        <a:gd name="T10" fmla="*/ 0 60000 65536"/>
                        <a:gd name="T11" fmla="*/ 0 60000 65536"/>
                        <a:gd name="T12" fmla="*/ 0 w 196"/>
                        <a:gd name="T13" fmla="*/ 0 h 104"/>
                        <a:gd name="T14" fmla="*/ 196 w 196"/>
                        <a:gd name="T15" fmla="*/ 104 h 104"/>
                      </a:gdLst>
                      <a:ahLst/>
                      <a:cxnLst>
                        <a:cxn ang="T8">
                          <a:pos x="T0" y="T1"/>
                        </a:cxn>
                        <a:cxn ang="T9">
                          <a:pos x="T2" y="T3"/>
                        </a:cxn>
                        <a:cxn ang="T10">
                          <a:pos x="T4" y="T5"/>
                        </a:cxn>
                        <a:cxn ang="T11">
                          <a:pos x="T6" y="T7"/>
                        </a:cxn>
                      </a:cxnLst>
                      <a:rect l="T12" t="T13" r="T14" b="T15"/>
                      <a:pathLst>
                        <a:path w="196" h="104">
                          <a:moveTo>
                            <a:pt x="144" y="0"/>
                          </a:moveTo>
                          <a:lnTo>
                            <a:pt x="0" y="61"/>
                          </a:lnTo>
                          <a:lnTo>
                            <a:pt x="46" y="104"/>
                          </a:lnTo>
                          <a:lnTo>
                            <a:pt x="196" y="39"/>
                          </a:lnTo>
                        </a:path>
                      </a:pathLst>
                    </a:custGeom>
                    <a:noFill/>
                    <a:ln w="17463">
                      <a:solidFill>
                        <a:srgbClr val="000000"/>
                      </a:solidFill>
                      <a:round/>
                      <a:headEnd/>
                      <a:tailEnd/>
                    </a:ln>
                  </p:spPr>
                  <p:txBody>
                    <a:bodyPr/>
                    <a:lstStyle/>
                    <a:p>
                      <a:pPr defTabSz="457200"/>
                      <a:endParaRPr lang="en-US" dirty="0">
                        <a:solidFill>
                          <a:prstClr val="black"/>
                        </a:solidFill>
                      </a:endParaRPr>
                    </a:p>
                  </p:txBody>
                </p:sp>
                <p:sp>
                  <p:nvSpPr>
                    <p:cNvPr id="9263" name="Freeform 152"/>
                    <p:cNvSpPr>
                      <a:spLocks/>
                    </p:cNvSpPr>
                    <p:nvPr/>
                  </p:nvSpPr>
                  <p:spPr bwMode="auto">
                    <a:xfrm>
                      <a:off x="1234" y="3695"/>
                      <a:ext cx="171" cy="169"/>
                    </a:xfrm>
                    <a:custGeom>
                      <a:avLst/>
                      <a:gdLst>
                        <a:gd name="T0" fmla="*/ 78 w 171"/>
                        <a:gd name="T1" fmla="*/ 0 h 169"/>
                        <a:gd name="T2" fmla="*/ 0 w 171"/>
                        <a:gd name="T3" fmla="*/ 141 h 169"/>
                        <a:gd name="T4" fmla="*/ 97 w 171"/>
                        <a:gd name="T5" fmla="*/ 169 h 169"/>
                        <a:gd name="T6" fmla="*/ 171 w 171"/>
                        <a:gd name="T7" fmla="*/ 20 h 169"/>
                        <a:gd name="T8" fmla="*/ 0 60000 65536"/>
                        <a:gd name="T9" fmla="*/ 0 60000 65536"/>
                        <a:gd name="T10" fmla="*/ 0 60000 65536"/>
                        <a:gd name="T11" fmla="*/ 0 60000 65536"/>
                        <a:gd name="T12" fmla="*/ 0 w 171"/>
                        <a:gd name="T13" fmla="*/ 0 h 169"/>
                        <a:gd name="T14" fmla="*/ 171 w 171"/>
                        <a:gd name="T15" fmla="*/ 169 h 169"/>
                      </a:gdLst>
                      <a:ahLst/>
                      <a:cxnLst>
                        <a:cxn ang="T8">
                          <a:pos x="T0" y="T1"/>
                        </a:cxn>
                        <a:cxn ang="T9">
                          <a:pos x="T2" y="T3"/>
                        </a:cxn>
                        <a:cxn ang="T10">
                          <a:pos x="T4" y="T5"/>
                        </a:cxn>
                        <a:cxn ang="T11">
                          <a:pos x="T6" y="T7"/>
                        </a:cxn>
                      </a:cxnLst>
                      <a:rect l="T12" t="T13" r="T14" b="T15"/>
                      <a:pathLst>
                        <a:path w="171" h="169">
                          <a:moveTo>
                            <a:pt x="78" y="0"/>
                          </a:moveTo>
                          <a:lnTo>
                            <a:pt x="0" y="141"/>
                          </a:lnTo>
                          <a:lnTo>
                            <a:pt x="97" y="169"/>
                          </a:lnTo>
                          <a:lnTo>
                            <a:pt x="171" y="20"/>
                          </a:lnTo>
                        </a:path>
                      </a:pathLst>
                    </a:custGeom>
                    <a:noFill/>
                    <a:ln w="17463">
                      <a:solidFill>
                        <a:srgbClr val="000000"/>
                      </a:solidFill>
                      <a:round/>
                      <a:headEnd/>
                      <a:tailEnd/>
                    </a:ln>
                  </p:spPr>
                  <p:txBody>
                    <a:bodyPr/>
                    <a:lstStyle/>
                    <a:p>
                      <a:pPr defTabSz="457200"/>
                      <a:endParaRPr lang="en-US" dirty="0">
                        <a:solidFill>
                          <a:prstClr val="black"/>
                        </a:solidFill>
                      </a:endParaRPr>
                    </a:p>
                  </p:txBody>
                </p:sp>
                <p:sp>
                  <p:nvSpPr>
                    <p:cNvPr id="9264" name="Freeform 183"/>
                    <p:cNvSpPr>
                      <a:spLocks/>
                    </p:cNvSpPr>
                    <p:nvPr/>
                  </p:nvSpPr>
                  <p:spPr bwMode="auto">
                    <a:xfrm>
                      <a:off x="1507" y="3233"/>
                      <a:ext cx="41" cy="302"/>
                    </a:xfrm>
                    <a:custGeom>
                      <a:avLst/>
                      <a:gdLst>
                        <a:gd name="T0" fmla="*/ 41 w 41"/>
                        <a:gd name="T1" fmla="*/ 0 h 302"/>
                        <a:gd name="T2" fmla="*/ 41 w 41"/>
                        <a:gd name="T3" fmla="*/ 299 h 302"/>
                        <a:gd name="T4" fmla="*/ 18 w 41"/>
                        <a:gd name="T5" fmla="*/ 302 h 302"/>
                        <a:gd name="T6" fmla="*/ 4 w 41"/>
                        <a:gd name="T7" fmla="*/ 302 h 302"/>
                        <a:gd name="T8" fmla="*/ 0 w 41"/>
                        <a:gd name="T9" fmla="*/ 302 h 302"/>
                        <a:gd name="T10" fmla="*/ 0 w 41"/>
                        <a:gd name="T11" fmla="*/ 2 h 302"/>
                        <a:gd name="T12" fmla="*/ 41 w 41"/>
                        <a:gd name="T13" fmla="*/ 0 h 302"/>
                        <a:gd name="T14" fmla="*/ 0 60000 65536"/>
                        <a:gd name="T15" fmla="*/ 0 60000 65536"/>
                        <a:gd name="T16" fmla="*/ 0 60000 65536"/>
                        <a:gd name="T17" fmla="*/ 0 60000 65536"/>
                        <a:gd name="T18" fmla="*/ 0 60000 65536"/>
                        <a:gd name="T19" fmla="*/ 0 60000 65536"/>
                        <a:gd name="T20" fmla="*/ 0 60000 65536"/>
                        <a:gd name="T21" fmla="*/ 0 w 41"/>
                        <a:gd name="T22" fmla="*/ 0 h 302"/>
                        <a:gd name="T23" fmla="*/ 41 w 41"/>
                        <a:gd name="T24" fmla="*/ 302 h 30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1" h="302">
                          <a:moveTo>
                            <a:pt x="41" y="0"/>
                          </a:moveTo>
                          <a:lnTo>
                            <a:pt x="41" y="299"/>
                          </a:lnTo>
                          <a:lnTo>
                            <a:pt x="18" y="302"/>
                          </a:lnTo>
                          <a:lnTo>
                            <a:pt x="4" y="302"/>
                          </a:lnTo>
                          <a:lnTo>
                            <a:pt x="0" y="302"/>
                          </a:lnTo>
                          <a:lnTo>
                            <a:pt x="0" y="2"/>
                          </a:lnTo>
                          <a:lnTo>
                            <a:pt x="41" y="0"/>
                          </a:lnTo>
                          <a:close/>
                        </a:path>
                      </a:pathLst>
                    </a:custGeom>
                    <a:solidFill>
                      <a:srgbClr val="FFFFFF"/>
                    </a:solidFill>
                    <a:ln w="0">
                      <a:solidFill>
                        <a:srgbClr val="FFFFFF"/>
                      </a:solidFill>
                      <a:round/>
                      <a:headEnd/>
                      <a:tailEnd/>
                    </a:ln>
                  </p:spPr>
                  <p:txBody>
                    <a:bodyPr/>
                    <a:lstStyle/>
                    <a:p>
                      <a:pPr defTabSz="457200"/>
                      <a:endParaRPr lang="en-US" dirty="0">
                        <a:solidFill>
                          <a:prstClr val="black"/>
                        </a:solidFill>
                      </a:endParaRPr>
                    </a:p>
                  </p:txBody>
                </p:sp>
                <p:sp>
                  <p:nvSpPr>
                    <p:cNvPr id="9265" name="Freeform 184"/>
                    <p:cNvSpPr>
                      <a:spLocks/>
                    </p:cNvSpPr>
                    <p:nvPr/>
                  </p:nvSpPr>
                  <p:spPr bwMode="auto">
                    <a:xfrm>
                      <a:off x="815" y="2864"/>
                      <a:ext cx="384" cy="354"/>
                    </a:xfrm>
                    <a:custGeom>
                      <a:avLst/>
                      <a:gdLst>
                        <a:gd name="T0" fmla="*/ 169 w 384"/>
                        <a:gd name="T1" fmla="*/ 354 h 354"/>
                        <a:gd name="T2" fmla="*/ 128 w 384"/>
                        <a:gd name="T3" fmla="*/ 349 h 354"/>
                        <a:gd name="T4" fmla="*/ 93 w 384"/>
                        <a:gd name="T5" fmla="*/ 339 h 354"/>
                        <a:gd name="T6" fmla="*/ 67 w 384"/>
                        <a:gd name="T7" fmla="*/ 326 h 354"/>
                        <a:gd name="T8" fmla="*/ 45 w 384"/>
                        <a:gd name="T9" fmla="*/ 310 h 354"/>
                        <a:gd name="T10" fmla="*/ 28 w 384"/>
                        <a:gd name="T11" fmla="*/ 295 h 354"/>
                        <a:gd name="T12" fmla="*/ 15 w 384"/>
                        <a:gd name="T13" fmla="*/ 278 h 354"/>
                        <a:gd name="T14" fmla="*/ 8 w 384"/>
                        <a:gd name="T15" fmla="*/ 263 h 354"/>
                        <a:gd name="T16" fmla="*/ 2 w 384"/>
                        <a:gd name="T17" fmla="*/ 252 h 354"/>
                        <a:gd name="T18" fmla="*/ 0 w 384"/>
                        <a:gd name="T19" fmla="*/ 243 h 354"/>
                        <a:gd name="T20" fmla="*/ 0 w 384"/>
                        <a:gd name="T21" fmla="*/ 241 h 354"/>
                        <a:gd name="T22" fmla="*/ 0 w 384"/>
                        <a:gd name="T23" fmla="*/ 0 h 354"/>
                        <a:gd name="T24" fmla="*/ 384 w 384"/>
                        <a:gd name="T25" fmla="*/ 2 h 354"/>
                        <a:gd name="T26" fmla="*/ 384 w 384"/>
                        <a:gd name="T27" fmla="*/ 236 h 354"/>
                        <a:gd name="T28" fmla="*/ 377 w 384"/>
                        <a:gd name="T29" fmla="*/ 254 h 354"/>
                        <a:gd name="T30" fmla="*/ 367 w 384"/>
                        <a:gd name="T31" fmla="*/ 273 h 354"/>
                        <a:gd name="T32" fmla="*/ 360 w 384"/>
                        <a:gd name="T33" fmla="*/ 286 h 354"/>
                        <a:gd name="T34" fmla="*/ 352 w 384"/>
                        <a:gd name="T35" fmla="*/ 297 h 354"/>
                        <a:gd name="T36" fmla="*/ 351 w 384"/>
                        <a:gd name="T37" fmla="*/ 299 h 354"/>
                        <a:gd name="T38" fmla="*/ 330 w 384"/>
                        <a:gd name="T39" fmla="*/ 317 h 354"/>
                        <a:gd name="T40" fmla="*/ 304 w 384"/>
                        <a:gd name="T41" fmla="*/ 330 h 354"/>
                        <a:gd name="T42" fmla="*/ 275 w 384"/>
                        <a:gd name="T43" fmla="*/ 339 h 354"/>
                        <a:gd name="T44" fmla="*/ 243 w 384"/>
                        <a:gd name="T45" fmla="*/ 347 h 354"/>
                        <a:gd name="T46" fmla="*/ 215 w 384"/>
                        <a:gd name="T47" fmla="*/ 351 h 354"/>
                        <a:gd name="T48" fmla="*/ 191 w 384"/>
                        <a:gd name="T49" fmla="*/ 352 h 354"/>
                        <a:gd name="T50" fmla="*/ 174 w 384"/>
                        <a:gd name="T51" fmla="*/ 354 h 354"/>
                        <a:gd name="T52" fmla="*/ 169 w 384"/>
                        <a:gd name="T53" fmla="*/ 354 h 354"/>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384"/>
                        <a:gd name="T82" fmla="*/ 0 h 354"/>
                        <a:gd name="T83" fmla="*/ 384 w 384"/>
                        <a:gd name="T84" fmla="*/ 354 h 354"/>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384" h="354">
                          <a:moveTo>
                            <a:pt x="169" y="354"/>
                          </a:moveTo>
                          <a:lnTo>
                            <a:pt x="128" y="349"/>
                          </a:lnTo>
                          <a:lnTo>
                            <a:pt x="93" y="339"/>
                          </a:lnTo>
                          <a:lnTo>
                            <a:pt x="67" y="326"/>
                          </a:lnTo>
                          <a:lnTo>
                            <a:pt x="45" y="310"/>
                          </a:lnTo>
                          <a:lnTo>
                            <a:pt x="28" y="295"/>
                          </a:lnTo>
                          <a:lnTo>
                            <a:pt x="15" y="278"/>
                          </a:lnTo>
                          <a:lnTo>
                            <a:pt x="8" y="263"/>
                          </a:lnTo>
                          <a:lnTo>
                            <a:pt x="2" y="252"/>
                          </a:lnTo>
                          <a:lnTo>
                            <a:pt x="0" y="243"/>
                          </a:lnTo>
                          <a:lnTo>
                            <a:pt x="0" y="241"/>
                          </a:lnTo>
                          <a:lnTo>
                            <a:pt x="0" y="0"/>
                          </a:lnTo>
                          <a:lnTo>
                            <a:pt x="384" y="2"/>
                          </a:lnTo>
                          <a:lnTo>
                            <a:pt x="384" y="236"/>
                          </a:lnTo>
                          <a:lnTo>
                            <a:pt x="377" y="254"/>
                          </a:lnTo>
                          <a:lnTo>
                            <a:pt x="367" y="273"/>
                          </a:lnTo>
                          <a:lnTo>
                            <a:pt x="360" y="286"/>
                          </a:lnTo>
                          <a:lnTo>
                            <a:pt x="352" y="297"/>
                          </a:lnTo>
                          <a:lnTo>
                            <a:pt x="351" y="299"/>
                          </a:lnTo>
                          <a:lnTo>
                            <a:pt x="330" y="317"/>
                          </a:lnTo>
                          <a:lnTo>
                            <a:pt x="304" y="330"/>
                          </a:lnTo>
                          <a:lnTo>
                            <a:pt x="275" y="339"/>
                          </a:lnTo>
                          <a:lnTo>
                            <a:pt x="243" y="347"/>
                          </a:lnTo>
                          <a:lnTo>
                            <a:pt x="215" y="351"/>
                          </a:lnTo>
                          <a:lnTo>
                            <a:pt x="191" y="352"/>
                          </a:lnTo>
                          <a:lnTo>
                            <a:pt x="174" y="354"/>
                          </a:lnTo>
                          <a:lnTo>
                            <a:pt x="169" y="354"/>
                          </a:lnTo>
                          <a:close/>
                        </a:path>
                      </a:pathLst>
                    </a:custGeom>
                    <a:solidFill>
                      <a:srgbClr val="000000"/>
                    </a:solidFill>
                    <a:ln w="0">
                      <a:solidFill>
                        <a:srgbClr val="000000"/>
                      </a:solidFill>
                      <a:round/>
                      <a:headEnd/>
                      <a:tailEnd/>
                    </a:ln>
                  </p:spPr>
                  <p:txBody>
                    <a:bodyPr/>
                    <a:lstStyle/>
                    <a:p>
                      <a:pPr defTabSz="457200"/>
                      <a:endParaRPr lang="en-US" dirty="0">
                        <a:solidFill>
                          <a:prstClr val="black"/>
                        </a:solidFill>
                      </a:endParaRPr>
                    </a:p>
                  </p:txBody>
                </p:sp>
                <p:sp>
                  <p:nvSpPr>
                    <p:cNvPr id="9266" name="Freeform 185"/>
                    <p:cNvSpPr>
                      <a:spLocks/>
                    </p:cNvSpPr>
                    <p:nvPr/>
                  </p:nvSpPr>
                  <p:spPr bwMode="auto">
                    <a:xfrm>
                      <a:off x="815" y="2864"/>
                      <a:ext cx="384" cy="354"/>
                    </a:xfrm>
                    <a:custGeom>
                      <a:avLst/>
                      <a:gdLst>
                        <a:gd name="T0" fmla="*/ 169 w 384"/>
                        <a:gd name="T1" fmla="*/ 354 h 354"/>
                        <a:gd name="T2" fmla="*/ 128 w 384"/>
                        <a:gd name="T3" fmla="*/ 349 h 354"/>
                        <a:gd name="T4" fmla="*/ 93 w 384"/>
                        <a:gd name="T5" fmla="*/ 339 h 354"/>
                        <a:gd name="T6" fmla="*/ 67 w 384"/>
                        <a:gd name="T7" fmla="*/ 326 h 354"/>
                        <a:gd name="T8" fmla="*/ 45 w 384"/>
                        <a:gd name="T9" fmla="*/ 310 h 354"/>
                        <a:gd name="T10" fmla="*/ 28 w 384"/>
                        <a:gd name="T11" fmla="*/ 295 h 354"/>
                        <a:gd name="T12" fmla="*/ 15 w 384"/>
                        <a:gd name="T13" fmla="*/ 278 h 354"/>
                        <a:gd name="T14" fmla="*/ 8 w 384"/>
                        <a:gd name="T15" fmla="*/ 263 h 354"/>
                        <a:gd name="T16" fmla="*/ 2 w 384"/>
                        <a:gd name="T17" fmla="*/ 252 h 354"/>
                        <a:gd name="T18" fmla="*/ 0 w 384"/>
                        <a:gd name="T19" fmla="*/ 243 h 354"/>
                        <a:gd name="T20" fmla="*/ 0 w 384"/>
                        <a:gd name="T21" fmla="*/ 241 h 354"/>
                        <a:gd name="T22" fmla="*/ 0 w 384"/>
                        <a:gd name="T23" fmla="*/ 0 h 354"/>
                        <a:gd name="T24" fmla="*/ 384 w 384"/>
                        <a:gd name="T25" fmla="*/ 2 h 354"/>
                        <a:gd name="T26" fmla="*/ 384 w 384"/>
                        <a:gd name="T27" fmla="*/ 236 h 354"/>
                        <a:gd name="T28" fmla="*/ 377 w 384"/>
                        <a:gd name="T29" fmla="*/ 254 h 354"/>
                        <a:gd name="T30" fmla="*/ 367 w 384"/>
                        <a:gd name="T31" fmla="*/ 273 h 354"/>
                        <a:gd name="T32" fmla="*/ 360 w 384"/>
                        <a:gd name="T33" fmla="*/ 286 h 354"/>
                        <a:gd name="T34" fmla="*/ 352 w 384"/>
                        <a:gd name="T35" fmla="*/ 297 h 354"/>
                        <a:gd name="T36" fmla="*/ 351 w 384"/>
                        <a:gd name="T37" fmla="*/ 299 h 354"/>
                        <a:gd name="T38" fmla="*/ 330 w 384"/>
                        <a:gd name="T39" fmla="*/ 317 h 354"/>
                        <a:gd name="T40" fmla="*/ 304 w 384"/>
                        <a:gd name="T41" fmla="*/ 330 h 354"/>
                        <a:gd name="T42" fmla="*/ 275 w 384"/>
                        <a:gd name="T43" fmla="*/ 339 h 354"/>
                        <a:gd name="T44" fmla="*/ 243 w 384"/>
                        <a:gd name="T45" fmla="*/ 347 h 354"/>
                        <a:gd name="T46" fmla="*/ 215 w 384"/>
                        <a:gd name="T47" fmla="*/ 351 h 354"/>
                        <a:gd name="T48" fmla="*/ 191 w 384"/>
                        <a:gd name="T49" fmla="*/ 352 h 354"/>
                        <a:gd name="T50" fmla="*/ 174 w 384"/>
                        <a:gd name="T51" fmla="*/ 354 h 354"/>
                        <a:gd name="T52" fmla="*/ 169 w 384"/>
                        <a:gd name="T53" fmla="*/ 354 h 354"/>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384"/>
                        <a:gd name="T82" fmla="*/ 0 h 354"/>
                        <a:gd name="T83" fmla="*/ 384 w 384"/>
                        <a:gd name="T84" fmla="*/ 354 h 354"/>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384" h="354">
                          <a:moveTo>
                            <a:pt x="169" y="354"/>
                          </a:moveTo>
                          <a:lnTo>
                            <a:pt x="128" y="349"/>
                          </a:lnTo>
                          <a:lnTo>
                            <a:pt x="93" y="339"/>
                          </a:lnTo>
                          <a:lnTo>
                            <a:pt x="67" y="326"/>
                          </a:lnTo>
                          <a:lnTo>
                            <a:pt x="45" y="310"/>
                          </a:lnTo>
                          <a:lnTo>
                            <a:pt x="28" y="295"/>
                          </a:lnTo>
                          <a:lnTo>
                            <a:pt x="15" y="278"/>
                          </a:lnTo>
                          <a:lnTo>
                            <a:pt x="8" y="263"/>
                          </a:lnTo>
                          <a:lnTo>
                            <a:pt x="2" y="252"/>
                          </a:lnTo>
                          <a:lnTo>
                            <a:pt x="0" y="243"/>
                          </a:lnTo>
                          <a:lnTo>
                            <a:pt x="0" y="241"/>
                          </a:lnTo>
                          <a:lnTo>
                            <a:pt x="0" y="0"/>
                          </a:lnTo>
                          <a:lnTo>
                            <a:pt x="384" y="2"/>
                          </a:lnTo>
                          <a:lnTo>
                            <a:pt x="384" y="236"/>
                          </a:lnTo>
                          <a:lnTo>
                            <a:pt x="377" y="254"/>
                          </a:lnTo>
                          <a:lnTo>
                            <a:pt x="367" y="273"/>
                          </a:lnTo>
                          <a:lnTo>
                            <a:pt x="360" y="286"/>
                          </a:lnTo>
                          <a:lnTo>
                            <a:pt x="352" y="297"/>
                          </a:lnTo>
                          <a:lnTo>
                            <a:pt x="351" y="299"/>
                          </a:lnTo>
                          <a:lnTo>
                            <a:pt x="330" y="317"/>
                          </a:lnTo>
                          <a:lnTo>
                            <a:pt x="304" y="330"/>
                          </a:lnTo>
                          <a:lnTo>
                            <a:pt x="275" y="339"/>
                          </a:lnTo>
                          <a:lnTo>
                            <a:pt x="243" y="347"/>
                          </a:lnTo>
                          <a:lnTo>
                            <a:pt x="215" y="351"/>
                          </a:lnTo>
                          <a:lnTo>
                            <a:pt x="191" y="352"/>
                          </a:lnTo>
                          <a:lnTo>
                            <a:pt x="174" y="354"/>
                          </a:lnTo>
                          <a:lnTo>
                            <a:pt x="169" y="354"/>
                          </a:lnTo>
                        </a:path>
                      </a:pathLst>
                    </a:custGeom>
                    <a:noFill/>
                    <a:ln w="6350">
                      <a:solidFill>
                        <a:srgbClr val="000000"/>
                      </a:solidFill>
                      <a:round/>
                      <a:headEnd/>
                      <a:tailEnd/>
                    </a:ln>
                  </p:spPr>
                  <p:txBody>
                    <a:bodyPr/>
                    <a:lstStyle/>
                    <a:p>
                      <a:pPr defTabSz="457200"/>
                      <a:endParaRPr lang="en-US" dirty="0">
                        <a:solidFill>
                          <a:prstClr val="black"/>
                        </a:solidFill>
                      </a:endParaRPr>
                    </a:p>
                  </p:txBody>
                </p:sp>
                <p:sp>
                  <p:nvSpPr>
                    <p:cNvPr id="9267" name="Freeform 186"/>
                    <p:cNvSpPr>
                      <a:spLocks/>
                    </p:cNvSpPr>
                    <p:nvPr/>
                  </p:nvSpPr>
                  <p:spPr bwMode="auto">
                    <a:xfrm>
                      <a:off x="836" y="2864"/>
                      <a:ext cx="343" cy="352"/>
                    </a:xfrm>
                    <a:custGeom>
                      <a:avLst/>
                      <a:gdLst>
                        <a:gd name="T0" fmla="*/ 153 w 343"/>
                        <a:gd name="T1" fmla="*/ 352 h 352"/>
                        <a:gd name="T2" fmla="*/ 116 w 343"/>
                        <a:gd name="T3" fmla="*/ 349 h 352"/>
                        <a:gd name="T4" fmla="*/ 87 w 343"/>
                        <a:gd name="T5" fmla="*/ 339 h 352"/>
                        <a:gd name="T6" fmla="*/ 61 w 343"/>
                        <a:gd name="T7" fmla="*/ 328 h 352"/>
                        <a:gd name="T8" fmla="*/ 42 w 343"/>
                        <a:gd name="T9" fmla="*/ 315 h 352"/>
                        <a:gd name="T10" fmla="*/ 27 w 343"/>
                        <a:gd name="T11" fmla="*/ 301 h 352"/>
                        <a:gd name="T12" fmla="*/ 16 w 343"/>
                        <a:gd name="T13" fmla="*/ 288 h 352"/>
                        <a:gd name="T14" fmla="*/ 9 w 343"/>
                        <a:gd name="T15" fmla="*/ 275 h 352"/>
                        <a:gd name="T16" fmla="*/ 3 w 343"/>
                        <a:gd name="T17" fmla="*/ 263 h 352"/>
                        <a:gd name="T18" fmla="*/ 1 w 343"/>
                        <a:gd name="T19" fmla="*/ 256 h 352"/>
                        <a:gd name="T20" fmla="*/ 0 w 343"/>
                        <a:gd name="T21" fmla="*/ 254 h 352"/>
                        <a:gd name="T22" fmla="*/ 0 w 343"/>
                        <a:gd name="T23" fmla="*/ 0 h 352"/>
                        <a:gd name="T24" fmla="*/ 343 w 343"/>
                        <a:gd name="T25" fmla="*/ 2 h 352"/>
                        <a:gd name="T26" fmla="*/ 343 w 343"/>
                        <a:gd name="T27" fmla="*/ 226 h 352"/>
                        <a:gd name="T28" fmla="*/ 335 w 343"/>
                        <a:gd name="T29" fmla="*/ 243 h 352"/>
                        <a:gd name="T30" fmla="*/ 328 w 343"/>
                        <a:gd name="T31" fmla="*/ 260 h 352"/>
                        <a:gd name="T32" fmla="*/ 320 w 343"/>
                        <a:gd name="T33" fmla="*/ 273 h 352"/>
                        <a:gd name="T34" fmla="*/ 315 w 343"/>
                        <a:gd name="T35" fmla="*/ 282 h 352"/>
                        <a:gd name="T36" fmla="*/ 313 w 343"/>
                        <a:gd name="T37" fmla="*/ 286 h 352"/>
                        <a:gd name="T38" fmla="*/ 296 w 343"/>
                        <a:gd name="T39" fmla="*/ 302 h 352"/>
                        <a:gd name="T40" fmla="*/ 272 w 343"/>
                        <a:gd name="T41" fmla="*/ 315 h 352"/>
                        <a:gd name="T42" fmla="*/ 246 w 343"/>
                        <a:gd name="T43" fmla="*/ 326 h 352"/>
                        <a:gd name="T44" fmla="*/ 220 w 343"/>
                        <a:gd name="T45" fmla="*/ 336 h 352"/>
                        <a:gd name="T46" fmla="*/ 194 w 343"/>
                        <a:gd name="T47" fmla="*/ 343 h 352"/>
                        <a:gd name="T48" fmla="*/ 174 w 343"/>
                        <a:gd name="T49" fmla="*/ 349 h 352"/>
                        <a:gd name="T50" fmla="*/ 159 w 343"/>
                        <a:gd name="T51" fmla="*/ 351 h 352"/>
                        <a:gd name="T52" fmla="*/ 153 w 343"/>
                        <a:gd name="T53" fmla="*/ 352 h 35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343"/>
                        <a:gd name="T82" fmla="*/ 0 h 352"/>
                        <a:gd name="T83" fmla="*/ 343 w 343"/>
                        <a:gd name="T84" fmla="*/ 352 h 352"/>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343" h="352">
                          <a:moveTo>
                            <a:pt x="153" y="352"/>
                          </a:moveTo>
                          <a:lnTo>
                            <a:pt x="116" y="349"/>
                          </a:lnTo>
                          <a:lnTo>
                            <a:pt x="87" y="339"/>
                          </a:lnTo>
                          <a:lnTo>
                            <a:pt x="61" y="328"/>
                          </a:lnTo>
                          <a:lnTo>
                            <a:pt x="42" y="315"/>
                          </a:lnTo>
                          <a:lnTo>
                            <a:pt x="27" y="301"/>
                          </a:lnTo>
                          <a:lnTo>
                            <a:pt x="16" y="288"/>
                          </a:lnTo>
                          <a:lnTo>
                            <a:pt x="9" y="275"/>
                          </a:lnTo>
                          <a:lnTo>
                            <a:pt x="3" y="263"/>
                          </a:lnTo>
                          <a:lnTo>
                            <a:pt x="1" y="256"/>
                          </a:lnTo>
                          <a:lnTo>
                            <a:pt x="0" y="254"/>
                          </a:lnTo>
                          <a:lnTo>
                            <a:pt x="0" y="0"/>
                          </a:lnTo>
                          <a:lnTo>
                            <a:pt x="343" y="2"/>
                          </a:lnTo>
                          <a:lnTo>
                            <a:pt x="343" y="226"/>
                          </a:lnTo>
                          <a:lnTo>
                            <a:pt x="335" y="243"/>
                          </a:lnTo>
                          <a:lnTo>
                            <a:pt x="328" y="260"/>
                          </a:lnTo>
                          <a:lnTo>
                            <a:pt x="320" y="273"/>
                          </a:lnTo>
                          <a:lnTo>
                            <a:pt x="315" y="282"/>
                          </a:lnTo>
                          <a:lnTo>
                            <a:pt x="313" y="286"/>
                          </a:lnTo>
                          <a:lnTo>
                            <a:pt x="296" y="302"/>
                          </a:lnTo>
                          <a:lnTo>
                            <a:pt x="272" y="315"/>
                          </a:lnTo>
                          <a:lnTo>
                            <a:pt x="246" y="326"/>
                          </a:lnTo>
                          <a:lnTo>
                            <a:pt x="220" y="336"/>
                          </a:lnTo>
                          <a:lnTo>
                            <a:pt x="194" y="343"/>
                          </a:lnTo>
                          <a:lnTo>
                            <a:pt x="174" y="349"/>
                          </a:lnTo>
                          <a:lnTo>
                            <a:pt x="159" y="351"/>
                          </a:lnTo>
                          <a:lnTo>
                            <a:pt x="153" y="352"/>
                          </a:lnTo>
                          <a:close/>
                        </a:path>
                      </a:pathLst>
                    </a:custGeom>
                    <a:solidFill>
                      <a:srgbClr val="202020"/>
                    </a:solidFill>
                    <a:ln w="0">
                      <a:solidFill>
                        <a:srgbClr val="202020"/>
                      </a:solidFill>
                      <a:round/>
                      <a:headEnd/>
                      <a:tailEnd/>
                    </a:ln>
                  </p:spPr>
                  <p:txBody>
                    <a:bodyPr/>
                    <a:lstStyle/>
                    <a:p>
                      <a:pPr defTabSz="457200"/>
                      <a:endParaRPr lang="en-US" dirty="0">
                        <a:solidFill>
                          <a:prstClr val="black"/>
                        </a:solidFill>
                      </a:endParaRPr>
                    </a:p>
                  </p:txBody>
                </p:sp>
                <p:sp>
                  <p:nvSpPr>
                    <p:cNvPr id="9268" name="Freeform 187"/>
                    <p:cNvSpPr>
                      <a:spLocks/>
                    </p:cNvSpPr>
                    <p:nvPr/>
                  </p:nvSpPr>
                  <p:spPr bwMode="auto">
                    <a:xfrm>
                      <a:off x="858" y="2866"/>
                      <a:ext cx="300" cy="349"/>
                    </a:xfrm>
                    <a:custGeom>
                      <a:avLst/>
                      <a:gdLst>
                        <a:gd name="T0" fmla="*/ 139 w 300"/>
                        <a:gd name="T1" fmla="*/ 349 h 349"/>
                        <a:gd name="T2" fmla="*/ 102 w 300"/>
                        <a:gd name="T3" fmla="*/ 345 h 349"/>
                        <a:gd name="T4" fmla="*/ 74 w 300"/>
                        <a:gd name="T5" fmla="*/ 337 h 349"/>
                        <a:gd name="T6" fmla="*/ 50 w 300"/>
                        <a:gd name="T7" fmla="*/ 326 h 349"/>
                        <a:gd name="T8" fmla="*/ 31 w 300"/>
                        <a:gd name="T9" fmla="*/ 313 h 349"/>
                        <a:gd name="T10" fmla="*/ 18 w 300"/>
                        <a:gd name="T11" fmla="*/ 299 h 349"/>
                        <a:gd name="T12" fmla="*/ 9 w 300"/>
                        <a:gd name="T13" fmla="*/ 286 h 349"/>
                        <a:gd name="T14" fmla="*/ 4 w 300"/>
                        <a:gd name="T15" fmla="*/ 276 h 349"/>
                        <a:gd name="T16" fmla="*/ 0 w 300"/>
                        <a:gd name="T17" fmla="*/ 269 h 349"/>
                        <a:gd name="T18" fmla="*/ 0 w 300"/>
                        <a:gd name="T19" fmla="*/ 265 h 349"/>
                        <a:gd name="T20" fmla="*/ 0 w 300"/>
                        <a:gd name="T21" fmla="*/ 0 h 349"/>
                        <a:gd name="T22" fmla="*/ 300 w 300"/>
                        <a:gd name="T23" fmla="*/ 0 h 349"/>
                        <a:gd name="T24" fmla="*/ 300 w 300"/>
                        <a:gd name="T25" fmla="*/ 213 h 349"/>
                        <a:gd name="T26" fmla="*/ 295 w 300"/>
                        <a:gd name="T27" fmla="*/ 228 h 349"/>
                        <a:gd name="T28" fmla="*/ 287 w 300"/>
                        <a:gd name="T29" fmla="*/ 245 h 349"/>
                        <a:gd name="T30" fmla="*/ 282 w 300"/>
                        <a:gd name="T31" fmla="*/ 258 h 349"/>
                        <a:gd name="T32" fmla="*/ 276 w 300"/>
                        <a:gd name="T33" fmla="*/ 267 h 349"/>
                        <a:gd name="T34" fmla="*/ 274 w 300"/>
                        <a:gd name="T35" fmla="*/ 271 h 349"/>
                        <a:gd name="T36" fmla="*/ 259 w 300"/>
                        <a:gd name="T37" fmla="*/ 286 h 349"/>
                        <a:gd name="T38" fmla="*/ 241 w 300"/>
                        <a:gd name="T39" fmla="*/ 299 h 349"/>
                        <a:gd name="T40" fmla="*/ 219 w 300"/>
                        <a:gd name="T41" fmla="*/ 312 h 349"/>
                        <a:gd name="T42" fmla="*/ 194 w 300"/>
                        <a:gd name="T43" fmla="*/ 324 h 349"/>
                        <a:gd name="T44" fmla="*/ 174 w 300"/>
                        <a:gd name="T45" fmla="*/ 334 h 349"/>
                        <a:gd name="T46" fmla="*/ 156 w 300"/>
                        <a:gd name="T47" fmla="*/ 341 h 349"/>
                        <a:gd name="T48" fmla="*/ 143 w 300"/>
                        <a:gd name="T49" fmla="*/ 347 h 349"/>
                        <a:gd name="T50" fmla="*/ 139 w 300"/>
                        <a:gd name="T51" fmla="*/ 349 h 34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300"/>
                        <a:gd name="T79" fmla="*/ 0 h 349"/>
                        <a:gd name="T80" fmla="*/ 300 w 300"/>
                        <a:gd name="T81" fmla="*/ 349 h 349"/>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300" h="349">
                          <a:moveTo>
                            <a:pt x="139" y="349"/>
                          </a:moveTo>
                          <a:lnTo>
                            <a:pt x="102" y="345"/>
                          </a:lnTo>
                          <a:lnTo>
                            <a:pt x="74" y="337"/>
                          </a:lnTo>
                          <a:lnTo>
                            <a:pt x="50" y="326"/>
                          </a:lnTo>
                          <a:lnTo>
                            <a:pt x="31" y="313"/>
                          </a:lnTo>
                          <a:lnTo>
                            <a:pt x="18" y="299"/>
                          </a:lnTo>
                          <a:lnTo>
                            <a:pt x="9" y="286"/>
                          </a:lnTo>
                          <a:lnTo>
                            <a:pt x="4" y="276"/>
                          </a:lnTo>
                          <a:lnTo>
                            <a:pt x="0" y="269"/>
                          </a:lnTo>
                          <a:lnTo>
                            <a:pt x="0" y="265"/>
                          </a:lnTo>
                          <a:lnTo>
                            <a:pt x="0" y="0"/>
                          </a:lnTo>
                          <a:lnTo>
                            <a:pt x="300" y="0"/>
                          </a:lnTo>
                          <a:lnTo>
                            <a:pt x="300" y="213"/>
                          </a:lnTo>
                          <a:lnTo>
                            <a:pt x="295" y="228"/>
                          </a:lnTo>
                          <a:lnTo>
                            <a:pt x="287" y="245"/>
                          </a:lnTo>
                          <a:lnTo>
                            <a:pt x="282" y="258"/>
                          </a:lnTo>
                          <a:lnTo>
                            <a:pt x="276" y="267"/>
                          </a:lnTo>
                          <a:lnTo>
                            <a:pt x="274" y="271"/>
                          </a:lnTo>
                          <a:lnTo>
                            <a:pt x="259" y="286"/>
                          </a:lnTo>
                          <a:lnTo>
                            <a:pt x="241" y="299"/>
                          </a:lnTo>
                          <a:lnTo>
                            <a:pt x="219" y="312"/>
                          </a:lnTo>
                          <a:lnTo>
                            <a:pt x="194" y="324"/>
                          </a:lnTo>
                          <a:lnTo>
                            <a:pt x="174" y="334"/>
                          </a:lnTo>
                          <a:lnTo>
                            <a:pt x="156" y="341"/>
                          </a:lnTo>
                          <a:lnTo>
                            <a:pt x="143" y="347"/>
                          </a:lnTo>
                          <a:lnTo>
                            <a:pt x="139" y="349"/>
                          </a:lnTo>
                          <a:close/>
                        </a:path>
                      </a:pathLst>
                    </a:custGeom>
                    <a:solidFill>
                      <a:srgbClr val="404040"/>
                    </a:solidFill>
                    <a:ln w="0">
                      <a:solidFill>
                        <a:srgbClr val="404040"/>
                      </a:solidFill>
                      <a:round/>
                      <a:headEnd/>
                      <a:tailEnd/>
                    </a:ln>
                  </p:spPr>
                  <p:txBody>
                    <a:bodyPr/>
                    <a:lstStyle/>
                    <a:p>
                      <a:pPr defTabSz="457200"/>
                      <a:endParaRPr lang="en-US" dirty="0">
                        <a:solidFill>
                          <a:prstClr val="black"/>
                        </a:solidFill>
                      </a:endParaRPr>
                    </a:p>
                  </p:txBody>
                </p:sp>
                <p:sp>
                  <p:nvSpPr>
                    <p:cNvPr id="9269" name="Freeform 188"/>
                    <p:cNvSpPr>
                      <a:spLocks/>
                    </p:cNvSpPr>
                    <p:nvPr/>
                  </p:nvSpPr>
                  <p:spPr bwMode="auto">
                    <a:xfrm>
                      <a:off x="880" y="2866"/>
                      <a:ext cx="258" cy="347"/>
                    </a:xfrm>
                    <a:custGeom>
                      <a:avLst/>
                      <a:gdLst>
                        <a:gd name="T0" fmla="*/ 122 w 258"/>
                        <a:gd name="T1" fmla="*/ 347 h 347"/>
                        <a:gd name="T2" fmla="*/ 87 w 258"/>
                        <a:gd name="T3" fmla="*/ 343 h 347"/>
                        <a:gd name="T4" fmla="*/ 59 w 258"/>
                        <a:gd name="T5" fmla="*/ 336 h 347"/>
                        <a:gd name="T6" fmla="*/ 39 w 258"/>
                        <a:gd name="T7" fmla="*/ 324 h 347"/>
                        <a:gd name="T8" fmla="*/ 22 w 258"/>
                        <a:gd name="T9" fmla="*/ 313 h 347"/>
                        <a:gd name="T10" fmla="*/ 11 w 258"/>
                        <a:gd name="T11" fmla="*/ 300 h 347"/>
                        <a:gd name="T12" fmla="*/ 4 w 258"/>
                        <a:gd name="T13" fmla="*/ 289 h 347"/>
                        <a:gd name="T14" fmla="*/ 0 w 258"/>
                        <a:gd name="T15" fmla="*/ 282 h 347"/>
                        <a:gd name="T16" fmla="*/ 0 w 258"/>
                        <a:gd name="T17" fmla="*/ 280 h 347"/>
                        <a:gd name="T18" fmla="*/ 0 w 258"/>
                        <a:gd name="T19" fmla="*/ 0 h 347"/>
                        <a:gd name="T20" fmla="*/ 258 w 258"/>
                        <a:gd name="T21" fmla="*/ 0 h 347"/>
                        <a:gd name="T22" fmla="*/ 258 w 258"/>
                        <a:gd name="T23" fmla="*/ 204 h 347"/>
                        <a:gd name="T24" fmla="*/ 252 w 258"/>
                        <a:gd name="T25" fmla="*/ 217 h 347"/>
                        <a:gd name="T26" fmla="*/ 247 w 258"/>
                        <a:gd name="T27" fmla="*/ 232 h 347"/>
                        <a:gd name="T28" fmla="*/ 241 w 258"/>
                        <a:gd name="T29" fmla="*/ 243 h 347"/>
                        <a:gd name="T30" fmla="*/ 237 w 258"/>
                        <a:gd name="T31" fmla="*/ 252 h 347"/>
                        <a:gd name="T32" fmla="*/ 237 w 258"/>
                        <a:gd name="T33" fmla="*/ 256 h 347"/>
                        <a:gd name="T34" fmla="*/ 224 w 258"/>
                        <a:gd name="T35" fmla="*/ 271 h 347"/>
                        <a:gd name="T36" fmla="*/ 208 w 258"/>
                        <a:gd name="T37" fmla="*/ 284 h 347"/>
                        <a:gd name="T38" fmla="*/ 189 w 258"/>
                        <a:gd name="T39" fmla="*/ 300 h 347"/>
                        <a:gd name="T40" fmla="*/ 171 w 258"/>
                        <a:gd name="T41" fmla="*/ 315 h 347"/>
                        <a:gd name="T42" fmla="*/ 152 w 258"/>
                        <a:gd name="T43" fmla="*/ 328 h 347"/>
                        <a:gd name="T44" fmla="*/ 137 w 258"/>
                        <a:gd name="T45" fmla="*/ 337 h 347"/>
                        <a:gd name="T46" fmla="*/ 126 w 258"/>
                        <a:gd name="T47" fmla="*/ 345 h 347"/>
                        <a:gd name="T48" fmla="*/ 122 w 258"/>
                        <a:gd name="T49" fmla="*/ 347 h 34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58"/>
                        <a:gd name="T76" fmla="*/ 0 h 347"/>
                        <a:gd name="T77" fmla="*/ 258 w 258"/>
                        <a:gd name="T78" fmla="*/ 347 h 347"/>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58" h="347">
                          <a:moveTo>
                            <a:pt x="122" y="347"/>
                          </a:moveTo>
                          <a:lnTo>
                            <a:pt x="87" y="343"/>
                          </a:lnTo>
                          <a:lnTo>
                            <a:pt x="59" y="336"/>
                          </a:lnTo>
                          <a:lnTo>
                            <a:pt x="39" y="324"/>
                          </a:lnTo>
                          <a:lnTo>
                            <a:pt x="22" y="313"/>
                          </a:lnTo>
                          <a:lnTo>
                            <a:pt x="11" y="300"/>
                          </a:lnTo>
                          <a:lnTo>
                            <a:pt x="4" y="289"/>
                          </a:lnTo>
                          <a:lnTo>
                            <a:pt x="0" y="282"/>
                          </a:lnTo>
                          <a:lnTo>
                            <a:pt x="0" y="280"/>
                          </a:lnTo>
                          <a:lnTo>
                            <a:pt x="0" y="0"/>
                          </a:lnTo>
                          <a:lnTo>
                            <a:pt x="258" y="0"/>
                          </a:lnTo>
                          <a:lnTo>
                            <a:pt x="258" y="204"/>
                          </a:lnTo>
                          <a:lnTo>
                            <a:pt x="252" y="217"/>
                          </a:lnTo>
                          <a:lnTo>
                            <a:pt x="247" y="232"/>
                          </a:lnTo>
                          <a:lnTo>
                            <a:pt x="241" y="243"/>
                          </a:lnTo>
                          <a:lnTo>
                            <a:pt x="237" y="252"/>
                          </a:lnTo>
                          <a:lnTo>
                            <a:pt x="237" y="256"/>
                          </a:lnTo>
                          <a:lnTo>
                            <a:pt x="224" y="271"/>
                          </a:lnTo>
                          <a:lnTo>
                            <a:pt x="208" y="284"/>
                          </a:lnTo>
                          <a:lnTo>
                            <a:pt x="189" y="300"/>
                          </a:lnTo>
                          <a:lnTo>
                            <a:pt x="171" y="315"/>
                          </a:lnTo>
                          <a:lnTo>
                            <a:pt x="152" y="328"/>
                          </a:lnTo>
                          <a:lnTo>
                            <a:pt x="137" y="337"/>
                          </a:lnTo>
                          <a:lnTo>
                            <a:pt x="126" y="345"/>
                          </a:lnTo>
                          <a:lnTo>
                            <a:pt x="122" y="347"/>
                          </a:lnTo>
                          <a:close/>
                        </a:path>
                      </a:pathLst>
                    </a:custGeom>
                    <a:solidFill>
                      <a:srgbClr val="606060"/>
                    </a:solidFill>
                    <a:ln w="0">
                      <a:solidFill>
                        <a:srgbClr val="606060"/>
                      </a:solidFill>
                      <a:round/>
                      <a:headEnd/>
                      <a:tailEnd/>
                    </a:ln>
                  </p:spPr>
                  <p:txBody>
                    <a:bodyPr/>
                    <a:lstStyle/>
                    <a:p>
                      <a:pPr defTabSz="457200"/>
                      <a:endParaRPr lang="en-US" dirty="0">
                        <a:solidFill>
                          <a:prstClr val="black"/>
                        </a:solidFill>
                      </a:endParaRPr>
                    </a:p>
                  </p:txBody>
                </p:sp>
                <p:sp>
                  <p:nvSpPr>
                    <p:cNvPr id="9270" name="Freeform 189"/>
                    <p:cNvSpPr>
                      <a:spLocks/>
                    </p:cNvSpPr>
                    <p:nvPr/>
                  </p:nvSpPr>
                  <p:spPr bwMode="auto">
                    <a:xfrm>
                      <a:off x="902" y="2866"/>
                      <a:ext cx="215" cy="347"/>
                    </a:xfrm>
                    <a:custGeom>
                      <a:avLst/>
                      <a:gdLst>
                        <a:gd name="T0" fmla="*/ 108 w 215"/>
                        <a:gd name="T1" fmla="*/ 347 h 347"/>
                        <a:gd name="T2" fmla="*/ 78 w 215"/>
                        <a:gd name="T3" fmla="*/ 343 h 347"/>
                        <a:gd name="T4" fmla="*/ 54 w 215"/>
                        <a:gd name="T5" fmla="*/ 337 h 347"/>
                        <a:gd name="T6" fmla="*/ 34 w 215"/>
                        <a:gd name="T7" fmla="*/ 328 h 347"/>
                        <a:gd name="T8" fmla="*/ 21 w 215"/>
                        <a:gd name="T9" fmla="*/ 319 h 347"/>
                        <a:gd name="T10" fmla="*/ 10 w 215"/>
                        <a:gd name="T11" fmla="*/ 310 h 347"/>
                        <a:gd name="T12" fmla="*/ 4 w 215"/>
                        <a:gd name="T13" fmla="*/ 300 h 347"/>
                        <a:gd name="T14" fmla="*/ 0 w 215"/>
                        <a:gd name="T15" fmla="*/ 295 h 347"/>
                        <a:gd name="T16" fmla="*/ 0 w 215"/>
                        <a:gd name="T17" fmla="*/ 293 h 347"/>
                        <a:gd name="T18" fmla="*/ 0 w 215"/>
                        <a:gd name="T19" fmla="*/ 0 h 347"/>
                        <a:gd name="T20" fmla="*/ 215 w 215"/>
                        <a:gd name="T21" fmla="*/ 0 h 347"/>
                        <a:gd name="T22" fmla="*/ 215 w 215"/>
                        <a:gd name="T23" fmla="*/ 193 h 347"/>
                        <a:gd name="T24" fmla="*/ 212 w 215"/>
                        <a:gd name="T25" fmla="*/ 206 h 347"/>
                        <a:gd name="T26" fmla="*/ 206 w 215"/>
                        <a:gd name="T27" fmla="*/ 217 h 347"/>
                        <a:gd name="T28" fmla="*/ 202 w 215"/>
                        <a:gd name="T29" fmla="*/ 230 h 347"/>
                        <a:gd name="T30" fmla="*/ 199 w 215"/>
                        <a:gd name="T31" fmla="*/ 239 h 347"/>
                        <a:gd name="T32" fmla="*/ 199 w 215"/>
                        <a:gd name="T33" fmla="*/ 243 h 347"/>
                        <a:gd name="T34" fmla="*/ 188 w 215"/>
                        <a:gd name="T35" fmla="*/ 254 h 347"/>
                        <a:gd name="T36" fmla="*/ 175 w 215"/>
                        <a:gd name="T37" fmla="*/ 271 h 347"/>
                        <a:gd name="T38" fmla="*/ 160 w 215"/>
                        <a:gd name="T39" fmla="*/ 287 h 347"/>
                        <a:gd name="T40" fmla="*/ 145 w 215"/>
                        <a:gd name="T41" fmla="*/ 304 h 347"/>
                        <a:gd name="T42" fmla="*/ 130 w 215"/>
                        <a:gd name="T43" fmla="*/ 321 h 347"/>
                        <a:gd name="T44" fmla="*/ 119 w 215"/>
                        <a:gd name="T45" fmla="*/ 334 h 347"/>
                        <a:gd name="T46" fmla="*/ 110 w 215"/>
                        <a:gd name="T47" fmla="*/ 343 h 347"/>
                        <a:gd name="T48" fmla="*/ 108 w 215"/>
                        <a:gd name="T49" fmla="*/ 347 h 34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15"/>
                        <a:gd name="T76" fmla="*/ 0 h 347"/>
                        <a:gd name="T77" fmla="*/ 215 w 215"/>
                        <a:gd name="T78" fmla="*/ 347 h 347"/>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15" h="347">
                          <a:moveTo>
                            <a:pt x="108" y="347"/>
                          </a:moveTo>
                          <a:lnTo>
                            <a:pt x="78" y="343"/>
                          </a:lnTo>
                          <a:lnTo>
                            <a:pt x="54" y="337"/>
                          </a:lnTo>
                          <a:lnTo>
                            <a:pt x="34" y="328"/>
                          </a:lnTo>
                          <a:lnTo>
                            <a:pt x="21" y="319"/>
                          </a:lnTo>
                          <a:lnTo>
                            <a:pt x="10" y="310"/>
                          </a:lnTo>
                          <a:lnTo>
                            <a:pt x="4" y="300"/>
                          </a:lnTo>
                          <a:lnTo>
                            <a:pt x="0" y="295"/>
                          </a:lnTo>
                          <a:lnTo>
                            <a:pt x="0" y="293"/>
                          </a:lnTo>
                          <a:lnTo>
                            <a:pt x="0" y="0"/>
                          </a:lnTo>
                          <a:lnTo>
                            <a:pt x="215" y="0"/>
                          </a:lnTo>
                          <a:lnTo>
                            <a:pt x="215" y="193"/>
                          </a:lnTo>
                          <a:lnTo>
                            <a:pt x="212" y="206"/>
                          </a:lnTo>
                          <a:lnTo>
                            <a:pt x="206" y="217"/>
                          </a:lnTo>
                          <a:lnTo>
                            <a:pt x="202" y="230"/>
                          </a:lnTo>
                          <a:lnTo>
                            <a:pt x="199" y="239"/>
                          </a:lnTo>
                          <a:lnTo>
                            <a:pt x="199" y="243"/>
                          </a:lnTo>
                          <a:lnTo>
                            <a:pt x="188" y="254"/>
                          </a:lnTo>
                          <a:lnTo>
                            <a:pt x="175" y="271"/>
                          </a:lnTo>
                          <a:lnTo>
                            <a:pt x="160" y="287"/>
                          </a:lnTo>
                          <a:lnTo>
                            <a:pt x="145" y="304"/>
                          </a:lnTo>
                          <a:lnTo>
                            <a:pt x="130" y="321"/>
                          </a:lnTo>
                          <a:lnTo>
                            <a:pt x="119" y="334"/>
                          </a:lnTo>
                          <a:lnTo>
                            <a:pt x="110" y="343"/>
                          </a:lnTo>
                          <a:lnTo>
                            <a:pt x="108" y="347"/>
                          </a:lnTo>
                          <a:close/>
                        </a:path>
                      </a:pathLst>
                    </a:custGeom>
                    <a:solidFill>
                      <a:srgbClr val="808080"/>
                    </a:solidFill>
                    <a:ln w="0">
                      <a:solidFill>
                        <a:srgbClr val="808080"/>
                      </a:solidFill>
                      <a:round/>
                      <a:headEnd/>
                      <a:tailEnd/>
                    </a:ln>
                  </p:spPr>
                  <p:txBody>
                    <a:bodyPr/>
                    <a:lstStyle/>
                    <a:p>
                      <a:pPr defTabSz="457200"/>
                      <a:endParaRPr lang="en-US" dirty="0">
                        <a:solidFill>
                          <a:prstClr val="black"/>
                        </a:solidFill>
                      </a:endParaRPr>
                    </a:p>
                  </p:txBody>
                </p:sp>
                <p:sp>
                  <p:nvSpPr>
                    <p:cNvPr id="9271" name="Freeform 190"/>
                    <p:cNvSpPr>
                      <a:spLocks/>
                    </p:cNvSpPr>
                    <p:nvPr/>
                  </p:nvSpPr>
                  <p:spPr bwMode="auto">
                    <a:xfrm>
                      <a:off x="923" y="2866"/>
                      <a:ext cx="174" cy="345"/>
                    </a:xfrm>
                    <a:custGeom>
                      <a:avLst/>
                      <a:gdLst>
                        <a:gd name="T0" fmla="*/ 92 w 174"/>
                        <a:gd name="T1" fmla="*/ 345 h 345"/>
                        <a:gd name="T2" fmla="*/ 65 w 174"/>
                        <a:gd name="T3" fmla="*/ 343 h 345"/>
                        <a:gd name="T4" fmla="*/ 42 w 174"/>
                        <a:gd name="T5" fmla="*/ 337 h 345"/>
                        <a:gd name="T6" fmla="*/ 26 w 174"/>
                        <a:gd name="T7" fmla="*/ 330 h 345"/>
                        <a:gd name="T8" fmla="*/ 15 w 174"/>
                        <a:gd name="T9" fmla="*/ 323 h 345"/>
                        <a:gd name="T10" fmla="*/ 5 w 174"/>
                        <a:gd name="T11" fmla="*/ 313 h 345"/>
                        <a:gd name="T12" fmla="*/ 2 w 174"/>
                        <a:gd name="T13" fmla="*/ 308 h 345"/>
                        <a:gd name="T14" fmla="*/ 0 w 174"/>
                        <a:gd name="T15" fmla="*/ 306 h 345"/>
                        <a:gd name="T16" fmla="*/ 0 w 174"/>
                        <a:gd name="T17" fmla="*/ 2 h 345"/>
                        <a:gd name="T18" fmla="*/ 174 w 174"/>
                        <a:gd name="T19" fmla="*/ 0 h 345"/>
                        <a:gd name="T20" fmla="*/ 174 w 174"/>
                        <a:gd name="T21" fmla="*/ 184 h 345"/>
                        <a:gd name="T22" fmla="*/ 170 w 174"/>
                        <a:gd name="T23" fmla="*/ 193 h 345"/>
                        <a:gd name="T24" fmla="*/ 167 w 174"/>
                        <a:gd name="T25" fmla="*/ 204 h 345"/>
                        <a:gd name="T26" fmla="*/ 165 w 174"/>
                        <a:gd name="T27" fmla="*/ 217 h 345"/>
                        <a:gd name="T28" fmla="*/ 163 w 174"/>
                        <a:gd name="T29" fmla="*/ 226 h 345"/>
                        <a:gd name="T30" fmla="*/ 161 w 174"/>
                        <a:gd name="T31" fmla="*/ 228 h 345"/>
                        <a:gd name="T32" fmla="*/ 154 w 174"/>
                        <a:gd name="T33" fmla="*/ 239 h 345"/>
                        <a:gd name="T34" fmla="*/ 144 w 174"/>
                        <a:gd name="T35" fmla="*/ 256 h 345"/>
                        <a:gd name="T36" fmla="*/ 133 w 174"/>
                        <a:gd name="T37" fmla="*/ 274 h 345"/>
                        <a:gd name="T38" fmla="*/ 120 w 174"/>
                        <a:gd name="T39" fmla="*/ 295 h 345"/>
                        <a:gd name="T40" fmla="*/ 111 w 174"/>
                        <a:gd name="T41" fmla="*/ 313 h 345"/>
                        <a:gd name="T42" fmla="*/ 102 w 174"/>
                        <a:gd name="T43" fmla="*/ 330 h 345"/>
                        <a:gd name="T44" fmla="*/ 96 w 174"/>
                        <a:gd name="T45" fmla="*/ 341 h 345"/>
                        <a:gd name="T46" fmla="*/ 92 w 174"/>
                        <a:gd name="T47" fmla="*/ 345 h 345"/>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74"/>
                        <a:gd name="T73" fmla="*/ 0 h 345"/>
                        <a:gd name="T74" fmla="*/ 174 w 174"/>
                        <a:gd name="T75" fmla="*/ 345 h 345"/>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74" h="345">
                          <a:moveTo>
                            <a:pt x="92" y="345"/>
                          </a:moveTo>
                          <a:lnTo>
                            <a:pt x="65" y="343"/>
                          </a:lnTo>
                          <a:lnTo>
                            <a:pt x="42" y="337"/>
                          </a:lnTo>
                          <a:lnTo>
                            <a:pt x="26" y="330"/>
                          </a:lnTo>
                          <a:lnTo>
                            <a:pt x="15" y="323"/>
                          </a:lnTo>
                          <a:lnTo>
                            <a:pt x="5" y="313"/>
                          </a:lnTo>
                          <a:lnTo>
                            <a:pt x="2" y="308"/>
                          </a:lnTo>
                          <a:lnTo>
                            <a:pt x="0" y="306"/>
                          </a:lnTo>
                          <a:lnTo>
                            <a:pt x="0" y="2"/>
                          </a:lnTo>
                          <a:lnTo>
                            <a:pt x="174" y="0"/>
                          </a:lnTo>
                          <a:lnTo>
                            <a:pt x="174" y="184"/>
                          </a:lnTo>
                          <a:lnTo>
                            <a:pt x="170" y="193"/>
                          </a:lnTo>
                          <a:lnTo>
                            <a:pt x="167" y="204"/>
                          </a:lnTo>
                          <a:lnTo>
                            <a:pt x="165" y="217"/>
                          </a:lnTo>
                          <a:lnTo>
                            <a:pt x="163" y="226"/>
                          </a:lnTo>
                          <a:lnTo>
                            <a:pt x="161" y="228"/>
                          </a:lnTo>
                          <a:lnTo>
                            <a:pt x="154" y="239"/>
                          </a:lnTo>
                          <a:lnTo>
                            <a:pt x="144" y="256"/>
                          </a:lnTo>
                          <a:lnTo>
                            <a:pt x="133" y="274"/>
                          </a:lnTo>
                          <a:lnTo>
                            <a:pt x="120" y="295"/>
                          </a:lnTo>
                          <a:lnTo>
                            <a:pt x="111" y="313"/>
                          </a:lnTo>
                          <a:lnTo>
                            <a:pt x="102" y="330"/>
                          </a:lnTo>
                          <a:lnTo>
                            <a:pt x="96" y="341"/>
                          </a:lnTo>
                          <a:lnTo>
                            <a:pt x="92" y="345"/>
                          </a:lnTo>
                          <a:close/>
                        </a:path>
                      </a:pathLst>
                    </a:custGeom>
                    <a:solidFill>
                      <a:srgbClr val="9F9F9F"/>
                    </a:solidFill>
                    <a:ln w="0">
                      <a:solidFill>
                        <a:srgbClr val="9F9F9F"/>
                      </a:solidFill>
                      <a:round/>
                      <a:headEnd/>
                      <a:tailEnd/>
                    </a:ln>
                  </p:spPr>
                  <p:txBody>
                    <a:bodyPr/>
                    <a:lstStyle/>
                    <a:p>
                      <a:pPr defTabSz="457200"/>
                      <a:endParaRPr lang="en-US" dirty="0">
                        <a:solidFill>
                          <a:prstClr val="black"/>
                        </a:solidFill>
                      </a:endParaRPr>
                    </a:p>
                  </p:txBody>
                </p:sp>
                <p:sp>
                  <p:nvSpPr>
                    <p:cNvPr id="9272" name="Freeform 191"/>
                    <p:cNvSpPr>
                      <a:spLocks/>
                    </p:cNvSpPr>
                    <p:nvPr/>
                  </p:nvSpPr>
                  <p:spPr bwMode="auto">
                    <a:xfrm>
                      <a:off x="945" y="2866"/>
                      <a:ext cx="132" cy="343"/>
                    </a:xfrm>
                    <a:custGeom>
                      <a:avLst/>
                      <a:gdLst>
                        <a:gd name="T0" fmla="*/ 78 w 132"/>
                        <a:gd name="T1" fmla="*/ 343 h 343"/>
                        <a:gd name="T2" fmla="*/ 52 w 132"/>
                        <a:gd name="T3" fmla="*/ 343 h 343"/>
                        <a:gd name="T4" fmla="*/ 31 w 132"/>
                        <a:gd name="T5" fmla="*/ 339 h 343"/>
                        <a:gd name="T6" fmla="*/ 17 w 132"/>
                        <a:gd name="T7" fmla="*/ 332 h 343"/>
                        <a:gd name="T8" fmla="*/ 7 w 132"/>
                        <a:gd name="T9" fmla="*/ 326 h 343"/>
                        <a:gd name="T10" fmla="*/ 2 w 132"/>
                        <a:gd name="T11" fmla="*/ 321 h 343"/>
                        <a:gd name="T12" fmla="*/ 0 w 132"/>
                        <a:gd name="T13" fmla="*/ 319 h 343"/>
                        <a:gd name="T14" fmla="*/ 0 w 132"/>
                        <a:gd name="T15" fmla="*/ 2 h 343"/>
                        <a:gd name="T16" fmla="*/ 132 w 132"/>
                        <a:gd name="T17" fmla="*/ 0 h 343"/>
                        <a:gd name="T18" fmla="*/ 132 w 132"/>
                        <a:gd name="T19" fmla="*/ 174 h 343"/>
                        <a:gd name="T20" fmla="*/ 128 w 132"/>
                        <a:gd name="T21" fmla="*/ 184 h 343"/>
                        <a:gd name="T22" fmla="*/ 126 w 132"/>
                        <a:gd name="T23" fmla="*/ 198 h 343"/>
                        <a:gd name="T24" fmla="*/ 124 w 132"/>
                        <a:gd name="T25" fmla="*/ 210 h 343"/>
                        <a:gd name="T26" fmla="*/ 122 w 132"/>
                        <a:gd name="T27" fmla="*/ 215 h 343"/>
                        <a:gd name="T28" fmla="*/ 119 w 132"/>
                        <a:gd name="T29" fmla="*/ 224 h 343"/>
                        <a:gd name="T30" fmla="*/ 111 w 132"/>
                        <a:gd name="T31" fmla="*/ 241 h 343"/>
                        <a:gd name="T32" fmla="*/ 104 w 132"/>
                        <a:gd name="T33" fmla="*/ 261 h 343"/>
                        <a:gd name="T34" fmla="*/ 96 w 132"/>
                        <a:gd name="T35" fmla="*/ 284 h 343"/>
                        <a:gd name="T36" fmla="*/ 89 w 132"/>
                        <a:gd name="T37" fmla="*/ 306 h 343"/>
                        <a:gd name="T38" fmla="*/ 83 w 132"/>
                        <a:gd name="T39" fmla="*/ 324 h 343"/>
                        <a:gd name="T40" fmla="*/ 80 w 132"/>
                        <a:gd name="T41" fmla="*/ 337 h 343"/>
                        <a:gd name="T42" fmla="*/ 78 w 132"/>
                        <a:gd name="T43" fmla="*/ 343 h 343"/>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32"/>
                        <a:gd name="T67" fmla="*/ 0 h 343"/>
                        <a:gd name="T68" fmla="*/ 132 w 132"/>
                        <a:gd name="T69" fmla="*/ 343 h 343"/>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32" h="343">
                          <a:moveTo>
                            <a:pt x="78" y="343"/>
                          </a:moveTo>
                          <a:lnTo>
                            <a:pt x="52" y="343"/>
                          </a:lnTo>
                          <a:lnTo>
                            <a:pt x="31" y="339"/>
                          </a:lnTo>
                          <a:lnTo>
                            <a:pt x="17" y="332"/>
                          </a:lnTo>
                          <a:lnTo>
                            <a:pt x="7" y="326"/>
                          </a:lnTo>
                          <a:lnTo>
                            <a:pt x="2" y="321"/>
                          </a:lnTo>
                          <a:lnTo>
                            <a:pt x="0" y="319"/>
                          </a:lnTo>
                          <a:lnTo>
                            <a:pt x="0" y="2"/>
                          </a:lnTo>
                          <a:lnTo>
                            <a:pt x="132" y="0"/>
                          </a:lnTo>
                          <a:lnTo>
                            <a:pt x="132" y="174"/>
                          </a:lnTo>
                          <a:lnTo>
                            <a:pt x="128" y="184"/>
                          </a:lnTo>
                          <a:lnTo>
                            <a:pt x="126" y="198"/>
                          </a:lnTo>
                          <a:lnTo>
                            <a:pt x="124" y="210"/>
                          </a:lnTo>
                          <a:lnTo>
                            <a:pt x="122" y="215"/>
                          </a:lnTo>
                          <a:lnTo>
                            <a:pt x="119" y="224"/>
                          </a:lnTo>
                          <a:lnTo>
                            <a:pt x="111" y="241"/>
                          </a:lnTo>
                          <a:lnTo>
                            <a:pt x="104" y="261"/>
                          </a:lnTo>
                          <a:lnTo>
                            <a:pt x="96" y="284"/>
                          </a:lnTo>
                          <a:lnTo>
                            <a:pt x="89" y="306"/>
                          </a:lnTo>
                          <a:lnTo>
                            <a:pt x="83" y="324"/>
                          </a:lnTo>
                          <a:lnTo>
                            <a:pt x="80" y="337"/>
                          </a:lnTo>
                          <a:lnTo>
                            <a:pt x="78" y="343"/>
                          </a:lnTo>
                          <a:close/>
                        </a:path>
                      </a:pathLst>
                    </a:custGeom>
                    <a:solidFill>
                      <a:srgbClr val="BFBFBF"/>
                    </a:solidFill>
                    <a:ln w="0">
                      <a:solidFill>
                        <a:srgbClr val="BFBFBF"/>
                      </a:solidFill>
                      <a:round/>
                      <a:headEnd/>
                      <a:tailEnd/>
                    </a:ln>
                  </p:spPr>
                  <p:txBody>
                    <a:bodyPr/>
                    <a:lstStyle/>
                    <a:p>
                      <a:pPr defTabSz="457200"/>
                      <a:endParaRPr lang="en-US" dirty="0">
                        <a:solidFill>
                          <a:prstClr val="black"/>
                        </a:solidFill>
                      </a:endParaRPr>
                    </a:p>
                  </p:txBody>
                </p:sp>
                <p:sp>
                  <p:nvSpPr>
                    <p:cNvPr id="9273" name="Freeform 192"/>
                    <p:cNvSpPr>
                      <a:spLocks/>
                    </p:cNvSpPr>
                    <p:nvPr/>
                  </p:nvSpPr>
                  <p:spPr bwMode="auto">
                    <a:xfrm>
                      <a:off x="967" y="2866"/>
                      <a:ext cx="89" cy="343"/>
                    </a:xfrm>
                    <a:custGeom>
                      <a:avLst/>
                      <a:gdLst>
                        <a:gd name="T0" fmla="*/ 61 w 89"/>
                        <a:gd name="T1" fmla="*/ 341 h 343"/>
                        <a:gd name="T2" fmla="*/ 39 w 89"/>
                        <a:gd name="T3" fmla="*/ 343 h 343"/>
                        <a:gd name="T4" fmla="*/ 22 w 89"/>
                        <a:gd name="T5" fmla="*/ 341 h 343"/>
                        <a:gd name="T6" fmla="*/ 9 w 89"/>
                        <a:gd name="T7" fmla="*/ 337 h 343"/>
                        <a:gd name="T8" fmla="*/ 2 w 89"/>
                        <a:gd name="T9" fmla="*/ 334 h 343"/>
                        <a:gd name="T10" fmla="*/ 0 w 89"/>
                        <a:gd name="T11" fmla="*/ 334 h 343"/>
                        <a:gd name="T12" fmla="*/ 0 w 89"/>
                        <a:gd name="T13" fmla="*/ 2 h 343"/>
                        <a:gd name="T14" fmla="*/ 89 w 89"/>
                        <a:gd name="T15" fmla="*/ 0 h 343"/>
                        <a:gd name="T16" fmla="*/ 89 w 89"/>
                        <a:gd name="T17" fmla="*/ 163 h 343"/>
                        <a:gd name="T18" fmla="*/ 87 w 89"/>
                        <a:gd name="T19" fmla="*/ 171 h 343"/>
                        <a:gd name="T20" fmla="*/ 85 w 89"/>
                        <a:gd name="T21" fmla="*/ 184 h 343"/>
                        <a:gd name="T22" fmla="*/ 85 w 89"/>
                        <a:gd name="T23" fmla="*/ 197 h 343"/>
                        <a:gd name="T24" fmla="*/ 84 w 89"/>
                        <a:gd name="T25" fmla="*/ 202 h 343"/>
                        <a:gd name="T26" fmla="*/ 82 w 89"/>
                        <a:gd name="T27" fmla="*/ 210 h 343"/>
                        <a:gd name="T28" fmla="*/ 78 w 89"/>
                        <a:gd name="T29" fmla="*/ 226 h 343"/>
                        <a:gd name="T30" fmla="*/ 74 w 89"/>
                        <a:gd name="T31" fmla="*/ 248 h 343"/>
                        <a:gd name="T32" fmla="*/ 71 w 89"/>
                        <a:gd name="T33" fmla="*/ 274 h 343"/>
                        <a:gd name="T34" fmla="*/ 67 w 89"/>
                        <a:gd name="T35" fmla="*/ 299 h 343"/>
                        <a:gd name="T36" fmla="*/ 65 w 89"/>
                        <a:gd name="T37" fmla="*/ 321 h 343"/>
                        <a:gd name="T38" fmla="*/ 63 w 89"/>
                        <a:gd name="T39" fmla="*/ 336 h 343"/>
                        <a:gd name="T40" fmla="*/ 61 w 89"/>
                        <a:gd name="T41" fmla="*/ 341 h 34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89"/>
                        <a:gd name="T64" fmla="*/ 0 h 343"/>
                        <a:gd name="T65" fmla="*/ 89 w 89"/>
                        <a:gd name="T66" fmla="*/ 343 h 343"/>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89" h="343">
                          <a:moveTo>
                            <a:pt x="61" y="341"/>
                          </a:moveTo>
                          <a:lnTo>
                            <a:pt x="39" y="343"/>
                          </a:lnTo>
                          <a:lnTo>
                            <a:pt x="22" y="341"/>
                          </a:lnTo>
                          <a:lnTo>
                            <a:pt x="9" y="337"/>
                          </a:lnTo>
                          <a:lnTo>
                            <a:pt x="2" y="334"/>
                          </a:lnTo>
                          <a:lnTo>
                            <a:pt x="0" y="334"/>
                          </a:lnTo>
                          <a:lnTo>
                            <a:pt x="0" y="2"/>
                          </a:lnTo>
                          <a:lnTo>
                            <a:pt x="89" y="0"/>
                          </a:lnTo>
                          <a:lnTo>
                            <a:pt x="89" y="163"/>
                          </a:lnTo>
                          <a:lnTo>
                            <a:pt x="87" y="171"/>
                          </a:lnTo>
                          <a:lnTo>
                            <a:pt x="85" y="184"/>
                          </a:lnTo>
                          <a:lnTo>
                            <a:pt x="85" y="197"/>
                          </a:lnTo>
                          <a:lnTo>
                            <a:pt x="84" y="202"/>
                          </a:lnTo>
                          <a:lnTo>
                            <a:pt x="82" y="210"/>
                          </a:lnTo>
                          <a:lnTo>
                            <a:pt x="78" y="226"/>
                          </a:lnTo>
                          <a:lnTo>
                            <a:pt x="74" y="248"/>
                          </a:lnTo>
                          <a:lnTo>
                            <a:pt x="71" y="274"/>
                          </a:lnTo>
                          <a:lnTo>
                            <a:pt x="67" y="299"/>
                          </a:lnTo>
                          <a:lnTo>
                            <a:pt x="65" y="321"/>
                          </a:lnTo>
                          <a:lnTo>
                            <a:pt x="63" y="336"/>
                          </a:lnTo>
                          <a:lnTo>
                            <a:pt x="61" y="341"/>
                          </a:lnTo>
                          <a:close/>
                        </a:path>
                      </a:pathLst>
                    </a:custGeom>
                    <a:solidFill>
                      <a:srgbClr val="DFDFDF"/>
                    </a:solidFill>
                    <a:ln w="0">
                      <a:solidFill>
                        <a:srgbClr val="DFDFDF"/>
                      </a:solidFill>
                      <a:round/>
                      <a:headEnd/>
                      <a:tailEnd/>
                    </a:ln>
                  </p:spPr>
                  <p:txBody>
                    <a:bodyPr/>
                    <a:lstStyle/>
                    <a:p>
                      <a:pPr defTabSz="457200"/>
                      <a:endParaRPr lang="en-US" dirty="0">
                        <a:solidFill>
                          <a:prstClr val="black"/>
                        </a:solidFill>
                      </a:endParaRPr>
                    </a:p>
                  </p:txBody>
                </p:sp>
                <p:sp>
                  <p:nvSpPr>
                    <p:cNvPr id="9274" name="Freeform 193"/>
                    <p:cNvSpPr>
                      <a:spLocks/>
                    </p:cNvSpPr>
                    <p:nvPr/>
                  </p:nvSpPr>
                  <p:spPr bwMode="auto">
                    <a:xfrm>
                      <a:off x="989" y="2866"/>
                      <a:ext cx="47" cy="347"/>
                    </a:xfrm>
                    <a:custGeom>
                      <a:avLst/>
                      <a:gdLst>
                        <a:gd name="T0" fmla="*/ 47 w 47"/>
                        <a:gd name="T1" fmla="*/ 0 h 347"/>
                        <a:gd name="T2" fmla="*/ 47 w 47"/>
                        <a:gd name="T3" fmla="*/ 341 h 347"/>
                        <a:gd name="T4" fmla="*/ 23 w 47"/>
                        <a:gd name="T5" fmla="*/ 345 h 347"/>
                        <a:gd name="T6" fmla="*/ 6 w 47"/>
                        <a:gd name="T7" fmla="*/ 347 h 347"/>
                        <a:gd name="T8" fmla="*/ 0 w 47"/>
                        <a:gd name="T9" fmla="*/ 347 h 347"/>
                        <a:gd name="T10" fmla="*/ 0 w 47"/>
                        <a:gd name="T11" fmla="*/ 4 h 347"/>
                        <a:gd name="T12" fmla="*/ 47 w 47"/>
                        <a:gd name="T13" fmla="*/ 0 h 347"/>
                        <a:gd name="T14" fmla="*/ 0 60000 65536"/>
                        <a:gd name="T15" fmla="*/ 0 60000 65536"/>
                        <a:gd name="T16" fmla="*/ 0 60000 65536"/>
                        <a:gd name="T17" fmla="*/ 0 60000 65536"/>
                        <a:gd name="T18" fmla="*/ 0 60000 65536"/>
                        <a:gd name="T19" fmla="*/ 0 60000 65536"/>
                        <a:gd name="T20" fmla="*/ 0 60000 65536"/>
                        <a:gd name="T21" fmla="*/ 0 w 47"/>
                        <a:gd name="T22" fmla="*/ 0 h 347"/>
                        <a:gd name="T23" fmla="*/ 47 w 47"/>
                        <a:gd name="T24" fmla="*/ 347 h 34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7" h="347">
                          <a:moveTo>
                            <a:pt x="47" y="0"/>
                          </a:moveTo>
                          <a:lnTo>
                            <a:pt x="47" y="341"/>
                          </a:lnTo>
                          <a:lnTo>
                            <a:pt x="23" y="345"/>
                          </a:lnTo>
                          <a:lnTo>
                            <a:pt x="6" y="347"/>
                          </a:lnTo>
                          <a:lnTo>
                            <a:pt x="0" y="347"/>
                          </a:lnTo>
                          <a:lnTo>
                            <a:pt x="0" y="4"/>
                          </a:lnTo>
                          <a:lnTo>
                            <a:pt x="47" y="0"/>
                          </a:lnTo>
                          <a:close/>
                        </a:path>
                      </a:pathLst>
                    </a:custGeom>
                    <a:solidFill>
                      <a:srgbClr val="FFFFFF"/>
                    </a:solidFill>
                    <a:ln w="0">
                      <a:solidFill>
                        <a:srgbClr val="FFFFFF"/>
                      </a:solidFill>
                      <a:round/>
                      <a:headEnd/>
                      <a:tailEnd/>
                    </a:ln>
                  </p:spPr>
                  <p:txBody>
                    <a:bodyPr/>
                    <a:lstStyle/>
                    <a:p>
                      <a:pPr defTabSz="457200"/>
                      <a:endParaRPr lang="en-US" dirty="0">
                        <a:solidFill>
                          <a:prstClr val="black"/>
                        </a:solidFill>
                      </a:endParaRPr>
                    </a:p>
                  </p:txBody>
                </p:sp>
                <p:sp>
                  <p:nvSpPr>
                    <p:cNvPr id="9275" name="Freeform 194"/>
                    <p:cNvSpPr>
                      <a:spLocks noEditPoints="1"/>
                    </p:cNvSpPr>
                    <p:nvPr/>
                  </p:nvSpPr>
                  <p:spPr bwMode="auto">
                    <a:xfrm>
                      <a:off x="826" y="2998"/>
                      <a:ext cx="102" cy="107"/>
                    </a:xfrm>
                    <a:custGeom>
                      <a:avLst/>
                      <a:gdLst>
                        <a:gd name="T0" fmla="*/ 52 w 102"/>
                        <a:gd name="T1" fmla="*/ 24 h 107"/>
                        <a:gd name="T2" fmla="*/ 65 w 102"/>
                        <a:gd name="T3" fmla="*/ 66 h 107"/>
                        <a:gd name="T4" fmla="*/ 37 w 102"/>
                        <a:gd name="T5" fmla="*/ 66 h 107"/>
                        <a:gd name="T6" fmla="*/ 52 w 102"/>
                        <a:gd name="T7" fmla="*/ 24 h 107"/>
                        <a:gd name="T8" fmla="*/ 0 w 102"/>
                        <a:gd name="T9" fmla="*/ 107 h 107"/>
                        <a:gd name="T10" fmla="*/ 24 w 102"/>
                        <a:gd name="T11" fmla="*/ 107 h 107"/>
                        <a:gd name="T12" fmla="*/ 32 w 102"/>
                        <a:gd name="T13" fmla="*/ 85 h 107"/>
                        <a:gd name="T14" fmla="*/ 71 w 102"/>
                        <a:gd name="T15" fmla="*/ 85 h 107"/>
                        <a:gd name="T16" fmla="*/ 78 w 102"/>
                        <a:gd name="T17" fmla="*/ 107 h 107"/>
                        <a:gd name="T18" fmla="*/ 102 w 102"/>
                        <a:gd name="T19" fmla="*/ 107 h 107"/>
                        <a:gd name="T20" fmla="*/ 65 w 102"/>
                        <a:gd name="T21" fmla="*/ 0 h 107"/>
                        <a:gd name="T22" fmla="*/ 39 w 102"/>
                        <a:gd name="T23" fmla="*/ 0 h 107"/>
                        <a:gd name="T24" fmla="*/ 0 w 102"/>
                        <a:gd name="T25" fmla="*/ 107 h 10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02"/>
                        <a:gd name="T40" fmla="*/ 0 h 107"/>
                        <a:gd name="T41" fmla="*/ 102 w 102"/>
                        <a:gd name="T42" fmla="*/ 107 h 10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02" h="107">
                          <a:moveTo>
                            <a:pt x="52" y="24"/>
                          </a:moveTo>
                          <a:lnTo>
                            <a:pt x="65" y="66"/>
                          </a:lnTo>
                          <a:lnTo>
                            <a:pt x="37" y="66"/>
                          </a:lnTo>
                          <a:lnTo>
                            <a:pt x="52" y="24"/>
                          </a:lnTo>
                          <a:close/>
                          <a:moveTo>
                            <a:pt x="0" y="107"/>
                          </a:moveTo>
                          <a:lnTo>
                            <a:pt x="24" y="107"/>
                          </a:lnTo>
                          <a:lnTo>
                            <a:pt x="32" y="85"/>
                          </a:lnTo>
                          <a:lnTo>
                            <a:pt x="71" y="85"/>
                          </a:lnTo>
                          <a:lnTo>
                            <a:pt x="78" y="107"/>
                          </a:lnTo>
                          <a:lnTo>
                            <a:pt x="102" y="107"/>
                          </a:lnTo>
                          <a:lnTo>
                            <a:pt x="65" y="0"/>
                          </a:lnTo>
                          <a:lnTo>
                            <a:pt x="39" y="0"/>
                          </a:lnTo>
                          <a:lnTo>
                            <a:pt x="0" y="107"/>
                          </a:lnTo>
                          <a:close/>
                        </a:path>
                      </a:pathLst>
                    </a:custGeom>
                    <a:solidFill>
                      <a:srgbClr val="FFFFFF"/>
                    </a:solidFill>
                    <a:ln w="0">
                      <a:solidFill>
                        <a:srgbClr val="FFFFFF"/>
                      </a:solidFill>
                      <a:round/>
                      <a:headEnd/>
                      <a:tailEnd/>
                    </a:ln>
                  </p:spPr>
                  <p:txBody>
                    <a:bodyPr/>
                    <a:lstStyle/>
                    <a:p>
                      <a:pPr defTabSz="457200"/>
                      <a:endParaRPr lang="en-US" dirty="0">
                        <a:solidFill>
                          <a:prstClr val="black"/>
                        </a:solidFill>
                      </a:endParaRPr>
                    </a:p>
                  </p:txBody>
                </p:sp>
                <p:sp>
                  <p:nvSpPr>
                    <p:cNvPr id="9276" name="Freeform 195"/>
                    <p:cNvSpPr>
                      <a:spLocks/>
                    </p:cNvSpPr>
                    <p:nvPr/>
                  </p:nvSpPr>
                  <p:spPr bwMode="auto">
                    <a:xfrm>
                      <a:off x="813" y="2762"/>
                      <a:ext cx="386" cy="200"/>
                    </a:xfrm>
                    <a:custGeom>
                      <a:avLst/>
                      <a:gdLst>
                        <a:gd name="T0" fmla="*/ 193 w 386"/>
                        <a:gd name="T1" fmla="*/ 200 h 200"/>
                        <a:gd name="T2" fmla="*/ 238 w 386"/>
                        <a:gd name="T3" fmla="*/ 199 h 200"/>
                        <a:gd name="T4" fmla="*/ 278 w 386"/>
                        <a:gd name="T5" fmla="*/ 191 h 200"/>
                        <a:gd name="T6" fmla="*/ 314 w 386"/>
                        <a:gd name="T7" fmla="*/ 178 h 200"/>
                        <a:gd name="T8" fmla="*/ 343 w 386"/>
                        <a:gd name="T9" fmla="*/ 163 h 200"/>
                        <a:gd name="T10" fmla="*/ 366 w 386"/>
                        <a:gd name="T11" fmla="*/ 145 h 200"/>
                        <a:gd name="T12" fmla="*/ 380 w 386"/>
                        <a:gd name="T13" fmla="*/ 124 h 200"/>
                        <a:gd name="T14" fmla="*/ 386 w 386"/>
                        <a:gd name="T15" fmla="*/ 100 h 200"/>
                        <a:gd name="T16" fmla="*/ 380 w 386"/>
                        <a:gd name="T17" fmla="*/ 78 h 200"/>
                        <a:gd name="T18" fmla="*/ 366 w 386"/>
                        <a:gd name="T19" fmla="*/ 56 h 200"/>
                        <a:gd name="T20" fmla="*/ 343 w 386"/>
                        <a:gd name="T21" fmla="*/ 37 h 200"/>
                        <a:gd name="T22" fmla="*/ 314 w 386"/>
                        <a:gd name="T23" fmla="*/ 22 h 200"/>
                        <a:gd name="T24" fmla="*/ 278 w 386"/>
                        <a:gd name="T25" fmla="*/ 11 h 200"/>
                        <a:gd name="T26" fmla="*/ 238 w 386"/>
                        <a:gd name="T27" fmla="*/ 2 h 200"/>
                        <a:gd name="T28" fmla="*/ 193 w 386"/>
                        <a:gd name="T29" fmla="*/ 0 h 200"/>
                        <a:gd name="T30" fmla="*/ 149 w 386"/>
                        <a:gd name="T31" fmla="*/ 2 h 200"/>
                        <a:gd name="T32" fmla="*/ 110 w 386"/>
                        <a:gd name="T33" fmla="*/ 11 h 200"/>
                        <a:gd name="T34" fmla="*/ 73 w 386"/>
                        <a:gd name="T35" fmla="*/ 22 h 200"/>
                        <a:gd name="T36" fmla="*/ 43 w 386"/>
                        <a:gd name="T37" fmla="*/ 37 h 200"/>
                        <a:gd name="T38" fmla="*/ 21 w 386"/>
                        <a:gd name="T39" fmla="*/ 56 h 200"/>
                        <a:gd name="T40" fmla="*/ 6 w 386"/>
                        <a:gd name="T41" fmla="*/ 78 h 200"/>
                        <a:gd name="T42" fmla="*/ 0 w 386"/>
                        <a:gd name="T43" fmla="*/ 100 h 200"/>
                        <a:gd name="T44" fmla="*/ 6 w 386"/>
                        <a:gd name="T45" fmla="*/ 124 h 200"/>
                        <a:gd name="T46" fmla="*/ 21 w 386"/>
                        <a:gd name="T47" fmla="*/ 145 h 200"/>
                        <a:gd name="T48" fmla="*/ 43 w 386"/>
                        <a:gd name="T49" fmla="*/ 163 h 200"/>
                        <a:gd name="T50" fmla="*/ 73 w 386"/>
                        <a:gd name="T51" fmla="*/ 178 h 200"/>
                        <a:gd name="T52" fmla="*/ 110 w 386"/>
                        <a:gd name="T53" fmla="*/ 191 h 200"/>
                        <a:gd name="T54" fmla="*/ 149 w 386"/>
                        <a:gd name="T55" fmla="*/ 199 h 200"/>
                        <a:gd name="T56" fmla="*/ 193 w 386"/>
                        <a:gd name="T57" fmla="*/ 200 h 20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386"/>
                        <a:gd name="T88" fmla="*/ 0 h 200"/>
                        <a:gd name="T89" fmla="*/ 386 w 386"/>
                        <a:gd name="T90" fmla="*/ 200 h 200"/>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386" h="200">
                          <a:moveTo>
                            <a:pt x="193" y="200"/>
                          </a:moveTo>
                          <a:lnTo>
                            <a:pt x="238" y="199"/>
                          </a:lnTo>
                          <a:lnTo>
                            <a:pt x="278" y="191"/>
                          </a:lnTo>
                          <a:lnTo>
                            <a:pt x="314" y="178"/>
                          </a:lnTo>
                          <a:lnTo>
                            <a:pt x="343" y="163"/>
                          </a:lnTo>
                          <a:lnTo>
                            <a:pt x="366" y="145"/>
                          </a:lnTo>
                          <a:lnTo>
                            <a:pt x="380" y="124"/>
                          </a:lnTo>
                          <a:lnTo>
                            <a:pt x="386" y="100"/>
                          </a:lnTo>
                          <a:lnTo>
                            <a:pt x="380" y="78"/>
                          </a:lnTo>
                          <a:lnTo>
                            <a:pt x="366" y="56"/>
                          </a:lnTo>
                          <a:lnTo>
                            <a:pt x="343" y="37"/>
                          </a:lnTo>
                          <a:lnTo>
                            <a:pt x="314" y="22"/>
                          </a:lnTo>
                          <a:lnTo>
                            <a:pt x="278" y="11"/>
                          </a:lnTo>
                          <a:lnTo>
                            <a:pt x="238" y="2"/>
                          </a:lnTo>
                          <a:lnTo>
                            <a:pt x="193" y="0"/>
                          </a:lnTo>
                          <a:lnTo>
                            <a:pt x="149" y="2"/>
                          </a:lnTo>
                          <a:lnTo>
                            <a:pt x="110" y="11"/>
                          </a:lnTo>
                          <a:lnTo>
                            <a:pt x="73" y="22"/>
                          </a:lnTo>
                          <a:lnTo>
                            <a:pt x="43" y="37"/>
                          </a:lnTo>
                          <a:lnTo>
                            <a:pt x="21" y="56"/>
                          </a:lnTo>
                          <a:lnTo>
                            <a:pt x="6" y="78"/>
                          </a:lnTo>
                          <a:lnTo>
                            <a:pt x="0" y="100"/>
                          </a:lnTo>
                          <a:lnTo>
                            <a:pt x="6" y="124"/>
                          </a:lnTo>
                          <a:lnTo>
                            <a:pt x="21" y="145"/>
                          </a:lnTo>
                          <a:lnTo>
                            <a:pt x="43" y="163"/>
                          </a:lnTo>
                          <a:lnTo>
                            <a:pt x="73" y="178"/>
                          </a:lnTo>
                          <a:lnTo>
                            <a:pt x="110" y="191"/>
                          </a:lnTo>
                          <a:lnTo>
                            <a:pt x="149" y="199"/>
                          </a:lnTo>
                          <a:lnTo>
                            <a:pt x="193" y="200"/>
                          </a:lnTo>
                          <a:close/>
                        </a:path>
                      </a:pathLst>
                    </a:custGeom>
                    <a:solidFill>
                      <a:srgbClr val="BFBFBF"/>
                    </a:solidFill>
                    <a:ln w="0">
                      <a:solidFill>
                        <a:srgbClr val="BFBFBF"/>
                      </a:solidFill>
                      <a:round/>
                      <a:headEnd/>
                      <a:tailEnd/>
                    </a:ln>
                  </p:spPr>
                  <p:txBody>
                    <a:bodyPr/>
                    <a:lstStyle/>
                    <a:p>
                      <a:pPr defTabSz="457200"/>
                      <a:endParaRPr lang="en-US" dirty="0">
                        <a:solidFill>
                          <a:prstClr val="black"/>
                        </a:solidFill>
                      </a:endParaRPr>
                    </a:p>
                  </p:txBody>
                </p:sp>
                <p:sp>
                  <p:nvSpPr>
                    <p:cNvPr id="9277" name="Freeform 196"/>
                    <p:cNvSpPr>
                      <a:spLocks/>
                    </p:cNvSpPr>
                    <p:nvPr/>
                  </p:nvSpPr>
                  <p:spPr bwMode="auto">
                    <a:xfrm>
                      <a:off x="813" y="2762"/>
                      <a:ext cx="386" cy="200"/>
                    </a:xfrm>
                    <a:custGeom>
                      <a:avLst/>
                      <a:gdLst>
                        <a:gd name="T0" fmla="*/ 193 w 386"/>
                        <a:gd name="T1" fmla="*/ 200 h 200"/>
                        <a:gd name="T2" fmla="*/ 238 w 386"/>
                        <a:gd name="T3" fmla="*/ 199 h 200"/>
                        <a:gd name="T4" fmla="*/ 278 w 386"/>
                        <a:gd name="T5" fmla="*/ 191 h 200"/>
                        <a:gd name="T6" fmla="*/ 314 w 386"/>
                        <a:gd name="T7" fmla="*/ 178 h 200"/>
                        <a:gd name="T8" fmla="*/ 343 w 386"/>
                        <a:gd name="T9" fmla="*/ 163 h 200"/>
                        <a:gd name="T10" fmla="*/ 366 w 386"/>
                        <a:gd name="T11" fmla="*/ 145 h 200"/>
                        <a:gd name="T12" fmla="*/ 380 w 386"/>
                        <a:gd name="T13" fmla="*/ 124 h 200"/>
                        <a:gd name="T14" fmla="*/ 386 w 386"/>
                        <a:gd name="T15" fmla="*/ 100 h 200"/>
                        <a:gd name="T16" fmla="*/ 380 w 386"/>
                        <a:gd name="T17" fmla="*/ 78 h 200"/>
                        <a:gd name="T18" fmla="*/ 366 w 386"/>
                        <a:gd name="T19" fmla="*/ 56 h 200"/>
                        <a:gd name="T20" fmla="*/ 343 w 386"/>
                        <a:gd name="T21" fmla="*/ 37 h 200"/>
                        <a:gd name="T22" fmla="*/ 314 w 386"/>
                        <a:gd name="T23" fmla="*/ 22 h 200"/>
                        <a:gd name="T24" fmla="*/ 278 w 386"/>
                        <a:gd name="T25" fmla="*/ 11 h 200"/>
                        <a:gd name="T26" fmla="*/ 238 w 386"/>
                        <a:gd name="T27" fmla="*/ 2 h 200"/>
                        <a:gd name="T28" fmla="*/ 193 w 386"/>
                        <a:gd name="T29" fmla="*/ 0 h 200"/>
                        <a:gd name="T30" fmla="*/ 149 w 386"/>
                        <a:gd name="T31" fmla="*/ 2 h 200"/>
                        <a:gd name="T32" fmla="*/ 110 w 386"/>
                        <a:gd name="T33" fmla="*/ 11 h 200"/>
                        <a:gd name="T34" fmla="*/ 73 w 386"/>
                        <a:gd name="T35" fmla="*/ 22 h 200"/>
                        <a:gd name="T36" fmla="*/ 43 w 386"/>
                        <a:gd name="T37" fmla="*/ 37 h 200"/>
                        <a:gd name="T38" fmla="*/ 21 w 386"/>
                        <a:gd name="T39" fmla="*/ 56 h 200"/>
                        <a:gd name="T40" fmla="*/ 6 w 386"/>
                        <a:gd name="T41" fmla="*/ 78 h 200"/>
                        <a:gd name="T42" fmla="*/ 0 w 386"/>
                        <a:gd name="T43" fmla="*/ 100 h 200"/>
                        <a:gd name="T44" fmla="*/ 6 w 386"/>
                        <a:gd name="T45" fmla="*/ 124 h 200"/>
                        <a:gd name="T46" fmla="*/ 21 w 386"/>
                        <a:gd name="T47" fmla="*/ 145 h 200"/>
                        <a:gd name="T48" fmla="*/ 43 w 386"/>
                        <a:gd name="T49" fmla="*/ 163 h 200"/>
                        <a:gd name="T50" fmla="*/ 73 w 386"/>
                        <a:gd name="T51" fmla="*/ 178 h 200"/>
                        <a:gd name="T52" fmla="*/ 110 w 386"/>
                        <a:gd name="T53" fmla="*/ 191 h 200"/>
                        <a:gd name="T54" fmla="*/ 149 w 386"/>
                        <a:gd name="T55" fmla="*/ 199 h 200"/>
                        <a:gd name="T56" fmla="*/ 193 w 386"/>
                        <a:gd name="T57" fmla="*/ 200 h 20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386"/>
                        <a:gd name="T88" fmla="*/ 0 h 200"/>
                        <a:gd name="T89" fmla="*/ 386 w 386"/>
                        <a:gd name="T90" fmla="*/ 200 h 200"/>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386" h="200">
                          <a:moveTo>
                            <a:pt x="193" y="200"/>
                          </a:moveTo>
                          <a:lnTo>
                            <a:pt x="238" y="199"/>
                          </a:lnTo>
                          <a:lnTo>
                            <a:pt x="278" y="191"/>
                          </a:lnTo>
                          <a:lnTo>
                            <a:pt x="314" y="178"/>
                          </a:lnTo>
                          <a:lnTo>
                            <a:pt x="343" y="163"/>
                          </a:lnTo>
                          <a:lnTo>
                            <a:pt x="366" y="145"/>
                          </a:lnTo>
                          <a:lnTo>
                            <a:pt x="380" y="124"/>
                          </a:lnTo>
                          <a:lnTo>
                            <a:pt x="386" y="100"/>
                          </a:lnTo>
                          <a:lnTo>
                            <a:pt x="380" y="78"/>
                          </a:lnTo>
                          <a:lnTo>
                            <a:pt x="366" y="56"/>
                          </a:lnTo>
                          <a:lnTo>
                            <a:pt x="343" y="37"/>
                          </a:lnTo>
                          <a:lnTo>
                            <a:pt x="314" y="22"/>
                          </a:lnTo>
                          <a:lnTo>
                            <a:pt x="278" y="11"/>
                          </a:lnTo>
                          <a:lnTo>
                            <a:pt x="238" y="2"/>
                          </a:lnTo>
                          <a:lnTo>
                            <a:pt x="193" y="0"/>
                          </a:lnTo>
                          <a:lnTo>
                            <a:pt x="149" y="2"/>
                          </a:lnTo>
                          <a:lnTo>
                            <a:pt x="110" y="11"/>
                          </a:lnTo>
                          <a:lnTo>
                            <a:pt x="73" y="22"/>
                          </a:lnTo>
                          <a:lnTo>
                            <a:pt x="43" y="37"/>
                          </a:lnTo>
                          <a:lnTo>
                            <a:pt x="21" y="56"/>
                          </a:lnTo>
                          <a:lnTo>
                            <a:pt x="6" y="78"/>
                          </a:lnTo>
                          <a:lnTo>
                            <a:pt x="0" y="100"/>
                          </a:lnTo>
                          <a:lnTo>
                            <a:pt x="6" y="124"/>
                          </a:lnTo>
                          <a:lnTo>
                            <a:pt x="21" y="145"/>
                          </a:lnTo>
                          <a:lnTo>
                            <a:pt x="43" y="163"/>
                          </a:lnTo>
                          <a:lnTo>
                            <a:pt x="73" y="178"/>
                          </a:lnTo>
                          <a:lnTo>
                            <a:pt x="110" y="191"/>
                          </a:lnTo>
                          <a:lnTo>
                            <a:pt x="149" y="199"/>
                          </a:lnTo>
                          <a:lnTo>
                            <a:pt x="193" y="200"/>
                          </a:lnTo>
                        </a:path>
                      </a:pathLst>
                    </a:custGeom>
                    <a:noFill/>
                    <a:ln w="6350">
                      <a:solidFill>
                        <a:srgbClr val="000000"/>
                      </a:solidFill>
                      <a:round/>
                      <a:headEnd/>
                      <a:tailEnd/>
                    </a:ln>
                  </p:spPr>
                  <p:txBody>
                    <a:bodyPr/>
                    <a:lstStyle/>
                    <a:p>
                      <a:pPr defTabSz="457200"/>
                      <a:endParaRPr lang="en-US" dirty="0">
                        <a:solidFill>
                          <a:prstClr val="black"/>
                        </a:solidFill>
                      </a:endParaRPr>
                    </a:p>
                  </p:txBody>
                </p:sp>
                <p:sp>
                  <p:nvSpPr>
                    <p:cNvPr id="9278" name="Freeform 197"/>
                    <p:cNvSpPr>
                      <a:spLocks/>
                    </p:cNvSpPr>
                    <p:nvPr/>
                  </p:nvSpPr>
                  <p:spPr bwMode="auto">
                    <a:xfrm>
                      <a:off x="849" y="2742"/>
                      <a:ext cx="313" cy="191"/>
                    </a:xfrm>
                    <a:custGeom>
                      <a:avLst/>
                      <a:gdLst>
                        <a:gd name="T0" fmla="*/ 157 w 313"/>
                        <a:gd name="T1" fmla="*/ 191 h 191"/>
                        <a:gd name="T2" fmla="*/ 198 w 313"/>
                        <a:gd name="T3" fmla="*/ 187 h 191"/>
                        <a:gd name="T4" fmla="*/ 235 w 313"/>
                        <a:gd name="T5" fmla="*/ 180 h 191"/>
                        <a:gd name="T6" fmla="*/ 268 w 313"/>
                        <a:gd name="T7" fmla="*/ 167 h 191"/>
                        <a:gd name="T8" fmla="*/ 293 w 313"/>
                        <a:gd name="T9" fmla="*/ 150 h 191"/>
                        <a:gd name="T10" fmla="*/ 307 w 313"/>
                        <a:gd name="T11" fmla="*/ 130 h 191"/>
                        <a:gd name="T12" fmla="*/ 313 w 313"/>
                        <a:gd name="T13" fmla="*/ 107 h 191"/>
                        <a:gd name="T14" fmla="*/ 307 w 313"/>
                        <a:gd name="T15" fmla="*/ 85 h 191"/>
                        <a:gd name="T16" fmla="*/ 293 w 313"/>
                        <a:gd name="T17" fmla="*/ 59 h 191"/>
                        <a:gd name="T18" fmla="*/ 268 w 313"/>
                        <a:gd name="T19" fmla="*/ 37 h 191"/>
                        <a:gd name="T20" fmla="*/ 235 w 313"/>
                        <a:gd name="T21" fmla="*/ 18 h 191"/>
                        <a:gd name="T22" fmla="*/ 198 w 313"/>
                        <a:gd name="T23" fmla="*/ 5 h 191"/>
                        <a:gd name="T24" fmla="*/ 157 w 313"/>
                        <a:gd name="T25" fmla="*/ 0 h 191"/>
                        <a:gd name="T26" fmla="*/ 114 w 313"/>
                        <a:gd name="T27" fmla="*/ 5 h 191"/>
                        <a:gd name="T28" fmla="*/ 77 w 313"/>
                        <a:gd name="T29" fmla="*/ 18 h 191"/>
                        <a:gd name="T30" fmla="*/ 46 w 313"/>
                        <a:gd name="T31" fmla="*/ 37 h 191"/>
                        <a:gd name="T32" fmla="*/ 22 w 313"/>
                        <a:gd name="T33" fmla="*/ 59 h 191"/>
                        <a:gd name="T34" fmla="*/ 5 w 313"/>
                        <a:gd name="T35" fmla="*/ 85 h 191"/>
                        <a:gd name="T36" fmla="*/ 0 w 313"/>
                        <a:gd name="T37" fmla="*/ 107 h 191"/>
                        <a:gd name="T38" fmla="*/ 5 w 313"/>
                        <a:gd name="T39" fmla="*/ 130 h 191"/>
                        <a:gd name="T40" fmla="*/ 22 w 313"/>
                        <a:gd name="T41" fmla="*/ 150 h 191"/>
                        <a:gd name="T42" fmla="*/ 46 w 313"/>
                        <a:gd name="T43" fmla="*/ 167 h 191"/>
                        <a:gd name="T44" fmla="*/ 77 w 313"/>
                        <a:gd name="T45" fmla="*/ 180 h 191"/>
                        <a:gd name="T46" fmla="*/ 114 w 313"/>
                        <a:gd name="T47" fmla="*/ 187 h 191"/>
                        <a:gd name="T48" fmla="*/ 157 w 313"/>
                        <a:gd name="T49" fmla="*/ 191 h 191"/>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313"/>
                        <a:gd name="T76" fmla="*/ 0 h 191"/>
                        <a:gd name="T77" fmla="*/ 313 w 313"/>
                        <a:gd name="T78" fmla="*/ 191 h 191"/>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313" h="191">
                          <a:moveTo>
                            <a:pt x="157" y="191"/>
                          </a:moveTo>
                          <a:lnTo>
                            <a:pt x="198" y="187"/>
                          </a:lnTo>
                          <a:lnTo>
                            <a:pt x="235" y="180"/>
                          </a:lnTo>
                          <a:lnTo>
                            <a:pt x="268" y="167"/>
                          </a:lnTo>
                          <a:lnTo>
                            <a:pt x="293" y="150"/>
                          </a:lnTo>
                          <a:lnTo>
                            <a:pt x="307" y="130"/>
                          </a:lnTo>
                          <a:lnTo>
                            <a:pt x="313" y="107"/>
                          </a:lnTo>
                          <a:lnTo>
                            <a:pt x="307" y="85"/>
                          </a:lnTo>
                          <a:lnTo>
                            <a:pt x="293" y="59"/>
                          </a:lnTo>
                          <a:lnTo>
                            <a:pt x="268" y="37"/>
                          </a:lnTo>
                          <a:lnTo>
                            <a:pt x="235" y="18"/>
                          </a:lnTo>
                          <a:lnTo>
                            <a:pt x="198" y="5"/>
                          </a:lnTo>
                          <a:lnTo>
                            <a:pt x="157" y="0"/>
                          </a:lnTo>
                          <a:lnTo>
                            <a:pt x="114" y="5"/>
                          </a:lnTo>
                          <a:lnTo>
                            <a:pt x="77" y="18"/>
                          </a:lnTo>
                          <a:lnTo>
                            <a:pt x="46" y="37"/>
                          </a:lnTo>
                          <a:lnTo>
                            <a:pt x="22" y="59"/>
                          </a:lnTo>
                          <a:lnTo>
                            <a:pt x="5" y="85"/>
                          </a:lnTo>
                          <a:lnTo>
                            <a:pt x="0" y="107"/>
                          </a:lnTo>
                          <a:lnTo>
                            <a:pt x="5" y="130"/>
                          </a:lnTo>
                          <a:lnTo>
                            <a:pt x="22" y="150"/>
                          </a:lnTo>
                          <a:lnTo>
                            <a:pt x="46" y="167"/>
                          </a:lnTo>
                          <a:lnTo>
                            <a:pt x="77" y="180"/>
                          </a:lnTo>
                          <a:lnTo>
                            <a:pt x="114" y="187"/>
                          </a:lnTo>
                          <a:lnTo>
                            <a:pt x="157" y="191"/>
                          </a:lnTo>
                          <a:close/>
                        </a:path>
                      </a:pathLst>
                    </a:custGeom>
                    <a:solidFill>
                      <a:srgbClr val="404040"/>
                    </a:solidFill>
                    <a:ln w="0">
                      <a:solidFill>
                        <a:srgbClr val="404040"/>
                      </a:solidFill>
                      <a:round/>
                      <a:headEnd/>
                      <a:tailEnd/>
                    </a:ln>
                  </p:spPr>
                  <p:txBody>
                    <a:bodyPr/>
                    <a:lstStyle/>
                    <a:p>
                      <a:pPr defTabSz="457200"/>
                      <a:endParaRPr lang="en-US" dirty="0">
                        <a:solidFill>
                          <a:prstClr val="black"/>
                        </a:solidFill>
                      </a:endParaRPr>
                    </a:p>
                  </p:txBody>
                </p:sp>
                <p:sp>
                  <p:nvSpPr>
                    <p:cNvPr id="9279" name="Freeform 198"/>
                    <p:cNvSpPr>
                      <a:spLocks/>
                    </p:cNvSpPr>
                    <p:nvPr/>
                  </p:nvSpPr>
                  <p:spPr bwMode="auto">
                    <a:xfrm>
                      <a:off x="863" y="2744"/>
                      <a:ext cx="284" cy="170"/>
                    </a:xfrm>
                    <a:custGeom>
                      <a:avLst/>
                      <a:gdLst>
                        <a:gd name="T0" fmla="*/ 143 w 284"/>
                        <a:gd name="T1" fmla="*/ 170 h 170"/>
                        <a:gd name="T2" fmla="*/ 180 w 284"/>
                        <a:gd name="T3" fmla="*/ 168 h 170"/>
                        <a:gd name="T4" fmla="*/ 214 w 284"/>
                        <a:gd name="T5" fmla="*/ 161 h 170"/>
                        <a:gd name="T6" fmla="*/ 243 w 284"/>
                        <a:gd name="T7" fmla="*/ 150 h 170"/>
                        <a:gd name="T8" fmla="*/ 266 w 284"/>
                        <a:gd name="T9" fmla="*/ 135 h 170"/>
                        <a:gd name="T10" fmla="*/ 280 w 284"/>
                        <a:gd name="T11" fmla="*/ 116 h 170"/>
                        <a:gd name="T12" fmla="*/ 284 w 284"/>
                        <a:gd name="T13" fmla="*/ 96 h 170"/>
                        <a:gd name="T14" fmla="*/ 280 w 284"/>
                        <a:gd name="T15" fmla="*/ 76 h 170"/>
                        <a:gd name="T16" fmla="*/ 266 w 284"/>
                        <a:gd name="T17" fmla="*/ 53 h 170"/>
                        <a:gd name="T18" fmla="*/ 243 w 284"/>
                        <a:gd name="T19" fmla="*/ 33 h 170"/>
                        <a:gd name="T20" fmla="*/ 214 w 284"/>
                        <a:gd name="T21" fmla="*/ 16 h 170"/>
                        <a:gd name="T22" fmla="*/ 180 w 284"/>
                        <a:gd name="T23" fmla="*/ 3 h 170"/>
                        <a:gd name="T24" fmla="*/ 143 w 284"/>
                        <a:gd name="T25" fmla="*/ 0 h 170"/>
                        <a:gd name="T26" fmla="*/ 106 w 284"/>
                        <a:gd name="T27" fmla="*/ 3 h 170"/>
                        <a:gd name="T28" fmla="*/ 71 w 284"/>
                        <a:gd name="T29" fmla="*/ 16 h 170"/>
                        <a:gd name="T30" fmla="*/ 43 w 284"/>
                        <a:gd name="T31" fmla="*/ 33 h 170"/>
                        <a:gd name="T32" fmla="*/ 21 w 284"/>
                        <a:gd name="T33" fmla="*/ 53 h 170"/>
                        <a:gd name="T34" fmla="*/ 6 w 284"/>
                        <a:gd name="T35" fmla="*/ 76 h 170"/>
                        <a:gd name="T36" fmla="*/ 0 w 284"/>
                        <a:gd name="T37" fmla="*/ 96 h 170"/>
                        <a:gd name="T38" fmla="*/ 6 w 284"/>
                        <a:gd name="T39" fmla="*/ 116 h 170"/>
                        <a:gd name="T40" fmla="*/ 21 w 284"/>
                        <a:gd name="T41" fmla="*/ 135 h 170"/>
                        <a:gd name="T42" fmla="*/ 43 w 284"/>
                        <a:gd name="T43" fmla="*/ 150 h 170"/>
                        <a:gd name="T44" fmla="*/ 71 w 284"/>
                        <a:gd name="T45" fmla="*/ 161 h 170"/>
                        <a:gd name="T46" fmla="*/ 106 w 284"/>
                        <a:gd name="T47" fmla="*/ 168 h 170"/>
                        <a:gd name="T48" fmla="*/ 143 w 284"/>
                        <a:gd name="T49" fmla="*/ 170 h 17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84"/>
                        <a:gd name="T76" fmla="*/ 0 h 170"/>
                        <a:gd name="T77" fmla="*/ 284 w 284"/>
                        <a:gd name="T78" fmla="*/ 170 h 170"/>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84" h="170">
                          <a:moveTo>
                            <a:pt x="143" y="170"/>
                          </a:moveTo>
                          <a:lnTo>
                            <a:pt x="180" y="168"/>
                          </a:lnTo>
                          <a:lnTo>
                            <a:pt x="214" y="161"/>
                          </a:lnTo>
                          <a:lnTo>
                            <a:pt x="243" y="150"/>
                          </a:lnTo>
                          <a:lnTo>
                            <a:pt x="266" y="135"/>
                          </a:lnTo>
                          <a:lnTo>
                            <a:pt x="280" y="116"/>
                          </a:lnTo>
                          <a:lnTo>
                            <a:pt x="284" y="96"/>
                          </a:lnTo>
                          <a:lnTo>
                            <a:pt x="280" y="76"/>
                          </a:lnTo>
                          <a:lnTo>
                            <a:pt x="266" y="53"/>
                          </a:lnTo>
                          <a:lnTo>
                            <a:pt x="243" y="33"/>
                          </a:lnTo>
                          <a:lnTo>
                            <a:pt x="214" y="16"/>
                          </a:lnTo>
                          <a:lnTo>
                            <a:pt x="180" y="3"/>
                          </a:lnTo>
                          <a:lnTo>
                            <a:pt x="143" y="0"/>
                          </a:lnTo>
                          <a:lnTo>
                            <a:pt x="106" y="3"/>
                          </a:lnTo>
                          <a:lnTo>
                            <a:pt x="71" y="16"/>
                          </a:lnTo>
                          <a:lnTo>
                            <a:pt x="43" y="33"/>
                          </a:lnTo>
                          <a:lnTo>
                            <a:pt x="21" y="53"/>
                          </a:lnTo>
                          <a:lnTo>
                            <a:pt x="6" y="76"/>
                          </a:lnTo>
                          <a:lnTo>
                            <a:pt x="0" y="96"/>
                          </a:lnTo>
                          <a:lnTo>
                            <a:pt x="6" y="116"/>
                          </a:lnTo>
                          <a:lnTo>
                            <a:pt x="21" y="135"/>
                          </a:lnTo>
                          <a:lnTo>
                            <a:pt x="43" y="150"/>
                          </a:lnTo>
                          <a:lnTo>
                            <a:pt x="71" y="161"/>
                          </a:lnTo>
                          <a:lnTo>
                            <a:pt x="106" y="168"/>
                          </a:lnTo>
                          <a:lnTo>
                            <a:pt x="143" y="170"/>
                          </a:lnTo>
                          <a:close/>
                        </a:path>
                      </a:pathLst>
                    </a:custGeom>
                    <a:solidFill>
                      <a:srgbClr val="585858"/>
                    </a:solidFill>
                    <a:ln w="0">
                      <a:solidFill>
                        <a:srgbClr val="585858"/>
                      </a:solidFill>
                      <a:round/>
                      <a:headEnd/>
                      <a:tailEnd/>
                    </a:ln>
                  </p:spPr>
                  <p:txBody>
                    <a:bodyPr/>
                    <a:lstStyle/>
                    <a:p>
                      <a:pPr defTabSz="457200"/>
                      <a:endParaRPr lang="en-US" dirty="0">
                        <a:solidFill>
                          <a:prstClr val="black"/>
                        </a:solidFill>
                      </a:endParaRPr>
                    </a:p>
                  </p:txBody>
                </p:sp>
                <p:sp>
                  <p:nvSpPr>
                    <p:cNvPr id="9280" name="Freeform 199"/>
                    <p:cNvSpPr>
                      <a:spLocks/>
                    </p:cNvSpPr>
                    <p:nvPr/>
                  </p:nvSpPr>
                  <p:spPr bwMode="auto">
                    <a:xfrm>
                      <a:off x="880" y="2745"/>
                      <a:ext cx="252" cy="153"/>
                    </a:xfrm>
                    <a:custGeom>
                      <a:avLst/>
                      <a:gdLst>
                        <a:gd name="T0" fmla="*/ 126 w 252"/>
                        <a:gd name="T1" fmla="*/ 153 h 153"/>
                        <a:gd name="T2" fmla="*/ 160 w 252"/>
                        <a:gd name="T3" fmla="*/ 151 h 153"/>
                        <a:gd name="T4" fmla="*/ 189 w 252"/>
                        <a:gd name="T5" fmla="*/ 143 h 153"/>
                        <a:gd name="T6" fmla="*/ 215 w 252"/>
                        <a:gd name="T7" fmla="*/ 134 h 153"/>
                        <a:gd name="T8" fmla="*/ 236 w 252"/>
                        <a:gd name="T9" fmla="*/ 119 h 153"/>
                        <a:gd name="T10" fmla="*/ 249 w 252"/>
                        <a:gd name="T11" fmla="*/ 104 h 153"/>
                        <a:gd name="T12" fmla="*/ 252 w 252"/>
                        <a:gd name="T13" fmla="*/ 86 h 153"/>
                        <a:gd name="T14" fmla="*/ 249 w 252"/>
                        <a:gd name="T15" fmla="*/ 67 h 153"/>
                        <a:gd name="T16" fmla="*/ 236 w 252"/>
                        <a:gd name="T17" fmla="*/ 49 h 153"/>
                        <a:gd name="T18" fmla="*/ 215 w 252"/>
                        <a:gd name="T19" fmla="*/ 30 h 153"/>
                        <a:gd name="T20" fmla="*/ 189 w 252"/>
                        <a:gd name="T21" fmla="*/ 13 h 153"/>
                        <a:gd name="T22" fmla="*/ 160 w 252"/>
                        <a:gd name="T23" fmla="*/ 4 h 153"/>
                        <a:gd name="T24" fmla="*/ 126 w 252"/>
                        <a:gd name="T25" fmla="*/ 0 h 153"/>
                        <a:gd name="T26" fmla="*/ 93 w 252"/>
                        <a:gd name="T27" fmla="*/ 4 h 153"/>
                        <a:gd name="T28" fmla="*/ 63 w 252"/>
                        <a:gd name="T29" fmla="*/ 13 h 153"/>
                        <a:gd name="T30" fmla="*/ 37 w 252"/>
                        <a:gd name="T31" fmla="*/ 30 h 153"/>
                        <a:gd name="T32" fmla="*/ 17 w 252"/>
                        <a:gd name="T33" fmla="*/ 49 h 153"/>
                        <a:gd name="T34" fmla="*/ 4 w 252"/>
                        <a:gd name="T35" fmla="*/ 67 h 153"/>
                        <a:gd name="T36" fmla="*/ 0 w 252"/>
                        <a:gd name="T37" fmla="*/ 86 h 153"/>
                        <a:gd name="T38" fmla="*/ 4 w 252"/>
                        <a:gd name="T39" fmla="*/ 104 h 153"/>
                        <a:gd name="T40" fmla="*/ 17 w 252"/>
                        <a:gd name="T41" fmla="*/ 119 h 153"/>
                        <a:gd name="T42" fmla="*/ 37 w 252"/>
                        <a:gd name="T43" fmla="*/ 134 h 153"/>
                        <a:gd name="T44" fmla="*/ 63 w 252"/>
                        <a:gd name="T45" fmla="*/ 143 h 153"/>
                        <a:gd name="T46" fmla="*/ 93 w 252"/>
                        <a:gd name="T47" fmla="*/ 151 h 153"/>
                        <a:gd name="T48" fmla="*/ 126 w 252"/>
                        <a:gd name="T49" fmla="*/ 153 h 153"/>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52"/>
                        <a:gd name="T76" fmla="*/ 0 h 153"/>
                        <a:gd name="T77" fmla="*/ 252 w 252"/>
                        <a:gd name="T78" fmla="*/ 153 h 153"/>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52" h="153">
                          <a:moveTo>
                            <a:pt x="126" y="153"/>
                          </a:moveTo>
                          <a:lnTo>
                            <a:pt x="160" y="151"/>
                          </a:lnTo>
                          <a:lnTo>
                            <a:pt x="189" y="143"/>
                          </a:lnTo>
                          <a:lnTo>
                            <a:pt x="215" y="134"/>
                          </a:lnTo>
                          <a:lnTo>
                            <a:pt x="236" y="119"/>
                          </a:lnTo>
                          <a:lnTo>
                            <a:pt x="249" y="104"/>
                          </a:lnTo>
                          <a:lnTo>
                            <a:pt x="252" y="86"/>
                          </a:lnTo>
                          <a:lnTo>
                            <a:pt x="249" y="67"/>
                          </a:lnTo>
                          <a:lnTo>
                            <a:pt x="236" y="49"/>
                          </a:lnTo>
                          <a:lnTo>
                            <a:pt x="215" y="30"/>
                          </a:lnTo>
                          <a:lnTo>
                            <a:pt x="189" y="13"/>
                          </a:lnTo>
                          <a:lnTo>
                            <a:pt x="160" y="4"/>
                          </a:lnTo>
                          <a:lnTo>
                            <a:pt x="126" y="0"/>
                          </a:lnTo>
                          <a:lnTo>
                            <a:pt x="93" y="4"/>
                          </a:lnTo>
                          <a:lnTo>
                            <a:pt x="63" y="13"/>
                          </a:lnTo>
                          <a:lnTo>
                            <a:pt x="37" y="30"/>
                          </a:lnTo>
                          <a:lnTo>
                            <a:pt x="17" y="49"/>
                          </a:lnTo>
                          <a:lnTo>
                            <a:pt x="4" y="67"/>
                          </a:lnTo>
                          <a:lnTo>
                            <a:pt x="0" y="86"/>
                          </a:lnTo>
                          <a:lnTo>
                            <a:pt x="4" y="104"/>
                          </a:lnTo>
                          <a:lnTo>
                            <a:pt x="17" y="119"/>
                          </a:lnTo>
                          <a:lnTo>
                            <a:pt x="37" y="134"/>
                          </a:lnTo>
                          <a:lnTo>
                            <a:pt x="63" y="143"/>
                          </a:lnTo>
                          <a:lnTo>
                            <a:pt x="93" y="151"/>
                          </a:lnTo>
                          <a:lnTo>
                            <a:pt x="126" y="153"/>
                          </a:lnTo>
                          <a:close/>
                        </a:path>
                      </a:pathLst>
                    </a:custGeom>
                    <a:solidFill>
                      <a:srgbClr val="707070"/>
                    </a:solidFill>
                    <a:ln w="0">
                      <a:solidFill>
                        <a:srgbClr val="707070"/>
                      </a:solidFill>
                      <a:round/>
                      <a:headEnd/>
                      <a:tailEnd/>
                    </a:ln>
                  </p:spPr>
                  <p:txBody>
                    <a:bodyPr/>
                    <a:lstStyle/>
                    <a:p>
                      <a:pPr defTabSz="457200"/>
                      <a:endParaRPr lang="en-US" dirty="0">
                        <a:solidFill>
                          <a:prstClr val="black"/>
                        </a:solidFill>
                      </a:endParaRPr>
                    </a:p>
                  </p:txBody>
                </p:sp>
                <p:sp>
                  <p:nvSpPr>
                    <p:cNvPr id="9281" name="Freeform 200"/>
                    <p:cNvSpPr>
                      <a:spLocks/>
                    </p:cNvSpPr>
                    <p:nvPr/>
                  </p:nvSpPr>
                  <p:spPr bwMode="auto">
                    <a:xfrm>
                      <a:off x="895" y="2745"/>
                      <a:ext cx="222" cy="136"/>
                    </a:xfrm>
                    <a:custGeom>
                      <a:avLst/>
                      <a:gdLst>
                        <a:gd name="T0" fmla="*/ 111 w 222"/>
                        <a:gd name="T1" fmla="*/ 136 h 136"/>
                        <a:gd name="T2" fmla="*/ 146 w 222"/>
                        <a:gd name="T3" fmla="*/ 132 h 136"/>
                        <a:gd name="T4" fmla="*/ 176 w 222"/>
                        <a:gd name="T5" fmla="*/ 125 h 136"/>
                        <a:gd name="T6" fmla="*/ 200 w 222"/>
                        <a:gd name="T7" fmla="*/ 112 h 136"/>
                        <a:gd name="T8" fmla="*/ 217 w 222"/>
                        <a:gd name="T9" fmla="*/ 95 h 136"/>
                        <a:gd name="T10" fmla="*/ 222 w 222"/>
                        <a:gd name="T11" fmla="*/ 78 h 136"/>
                        <a:gd name="T12" fmla="*/ 219 w 222"/>
                        <a:gd name="T13" fmla="*/ 62 h 136"/>
                        <a:gd name="T14" fmla="*/ 208 w 222"/>
                        <a:gd name="T15" fmla="*/ 43 h 136"/>
                        <a:gd name="T16" fmla="*/ 189 w 222"/>
                        <a:gd name="T17" fmla="*/ 26 h 136"/>
                        <a:gd name="T18" fmla="*/ 167 w 222"/>
                        <a:gd name="T19" fmla="*/ 13 h 136"/>
                        <a:gd name="T20" fmla="*/ 141 w 222"/>
                        <a:gd name="T21" fmla="*/ 4 h 136"/>
                        <a:gd name="T22" fmla="*/ 111 w 222"/>
                        <a:gd name="T23" fmla="*/ 0 h 136"/>
                        <a:gd name="T24" fmla="*/ 81 w 222"/>
                        <a:gd name="T25" fmla="*/ 4 h 136"/>
                        <a:gd name="T26" fmla="*/ 56 w 222"/>
                        <a:gd name="T27" fmla="*/ 13 h 136"/>
                        <a:gd name="T28" fmla="*/ 33 w 222"/>
                        <a:gd name="T29" fmla="*/ 26 h 136"/>
                        <a:gd name="T30" fmla="*/ 15 w 222"/>
                        <a:gd name="T31" fmla="*/ 43 h 136"/>
                        <a:gd name="T32" fmla="*/ 4 w 222"/>
                        <a:gd name="T33" fmla="*/ 62 h 136"/>
                        <a:gd name="T34" fmla="*/ 0 w 222"/>
                        <a:gd name="T35" fmla="*/ 78 h 136"/>
                        <a:gd name="T36" fmla="*/ 5 w 222"/>
                        <a:gd name="T37" fmla="*/ 95 h 136"/>
                        <a:gd name="T38" fmla="*/ 22 w 222"/>
                        <a:gd name="T39" fmla="*/ 112 h 136"/>
                        <a:gd name="T40" fmla="*/ 46 w 222"/>
                        <a:gd name="T41" fmla="*/ 125 h 136"/>
                        <a:gd name="T42" fmla="*/ 76 w 222"/>
                        <a:gd name="T43" fmla="*/ 132 h 136"/>
                        <a:gd name="T44" fmla="*/ 111 w 222"/>
                        <a:gd name="T45" fmla="*/ 136 h 1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222"/>
                        <a:gd name="T70" fmla="*/ 0 h 136"/>
                        <a:gd name="T71" fmla="*/ 222 w 222"/>
                        <a:gd name="T72" fmla="*/ 136 h 1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222" h="136">
                          <a:moveTo>
                            <a:pt x="111" y="136"/>
                          </a:moveTo>
                          <a:lnTo>
                            <a:pt x="146" y="132"/>
                          </a:lnTo>
                          <a:lnTo>
                            <a:pt x="176" y="125"/>
                          </a:lnTo>
                          <a:lnTo>
                            <a:pt x="200" y="112"/>
                          </a:lnTo>
                          <a:lnTo>
                            <a:pt x="217" y="95"/>
                          </a:lnTo>
                          <a:lnTo>
                            <a:pt x="222" y="78"/>
                          </a:lnTo>
                          <a:lnTo>
                            <a:pt x="219" y="62"/>
                          </a:lnTo>
                          <a:lnTo>
                            <a:pt x="208" y="43"/>
                          </a:lnTo>
                          <a:lnTo>
                            <a:pt x="189" y="26"/>
                          </a:lnTo>
                          <a:lnTo>
                            <a:pt x="167" y="13"/>
                          </a:lnTo>
                          <a:lnTo>
                            <a:pt x="141" y="4"/>
                          </a:lnTo>
                          <a:lnTo>
                            <a:pt x="111" y="0"/>
                          </a:lnTo>
                          <a:lnTo>
                            <a:pt x="81" y="4"/>
                          </a:lnTo>
                          <a:lnTo>
                            <a:pt x="56" y="13"/>
                          </a:lnTo>
                          <a:lnTo>
                            <a:pt x="33" y="26"/>
                          </a:lnTo>
                          <a:lnTo>
                            <a:pt x="15" y="43"/>
                          </a:lnTo>
                          <a:lnTo>
                            <a:pt x="4" y="62"/>
                          </a:lnTo>
                          <a:lnTo>
                            <a:pt x="0" y="78"/>
                          </a:lnTo>
                          <a:lnTo>
                            <a:pt x="5" y="95"/>
                          </a:lnTo>
                          <a:lnTo>
                            <a:pt x="22" y="112"/>
                          </a:lnTo>
                          <a:lnTo>
                            <a:pt x="46" y="125"/>
                          </a:lnTo>
                          <a:lnTo>
                            <a:pt x="76" y="132"/>
                          </a:lnTo>
                          <a:lnTo>
                            <a:pt x="111" y="136"/>
                          </a:lnTo>
                          <a:close/>
                        </a:path>
                      </a:pathLst>
                    </a:custGeom>
                    <a:solidFill>
                      <a:srgbClr val="878787"/>
                    </a:solidFill>
                    <a:ln w="0">
                      <a:solidFill>
                        <a:srgbClr val="878787"/>
                      </a:solidFill>
                      <a:round/>
                      <a:headEnd/>
                      <a:tailEnd/>
                    </a:ln>
                  </p:spPr>
                  <p:txBody>
                    <a:bodyPr/>
                    <a:lstStyle/>
                    <a:p>
                      <a:pPr defTabSz="457200"/>
                      <a:endParaRPr lang="en-US" dirty="0">
                        <a:solidFill>
                          <a:prstClr val="black"/>
                        </a:solidFill>
                      </a:endParaRPr>
                    </a:p>
                  </p:txBody>
                </p:sp>
                <p:sp>
                  <p:nvSpPr>
                    <p:cNvPr id="9282" name="Freeform 201"/>
                    <p:cNvSpPr>
                      <a:spLocks/>
                    </p:cNvSpPr>
                    <p:nvPr/>
                  </p:nvSpPr>
                  <p:spPr bwMode="auto">
                    <a:xfrm>
                      <a:off x="910" y="2747"/>
                      <a:ext cx="193" cy="117"/>
                    </a:xfrm>
                    <a:custGeom>
                      <a:avLst/>
                      <a:gdLst>
                        <a:gd name="T0" fmla="*/ 96 w 193"/>
                        <a:gd name="T1" fmla="*/ 117 h 117"/>
                        <a:gd name="T2" fmla="*/ 126 w 193"/>
                        <a:gd name="T3" fmla="*/ 113 h 117"/>
                        <a:gd name="T4" fmla="*/ 154 w 193"/>
                        <a:gd name="T5" fmla="*/ 106 h 117"/>
                        <a:gd name="T6" fmla="*/ 174 w 193"/>
                        <a:gd name="T7" fmla="*/ 97 h 117"/>
                        <a:gd name="T8" fmla="*/ 187 w 193"/>
                        <a:gd name="T9" fmla="*/ 82 h 117"/>
                        <a:gd name="T10" fmla="*/ 193 w 193"/>
                        <a:gd name="T11" fmla="*/ 67 h 117"/>
                        <a:gd name="T12" fmla="*/ 187 w 193"/>
                        <a:gd name="T13" fmla="*/ 49 h 117"/>
                        <a:gd name="T14" fmla="*/ 174 w 193"/>
                        <a:gd name="T15" fmla="*/ 32 h 117"/>
                        <a:gd name="T16" fmla="*/ 154 w 193"/>
                        <a:gd name="T17" fmla="*/ 15 h 117"/>
                        <a:gd name="T18" fmla="*/ 126 w 193"/>
                        <a:gd name="T19" fmla="*/ 4 h 117"/>
                        <a:gd name="T20" fmla="*/ 96 w 193"/>
                        <a:gd name="T21" fmla="*/ 0 h 117"/>
                        <a:gd name="T22" fmla="*/ 66 w 193"/>
                        <a:gd name="T23" fmla="*/ 4 h 117"/>
                        <a:gd name="T24" fmla="*/ 41 w 193"/>
                        <a:gd name="T25" fmla="*/ 15 h 117"/>
                        <a:gd name="T26" fmla="*/ 18 w 193"/>
                        <a:gd name="T27" fmla="*/ 32 h 117"/>
                        <a:gd name="T28" fmla="*/ 5 w 193"/>
                        <a:gd name="T29" fmla="*/ 49 h 117"/>
                        <a:gd name="T30" fmla="*/ 0 w 193"/>
                        <a:gd name="T31" fmla="*/ 67 h 117"/>
                        <a:gd name="T32" fmla="*/ 5 w 193"/>
                        <a:gd name="T33" fmla="*/ 82 h 117"/>
                        <a:gd name="T34" fmla="*/ 18 w 193"/>
                        <a:gd name="T35" fmla="*/ 97 h 117"/>
                        <a:gd name="T36" fmla="*/ 41 w 193"/>
                        <a:gd name="T37" fmla="*/ 106 h 117"/>
                        <a:gd name="T38" fmla="*/ 66 w 193"/>
                        <a:gd name="T39" fmla="*/ 113 h 117"/>
                        <a:gd name="T40" fmla="*/ 96 w 193"/>
                        <a:gd name="T41" fmla="*/ 117 h 11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93"/>
                        <a:gd name="T64" fmla="*/ 0 h 117"/>
                        <a:gd name="T65" fmla="*/ 193 w 193"/>
                        <a:gd name="T66" fmla="*/ 117 h 11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93" h="117">
                          <a:moveTo>
                            <a:pt x="96" y="117"/>
                          </a:moveTo>
                          <a:lnTo>
                            <a:pt x="126" y="113"/>
                          </a:lnTo>
                          <a:lnTo>
                            <a:pt x="154" y="106"/>
                          </a:lnTo>
                          <a:lnTo>
                            <a:pt x="174" y="97"/>
                          </a:lnTo>
                          <a:lnTo>
                            <a:pt x="187" y="82"/>
                          </a:lnTo>
                          <a:lnTo>
                            <a:pt x="193" y="67"/>
                          </a:lnTo>
                          <a:lnTo>
                            <a:pt x="187" y="49"/>
                          </a:lnTo>
                          <a:lnTo>
                            <a:pt x="174" y="32"/>
                          </a:lnTo>
                          <a:lnTo>
                            <a:pt x="154" y="15"/>
                          </a:lnTo>
                          <a:lnTo>
                            <a:pt x="126" y="4"/>
                          </a:lnTo>
                          <a:lnTo>
                            <a:pt x="96" y="0"/>
                          </a:lnTo>
                          <a:lnTo>
                            <a:pt x="66" y="4"/>
                          </a:lnTo>
                          <a:lnTo>
                            <a:pt x="41" y="15"/>
                          </a:lnTo>
                          <a:lnTo>
                            <a:pt x="18" y="32"/>
                          </a:lnTo>
                          <a:lnTo>
                            <a:pt x="5" y="49"/>
                          </a:lnTo>
                          <a:lnTo>
                            <a:pt x="0" y="67"/>
                          </a:lnTo>
                          <a:lnTo>
                            <a:pt x="5" y="82"/>
                          </a:lnTo>
                          <a:lnTo>
                            <a:pt x="18" y="97"/>
                          </a:lnTo>
                          <a:lnTo>
                            <a:pt x="41" y="106"/>
                          </a:lnTo>
                          <a:lnTo>
                            <a:pt x="66" y="113"/>
                          </a:lnTo>
                          <a:lnTo>
                            <a:pt x="96" y="117"/>
                          </a:lnTo>
                          <a:close/>
                        </a:path>
                      </a:pathLst>
                    </a:custGeom>
                    <a:solidFill>
                      <a:srgbClr val="9F9F9F"/>
                    </a:solidFill>
                    <a:ln w="0">
                      <a:solidFill>
                        <a:srgbClr val="9F9F9F"/>
                      </a:solidFill>
                      <a:round/>
                      <a:headEnd/>
                      <a:tailEnd/>
                    </a:ln>
                  </p:spPr>
                  <p:txBody>
                    <a:bodyPr/>
                    <a:lstStyle/>
                    <a:p>
                      <a:pPr defTabSz="457200"/>
                      <a:endParaRPr lang="en-US" dirty="0">
                        <a:solidFill>
                          <a:prstClr val="black"/>
                        </a:solidFill>
                      </a:endParaRPr>
                    </a:p>
                  </p:txBody>
                </p:sp>
                <p:sp>
                  <p:nvSpPr>
                    <p:cNvPr id="9283" name="Freeform 202"/>
                    <p:cNvSpPr>
                      <a:spLocks/>
                    </p:cNvSpPr>
                    <p:nvPr/>
                  </p:nvSpPr>
                  <p:spPr bwMode="auto">
                    <a:xfrm>
                      <a:off x="926" y="2749"/>
                      <a:ext cx="162" cy="97"/>
                    </a:xfrm>
                    <a:custGeom>
                      <a:avLst/>
                      <a:gdLst>
                        <a:gd name="T0" fmla="*/ 80 w 162"/>
                        <a:gd name="T1" fmla="*/ 97 h 97"/>
                        <a:gd name="T2" fmla="*/ 106 w 162"/>
                        <a:gd name="T3" fmla="*/ 95 h 97"/>
                        <a:gd name="T4" fmla="*/ 128 w 162"/>
                        <a:gd name="T5" fmla="*/ 89 h 97"/>
                        <a:gd name="T6" fmla="*/ 145 w 162"/>
                        <a:gd name="T7" fmla="*/ 80 h 97"/>
                        <a:gd name="T8" fmla="*/ 158 w 162"/>
                        <a:gd name="T9" fmla="*/ 69 h 97"/>
                        <a:gd name="T10" fmla="*/ 162 w 162"/>
                        <a:gd name="T11" fmla="*/ 56 h 97"/>
                        <a:gd name="T12" fmla="*/ 158 w 162"/>
                        <a:gd name="T13" fmla="*/ 41 h 97"/>
                        <a:gd name="T14" fmla="*/ 145 w 162"/>
                        <a:gd name="T15" fmla="*/ 26 h 97"/>
                        <a:gd name="T16" fmla="*/ 128 w 162"/>
                        <a:gd name="T17" fmla="*/ 13 h 97"/>
                        <a:gd name="T18" fmla="*/ 106 w 162"/>
                        <a:gd name="T19" fmla="*/ 4 h 97"/>
                        <a:gd name="T20" fmla="*/ 80 w 162"/>
                        <a:gd name="T21" fmla="*/ 0 h 97"/>
                        <a:gd name="T22" fmla="*/ 54 w 162"/>
                        <a:gd name="T23" fmla="*/ 4 h 97"/>
                        <a:gd name="T24" fmla="*/ 34 w 162"/>
                        <a:gd name="T25" fmla="*/ 13 h 97"/>
                        <a:gd name="T26" fmla="*/ 15 w 162"/>
                        <a:gd name="T27" fmla="*/ 26 h 97"/>
                        <a:gd name="T28" fmla="*/ 4 w 162"/>
                        <a:gd name="T29" fmla="*/ 41 h 97"/>
                        <a:gd name="T30" fmla="*/ 0 w 162"/>
                        <a:gd name="T31" fmla="*/ 56 h 97"/>
                        <a:gd name="T32" fmla="*/ 4 w 162"/>
                        <a:gd name="T33" fmla="*/ 69 h 97"/>
                        <a:gd name="T34" fmla="*/ 15 w 162"/>
                        <a:gd name="T35" fmla="*/ 80 h 97"/>
                        <a:gd name="T36" fmla="*/ 34 w 162"/>
                        <a:gd name="T37" fmla="*/ 89 h 97"/>
                        <a:gd name="T38" fmla="*/ 54 w 162"/>
                        <a:gd name="T39" fmla="*/ 95 h 97"/>
                        <a:gd name="T40" fmla="*/ 80 w 162"/>
                        <a:gd name="T41" fmla="*/ 97 h 9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62"/>
                        <a:gd name="T64" fmla="*/ 0 h 97"/>
                        <a:gd name="T65" fmla="*/ 162 w 162"/>
                        <a:gd name="T66" fmla="*/ 97 h 9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62" h="97">
                          <a:moveTo>
                            <a:pt x="80" y="97"/>
                          </a:moveTo>
                          <a:lnTo>
                            <a:pt x="106" y="95"/>
                          </a:lnTo>
                          <a:lnTo>
                            <a:pt x="128" y="89"/>
                          </a:lnTo>
                          <a:lnTo>
                            <a:pt x="145" y="80"/>
                          </a:lnTo>
                          <a:lnTo>
                            <a:pt x="158" y="69"/>
                          </a:lnTo>
                          <a:lnTo>
                            <a:pt x="162" y="56"/>
                          </a:lnTo>
                          <a:lnTo>
                            <a:pt x="158" y="41"/>
                          </a:lnTo>
                          <a:lnTo>
                            <a:pt x="145" y="26"/>
                          </a:lnTo>
                          <a:lnTo>
                            <a:pt x="128" y="13"/>
                          </a:lnTo>
                          <a:lnTo>
                            <a:pt x="106" y="4"/>
                          </a:lnTo>
                          <a:lnTo>
                            <a:pt x="80" y="0"/>
                          </a:lnTo>
                          <a:lnTo>
                            <a:pt x="54" y="4"/>
                          </a:lnTo>
                          <a:lnTo>
                            <a:pt x="34" y="13"/>
                          </a:lnTo>
                          <a:lnTo>
                            <a:pt x="15" y="26"/>
                          </a:lnTo>
                          <a:lnTo>
                            <a:pt x="4" y="41"/>
                          </a:lnTo>
                          <a:lnTo>
                            <a:pt x="0" y="56"/>
                          </a:lnTo>
                          <a:lnTo>
                            <a:pt x="4" y="69"/>
                          </a:lnTo>
                          <a:lnTo>
                            <a:pt x="15" y="80"/>
                          </a:lnTo>
                          <a:lnTo>
                            <a:pt x="34" y="89"/>
                          </a:lnTo>
                          <a:lnTo>
                            <a:pt x="54" y="95"/>
                          </a:lnTo>
                          <a:lnTo>
                            <a:pt x="80" y="97"/>
                          </a:lnTo>
                          <a:close/>
                        </a:path>
                      </a:pathLst>
                    </a:custGeom>
                    <a:solidFill>
                      <a:srgbClr val="B7B7B7"/>
                    </a:solidFill>
                    <a:ln w="0">
                      <a:solidFill>
                        <a:srgbClr val="B7B7B7"/>
                      </a:solidFill>
                      <a:round/>
                      <a:headEnd/>
                      <a:tailEnd/>
                    </a:ln>
                  </p:spPr>
                  <p:txBody>
                    <a:bodyPr/>
                    <a:lstStyle/>
                    <a:p>
                      <a:pPr defTabSz="457200"/>
                      <a:endParaRPr lang="en-US" dirty="0">
                        <a:solidFill>
                          <a:prstClr val="black"/>
                        </a:solidFill>
                      </a:endParaRPr>
                    </a:p>
                  </p:txBody>
                </p:sp>
                <p:sp>
                  <p:nvSpPr>
                    <p:cNvPr id="9284" name="Freeform 203"/>
                    <p:cNvSpPr>
                      <a:spLocks/>
                    </p:cNvSpPr>
                    <p:nvPr/>
                  </p:nvSpPr>
                  <p:spPr bwMode="auto">
                    <a:xfrm>
                      <a:off x="941" y="2751"/>
                      <a:ext cx="132" cy="78"/>
                    </a:xfrm>
                    <a:custGeom>
                      <a:avLst/>
                      <a:gdLst>
                        <a:gd name="T0" fmla="*/ 65 w 132"/>
                        <a:gd name="T1" fmla="*/ 78 h 78"/>
                        <a:gd name="T2" fmla="*/ 91 w 132"/>
                        <a:gd name="T3" fmla="*/ 76 h 78"/>
                        <a:gd name="T4" fmla="*/ 111 w 132"/>
                        <a:gd name="T5" fmla="*/ 69 h 78"/>
                        <a:gd name="T6" fmla="*/ 126 w 132"/>
                        <a:gd name="T7" fmla="*/ 58 h 78"/>
                        <a:gd name="T8" fmla="*/ 132 w 132"/>
                        <a:gd name="T9" fmla="*/ 45 h 78"/>
                        <a:gd name="T10" fmla="*/ 126 w 132"/>
                        <a:gd name="T11" fmla="*/ 30 h 78"/>
                        <a:gd name="T12" fmla="*/ 111 w 132"/>
                        <a:gd name="T13" fmla="*/ 15 h 78"/>
                        <a:gd name="T14" fmla="*/ 91 w 132"/>
                        <a:gd name="T15" fmla="*/ 4 h 78"/>
                        <a:gd name="T16" fmla="*/ 65 w 132"/>
                        <a:gd name="T17" fmla="*/ 0 h 78"/>
                        <a:gd name="T18" fmla="*/ 41 w 132"/>
                        <a:gd name="T19" fmla="*/ 4 h 78"/>
                        <a:gd name="T20" fmla="*/ 19 w 132"/>
                        <a:gd name="T21" fmla="*/ 15 h 78"/>
                        <a:gd name="T22" fmla="*/ 6 w 132"/>
                        <a:gd name="T23" fmla="*/ 30 h 78"/>
                        <a:gd name="T24" fmla="*/ 0 w 132"/>
                        <a:gd name="T25" fmla="*/ 45 h 78"/>
                        <a:gd name="T26" fmla="*/ 6 w 132"/>
                        <a:gd name="T27" fmla="*/ 58 h 78"/>
                        <a:gd name="T28" fmla="*/ 19 w 132"/>
                        <a:gd name="T29" fmla="*/ 69 h 78"/>
                        <a:gd name="T30" fmla="*/ 41 w 132"/>
                        <a:gd name="T31" fmla="*/ 76 h 78"/>
                        <a:gd name="T32" fmla="*/ 65 w 132"/>
                        <a:gd name="T33" fmla="*/ 78 h 7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32"/>
                        <a:gd name="T52" fmla="*/ 0 h 78"/>
                        <a:gd name="T53" fmla="*/ 132 w 132"/>
                        <a:gd name="T54" fmla="*/ 78 h 7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32" h="78">
                          <a:moveTo>
                            <a:pt x="65" y="78"/>
                          </a:moveTo>
                          <a:lnTo>
                            <a:pt x="91" y="76"/>
                          </a:lnTo>
                          <a:lnTo>
                            <a:pt x="111" y="69"/>
                          </a:lnTo>
                          <a:lnTo>
                            <a:pt x="126" y="58"/>
                          </a:lnTo>
                          <a:lnTo>
                            <a:pt x="132" y="45"/>
                          </a:lnTo>
                          <a:lnTo>
                            <a:pt x="126" y="30"/>
                          </a:lnTo>
                          <a:lnTo>
                            <a:pt x="111" y="15"/>
                          </a:lnTo>
                          <a:lnTo>
                            <a:pt x="91" y="4"/>
                          </a:lnTo>
                          <a:lnTo>
                            <a:pt x="65" y="0"/>
                          </a:lnTo>
                          <a:lnTo>
                            <a:pt x="41" y="4"/>
                          </a:lnTo>
                          <a:lnTo>
                            <a:pt x="19" y="15"/>
                          </a:lnTo>
                          <a:lnTo>
                            <a:pt x="6" y="30"/>
                          </a:lnTo>
                          <a:lnTo>
                            <a:pt x="0" y="45"/>
                          </a:lnTo>
                          <a:lnTo>
                            <a:pt x="6" y="58"/>
                          </a:lnTo>
                          <a:lnTo>
                            <a:pt x="19" y="69"/>
                          </a:lnTo>
                          <a:lnTo>
                            <a:pt x="41" y="76"/>
                          </a:lnTo>
                          <a:lnTo>
                            <a:pt x="65" y="78"/>
                          </a:lnTo>
                          <a:close/>
                        </a:path>
                      </a:pathLst>
                    </a:custGeom>
                    <a:solidFill>
                      <a:srgbClr val="CFCFCF"/>
                    </a:solidFill>
                    <a:ln w="0">
                      <a:solidFill>
                        <a:srgbClr val="CFCFCF"/>
                      </a:solidFill>
                      <a:round/>
                      <a:headEnd/>
                      <a:tailEnd/>
                    </a:ln>
                  </p:spPr>
                  <p:txBody>
                    <a:bodyPr/>
                    <a:lstStyle/>
                    <a:p>
                      <a:pPr defTabSz="457200"/>
                      <a:endParaRPr lang="en-US" dirty="0">
                        <a:solidFill>
                          <a:prstClr val="black"/>
                        </a:solidFill>
                      </a:endParaRPr>
                    </a:p>
                  </p:txBody>
                </p:sp>
                <p:sp>
                  <p:nvSpPr>
                    <p:cNvPr id="9285" name="Freeform 204"/>
                    <p:cNvSpPr>
                      <a:spLocks/>
                    </p:cNvSpPr>
                    <p:nvPr/>
                  </p:nvSpPr>
                  <p:spPr bwMode="auto">
                    <a:xfrm>
                      <a:off x="956" y="2751"/>
                      <a:ext cx="100" cy="61"/>
                    </a:xfrm>
                    <a:custGeom>
                      <a:avLst/>
                      <a:gdLst>
                        <a:gd name="T0" fmla="*/ 50 w 100"/>
                        <a:gd name="T1" fmla="*/ 61 h 61"/>
                        <a:gd name="T2" fmla="*/ 71 w 100"/>
                        <a:gd name="T3" fmla="*/ 59 h 61"/>
                        <a:gd name="T4" fmla="*/ 87 w 100"/>
                        <a:gd name="T5" fmla="*/ 54 h 61"/>
                        <a:gd name="T6" fmla="*/ 96 w 100"/>
                        <a:gd name="T7" fmla="*/ 45 h 61"/>
                        <a:gd name="T8" fmla="*/ 100 w 100"/>
                        <a:gd name="T9" fmla="*/ 35 h 61"/>
                        <a:gd name="T10" fmla="*/ 96 w 100"/>
                        <a:gd name="T11" fmla="*/ 24 h 61"/>
                        <a:gd name="T12" fmla="*/ 87 w 100"/>
                        <a:gd name="T13" fmla="*/ 13 h 61"/>
                        <a:gd name="T14" fmla="*/ 71 w 100"/>
                        <a:gd name="T15" fmla="*/ 4 h 61"/>
                        <a:gd name="T16" fmla="*/ 50 w 100"/>
                        <a:gd name="T17" fmla="*/ 0 h 61"/>
                        <a:gd name="T18" fmla="*/ 32 w 100"/>
                        <a:gd name="T19" fmla="*/ 4 h 61"/>
                        <a:gd name="T20" fmla="*/ 15 w 100"/>
                        <a:gd name="T21" fmla="*/ 13 h 61"/>
                        <a:gd name="T22" fmla="*/ 6 w 100"/>
                        <a:gd name="T23" fmla="*/ 24 h 61"/>
                        <a:gd name="T24" fmla="*/ 0 w 100"/>
                        <a:gd name="T25" fmla="*/ 35 h 61"/>
                        <a:gd name="T26" fmla="*/ 6 w 100"/>
                        <a:gd name="T27" fmla="*/ 45 h 61"/>
                        <a:gd name="T28" fmla="*/ 15 w 100"/>
                        <a:gd name="T29" fmla="*/ 54 h 61"/>
                        <a:gd name="T30" fmla="*/ 32 w 100"/>
                        <a:gd name="T31" fmla="*/ 59 h 61"/>
                        <a:gd name="T32" fmla="*/ 50 w 100"/>
                        <a:gd name="T33" fmla="*/ 61 h 6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00"/>
                        <a:gd name="T52" fmla="*/ 0 h 61"/>
                        <a:gd name="T53" fmla="*/ 100 w 100"/>
                        <a:gd name="T54" fmla="*/ 61 h 6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00" h="61">
                          <a:moveTo>
                            <a:pt x="50" y="61"/>
                          </a:moveTo>
                          <a:lnTo>
                            <a:pt x="71" y="59"/>
                          </a:lnTo>
                          <a:lnTo>
                            <a:pt x="87" y="54"/>
                          </a:lnTo>
                          <a:lnTo>
                            <a:pt x="96" y="45"/>
                          </a:lnTo>
                          <a:lnTo>
                            <a:pt x="100" y="35"/>
                          </a:lnTo>
                          <a:lnTo>
                            <a:pt x="96" y="24"/>
                          </a:lnTo>
                          <a:lnTo>
                            <a:pt x="87" y="13"/>
                          </a:lnTo>
                          <a:lnTo>
                            <a:pt x="71" y="4"/>
                          </a:lnTo>
                          <a:lnTo>
                            <a:pt x="50" y="0"/>
                          </a:lnTo>
                          <a:lnTo>
                            <a:pt x="32" y="4"/>
                          </a:lnTo>
                          <a:lnTo>
                            <a:pt x="15" y="13"/>
                          </a:lnTo>
                          <a:lnTo>
                            <a:pt x="6" y="24"/>
                          </a:lnTo>
                          <a:lnTo>
                            <a:pt x="0" y="35"/>
                          </a:lnTo>
                          <a:lnTo>
                            <a:pt x="6" y="45"/>
                          </a:lnTo>
                          <a:lnTo>
                            <a:pt x="15" y="54"/>
                          </a:lnTo>
                          <a:lnTo>
                            <a:pt x="32" y="59"/>
                          </a:lnTo>
                          <a:lnTo>
                            <a:pt x="50" y="61"/>
                          </a:lnTo>
                          <a:close/>
                        </a:path>
                      </a:pathLst>
                    </a:custGeom>
                    <a:solidFill>
                      <a:srgbClr val="E7E7E7"/>
                    </a:solidFill>
                    <a:ln w="0">
                      <a:solidFill>
                        <a:srgbClr val="E7E7E7"/>
                      </a:solidFill>
                      <a:round/>
                      <a:headEnd/>
                      <a:tailEnd/>
                    </a:ln>
                  </p:spPr>
                  <p:txBody>
                    <a:bodyPr/>
                    <a:lstStyle/>
                    <a:p>
                      <a:pPr defTabSz="457200"/>
                      <a:endParaRPr lang="en-US" dirty="0">
                        <a:solidFill>
                          <a:prstClr val="black"/>
                        </a:solidFill>
                      </a:endParaRPr>
                    </a:p>
                  </p:txBody>
                </p:sp>
                <p:sp>
                  <p:nvSpPr>
                    <p:cNvPr id="9286" name="Freeform 205"/>
                    <p:cNvSpPr>
                      <a:spLocks/>
                    </p:cNvSpPr>
                    <p:nvPr/>
                  </p:nvSpPr>
                  <p:spPr bwMode="auto">
                    <a:xfrm>
                      <a:off x="1167" y="3025"/>
                      <a:ext cx="219" cy="134"/>
                    </a:xfrm>
                    <a:custGeom>
                      <a:avLst/>
                      <a:gdLst>
                        <a:gd name="T0" fmla="*/ 110 w 219"/>
                        <a:gd name="T1" fmla="*/ 134 h 134"/>
                        <a:gd name="T2" fmla="*/ 145 w 219"/>
                        <a:gd name="T3" fmla="*/ 130 h 134"/>
                        <a:gd name="T4" fmla="*/ 175 w 219"/>
                        <a:gd name="T5" fmla="*/ 123 h 134"/>
                        <a:gd name="T6" fmla="*/ 199 w 219"/>
                        <a:gd name="T7" fmla="*/ 110 h 134"/>
                        <a:gd name="T8" fmla="*/ 214 w 219"/>
                        <a:gd name="T9" fmla="*/ 95 h 134"/>
                        <a:gd name="T10" fmla="*/ 219 w 219"/>
                        <a:gd name="T11" fmla="*/ 76 h 134"/>
                        <a:gd name="T12" fmla="*/ 214 w 219"/>
                        <a:gd name="T13" fmla="*/ 56 h 134"/>
                        <a:gd name="T14" fmla="*/ 199 w 219"/>
                        <a:gd name="T15" fmla="*/ 36 h 134"/>
                        <a:gd name="T16" fmla="*/ 175 w 219"/>
                        <a:gd name="T17" fmla="*/ 19 h 134"/>
                        <a:gd name="T18" fmla="*/ 145 w 219"/>
                        <a:gd name="T19" fmla="*/ 6 h 134"/>
                        <a:gd name="T20" fmla="*/ 110 w 219"/>
                        <a:gd name="T21" fmla="*/ 0 h 134"/>
                        <a:gd name="T22" fmla="*/ 75 w 219"/>
                        <a:gd name="T23" fmla="*/ 6 h 134"/>
                        <a:gd name="T24" fmla="*/ 45 w 219"/>
                        <a:gd name="T25" fmla="*/ 19 h 134"/>
                        <a:gd name="T26" fmla="*/ 21 w 219"/>
                        <a:gd name="T27" fmla="*/ 36 h 134"/>
                        <a:gd name="T28" fmla="*/ 6 w 219"/>
                        <a:gd name="T29" fmla="*/ 56 h 134"/>
                        <a:gd name="T30" fmla="*/ 0 w 219"/>
                        <a:gd name="T31" fmla="*/ 76 h 134"/>
                        <a:gd name="T32" fmla="*/ 6 w 219"/>
                        <a:gd name="T33" fmla="*/ 95 h 134"/>
                        <a:gd name="T34" fmla="*/ 21 w 219"/>
                        <a:gd name="T35" fmla="*/ 110 h 134"/>
                        <a:gd name="T36" fmla="*/ 45 w 219"/>
                        <a:gd name="T37" fmla="*/ 123 h 134"/>
                        <a:gd name="T38" fmla="*/ 75 w 219"/>
                        <a:gd name="T39" fmla="*/ 130 h 134"/>
                        <a:gd name="T40" fmla="*/ 110 w 219"/>
                        <a:gd name="T41" fmla="*/ 134 h 13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19"/>
                        <a:gd name="T64" fmla="*/ 0 h 134"/>
                        <a:gd name="T65" fmla="*/ 219 w 219"/>
                        <a:gd name="T66" fmla="*/ 134 h 13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19" h="134">
                          <a:moveTo>
                            <a:pt x="110" y="134"/>
                          </a:moveTo>
                          <a:lnTo>
                            <a:pt x="145" y="130"/>
                          </a:lnTo>
                          <a:lnTo>
                            <a:pt x="175" y="123"/>
                          </a:lnTo>
                          <a:lnTo>
                            <a:pt x="199" y="110"/>
                          </a:lnTo>
                          <a:lnTo>
                            <a:pt x="214" y="95"/>
                          </a:lnTo>
                          <a:lnTo>
                            <a:pt x="219" y="76"/>
                          </a:lnTo>
                          <a:lnTo>
                            <a:pt x="214" y="56"/>
                          </a:lnTo>
                          <a:lnTo>
                            <a:pt x="199" y="36"/>
                          </a:lnTo>
                          <a:lnTo>
                            <a:pt x="175" y="19"/>
                          </a:lnTo>
                          <a:lnTo>
                            <a:pt x="145" y="6"/>
                          </a:lnTo>
                          <a:lnTo>
                            <a:pt x="110" y="0"/>
                          </a:lnTo>
                          <a:lnTo>
                            <a:pt x="75" y="6"/>
                          </a:lnTo>
                          <a:lnTo>
                            <a:pt x="45" y="19"/>
                          </a:lnTo>
                          <a:lnTo>
                            <a:pt x="21" y="36"/>
                          </a:lnTo>
                          <a:lnTo>
                            <a:pt x="6" y="56"/>
                          </a:lnTo>
                          <a:lnTo>
                            <a:pt x="0" y="76"/>
                          </a:lnTo>
                          <a:lnTo>
                            <a:pt x="6" y="95"/>
                          </a:lnTo>
                          <a:lnTo>
                            <a:pt x="21" y="110"/>
                          </a:lnTo>
                          <a:lnTo>
                            <a:pt x="45" y="123"/>
                          </a:lnTo>
                          <a:lnTo>
                            <a:pt x="75" y="130"/>
                          </a:lnTo>
                          <a:lnTo>
                            <a:pt x="110" y="134"/>
                          </a:lnTo>
                          <a:close/>
                        </a:path>
                      </a:pathLst>
                    </a:custGeom>
                    <a:solidFill>
                      <a:srgbClr val="404040"/>
                    </a:solidFill>
                    <a:ln w="0">
                      <a:solidFill>
                        <a:srgbClr val="404040"/>
                      </a:solidFill>
                      <a:round/>
                      <a:headEnd/>
                      <a:tailEnd/>
                    </a:ln>
                  </p:spPr>
                  <p:txBody>
                    <a:bodyPr/>
                    <a:lstStyle/>
                    <a:p>
                      <a:pPr defTabSz="457200"/>
                      <a:endParaRPr lang="en-US" dirty="0">
                        <a:solidFill>
                          <a:prstClr val="black"/>
                        </a:solidFill>
                      </a:endParaRPr>
                    </a:p>
                  </p:txBody>
                </p:sp>
                <p:sp>
                  <p:nvSpPr>
                    <p:cNvPr id="9287" name="Freeform 206"/>
                    <p:cNvSpPr>
                      <a:spLocks/>
                    </p:cNvSpPr>
                    <p:nvPr/>
                  </p:nvSpPr>
                  <p:spPr bwMode="auto">
                    <a:xfrm>
                      <a:off x="1117" y="3114"/>
                      <a:ext cx="269" cy="247"/>
                    </a:xfrm>
                    <a:custGeom>
                      <a:avLst/>
                      <a:gdLst>
                        <a:gd name="T0" fmla="*/ 119 w 269"/>
                        <a:gd name="T1" fmla="*/ 247 h 247"/>
                        <a:gd name="T2" fmla="*/ 88 w 269"/>
                        <a:gd name="T3" fmla="*/ 243 h 247"/>
                        <a:gd name="T4" fmla="*/ 62 w 269"/>
                        <a:gd name="T5" fmla="*/ 236 h 247"/>
                        <a:gd name="T6" fmla="*/ 41 w 269"/>
                        <a:gd name="T7" fmla="*/ 225 h 247"/>
                        <a:gd name="T8" fmla="*/ 26 w 269"/>
                        <a:gd name="T9" fmla="*/ 212 h 247"/>
                        <a:gd name="T10" fmla="*/ 15 w 269"/>
                        <a:gd name="T11" fmla="*/ 199 h 247"/>
                        <a:gd name="T12" fmla="*/ 8 w 269"/>
                        <a:gd name="T13" fmla="*/ 188 h 247"/>
                        <a:gd name="T14" fmla="*/ 2 w 269"/>
                        <a:gd name="T15" fmla="*/ 178 h 247"/>
                        <a:gd name="T16" fmla="*/ 0 w 269"/>
                        <a:gd name="T17" fmla="*/ 171 h 247"/>
                        <a:gd name="T18" fmla="*/ 0 w 269"/>
                        <a:gd name="T19" fmla="*/ 167 h 247"/>
                        <a:gd name="T20" fmla="*/ 0 w 269"/>
                        <a:gd name="T21" fmla="*/ 0 h 247"/>
                        <a:gd name="T22" fmla="*/ 269 w 269"/>
                        <a:gd name="T23" fmla="*/ 2 h 247"/>
                        <a:gd name="T24" fmla="*/ 269 w 269"/>
                        <a:gd name="T25" fmla="*/ 165 h 247"/>
                        <a:gd name="T26" fmla="*/ 262 w 269"/>
                        <a:gd name="T27" fmla="*/ 180 h 247"/>
                        <a:gd name="T28" fmla="*/ 254 w 269"/>
                        <a:gd name="T29" fmla="*/ 195 h 247"/>
                        <a:gd name="T30" fmla="*/ 249 w 269"/>
                        <a:gd name="T31" fmla="*/ 206 h 247"/>
                        <a:gd name="T32" fmla="*/ 245 w 269"/>
                        <a:gd name="T33" fmla="*/ 210 h 247"/>
                        <a:gd name="T34" fmla="*/ 230 w 269"/>
                        <a:gd name="T35" fmla="*/ 223 h 247"/>
                        <a:gd name="T36" fmla="*/ 208 w 269"/>
                        <a:gd name="T37" fmla="*/ 232 h 247"/>
                        <a:gd name="T38" fmla="*/ 184 w 269"/>
                        <a:gd name="T39" fmla="*/ 240 h 247"/>
                        <a:gd name="T40" fmla="*/ 160 w 269"/>
                        <a:gd name="T41" fmla="*/ 243 h 247"/>
                        <a:gd name="T42" fmla="*/ 139 w 269"/>
                        <a:gd name="T43" fmla="*/ 247 h 247"/>
                        <a:gd name="T44" fmla="*/ 125 w 269"/>
                        <a:gd name="T45" fmla="*/ 247 h 247"/>
                        <a:gd name="T46" fmla="*/ 119 w 269"/>
                        <a:gd name="T47" fmla="*/ 247 h 247"/>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69"/>
                        <a:gd name="T73" fmla="*/ 0 h 247"/>
                        <a:gd name="T74" fmla="*/ 269 w 269"/>
                        <a:gd name="T75" fmla="*/ 247 h 247"/>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69" h="247">
                          <a:moveTo>
                            <a:pt x="119" y="247"/>
                          </a:moveTo>
                          <a:lnTo>
                            <a:pt x="88" y="243"/>
                          </a:lnTo>
                          <a:lnTo>
                            <a:pt x="62" y="236"/>
                          </a:lnTo>
                          <a:lnTo>
                            <a:pt x="41" y="225"/>
                          </a:lnTo>
                          <a:lnTo>
                            <a:pt x="26" y="212"/>
                          </a:lnTo>
                          <a:lnTo>
                            <a:pt x="15" y="199"/>
                          </a:lnTo>
                          <a:lnTo>
                            <a:pt x="8" y="188"/>
                          </a:lnTo>
                          <a:lnTo>
                            <a:pt x="2" y="178"/>
                          </a:lnTo>
                          <a:lnTo>
                            <a:pt x="0" y="171"/>
                          </a:lnTo>
                          <a:lnTo>
                            <a:pt x="0" y="167"/>
                          </a:lnTo>
                          <a:lnTo>
                            <a:pt x="0" y="0"/>
                          </a:lnTo>
                          <a:lnTo>
                            <a:pt x="269" y="2"/>
                          </a:lnTo>
                          <a:lnTo>
                            <a:pt x="269" y="165"/>
                          </a:lnTo>
                          <a:lnTo>
                            <a:pt x="262" y="180"/>
                          </a:lnTo>
                          <a:lnTo>
                            <a:pt x="254" y="195"/>
                          </a:lnTo>
                          <a:lnTo>
                            <a:pt x="249" y="206"/>
                          </a:lnTo>
                          <a:lnTo>
                            <a:pt x="245" y="210"/>
                          </a:lnTo>
                          <a:lnTo>
                            <a:pt x="230" y="223"/>
                          </a:lnTo>
                          <a:lnTo>
                            <a:pt x="208" y="232"/>
                          </a:lnTo>
                          <a:lnTo>
                            <a:pt x="184" y="240"/>
                          </a:lnTo>
                          <a:lnTo>
                            <a:pt x="160" y="243"/>
                          </a:lnTo>
                          <a:lnTo>
                            <a:pt x="139" y="247"/>
                          </a:lnTo>
                          <a:lnTo>
                            <a:pt x="125" y="247"/>
                          </a:lnTo>
                          <a:lnTo>
                            <a:pt x="119" y="247"/>
                          </a:lnTo>
                          <a:close/>
                        </a:path>
                      </a:pathLst>
                    </a:custGeom>
                    <a:solidFill>
                      <a:srgbClr val="000000"/>
                    </a:solidFill>
                    <a:ln w="0">
                      <a:solidFill>
                        <a:srgbClr val="000000"/>
                      </a:solidFill>
                      <a:round/>
                      <a:headEnd/>
                      <a:tailEnd/>
                    </a:ln>
                  </p:spPr>
                  <p:txBody>
                    <a:bodyPr/>
                    <a:lstStyle/>
                    <a:p>
                      <a:pPr defTabSz="457200"/>
                      <a:endParaRPr lang="en-US" dirty="0">
                        <a:solidFill>
                          <a:prstClr val="black"/>
                        </a:solidFill>
                      </a:endParaRPr>
                    </a:p>
                  </p:txBody>
                </p:sp>
                <p:sp>
                  <p:nvSpPr>
                    <p:cNvPr id="9288" name="Freeform 207"/>
                    <p:cNvSpPr>
                      <a:spLocks/>
                    </p:cNvSpPr>
                    <p:nvPr/>
                  </p:nvSpPr>
                  <p:spPr bwMode="auto">
                    <a:xfrm>
                      <a:off x="1117" y="3114"/>
                      <a:ext cx="269" cy="247"/>
                    </a:xfrm>
                    <a:custGeom>
                      <a:avLst/>
                      <a:gdLst>
                        <a:gd name="T0" fmla="*/ 119 w 269"/>
                        <a:gd name="T1" fmla="*/ 247 h 247"/>
                        <a:gd name="T2" fmla="*/ 88 w 269"/>
                        <a:gd name="T3" fmla="*/ 243 h 247"/>
                        <a:gd name="T4" fmla="*/ 62 w 269"/>
                        <a:gd name="T5" fmla="*/ 236 h 247"/>
                        <a:gd name="T6" fmla="*/ 41 w 269"/>
                        <a:gd name="T7" fmla="*/ 225 h 247"/>
                        <a:gd name="T8" fmla="*/ 26 w 269"/>
                        <a:gd name="T9" fmla="*/ 212 h 247"/>
                        <a:gd name="T10" fmla="*/ 15 w 269"/>
                        <a:gd name="T11" fmla="*/ 199 h 247"/>
                        <a:gd name="T12" fmla="*/ 8 w 269"/>
                        <a:gd name="T13" fmla="*/ 188 h 247"/>
                        <a:gd name="T14" fmla="*/ 2 w 269"/>
                        <a:gd name="T15" fmla="*/ 178 h 247"/>
                        <a:gd name="T16" fmla="*/ 0 w 269"/>
                        <a:gd name="T17" fmla="*/ 171 h 247"/>
                        <a:gd name="T18" fmla="*/ 0 w 269"/>
                        <a:gd name="T19" fmla="*/ 167 h 247"/>
                        <a:gd name="T20" fmla="*/ 0 w 269"/>
                        <a:gd name="T21" fmla="*/ 0 h 247"/>
                        <a:gd name="T22" fmla="*/ 269 w 269"/>
                        <a:gd name="T23" fmla="*/ 2 h 247"/>
                        <a:gd name="T24" fmla="*/ 269 w 269"/>
                        <a:gd name="T25" fmla="*/ 165 h 247"/>
                        <a:gd name="T26" fmla="*/ 262 w 269"/>
                        <a:gd name="T27" fmla="*/ 180 h 247"/>
                        <a:gd name="T28" fmla="*/ 254 w 269"/>
                        <a:gd name="T29" fmla="*/ 195 h 247"/>
                        <a:gd name="T30" fmla="*/ 249 w 269"/>
                        <a:gd name="T31" fmla="*/ 206 h 247"/>
                        <a:gd name="T32" fmla="*/ 245 w 269"/>
                        <a:gd name="T33" fmla="*/ 210 h 247"/>
                        <a:gd name="T34" fmla="*/ 230 w 269"/>
                        <a:gd name="T35" fmla="*/ 223 h 247"/>
                        <a:gd name="T36" fmla="*/ 208 w 269"/>
                        <a:gd name="T37" fmla="*/ 232 h 247"/>
                        <a:gd name="T38" fmla="*/ 184 w 269"/>
                        <a:gd name="T39" fmla="*/ 240 h 247"/>
                        <a:gd name="T40" fmla="*/ 160 w 269"/>
                        <a:gd name="T41" fmla="*/ 243 h 247"/>
                        <a:gd name="T42" fmla="*/ 139 w 269"/>
                        <a:gd name="T43" fmla="*/ 247 h 247"/>
                        <a:gd name="T44" fmla="*/ 125 w 269"/>
                        <a:gd name="T45" fmla="*/ 247 h 247"/>
                        <a:gd name="T46" fmla="*/ 119 w 269"/>
                        <a:gd name="T47" fmla="*/ 247 h 247"/>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69"/>
                        <a:gd name="T73" fmla="*/ 0 h 247"/>
                        <a:gd name="T74" fmla="*/ 269 w 269"/>
                        <a:gd name="T75" fmla="*/ 247 h 247"/>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69" h="247">
                          <a:moveTo>
                            <a:pt x="119" y="247"/>
                          </a:moveTo>
                          <a:lnTo>
                            <a:pt x="88" y="243"/>
                          </a:lnTo>
                          <a:lnTo>
                            <a:pt x="62" y="236"/>
                          </a:lnTo>
                          <a:lnTo>
                            <a:pt x="41" y="225"/>
                          </a:lnTo>
                          <a:lnTo>
                            <a:pt x="26" y="212"/>
                          </a:lnTo>
                          <a:lnTo>
                            <a:pt x="15" y="199"/>
                          </a:lnTo>
                          <a:lnTo>
                            <a:pt x="8" y="188"/>
                          </a:lnTo>
                          <a:lnTo>
                            <a:pt x="2" y="178"/>
                          </a:lnTo>
                          <a:lnTo>
                            <a:pt x="0" y="171"/>
                          </a:lnTo>
                          <a:lnTo>
                            <a:pt x="0" y="167"/>
                          </a:lnTo>
                          <a:lnTo>
                            <a:pt x="0" y="0"/>
                          </a:lnTo>
                          <a:lnTo>
                            <a:pt x="269" y="2"/>
                          </a:lnTo>
                          <a:lnTo>
                            <a:pt x="269" y="165"/>
                          </a:lnTo>
                          <a:lnTo>
                            <a:pt x="262" y="180"/>
                          </a:lnTo>
                          <a:lnTo>
                            <a:pt x="254" y="195"/>
                          </a:lnTo>
                          <a:lnTo>
                            <a:pt x="249" y="206"/>
                          </a:lnTo>
                          <a:lnTo>
                            <a:pt x="245" y="210"/>
                          </a:lnTo>
                          <a:lnTo>
                            <a:pt x="230" y="223"/>
                          </a:lnTo>
                          <a:lnTo>
                            <a:pt x="208" y="232"/>
                          </a:lnTo>
                          <a:lnTo>
                            <a:pt x="184" y="240"/>
                          </a:lnTo>
                          <a:lnTo>
                            <a:pt x="160" y="243"/>
                          </a:lnTo>
                          <a:lnTo>
                            <a:pt x="139" y="247"/>
                          </a:lnTo>
                          <a:lnTo>
                            <a:pt x="125" y="247"/>
                          </a:lnTo>
                          <a:lnTo>
                            <a:pt x="119" y="247"/>
                          </a:lnTo>
                        </a:path>
                      </a:pathLst>
                    </a:custGeom>
                    <a:noFill/>
                    <a:ln w="6350">
                      <a:solidFill>
                        <a:srgbClr val="000000"/>
                      </a:solidFill>
                      <a:round/>
                      <a:headEnd/>
                      <a:tailEnd/>
                    </a:ln>
                  </p:spPr>
                  <p:txBody>
                    <a:bodyPr/>
                    <a:lstStyle/>
                    <a:p>
                      <a:pPr defTabSz="457200"/>
                      <a:endParaRPr lang="en-US" dirty="0">
                        <a:solidFill>
                          <a:prstClr val="black"/>
                        </a:solidFill>
                      </a:endParaRPr>
                    </a:p>
                  </p:txBody>
                </p:sp>
                <p:sp>
                  <p:nvSpPr>
                    <p:cNvPr id="9289" name="Freeform 208"/>
                    <p:cNvSpPr>
                      <a:spLocks/>
                    </p:cNvSpPr>
                    <p:nvPr/>
                  </p:nvSpPr>
                  <p:spPr bwMode="auto">
                    <a:xfrm>
                      <a:off x="1132" y="3114"/>
                      <a:ext cx="243" cy="247"/>
                    </a:xfrm>
                    <a:custGeom>
                      <a:avLst/>
                      <a:gdLst>
                        <a:gd name="T0" fmla="*/ 110 w 243"/>
                        <a:gd name="T1" fmla="*/ 247 h 247"/>
                        <a:gd name="T2" fmla="*/ 78 w 243"/>
                        <a:gd name="T3" fmla="*/ 242 h 247"/>
                        <a:gd name="T4" fmla="*/ 52 w 243"/>
                        <a:gd name="T5" fmla="*/ 234 h 247"/>
                        <a:gd name="T6" fmla="*/ 34 w 243"/>
                        <a:gd name="T7" fmla="*/ 223 h 247"/>
                        <a:gd name="T8" fmla="*/ 19 w 243"/>
                        <a:gd name="T9" fmla="*/ 210 h 247"/>
                        <a:gd name="T10" fmla="*/ 10 w 243"/>
                        <a:gd name="T11" fmla="*/ 197 h 247"/>
                        <a:gd name="T12" fmla="*/ 4 w 243"/>
                        <a:gd name="T13" fmla="*/ 188 h 247"/>
                        <a:gd name="T14" fmla="*/ 2 w 243"/>
                        <a:gd name="T15" fmla="*/ 180 h 247"/>
                        <a:gd name="T16" fmla="*/ 0 w 243"/>
                        <a:gd name="T17" fmla="*/ 177 h 247"/>
                        <a:gd name="T18" fmla="*/ 0 w 243"/>
                        <a:gd name="T19" fmla="*/ 0 h 247"/>
                        <a:gd name="T20" fmla="*/ 243 w 243"/>
                        <a:gd name="T21" fmla="*/ 2 h 247"/>
                        <a:gd name="T22" fmla="*/ 243 w 243"/>
                        <a:gd name="T23" fmla="*/ 158 h 247"/>
                        <a:gd name="T24" fmla="*/ 238 w 243"/>
                        <a:gd name="T25" fmla="*/ 173 h 247"/>
                        <a:gd name="T26" fmla="*/ 230 w 243"/>
                        <a:gd name="T27" fmla="*/ 188 h 247"/>
                        <a:gd name="T28" fmla="*/ 225 w 243"/>
                        <a:gd name="T29" fmla="*/ 197 h 247"/>
                        <a:gd name="T30" fmla="*/ 223 w 243"/>
                        <a:gd name="T31" fmla="*/ 201 h 247"/>
                        <a:gd name="T32" fmla="*/ 208 w 243"/>
                        <a:gd name="T33" fmla="*/ 214 h 247"/>
                        <a:gd name="T34" fmla="*/ 189 w 243"/>
                        <a:gd name="T35" fmla="*/ 225 h 247"/>
                        <a:gd name="T36" fmla="*/ 167 w 243"/>
                        <a:gd name="T37" fmla="*/ 232 h 247"/>
                        <a:gd name="T38" fmla="*/ 147 w 243"/>
                        <a:gd name="T39" fmla="*/ 240 h 247"/>
                        <a:gd name="T40" fmla="*/ 128 w 243"/>
                        <a:gd name="T41" fmla="*/ 243 h 247"/>
                        <a:gd name="T42" fmla="*/ 115 w 243"/>
                        <a:gd name="T43" fmla="*/ 245 h 247"/>
                        <a:gd name="T44" fmla="*/ 110 w 243"/>
                        <a:gd name="T45" fmla="*/ 247 h 24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243"/>
                        <a:gd name="T70" fmla="*/ 0 h 247"/>
                        <a:gd name="T71" fmla="*/ 243 w 243"/>
                        <a:gd name="T72" fmla="*/ 247 h 247"/>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243" h="247">
                          <a:moveTo>
                            <a:pt x="110" y="247"/>
                          </a:moveTo>
                          <a:lnTo>
                            <a:pt x="78" y="242"/>
                          </a:lnTo>
                          <a:lnTo>
                            <a:pt x="52" y="234"/>
                          </a:lnTo>
                          <a:lnTo>
                            <a:pt x="34" y="223"/>
                          </a:lnTo>
                          <a:lnTo>
                            <a:pt x="19" y="210"/>
                          </a:lnTo>
                          <a:lnTo>
                            <a:pt x="10" y="197"/>
                          </a:lnTo>
                          <a:lnTo>
                            <a:pt x="4" y="188"/>
                          </a:lnTo>
                          <a:lnTo>
                            <a:pt x="2" y="180"/>
                          </a:lnTo>
                          <a:lnTo>
                            <a:pt x="0" y="177"/>
                          </a:lnTo>
                          <a:lnTo>
                            <a:pt x="0" y="0"/>
                          </a:lnTo>
                          <a:lnTo>
                            <a:pt x="243" y="2"/>
                          </a:lnTo>
                          <a:lnTo>
                            <a:pt x="243" y="158"/>
                          </a:lnTo>
                          <a:lnTo>
                            <a:pt x="238" y="173"/>
                          </a:lnTo>
                          <a:lnTo>
                            <a:pt x="230" y="188"/>
                          </a:lnTo>
                          <a:lnTo>
                            <a:pt x="225" y="197"/>
                          </a:lnTo>
                          <a:lnTo>
                            <a:pt x="223" y="201"/>
                          </a:lnTo>
                          <a:lnTo>
                            <a:pt x="208" y="214"/>
                          </a:lnTo>
                          <a:lnTo>
                            <a:pt x="189" y="225"/>
                          </a:lnTo>
                          <a:lnTo>
                            <a:pt x="167" y="232"/>
                          </a:lnTo>
                          <a:lnTo>
                            <a:pt x="147" y="240"/>
                          </a:lnTo>
                          <a:lnTo>
                            <a:pt x="128" y="243"/>
                          </a:lnTo>
                          <a:lnTo>
                            <a:pt x="115" y="245"/>
                          </a:lnTo>
                          <a:lnTo>
                            <a:pt x="110" y="247"/>
                          </a:lnTo>
                          <a:close/>
                        </a:path>
                      </a:pathLst>
                    </a:custGeom>
                    <a:solidFill>
                      <a:srgbClr val="1C1C1C"/>
                    </a:solidFill>
                    <a:ln w="0">
                      <a:solidFill>
                        <a:srgbClr val="1C1C1C"/>
                      </a:solidFill>
                      <a:round/>
                      <a:headEnd/>
                      <a:tailEnd/>
                    </a:ln>
                  </p:spPr>
                  <p:txBody>
                    <a:bodyPr/>
                    <a:lstStyle/>
                    <a:p>
                      <a:pPr defTabSz="457200"/>
                      <a:endParaRPr lang="en-US" dirty="0">
                        <a:solidFill>
                          <a:prstClr val="black"/>
                        </a:solidFill>
                      </a:endParaRPr>
                    </a:p>
                  </p:txBody>
                </p:sp>
                <p:sp>
                  <p:nvSpPr>
                    <p:cNvPr id="9290" name="Freeform 209"/>
                    <p:cNvSpPr>
                      <a:spLocks/>
                    </p:cNvSpPr>
                    <p:nvPr/>
                  </p:nvSpPr>
                  <p:spPr bwMode="auto">
                    <a:xfrm>
                      <a:off x="1147" y="3114"/>
                      <a:ext cx="219" cy="245"/>
                    </a:xfrm>
                    <a:custGeom>
                      <a:avLst/>
                      <a:gdLst>
                        <a:gd name="T0" fmla="*/ 100 w 219"/>
                        <a:gd name="T1" fmla="*/ 245 h 245"/>
                        <a:gd name="T2" fmla="*/ 72 w 219"/>
                        <a:gd name="T3" fmla="*/ 242 h 245"/>
                        <a:gd name="T4" fmla="*/ 48 w 219"/>
                        <a:gd name="T5" fmla="*/ 234 h 245"/>
                        <a:gd name="T6" fmla="*/ 32 w 219"/>
                        <a:gd name="T7" fmla="*/ 225 h 245"/>
                        <a:gd name="T8" fmla="*/ 19 w 219"/>
                        <a:gd name="T9" fmla="*/ 214 h 245"/>
                        <a:gd name="T10" fmla="*/ 9 w 219"/>
                        <a:gd name="T11" fmla="*/ 203 h 245"/>
                        <a:gd name="T12" fmla="*/ 4 w 219"/>
                        <a:gd name="T13" fmla="*/ 193 h 245"/>
                        <a:gd name="T14" fmla="*/ 2 w 219"/>
                        <a:gd name="T15" fmla="*/ 188 h 245"/>
                        <a:gd name="T16" fmla="*/ 0 w 219"/>
                        <a:gd name="T17" fmla="*/ 186 h 245"/>
                        <a:gd name="T18" fmla="*/ 0 w 219"/>
                        <a:gd name="T19" fmla="*/ 0 h 245"/>
                        <a:gd name="T20" fmla="*/ 219 w 219"/>
                        <a:gd name="T21" fmla="*/ 2 h 245"/>
                        <a:gd name="T22" fmla="*/ 219 w 219"/>
                        <a:gd name="T23" fmla="*/ 153 h 245"/>
                        <a:gd name="T24" fmla="*/ 211 w 219"/>
                        <a:gd name="T25" fmla="*/ 165 h 245"/>
                        <a:gd name="T26" fmla="*/ 206 w 219"/>
                        <a:gd name="T27" fmla="*/ 178 h 245"/>
                        <a:gd name="T28" fmla="*/ 202 w 219"/>
                        <a:gd name="T29" fmla="*/ 188 h 245"/>
                        <a:gd name="T30" fmla="*/ 198 w 219"/>
                        <a:gd name="T31" fmla="*/ 193 h 245"/>
                        <a:gd name="T32" fmla="*/ 187 w 219"/>
                        <a:gd name="T33" fmla="*/ 204 h 245"/>
                        <a:gd name="T34" fmla="*/ 171 w 219"/>
                        <a:gd name="T35" fmla="*/ 216 h 245"/>
                        <a:gd name="T36" fmla="*/ 150 w 219"/>
                        <a:gd name="T37" fmla="*/ 225 h 245"/>
                        <a:gd name="T38" fmla="*/ 132 w 219"/>
                        <a:gd name="T39" fmla="*/ 234 h 245"/>
                        <a:gd name="T40" fmla="*/ 117 w 219"/>
                        <a:gd name="T41" fmla="*/ 240 h 245"/>
                        <a:gd name="T42" fmla="*/ 104 w 219"/>
                        <a:gd name="T43" fmla="*/ 243 h 245"/>
                        <a:gd name="T44" fmla="*/ 100 w 219"/>
                        <a:gd name="T45" fmla="*/ 245 h 245"/>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219"/>
                        <a:gd name="T70" fmla="*/ 0 h 245"/>
                        <a:gd name="T71" fmla="*/ 219 w 219"/>
                        <a:gd name="T72" fmla="*/ 245 h 245"/>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219" h="245">
                          <a:moveTo>
                            <a:pt x="100" y="245"/>
                          </a:moveTo>
                          <a:lnTo>
                            <a:pt x="72" y="242"/>
                          </a:lnTo>
                          <a:lnTo>
                            <a:pt x="48" y="234"/>
                          </a:lnTo>
                          <a:lnTo>
                            <a:pt x="32" y="225"/>
                          </a:lnTo>
                          <a:lnTo>
                            <a:pt x="19" y="214"/>
                          </a:lnTo>
                          <a:lnTo>
                            <a:pt x="9" y="203"/>
                          </a:lnTo>
                          <a:lnTo>
                            <a:pt x="4" y="193"/>
                          </a:lnTo>
                          <a:lnTo>
                            <a:pt x="2" y="188"/>
                          </a:lnTo>
                          <a:lnTo>
                            <a:pt x="0" y="186"/>
                          </a:lnTo>
                          <a:lnTo>
                            <a:pt x="0" y="0"/>
                          </a:lnTo>
                          <a:lnTo>
                            <a:pt x="219" y="2"/>
                          </a:lnTo>
                          <a:lnTo>
                            <a:pt x="219" y="153"/>
                          </a:lnTo>
                          <a:lnTo>
                            <a:pt x="211" y="165"/>
                          </a:lnTo>
                          <a:lnTo>
                            <a:pt x="206" y="178"/>
                          </a:lnTo>
                          <a:lnTo>
                            <a:pt x="202" y="188"/>
                          </a:lnTo>
                          <a:lnTo>
                            <a:pt x="198" y="193"/>
                          </a:lnTo>
                          <a:lnTo>
                            <a:pt x="187" y="204"/>
                          </a:lnTo>
                          <a:lnTo>
                            <a:pt x="171" y="216"/>
                          </a:lnTo>
                          <a:lnTo>
                            <a:pt x="150" y="225"/>
                          </a:lnTo>
                          <a:lnTo>
                            <a:pt x="132" y="234"/>
                          </a:lnTo>
                          <a:lnTo>
                            <a:pt x="117" y="240"/>
                          </a:lnTo>
                          <a:lnTo>
                            <a:pt x="104" y="243"/>
                          </a:lnTo>
                          <a:lnTo>
                            <a:pt x="100" y="245"/>
                          </a:lnTo>
                          <a:close/>
                        </a:path>
                      </a:pathLst>
                    </a:custGeom>
                    <a:solidFill>
                      <a:srgbClr val="393939"/>
                    </a:solidFill>
                    <a:ln w="0">
                      <a:solidFill>
                        <a:srgbClr val="393939"/>
                      </a:solidFill>
                      <a:round/>
                      <a:headEnd/>
                      <a:tailEnd/>
                    </a:ln>
                  </p:spPr>
                  <p:txBody>
                    <a:bodyPr/>
                    <a:lstStyle/>
                    <a:p>
                      <a:pPr defTabSz="457200"/>
                      <a:endParaRPr lang="en-US" dirty="0">
                        <a:solidFill>
                          <a:prstClr val="black"/>
                        </a:solidFill>
                      </a:endParaRPr>
                    </a:p>
                  </p:txBody>
                </p:sp>
                <p:sp>
                  <p:nvSpPr>
                    <p:cNvPr id="9291" name="Freeform 211"/>
                    <p:cNvSpPr>
                      <a:spLocks/>
                    </p:cNvSpPr>
                    <p:nvPr/>
                  </p:nvSpPr>
                  <p:spPr bwMode="auto">
                    <a:xfrm>
                      <a:off x="1164" y="3114"/>
                      <a:ext cx="191" cy="245"/>
                    </a:xfrm>
                    <a:custGeom>
                      <a:avLst/>
                      <a:gdLst>
                        <a:gd name="T0" fmla="*/ 89 w 191"/>
                        <a:gd name="T1" fmla="*/ 245 h 245"/>
                        <a:gd name="T2" fmla="*/ 61 w 191"/>
                        <a:gd name="T3" fmla="*/ 242 h 245"/>
                        <a:gd name="T4" fmla="*/ 39 w 191"/>
                        <a:gd name="T5" fmla="*/ 234 h 245"/>
                        <a:gd name="T6" fmla="*/ 22 w 191"/>
                        <a:gd name="T7" fmla="*/ 223 h 245"/>
                        <a:gd name="T8" fmla="*/ 11 w 191"/>
                        <a:gd name="T9" fmla="*/ 214 h 245"/>
                        <a:gd name="T10" fmla="*/ 3 w 191"/>
                        <a:gd name="T11" fmla="*/ 203 h 245"/>
                        <a:gd name="T12" fmla="*/ 0 w 191"/>
                        <a:gd name="T13" fmla="*/ 197 h 245"/>
                        <a:gd name="T14" fmla="*/ 0 w 191"/>
                        <a:gd name="T15" fmla="*/ 193 h 245"/>
                        <a:gd name="T16" fmla="*/ 0 w 191"/>
                        <a:gd name="T17" fmla="*/ 0 h 245"/>
                        <a:gd name="T18" fmla="*/ 191 w 191"/>
                        <a:gd name="T19" fmla="*/ 2 h 245"/>
                        <a:gd name="T20" fmla="*/ 191 w 191"/>
                        <a:gd name="T21" fmla="*/ 147 h 245"/>
                        <a:gd name="T22" fmla="*/ 185 w 191"/>
                        <a:gd name="T23" fmla="*/ 158 h 245"/>
                        <a:gd name="T24" fmla="*/ 180 w 191"/>
                        <a:gd name="T25" fmla="*/ 171 h 245"/>
                        <a:gd name="T26" fmla="*/ 176 w 191"/>
                        <a:gd name="T27" fmla="*/ 180 h 245"/>
                        <a:gd name="T28" fmla="*/ 174 w 191"/>
                        <a:gd name="T29" fmla="*/ 184 h 245"/>
                        <a:gd name="T30" fmla="*/ 163 w 191"/>
                        <a:gd name="T31" fmla="*/ 195 h 245"/>
                        <a:gd name="T32" fmla="*/ 148 w 191"/>
                        <a:gd name="T33" fmla="*/ 206 h 245"/>
                        <a:gd name="T34" fmla="*/ 133 w 191"/>
                        <a:gd name="T35" fmla="*/ 217 h 245"/>
                        <a:gd name="T36" fmla="*/ 117 w 191"/>
                        <a:gd name="T37" fmla="*/ 229 h 245"/>
                        <a:gd name="T38" fmla="*/ 104 w 191"/>
                        <a:gd name="T39" fmla="*/ 238 h 245"/>
                        <a:gd name="T40" fmla="*/ 92 w 191"/>
                        <a:gd name="T41" fmla="*/ 243 h 245"/>
                        <a:gd name="T42" fmla="*/ 89 w 191"/>
                        <a:gd name="T43" fmla="*/ 245 h 24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91"/>
                        <a:gd name="T67" fmla="*/ 0 h 245"/>
                        <a:gd name="T68" fmla="*/ 191 w 191"/>
                        <a:gd name="T69" fmla="*/ 245 h 245"/>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91" h="245">
                          <a:moveTo>
                            <a:pt x="89" y="245"/>
                          </a:moveTo>
                          <a:lnTo>
                            <a:pt x="61" y="242"/>
                          </a:lnTo>
                          <a:lnTo>
                            <a:pt x="39" y="234"/>
                          </a:lnTo>
                          <a:lnTo>
                            <a:pt x="22" y="223"/>
                          </a:lnTo>
                          <a:lnTo>
                            <a:pt x="11" y="214"/>
                          </a:lnTo>
                          <a:lnTo>
                            <a:pt x="3" y="203"/>
                          </a:lnTo>
                          <a:lnTo>
                            <a:pt x="0" y="197"/>
                          </a:lnTo>
                          <a:lnTo>
                            <a:pt x="0" y="193"/>
                          </a:lnTo>
                          <a:lnTo>
                            <a:pt x="0" y="0"/>
                          </a:lnTo>
                          <a:lnTo>
                            <a:pt x="191" y="2"/>
                          </a:lnTo>
                          <a:lnTo>
                            <a:pt x="191" y="147"/>
                          </a:lnTo>
                          <a:lnTo>
                            <a:pt x="185" y="158"/>
                          </a:lnTo>
                          <a:lnTo>
                            <a:pt x="180" y="171"/>
                          </a:lnTo>
                          <a:lnTo>
                            <a:pt x="176" y="180"/>
                          </a:lnTo>
                          <a:lnTo>
                            <a:pt x="174" y="184"/>
                          </a:lnTo>
                          <a:lnTo>
                            <a:pt x="163" y="195"/>
                          </a:lnTo>
                          <a:lnTo>
                            <a:pt x="148" y="206"/>
                          </a:lnTo>
                          <a:lnTo>
                            <a:pt x="133" y="217"/>
                          </a:lnTo>
                          <a:lnTo>
                            <a:pt x="117" y="229"/>
                          </a:lnTo>
                          <a:lnTo>
                            <a:pt x="104" y="238"/>
                          </a:lnTo>
                          <a:lnTo>
                            <a:pt x="92" y="243"/>
                          </a:lnTo>
                          <a:lnTo>
                            <a:pt x="89" y="245"/>
                          </a:lnTo>
                          <a:close/>
                        </a:path>
                      </a:pathLst>
                    </a:custGeom>
                    <a:solidFill>
                      <a:srgbClr val="555555"/>
                    </a:solidFill>
                    <a:ln w="0">
                      <a:solidFill>
                        <a:srgbClr val="555555"/>
                      </a:solidFill>
                      <a:round/>
                      <a:headEnd/>
                      <a:tailEnd/>
                    </a:ln>
                  </p:spPr>
                  <p:txBody>
                    <a:bodyPr/>
                    <a:lstStyle/>
                    <a:p>
                      <a:pPr defTabSz="457200"/>
                      <a:endParaRPr lang="en-US" dirty="0">
                        <a:solidFill>
                          <a:prstClr val="black"/>
                        </a:solidFill>
                      </a:endParaRPr>
                    </a:p>
                  </p:txBody>
                </p:sp>
                <p:sp>
                  <p:nvSpPr>
                    <p:cNvPr id="9292" name="Freeform 212"/>
                    <p:cNvSpPr>
                      <a:spLocks/>
                    </p:cNvSpPr>
                    <p:nvPr/>
                  </p:nvSpPr>
                  <p:spPr bwMode="auto">
                    <a:xfrm>
                      <a:off x="1179" y="3114"/>
                      <a:ext cx="165" cy="243"/>
                    </a:xfrm>
                    <a:custGeom>
                      <a:avLst/>
                      <a:gdLst>
                        <a:gd name="T0" fmla="*/ 79 w 165"/>
                        <a:gd name="T1" fmla="*/ 243 h 243"/>
                        <a:gd name="T2" fmla="*/ 55 w 165"/>
                        <a:gd name="T3" fmla="*/ 242 h 243"/>
                        <a:gd name="T4" fmla="*/ 35 w 165"/>
                        <a:gd name="T5" fmla="*/ 236 h 243"/>
                        <a:gd name="T6" fmla="*/ 20 w 165"/>
                        <a:gd name="T7" fmla="*/ 227 h 243"/>
                        <a:gd name="T8" fmla="*/ 11 w 165"/>
                        <a:gd name="T9" fmla="*/ 217 h 243"/>
                        <a:gd name="T10" fmla="*/ 3 w 165"/>
                        <a:gd name="T11" fmla="*/ 210 h 243"/>
                        <a:gd name="T12" fmla="*/ 1 w 165"/>
                        <a:gd name="T13" fmla="*/ 204 h 243"/>
                        <a:gd name="T14" fmla="*/ 0 w 165"/>
                        <a:gd name="T15" fmla="*/ 203 h 243"/>
                        <a:gd name="T16" fmla="*/ 0 w 165"/>
                        <a:gd name="T17" fmla="*/ 0 h 243"/>
                        <a:gd name="T18" fmla="*/ 165 w 165"/>
                        <a:gd name="T19" fmla="*/ 2 h 243"/>
                        <a:gd name="T20" fmla="*/ 165 w 165"/>
                        <a:gd name="T21" fmla="*/ 140 h 243"/>
                        <a:gd name="T22" fmla="*/ 161 w 165"/>
                        <a:gd name="T23" fmla="*/ 151 h 243"/>
                        <a:gd name="T24" fmla="*/ 155 w 165"/>
                        <a:gd name="T25" fmla="*/ 162 h 243"/>
                        <a:gd name="T26" fmla="*/ 152 w 165"/>
                        <a:gd name="T27" fmla="*/ 171 h 243"/>
                        <a:gd name="T28" fmla="*/ 152 w 165"/>
                        <a:gd name="T29" fmla="*/ 175 h 243"/>
                        <a:gd name="T30" fmla="*/ 142 w 165"/>
                        <a:gd name="T31" fmla="*/ 186 h 243"/>
                        <a:gd name="T32" fmla="*/ 129 w 165"/>
                        <a:gd name="T33" fmla="*/ 197 h 243"/>
                        <a:gd name="T34" fmla="*/ 116 w 165"/>
                        <a:gd name="T35" fmla="*/ 210 h 243"/>
                        <a:gd name="T36" fmla="*/ 103 w 165"/>
                        <a:gd name="T37" fmla="*/ 223 h 243"/>
                        <a:gd name="T38" fmla="*/ 92 w 165"/>
                        <a:gd name="T39" fmla="*/ 234 h 243"/>
                        <a:gd name="T40" fmla="*/ 83 w 165"/>
                        <a:gd name="T41" fmla="*/ 242 h 243"/>
                        <a:gd name="T42" fmla="*/ 79 w 165"/>
                        <a:gd name="T43" fmla="*/ 243 h 243"/>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65"/>
                        <a:gd name="T67" fmla="*/ 0 h 243"/>
                        <a:gd name="T68" fmla="*/ 165 w 165"/>
                        <a:gd name="T69" fmla="*/ 243 h 243"/>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65" h="243">
                          <a:moveTo>
                            <a:pt x="79" y="243"/>
                          </a:moveTo>
                          <a:lnTo>
                            <a:pt x="55" y="242"/>
                          </a:lnTo>
                          <a:lnTo>
                            <a:pt x="35" y="236"/>
                          </a:lnTo>
                          <a:lnTo>
                            <a:pt x="20" y="227"/>
                          </a:lnTo>
                          <a:lnTo>
                            <a:pt x="11" y="217"/>
                          </a:lnTo>
                          <a:lnTo>
                            <a:pt x="3" y="210"/>
                          </a:lnTo>
                          <a:lnTo>
                            <a:pt x="1" y="204"/>
                          </a:lnTo>
                          <a:lnTo>
                            <a:pt x="0" y="203"/>
                          </a:lnTo>
                          <a:lnTo>
                            <a:pt x="0" y="0"/>
                          </a:lnTo>
                          <a:lnTo>
                            <a:pt x="165" y="2"/>
                          </a:lnTo>
                          <a:lnTo>
                            <a:pt x="165" y="140"/>
                          </a:lnTo>
                          <a:lnTo>
                            <a:pt x="161" y="151"/>
                          </a:lnTo>
                          <a:lnTo>
                            <a:pt x="155" y="162"/>
                          </a:lnTo>
                          <a:lnTo>
                            <a:pt x="152" y="171"/>
                          </a:lnTo>
                          <a:lnTo>
                            <a:pt x="152" y="175"/>
                          </a:lnTo>
                          <a:lnTo>
                            <a:pt x="142" y="186"/>
                          </a:lnTo>
                          <a:lnTo>
                            <a:pt x="129" y="197"/>
                          </a:lnTo>
                          <a:lnTo>
                            <a:pt x="116" y="210"/>
                          </a:lnTo>
                          <a:lnTo>
                            <a:pt x="103" y="223"/>
                          </a:lnTo>
                          <a:lnTo>
                            <a:pt x="92" y="234"/>
                          </a:lnTo>
                          <a:lnTo>
                            <a:pt x="83" y="242"/>
                          </a:lnTo>
                          <a:lnTo>
                            <a:pt x="79" y="243"/>
                          </a:lnTo>
                          <a:close/>
                        </a:path>
                      </a:pathLst>
                    </a:custGeom>
                    <a:solidFill>
                      <a:srgbClr val="717171"/>
                    </a:solidFill>
                    <a:ln w="0">
                      <a:solidFill>
                        <a:srgbClr val="717171"/>
                      </a:solidFill>
                      <a:round/>
                      <a:headEnd/>
                      <a:tailEnd/>
                    </a:ln>
                  </p:spPr>
                  <p:txBody>
                    <a:bodyPr/>
                    <a:lstStyle/>
                    <a:p>
                      <a:pPr defTabSz="457200"/>
                      <a:endParaRPr lang="en-US" dirty="0">
                        <a:solidFill>
                          <a:prstClr val="black"/>
                        </a:solidFill>
                      </a:endParaRPr>
                    </a:p>
                  </p:txBody>
                </p:sp>
                <p:sp>
                  <p:nvSpPr>
                    <p:cNvPr id="9293" name="Freeform 213"/>
                    <p:cNvSpPr>
                      <a:spLocks/>
                    </p:cNvSpPr>
                    <p:nvPr/>
                  </p:nvSpPr>
                  <p:spPr bwMode="auto">
                    <a:xfrm>
                      <a:off x="1193" y="3116"/>
                      <a:ext cx="139" cy="241"/>
                    </a:xfrm>
                    <a:custGeom>
                      <a:avLst/>
                      <a:gdLst>
                        <a:gd name="T0" fmla="*/ 73 w 139"/>
                        <a:gd name="T1" fmla="*/ 241 h 241"/>
                        <a:gd name="T2" fmla="*/ 47 w 139"/>
                        <a:gd name="T3" fmla="*/ 240 h 241"/>
                        <a:gd name="T4" fmla="*/ 28 w 139"/>
                        <a:gd name="T5" fmla="*/ 232 h 241"/>
                        <a:gd name="T6" fmla="*/ 15 w 139"/>
                        <a:gd name="T7" fmla="*/ 225 h 241"/>
                        <a:gd name="T8" fmla="*/ 8 w 139"/>
                        <a:gd name="T9" fmla="*/ 217 h 241"/>
                        <a:gd name="T10" fmla="*/ 2 w 139"/>
                        <a:gd name="T11" fmla="*/ 210 h 241"/>
                        <a:gd name="T12" fmla="*/ 0 w 139"/>
                        <a:gd name="T13" fmla="*/ 208 h 241"/>
                        <a:gd name="T14" fmla="*/ 0 w 139"/>
                        <a:gd name="T15" fmla="*/ 0 h 241"/>
                        <a:gd name="T16" fmla="*/ 139 w 139"/>
                        <a:gd name="T17" fmla="*/ 0 h 241"/>
                        <a:gd name="T18" fmla="*/ 139 w 139"/>
                        <a:gd name="T19" fmla="*/ 132 h 241"/>
                        <a:gd name="T20" fmla="*/ 136 w 139"/>
                        <a:gd name="T21" fmla="*/ 141 h 241"/>
                        <a:gd name="T22" fmla="*/ 132 w 139"/>
                        <a:gd name="T23" fmla="*/ 152 h 241"/>
                        <a:gd name="T24" fmla="*/ 130 w 139"/>
                        <a:gd name="T25" fmla="*/ 162 h 241"/>
                        <a:gd name="T26" fmla="*/ 128 w 139"/>
                        <a:gd name="T27" fmla="*/ 165 h 241"/>
                        <a:gd name="T28" fmla="*/ 121 w 139"/>
                        <a:gd name="T29" fmla="*/ 175 h 241"/>
                        <a:gd name="T30" fmla="*/ 112 w 139"/>
                        <a:gd name="T31" fmla="*/ 188 h 241"/>
                        <a:gd name="T32" fmla="*/ 101 w 139"/>
                        <a:gd name="T33" fmla="*/ 202 h 241"/>
                        <a:gd name="T34" fmla="*/ 89 w 139"/>
                        <a:gd name="T35" fmla="*/ 215 h 241"/>
                        <a:gd name="T36" fmla="*/ 82 w 139"/>
                        <a:gd name="T37" fmla="*/ 228 h 241"/>
                        <a:gd name="T38" fmla="*/ 75 w 139"/>
                        <a:gd name="T39" fmla="*/ 238 h 241"/>
                        <a:gd name="T40" fmla="*/ 73 w 139"/>
                        <a:gd name="T41" fmla="*/ 241 h 24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39"/>
                        <a:gd name="T64" fmla="*/ 0 h 241"/>
                        <a:gd name="T65" fmla="*/ 139 w 139"/>
                        <a:gd name="T66" fmla="*/ 241 h 241"/>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39" h="241">
                          <a:moveTo>
                            <a:pt x="73" y="241"/>
                          </a:moveTo>
                          <a:lnTo>
                            <a:pt x="47" y="240"/>
                          </a:lnTo>
                          <a:lnTo>
                            <a:pt x="28" y="232"/>
                          </a:lnTo>
                          <a:lnTo>
                            <a:pt x="15" y="225"/>
                          </a:lnTo>
                          <a:lnTo>
                            <a:pt x="8" y="217"/>
                          </a:lnTo>
                          <a:lnTo>
                            <a:pt x="2" y="210"/>
                          </a:lnTo>
                          <a:lnTo>
                            <a:pt x="0" y="208"/>
                          </a:lnTo>
                          <a:lnTo>
                            <a:pt x="0" y="0"/>
                          </a:lnTo>
                          <a:lnTo>
                            <a:pt x="139" y="0"/>
                          </a:lnTo>
                          <a:lnTo>
                            <a:pt x="139" y="132"/>
                          </a:lnTo>
                          <a:lnTo>
                            <a:pt x="136" y="141"/>
                          </a:lnTo>
                          <a:lnTo>
                            <a:pt x="132" y="152"/>
                          </a:lnTo>
                          <a:lnTo>
                            <a:pt x="130" y="162"/>
                          </a:lnTo>
                          <a:lnTo>
                            <a:pt x="128" y="165"/>
                          </a:lnTo>
                          <a:lnTo>
                            <a:pt x="121" y="175"/>
                          </a:lnTo>
                          <a:lnTo>
                            <a:pt x="112" y="188"/>
                          </a:lnTo>
                          <a:lnTo>
                            <a:pt x="101" y="202"/>
                          </a:lnTo>
                          <a:lnTo>
                            <a:pt x="89" y="215"/>
                          </a:lnTo>
                          <a:lnTo>
                            <a:pt x="82" y="228"/>
                          </a:lnTo>
                          <a:lnTo>
                            <a:pt x="75" y="238"/>
                          </a:lnTo>
                          <a:lnTo>
                            <a:pt x="73" y="241"/>
                          </a:lnTo>
                          <a:close/>
                        </a:path>
                      </a:pathLst>
                    </a:custGeom>
                    <a:solidFill>
                      <a:srgbClr val="8E8E8E"/>
                    </a:solidFill>
                    <a:ln w="0">
                      <a:solidFill>
                        <a:srgbClr val="8E8E8E"/>
                      </a:solidFill>
                      <a:round/>
                      <a:headEnd/>
                      <a:tailEnd/>
                    </a:ln>
                  </p:spPr>
                  <p:txBody>
                    <a:bodyPr/>
                    <a:lstStyle/>
                    <a:p>
                      <a:pPr defTabSz="457200"/>
                      <a:endParaRPr lang="en-US" dirty="0">
                        <a:solidFill>
                          <a:prstClr val="black"/>
                        </a:solidFill>
                      </a:endParaRPr>
                    </a:p>
                  </p:txBody>
                </p:sp>
                <p:sp>
                  <p:nvSpPr>
                    <p:cNvPr id="9294" name="Freeform 214"/>
                    <p:cNvSpPr>
                      <a:spLocks/>
                    </p:cNvSpPr>
                    <p:nvPr/>
                  </p:nvSpPr>
                  <p:spPr bwMode="auto">
                    <a:xfrm>
                      <a:off x="1210" y="3116"/>
                      <a:ext cx="111" cy="240"/>
                    </a:xfrm>
                    <a:custGeom>
                      <a:avLst/>
                      <a:gdLst>
                        <a:gd name="T0" fmla="*/ 61 w 111"/>
                        <a:gd name="T1" fmla="*/ 240 h 240"/>
                        <a:gd name="T2" fmla="*/ 37 w 111"/>
                        <a:gd name="T3" fmla="*/ 238 h 240"/>
                        <a:gd name="T4" fmla="*/ 19 w 111"/>
                        <a:gd name="T5" fmla="*/ 232 h 240"/>
                        <a:gd name="T6" fmla="*/ 8 w 111"/>
                        <a:gd name="T7" fmla="*/ 225 h 240"/>
                        <a:gd name="T8" fmla="*/ 2 w 111"/>
                        <a:gd name="T9" fmla="*/ 219 h 240"/>
                        <a:gd name="T10" fmla="*/ 0 w 111"/>
                        <a:gd name="T11" fmla="*/ 217 h 240"/>
                        <a:gd name="T12" fmla="*/ 0 w 111"/>
                        <a:gd name="T13" fmla="*/ 0 h 240"/>
                        <a:gd name="T14" fmla="*/ 111 w 111"/>
                        <a:gd name="T15" fmla="*/ 0 h 240"/>
                        <a:gd name="T16" fmla="*/ 111 w 111"/>
                        <a:gd name="T17" fmla="*/ 125 h 240"/>
                        <a:gd name="T18" fmla="*/ 110 w 111"/>
                        <a:gd name="T19" fmla="*/ 134 h 240"/>
                        <a:gd name="T20" fmla="*/ 106 w 111"/>
                        <a:gd name="T21" fmla="*/ 143 h 240"/>
                        <a:gd name="T22" fmla="*/ 104 w 111"/>
                        <a:gd name="T23" fmla="*/ 152 h 240"/>
                        <a:gd name="T24" fmla="*/ 104 w 111"/>
                        <a:gd name="T25" fmla="*/ 156 h 240"/>
                        <a:gd name="T26" fmla="*/ 98 w 111"/>
                        <a:gd name="T27" fmla="*/ 165 h 240"/>
                        <a:gd name="T28" fmla="*/ 91 w 111"/>
                        <a:gd name="T29" fmla="*/ 178 h 240"/>
                        <a:gd name="T30" fmla="*/ 84 w 111"/>
                        <a:gd name="T31" fmla="*/ 195 h 240"/>
                        <a:gd name="T32" fmla="*/ 74 w 111"/>
                        <a:gd name="T33" fmla="*/ 212 h 240"/>
                        <a:gd name="T34" fmla="*/ 67 w 111"/>
                        <a:gd name="T35" fmla="*/ 227 h 240"/>
                        <a:gd name="T36" fmla="*/ 63 w 111"/>
                        <a:gd name="T37" fmla="*/ 236 h 240"/>
                        <a:gd name="T38" fmla="*/ 61 w 111"/>
                        <a:gd name="T39" fmla="*/ 240 h 24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11"/>
                        <a:gd name="T61" fmla="*/ 0 h 240"/>
                        <a:gd name="T62" fmla="*/ 111 w 111"/>
                        <a:gd name="T63" fmla="*/ 240 h 240"/>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11" h="240">
                          <a:moveTo>
                            <a:pt x="61" y="240"/>
                          </a:moveTo>
                          <a:lnTo>
                            <a:pt x="37" y="238"/>
                          </a:lnTo>
                          <a:lnTo>
                            <a:pt x="19" y="232"/>
                          </a:lnTo>
                          <a:lnTo>
                            <a:pt x="8" y="225"/>
                          </a:lnTo>
                          <a:lnTo>
                            <a:pt x="2" y="219"/>
                          </a:lnTo>
                          <a:lnTo>
                            <a:pt x="0" y="217"/>
                          </a:lnTo>
                          <a:lnTo>
                            <a:pt x="0" y="0"/>
                          </a:lnTo>
                          <a:lnTo>
                            <a:pt x="111" y="0"/>
                          </a:lnTo>
                          <a:lnTo>
                            <a:pt x="111" y="125"/>
                          </a:lnTo>
                          <a:lnTo>
                            <a:pt x="110" y="134"/>
                          </a:lnTo>
                          <a:lnTo>
                            <a:pt x="106" y="143"/>
                          </a:lnTo>
                          <a:lnTo>
                            <a:pt x="104" y="152"/>
                          </a:lnTo>
                          <a:lnTo>
                            <a:pt x="104" y="156"/>
                          </a:lnTo>
                          <a:lnTo>
                            <a:pt x="98" y="165"/>
                          </a:lnTo>
                          <a:lnTo>
                            <a:pt x="91" y="178"/>
                          </a:lnTo>
                          <a:lnTo>
                            <a:pt x="84" y="195"/>
                          </a:lnTo>
                          <a:lnTo>
                            <a:pt x="74" y="212"/>
                          </a:lnTo>
                          <a:lnTo>
                            <a:pt x="67" y="227"/>
                          </a:lnTo>
                          <a:lnTo>
                            <a:pt x="63" y="236"/>
                          </a:lnTo>
                          <a:lnTo>
                            <a:pt x="61" y="240"/>
                          </a:lnTo>
                          <a:close/>
                        </a:path>
                      </a:pathLst>
                    </a:custGeom>
                    <a:solidFill>
                      <a:srgbClr val="AAAAAA"/>
                    </a:solidFill>
                    <a:ln w="0">
                      <a:solidFill>
                        <a:srgbClr val="AAAAAA"/>
                      </a:solidFill>
                      <a:round/>
                      <a:headEnd/>
                      <a:tailEnd/>
                    </a:ln>
                  </p:spPr>
                  <p:txBody>
                    <a:bodyPr/>
                    <a:lstStyle/>
                    <a:p>
                      <a:pPr defTabSz="457200"/>
                      <a:endParaRPr lang="en-US" dirty="0">
                        <a:solidFill>
                          <a:prstClr val="black"/>
                        </a:solidFill>
                      </a:endParaRPr>
                    </a:p>
                  </p:txBody>
                </p:sp>
                <p:sp>
                  <p:nvSpPr>
                    <p:cNvPr id="9295" name="Freeform 215"/>
                    <p:cNvSpPr>
                      <a:spLocks/>
                    </p:cNvSpPr>
                    <p:nvPr/>
                  </p:nvSpPr>
                  <p:spPr bwMode="auto">
                    <a:xfrm>
                      <a:off x="1225" y="3116"/>
                      <a:ext cx="85" cy="240"/>
                    </a:xfrm>
                    <a:custGeom>
                      <a:avLst/>
                      <a:gdLst>
                        <a:gd name="T0" fmla="*/ 52 w 85"/>
                        <a:gd name="T1" fmla="*/ 240 h 240"/>
                        <a:gd name="T2" fmla="*/ 31 w 85"/>
                        <a:gd name="T3" fmla="*/ 240 h 240"/>
                        <a:gd name="T4" fmla="*/ 17 w 85"/>
                        <a:gd name="T5" fmla="*/ 236 h 240"/>
                        <a:gd name="T6" fmla="*/ 7 w 85"/>
                        <a:gd name="T7" fmla="*/ 230 h 240"/>
                        <a:gd name="T8" fmla="*/ 2 w 85"/>
                        <a:gd name="T9" fmla="*/ 227 h 240"/>
                        <a:gd name="T10" fmla="*/ 0 w 85"/>
                        <a:gd name="T11" fmla="*/ 225 h 240"/>
                        <a:gd name="T12" fmla="*/ 0 w 85"/>
                        <a:gd name="T13" fmla="*/ 0 h 240"/>
                        <a:gd name="T14" fmla="*/ 85 w 85"/>
                        <a:gd name="T15" fmla="*/ 0 h 240"/>
                        <a:gd name="T16" fmla="*/ 85 w 85"/>
                        <a:gd name="T17" fmla="*/ 119 h 240"/>
                        <a:gd name="T18" fmla="*/ 85 w 85"/>
                        <a:gd name="T19" fmla="*/ 123 h 240"/>
                        <a:gd name="T20" fmla="*/ 83 w 85"/>
                        <a:gd name="T21" fmla="*/ 126 h 240"/>
                        <a:gd name="T22" fmla="*/ 83 w 85"/>
                        <a:gd name="T23" fmla="*/ 132 h 240"/>
                        <a:gd name="T24" fmla="*/ 82 w 85"/>
                        <a:gd name="T25" fmla="*/ 138 h 240"/>
                        <a:gd name="T26" fmla="*/ 82 w 85"/>
                        <a:gd name="T27" fmla="*/ 143 h 240"/>
                        <a:gd name="T28" fmla="*/ 80 w 85"/>
                        <a:gd name="T29" fmla="*/ 147 h 240"/>
                        <a:gd name="T30" fmla="*/ 80 w 85"/>
                        <a:gd name="T31" fmla="*/ 147 h 240"/>
                        <a:gd name="T32" fmla="*/ 76 w 85"/>
                        <a:gd name="T33" fmla="*/ 156 h 240"/>
                        <a:gd name="T34" fmla="*/ 72 w 85"/>
                        <a:gd name="T35" fmla="*/ 169 h 240"/>
                        <a:gd name="T36" fmla="*/ 67 w 85"/>
                        <a:gd name="T37" fmla="*/ 188 h 240"/>
                        <a:gd name="T38" fmla="*/ 61 w 85"/>
                        <a:gd name="T39" fmla="*/ 206 h 240"/>
                        <a:gd name="T40" fmla="*/ 56 w 85"/>
                        <a:gd name="T41" fmla="*/ 223 h 240"/>
                        <a:gd name="T42" fmla="*/ 54 w 85"/>
                        <a:gd name="T43" fmla="*/ 234 h 240"/>
                        <a:gd name="T44" fmla="*/ 52 w 85"/>
                        <a:gd name="T45" fmla="*/ 240 h 24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85"/>
                        <a:gd name="T70" fmla="*/ 0 h 240"/>
                        <a:gd name="T71" fmla="*/ 85 w 85"/>
                        <a:gd name="T72" fmla="*/ 240 h 240"/>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85" h="240">
                          <a:moveTo>
                            <a:pt x="52" y="240"/>
                          </a:moveTo>
                          <a:lnTo>
                            <a:pt x="31" y="240"/>
                          </a:lnTo>
                          <a:lnTo>
                            <a:pt x="17" y="236"/>
                          </a:lnTo>
                          <a:lnTo>
                            <a:pt x="7" y="230"/>
                          </a:lnTo>
                          <a:lnTo>
                            <a:pt x="2" y="227"/>
                          </a:lnTo>
                          <a:lnTo>
                            <a:pt x="0" y="225"/>
                          </a:lnTo>
                          <a:lnTo>
                            <a:pt x="0" y="0"/>
                          </a:lnTo>
                          <a:lnTo>
                            <a:pt x="85" y="0"/>
                          </a:lnTo>
                          <a:lnTo>
                            <a:pt x="85" y="119"/>
                          </a:lnTo>
                          <a:lnTo>
                            <a:pt x="85" y="123"/>
                          </a:lnTo>
                          <a:lnTo>
                            <a:pt x="83" y="126"/>
                          </a:lnTo>
                          <a:lnTo>
                            <a:pt x="83" y="132"/>
                          </a:lnTo>
                          <a:lnTo>
                            <a:pt x="82" y="138"/>
                          </a:lnTo>
                          <a:lnTo>
                            <a:pt x="82" y="143"/>
                          </a:lnTo>
                          <a:lnTo>
                            <a:pt x="80" y="147"/>
                          </a:lnTo>
                          <a:lnTo>
                            <a:pt x="76" y="156"/>
                          </a:lnTo>
                          <a:lnTo>
                            <a:pt x="72" y="169"/>
                          </a:lnTo>
                          <a:lnTo>
                            <a:pt x="67" y="188"/>
                          </a:lnTo>
                          <a:lnTo>
                            <a:pt x="61" y="206"/>
                          </a:lnTo>
                          <a:lnTo>
                            <a:pt x="56" y="223"/>
                          </a:lnTo>
                          <a:lnTo>
                            <a:pt x="54" y="234"/>
                          </a:lnTo>
                          <a:lnTo>
                            <a:pt x="52" y="240"/>
                          </a:lnTo>
                          <a:close/>
                        </a:path>
                      </a:pathLst>
                    </a:custGeom>
                    <a:solidFill>
                      <a:srgbClr val="C6C6C6"/>
                    </a:solidFill>
                    <a:ln w="0">
                      <a:solidFill>
                        <a:srgbClr val="C6C6C6"/>
                      </a:solidFill>
                      <a:round/>
                      <a:headEnd/>
                      <a:tailEnd/>
                    </a:ln>
                  </p:spPr>
                  <p:txBody>
                    <a:bodyPr/>
                    <a:lstStyle/>
                    <a:p>
                      <a:pPr defTabSz="457200"/>
                      <a:endParaRPr lang="en-US" dirty="0">
                        <a:solidFill>
                          <a:prstClr val="black"/>
                        </a:solidFill>
                      </a:endParaRPr>
                    </a:p>
                  </p:txBody>
                </p:sp>
                <p:sp>
                  <p:nvSpPr>
                    <p:cNvPr id="9296" name="Freeform 216"/>
                    <p:cNvSpPr>
                      <a:spLocks/>
                    </p:cNvSpPr>
                    <p:nvPr/>
                  </p:nvSpPr>
                  <p:spPr bwMode="auto">
                    <a:xfrm>
                      <a:off x="1240" y="3116"/>
                      <a:ext cx="59" cy="240"/>
                    </a:xfrm>
                    <a:custGeom>
                      <a:avLst/>
                      <a:gdLst>
                        <a:gd name="T0" fmla="*/ 42 w 59"/>
                        <a:gd name="T1" fmla="*/ 238 h 240"/>
                        <a:gd name="T2" fmla="*/ 24 w 59"/>
                        <a:gd name="T3" fmla="*/ 240 h 240"/>
                        <a:gd name="T4" fmla="*/ 11 w 59"/>
                        <a:gd name="T5" fmla="*/ 238 h 240"/>
                        <a:gd name="T6" fmla="*/ 3 w 59"/>
                        <a:gd name="T7" fmla="*/ 234 h 240"/>
                        <a:gd name="T8" fmla="*/ 0 w 59"/>
                        <a:gd name="T9" fmla="*/ 234 h 240"/>
                        <a:gd name="T10" fmla="*/ 0 w 59"/>
                        <a:gd name="T11" fmla="*/ 0 h 240"/>
                        <a:gd name="T12" fmla="*/ 59 w 59"/>
                        <a:gd name="T13" fmla="*/ 0 h 240"/>
                        <a:gd name="T14" fmla="*/ 59 w 59"/>
                        <a:gd name="T15" fmla="*/ 113 h 240"/>
                        <a:gd name="T16" fmla="*/ 59 w 59"/>
                        <a:gd name="T17" fmla="*/ 115 h 240"/>
                        <a:gd name="T18" fmla="*/ 59 w 59"/>
                        <a:gd name="T19" fmla="*/ 119 h 240"/>
                        <a:gd name="T20" fmla="*/ 59 w 59"/>
                        <a:gd name="T21" fmla="*/ 125 h 240"/>
                        <a:gd name="T22" fmla="*/ 57 w 59"/>
                        <a:gd name="T23" fmla="*/ 130 h 240"/>
                        <a:gd name="T24" fmla="*/ 57 w 59"/>
                        <a:gd name="T25" fmla="*/ 134 h 240"/>
                        <a:gd name="T26" fmla="*/ 57 w 59"/>
                        <a:gd name="T27" fmla="*/ 138 h 240"/>
                        <a:gd name="T28" fmla="*/ 57 w 59"/>
                        <a:gd name="T29" fmla="*/ 139 h 240"/>
                        <a:gd name="T30" fmla="*/ 55 w 59"/>
                        <a:gd name="T31" fmla="*/ 147 h 240"/>
                        <a:gd name="T32" fmla="*/ 54 w 59"/>
                        <a:gd name="T33" fmla="*/ 160 h 240"/>
                        <a:gd name="T34" fmla="*/ 50 w 59"/>
                        <a:gd name="T35" fmla="*/ 180 h 240"/>
                        <a:gd name="T36" fmla="*/ 48 w 59"/>
                        <a:gd name="T37" fmla="*/ 201 h 240"/>
                        <a:gd name="T38" fmla="*/ 44 w 59"/>
                        <a:gd name="T39" fmla="*/ 219 h 240"/>
                        <a:gd name="T40" fmla="*/ 44 w 59"/>
                        <a:gd name="T41" fmla="*/ 234 h 240"/>
                        <a:gd name="T42" fmla="*/ 42 w 59"/>
                        <a:gd name="T43" fmla="*/ 238 h 24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59"/>
                        <a:gd name="T67" fmla="*/ 0 h 240"/>
                        <a:gd name="T68" fmla="*/ 59 w 59"/>
                        <a:gd name="T69" fmla="*/ 240 h 24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59" h="240">
                          <a:moveTo>
                            <a:pt x="42" y="238"/>
                          </a:moveTo>
                          <a:lnTo>
                            <a:pt x="24" y="240"/>
                          </a:lnTo>
                          <a:lnTo>
                            <a:pt x="11" y="238"/>
                          </a:lnTo>
                          <a:lnTo>
                            <a:pt x="3" y="234"/>
                          </a:lnTo>
                          <a:lnTo>
                            <a:pt x="0" y="234"/>
                          </a:lnTo>
                          <a:lnTo>
                            <a:pt x="0" y="0"/>
                          </a:lnTo>
                          <a:lnTo>
                            <a:pt x="59" y="0"/>
                          </a:lnTo>
                          <a:lnTo>
                            <a:pt x="59" y="113"/>
                          </a:lnTo>
                          <a:lnTo>
                            <a:pt x="59" y="115"/>
                          </a:lnTo>
                          <a:lnTo>
                            <a:pt x="59" y="119"/>
                          </a:lnTo>
                          <a:lnTo>
                            <a:pt x="59" y="125"/>
                          </a:lnTo>
                          <a:lnTo>
                            <a:pt x="57" y="130"/>
                          </a:lnTo>
                          <a:lnTo>
                            <a:pt x="57" y="134"/>
                          </a:lnTo>
                          <a:lnTo>
                            <a:pt x="57" y="138"/>
                          </a:lnTo>
                          <a:lnTo>
                            <a:pt x="57" y="139"/>
                          </a:lnTo>
                          <a:lnTo>
                            <a:pt x="55" y="147"/>
                          </a:lnTo>
                          <a:lnTo>
                            <a:pt x="54" y="160"/>
                          </a:lnTo>
                          <a:lnTo>
                            <a:pt x="50" y="180"/>
                          </a:lnTo>
                          <a:lnTo>
                            <a:pt x="48" y="201"/>
                          </a:lnTo>
                          <a:lnTo>
                            <a:pt x="44" y="219"/>
                          </a:lnTo>
                          <a:lnTo>
                            <a:pt x="44" y="234"/>
                          </a:lnTo>
                          <a:lnTo>
                            <a:pt x="42" y="238"/>
                          </a:lnTo>
                          <a:close/>
                        </a:path>
                      </a:pathLst>
                    </a:custGeom>
                    <a:solidFill>
                      <a:srgbClr val="E3E3E3"/>
                    </a:solidFill>
                    <a:ln w="0">
                      <a:solidFill>
                        <a:srgbClr val="E3E3E3"/>
                      </a:solidFill>
                      <a:round/>
                      <a:headEnd/>
                      <a:tailEnd/>
                    </a:ln>
                  </p:spPr>
                  <p:txBody>
                    <a:bodyPr/>
                    <a:lstStyle/>
                    <a:p>
                      <a:pPr defTabSz="457200"/>
                      <a:endParaRPr lang="en-US" dirty="0">
                        <a:solidFill>
                          <a:prstClr val="black"/>
                        </a:solidFill>
                      </a:endParaRPr>
                    </a:p>
                  </p:txBody>
                </p:sp>
                <p:sp>
                  <p:nvSpPr>
                    <p:cNvPr id="9297" name="Freeform 217"/>
                    <p:cNvSpPr>
                      <a:spLocks/>
                    </p:cNvSpPr>
                    <p:nvPr/>
                  </p:nvSpPr>
                  <p:spPr bwMode="auto">
                    <a:xfrm>
                      <a:off x="1256" y="3116"/>
                      <a:ext cx="32" cy="241"/>
                    </a:xfrm>
                    <a:custGeom>
                      <a:avLst/>
                      <a:gdLst>
                        <a:gd name="T0" fmla="*/ 32 w 32"/>
                        <a:gd name="T1" fmla="*/ 0 h 241"/>
                        <a:gd name="T2" fmla="*/ 32 w 32"/>
                        <a:gd name="T3" fmla="*/ 238 h 241"/>
                        <a:gd name="T4" fmla="*/ 15 w 32"/>
                        <a:gd name="T5" fmla="*/ 241 h 241"/>
                        <a:gd name="T6" fmla="*/ 4 w 32"/>
                        <a:gd name="T7" fmla="*/ 241 h 241"/>
                        <a:gd name="T8" fmla="*/ 0 w 32"/>
                        <a:gd name="T9" fmla="*/ 241 h 241"/>
                        <a:gd name="T10" fmla="*/ 0 w 32"/>
                        <a:gd name="T11" fmla="*/ 0 h 241"/>
                        <a:gd name="T12" fmla="*/ 32 w 32"/>
                        <a:gd name="T13" fmla="*/ 0 h 241"/>
                        <a:gd name="T14" fmla="*/ 0 60000 65536"/>
                        <a:gd name="T15" fmla="*/ 0 60000 65536"/>
                        <a:gd name="T16" fmla="*/ 0 60000 65536"/>
                        <a:gd name="T17" fmla="*/ 0 60000 65536"/>
                        <a:gd name="T18" fmla="*/ 0 60000 65536"/>
                        <a:gd name="T19" fmla="*/ 0 60000 65536"/>
                        <a:gd name="T20" fmla="*/ 0 60000 65536"/>
                        <a:gd name="T21" fmla="*/ 0 w 32"/>
                        <a:gd name="T22" fmla="*/ 0 h 241"/>
                        <a:gd name="T23" fmla="*/ 32 w 32"/>
                        <a:gd name="T24" fmla="*/ 241 h 24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2" h="241">
                          <a:moveTo>
                            <a:pt x="32" y="0"/>
                          </a:moveTo>
                          <a:lnTo>
                            <a:pt x="32" y="238"/>
                          </a:lnTo>
                          <a:lnTo>
                            <a:pt x="15" y="241"/>
                          </a:lnTo>
                          <a:lnTo>
                            <a:pt x="4" y="241"/>
                          </a:lnTo>
                          <a:lnTo>
                            <a:pt x="0" y="241"/>
                          </a:lnTo>
                          <a:lnTo>
                            <a:pt x="0" y="0"/>
                          </a:lnTo>
                          <a:lnTo>
                            <a:pt x="32" y="0"/>
                          </a:lnTo>
                          <a:close/>
                        </a:path>
                      </a:pathLst>
                    </a:custGeom>
                    <a:solidFill>
                      <a:srgbClr val="FFFFFF"/>
                    </a:solidFill>
                    <a:ln w="0">
                      <a:solidFill>
                        <a:srgbClr val="FFFFFF"/>
                      </a:solidFill>
                      <a:round/>
                      <a:headEnd/>
                      <a:tailEnd/>
                    </a:ln>
                  </p:spPr>
                  <p:txBody>
                    <a:bodyPr/>
                    <a:lstStyle/>
                    <a:p>
                      <a:pPr defTabSz="457200"/>
                      <a:endParaRPr lang="en-US" dirty="0">
                        <a:solidFill>
                          <a:prstClr val="black"/>
                        </a:solidFill>
                      </a:endParaRPr>
                    </a:p>
                  </p:txBody>
                </p:sp>
                <p:sp>
                  <p:nvSpPr>
                    <p:cNvPr id="9298" name="Freeform 218"/>
                    <p:cNvSpPr>
                      <a:spLocks noEditPoints="1"/>
                    </p:cNvSpPr>
                    <p:nvPr/>
                  </p:nvSpPr>
                  <p:spPr bwMode="auto">
                    <a:xfrm>
                      <a:off x="1142" y="3200"/>
                      <a:ext cx="70" cy="83"/>
                    </a:xfrm>
                    <a:custGeom>
                      <a:avLst/>
                      <a:gdLst>
                        <a:gd name="T0" fmla="*/ 35 w 70"/>
                        <a:gd name="T1" fmla="*/ 15 h 83"/>
                        <a:gd name="T2" fmla="*/ 40 w 70"/>
                        <a:gd name="T3" fmla="*/ 15 h 83"/>
                        <a:gd name="T4" fmla="*/ 46 w 70"/>
                        <a:gd name="T5" fmla="*/ 15 h 83"/>
                        <a:gd name="T6" fmla="*/ 48 w 70"/>
                        <a:gd name="T7" fmla="*/ 16 h 83"/>
                        <a:gd name="T8" fmla="*/ 50 w 70"/>
                        <a:gd name="T9" fmla="*/ 20 h 83"/>
                        <a:gd name="T10" fmla="*/ 50 w 70"/>
                        <a:gd name="T11" fmla="*/ 24 h 83"/>
                        <a:gd name="T12" fmla="*/ 50 w 70"/>
                        <a:gd name="T13" fmla="*/ 28 h 83"/>
                        <a:gd name="T14" fmla="*/ 46 w 70"/>
                        <a:gd name="T15" fmla="*/ 31 h 83"/>
                        <a:gd name="T16" fmla="*/ 42 w 70"/>
                        <a:gd name="T17" fmla="*/ 33 h 83"/>
                        <a:gd name="T18" fmla="*/ 38 w 70"/>
                        <a:gd name="T19" fmla="*/ 33 h 83"/>
                        <a:gd name="T20" fmla="*/ 18 w 70"/>
                        <a:gd name="T21" fmla="*/ 33 h 83"/>
                        <a:gd name="T22" fmla="*/ 18 w 70"/>
                        <a:gd name="T23" fmla="*/ 15 h 83"/>
                        <a:gd name="T24" fmla="*/ 35 w 70"/>
                        <a:gd name="T25" fmla="*/ 15 h 83"/>
                        <a:gd name="T26" fmla="*/ 38 w 70"/>
                        <a:gd name="T27" fmla="*/ 46 h 83"/>
                        <a:gd name="T28" fmla="*/ 42 w 70"/>
                        <a:gd name="T29" fmla="*/ 48 h 83"/>
                        <a:gd name="T30" fmla="*/ 46 w 70"/>
                        <a:gd name="T31" fmla="*/ 48 h 83"/>
                        <a:gd name="T32" fmla="*/ 50 w 70"/>
                        <a:gd name="T33" fmla="*/ 50 h 83"/>
                        <a:gd name="T34" fmla="*/ 51 w 70"/>
                        <a:gd name="T35" fmla="*/ 54 h 83"/>
                        <a:gd name="T36" fmla="*/ 51 w 70"/>
                        <a:gd name="T37" fmla="*/ 57 h 83"/>
                        <a:gd name="T38" fmla="*/ 51 w 70"/>
                        <a:gd name="T39" fmla="*/ 63 h 83"/>
                        <a:gd name="T40" fmla="*/ 50 w 70"/>
                        <a:gd name="T41" fmla="*/ 67 h 83"/>
                        <a:gd name="T42" fmla="*/ 46 w 70"/>
                        <a:gd name="T43" fmla="*/ 68 h 83"/>
                        <a:gd name="T44" fmla="*/ 42 w 70"/>
                        <a:gd name="T45" fmla="*/ 68 h 83"/>
                        <a:gd name="T46" fmla="*/ 38 w 70"/>
                        <a:gd name="T47" fmla="*/ 70 h 83"/>
                        <a:gd name="T48" fmla="*/ 18 w 70"/>
                        <a:gd name="T49" fmla="*/ 70 h 83"/>
                        <a:gd name="T50" fmla="*/ 18 w 70"/>
                        <a:gd name="T51" fmla="*/ 46 h 83"/>
                        <a:gd name="T52" fmla="*/ 38 w 70"/>
                        <a:gd name="T53" fmla="*/ 46 h 83"/>
                        <a:gd name="T54" fmla="*/ 40 w 70"/>
                        <a:gd name="T55" fmla="*/ 0 h 83"/>
                        <a:gd name="T56" fmla="*/ 0 w 70"/>
                        <a:gd name="T57" fmla="*/ 0 h 83"/>
                        <a:gd name="T58" fmla="*/ 0 w 70"/>
                        <a:gd name="T59" fmla="*/ 83 h 83"/>
                        <a:gd name="T60" fmla="*/ 38 w 70"/>
                        <a:gd name="T61" fmla="*/ 83 h 83"/>
                        <a:gd name="T62" fmla="*/ 44 w 70"/>
                        <a:gd name="T63" fmla="*/ 83 h 83"/>
                        <a:gd name="T64" fmla="*/ 50 w 70"/>
                        <a:gd name="T65" fmla="*/ 83 h 83"/>
                        <a:gd name="T66" fmla="*/ 55 w 70"/>
                        <a:gd name="T67" fmla="*/ 81 h 83"/>
                        <a:gd name="T68" fmla="*/ 59 w 70"/>
                        <a:gd name="T69" fmla="*/ 79 h 83"/>
                        <a:gd name="T70" fmla="*/ 63 w 70"/>
                        <a:gd name="T71" fmla="*/ 76 h 83"/>
                        <a:gd name="T72" fmla="*/ 66 w 70"/>
                        <a:gd name="T73" fmla="*/ 72 h 83"/>
                        <a:gd name="T74" fmla="*/ 68 w 70"/>
                        <a:gd name="T75" fmla="*/ 67 h 83"/>
                        <a:gd name="T76" fmla="*/ 70 w 70"/>
                        <a:gd name="T77" fmla="*/ 59 h 83"/>
                        <a:gd name="T78" fmla="*/ 68 w 70"/>
                        <a:gd name="T79" fmla="*/ 52 h 83"/>
                        <a:gd name="T80" fmla="*/ 66 w 70"/>
                        <a:gd name="T81" fmla="*/ 46 h 83"/>
                        <a:gd name="T82" fmla="*/ 63 w 70"/>
                        <a:gd name="T83" fmla="*/ 42 h 83"/>
                        <a:gd name="T84" fmla="*/ 57 w 70"/>
                        <a:gd name="T85" fmla="*/ 39 h 83"/>
                        <a:gd name="T86" fmla="*/ 61 w 70"/>
                        <a:gd name="T87" fmla="*/ 37 h 83"/>
                        <a:gd name="T88" fmla="*/ 63 w 70"/>
                        <a:gd name="T89" fmla="*/ 33 h 83"/>
                        <a:gd name="T90" fmla="*/ 66 w 70"/>
                        <a:gd name="T91" fmla="*/ 28 h 83"/>
                        <a:gd name="T92" fmla="*/ 66 w 70"/>
                        <a:gd name="T93" fmla="*/ 22 h 83"/>
                        <a:gd name="T94" fmla="*/ 66 w 70"/>
                        <a:gd name="T95" fmla="*/ 15 h 83"/>
                        <a:gd name="T96" fmla="*/ 63 w 70"/>
                        <a:gd name="T97" fmla="*/ 9 h 83"/>
                        <a:gd name="T98" fmla="*/ 59 w 70"/>
                        <a:gd name="T99" fmla="*/ 5 h 83"/>
                        <a:gd name="T100" fmla="*/ 53 w 70"/>
                        <a:gd name="T101" fmla="*/ 2 h 83"/>
                        <a:gd name="T102" fmla="*/ 48 w 70"/>
                        <a:gd name="T103" fmla="*/ 0 h 83"/>
                        <a:gd name="T104" fmla="*/ 40 w 70"/>
                        <a:gd name="T105" fmla="*/ 0 h 83"/>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70"/>
                        <a:gd name="T160" fmla="*/ 0 h 83"/>
                        <a:gd name="T161" fmla="*/ 70 w 70"/>
                        <a:gd name="T162" fmla="*/ 83 h 83"/>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70" h="83">
                          <a:moveTo>
                            <a:pt x="35" y="15"/>
                          </a:moveTo>
                          <a:lnTo>
                            <a:pt x="40" y="15"/>
                          </a:lnTo>
                          <a:lnTo>
                            <a:pt x="46" y="15"/>
                          </a:lnTo>
                          <a:lnTo>
                            <a:pt x="48" y="16"/>
                          </a:lnTo>
                          <a:lnTo>
                            <a:pt x="50" y="20"/>
                          </a:lnTo>
                          <a:lnTo>
                            <a:pt x="50" y="24"/>
                          </a:lnTo>
                          <a:lnTo>
                            <a:pt x="50" y="28"/>
                          </a:lnTo>
                          <a:lnTo>
                            <a:pt x="46" y="31"/>
                          </a:lnTo>
                          <a:lnTo>
                            <a:pt x="42" y="33"/>
                          </a:lnTo>
                          <a:lnTo>
                            <a:pt x="38" y="33"/>
                          </a:lnTo>
                          <a:lnTo>
                            <a:pt x="18" y="33"/>
                          </a:lnTo>
                          <a:lnTo>
                            <a:pt x="18" y="15"/>
                          </a:lnTo>
                          <a:lnTo>
                            <a:pt x="35" y="15"/>
                          </a:lnTo>
                          <a:close/>
                          <a:moveTo>
                            <a:pt x="38" y="46"/>
                          </a:moveTo>
                          <a:lnTo>
                            <a:pt x="42" y="48"/>
                          </a:lnTo>
                          <a:lnTo>
                            <a:pt x="46" y="48"/>
                          </a:lnTo>
                          <a:lnTo>
                            <a:pt x="50" y="50"/>
                          </a:lnTo>
                          <a:lnTo>
                            <a:pt x="51" y="54"/>
                          </a:lnTo>
                          <a:lnTo>
                            <a:pt x="51" y="57"/>
                          </a:lnTo>
                          <a:lnTo>
                            <a:pt x="51" y="63"/>
                          </a:lnTo>
                          <a:lnTo>
                            <a:pt x="50" y="67"/>
                          </a:lnTo>
                          <a:lnTo>
                            <a:pt x="46" y="68"/>
                          </a:lnTo>
                          <a:lnTo>
                            <a:pt x="42" y="68"/>
                          </a:lnTo>
                          <a:lnTo>
                            <a:pt x="38" y="70"/>
                          </a:lnTo>
                          <a:lnTo>
                            <a:pt x="18" y="70"/>
                          </a:lnTo>
                          <a:lnTo>
                            <a:pt x="18" y="46"/>
                          </a:lnTo>
                          <a:lnTo>
                            <a:pt x="38" y="46"/>
                          </a:lnTo>
                          <a:close/>
                          <a:moveTo>
                            <a:pt x="40" y="0"/>
                          </a:moveTo>
                          <a:lnTo>
                            <a:pt x="0" y="0"/>
                          </a:lnTo>
                          <a:lnTo>
                            <a:pt x="0" y="83"/>
                          </a:lnTo>
                          <a:lnTo>
                            <a:pt x="38" y="83"/>
                          </a:lnTo>
                          <a:lnTo>
                            <a:pt x="44" y="83"/>
                          </a:lnTo>
                          <a:lnTo>
                            <a:pt x="50" y="83"/>
                          </a:lnTo>
                          <a:lnTo>
                            <a:pt x="55" y="81"/>
                          </a:lnTo>
                          <a:lnTo>
                            <a:pt x="59" y="79"/>
                          </a:lnTo>
                          <a:lnTo>
                            <a:pt x="63" y="76"/>
                          </a:lnTo>
                          <a:lnTo>
                            <a:pt x="66" y="72"/>
                          </a:lnTo>
                          <a:lnTo>
                            <a:pt x="68" y="67"/>
                          </a:lnTo>
                          <a:lnTo>
                            <a:pt x="70" y="59"/>
                          </a:lnTo>
                          <a:lnTo>
                            <a:pt x="68" y="52"/>
                          </a:lnTo>
                          <a:lnTo>
                            <a:pt x="66" y="46"/>
                          </a:lnTo>
                          <a:lnTo>
                            <a:pt x="63" y="42"/>
                          </a:lnTo>
                          <a:lnTo>
                            <a:pt x="57" y="39"/>
                          </a:lnTo>
                          <a:lnTo>
                            <a:pt x="61" y="37"/>
                          </a:lnTo>
                          <a:lnTo>
                            <a:pt x="63" y="33"/>
                          </a:lnTo>
                          <a:lnTo>
                            <a:pt x="66" y="28"/>
                          </a:lnTo>
                          <a:lnTo>
                            <a:pt x="66" y="22"/>
                          </a:lnTo>
                          <a:lnTo>
                            <a:pt x="66" y="15"/>
                          </a:lnTo>
                          <a:lnTo>
                            <a:pt x="63" y="9"/>
                          </a:lnTo>
                          <a:lnTo>
                            <a:pt x="59" y="5"/>
                          </a:lnTo>
                          <a:lnTo>
                            <a:pt x="53" y="2"/>
                          </a:lnTo>
                          <a:lnTo>
                            <a:pt x="48" y="0"/>
                          </a:lnTo>
                          <a:lnTo>
                            <a:pt x="40" y="0"/>
                          </a:lnTo>
                          <a:close/>
                        </a:path>
                      </a:pathLst>
                    </a:custGeom>
                    <a:solidFill>
                      <a:srgbClr val="FFFFFF"/>
                    </a:solidFill>
                    <a:ln w="0">
                      <a:solidFill>
                        <a:srgbClr val="FFFFFF"/>
                      </a:solidFill>
                      <a:round/>
                      <a:headEnd/>
                      <a:tailEnd/>
                    </a:ln>
                  </p:spPr>
                  <p:txBody>
                    <a:bodyPr/>
                    <a:lstStyle/>
                    <a:p>
                      <a:pPr defTabSz="457200"/>
                      <a:endParaRPr lang="en-US" dirty="0">
                        <a:solidFill>
                          <a:prstClr val="black"/>
                        </a:solidFill>
                      </a:endParaRPr>
                    </a:p>
                  </p:txBody>
                </p:sp>
                <p:sp>
                  <p:nvSpPr>
                    <p:cNvPr id="9299" name="Freeform 219"/>
                    <p:cNvSpPr>
                      <a:spLocks/>
                    </p:cNvSpPr>
                    <p:nvPr/>
                  </p:nvSpPr>
                  <p:spPr bwMode="auto">
                    <a:xfrm>
                      <a:off x="1116" y="3040"/>
                      <a:ext cx="270" cy="141"/>
                    </a:xfrm>
                    <a:custGeom>
                      <a:avLst/>
                      <a:gdLst>
                        <a:gd name="T0" fmla="*/ 135 w 270"/>
                        <a:gd name="T1" fmla="*/ 141 h 141"/>
                        <a:gd name="T2" fmla="*/ 172 w 270"/>
                        <a:gd name="T3" fmla="*/ 139 h 141"/>
                        <a:gd name="T4" fmla="*/ 204 w 270"/>
                        <a:gd name="T5" fmla="*/ 132 h 141"/>
                        <a:gd name="T6" fmla="*/ 231 w 270"/>
                        <a:gd name="T7" fmla="*/ 121 h 141"/>
                        <a:gd name="T8" fmla="*/ 252 w 270"/>
                        <a:gd name="T9" fmla="*/ 106 h 141"/>
                        <a:gd name="T10" fmla="*/ 267 w 270"/>
                        <a:gd name="T11" fmla="*/ 89 h 141"/>
                        <a:gd name="T12" fmla="*/ 270 w 270"/>
                        <a:gd name="T13" fmla="*/ 71 h 141"/>
                        <a:gd name="T14" fmla="*/ 267 w 270"/>
                        <a:gd name="T15" fmla="*/ 52 h 141"/>
                        <a:gd name="T16" fmla="*/ 252 w 270"/>
                        <a:gd name="T17" fmla="*/ 36 h 141"/>
                        <a:gd name="T18" fmla="*/ 231 w 270"/>
                        <a:gd name="T19" fmla="*/ 21 h 141"/>
                        <a:gd name="T20" fmla="*/ 204 w 270"/>
                        <a:gd name="T21" fmla="*/ 10 h 141"/>
                        <a:gd name="T22" fmla="*/ 172 w 270"/>
                        <a:gd name="T23" fmla="*/ 2 h 141"/>
                        <a:gd name="T24" fmla="*/ 135 w 270"/>
                        <a:gd name="T25" fmla="*/ 0 h 141"/>
                        <a:gd name="T26" fmla="*/ 100 w 270"/>
                        <a:gd name="T27" fmla="*/ 2 h 141"/>
                        <a:gd name="T28" fmla="*/ 66 w 270"/>
                        <a:gd name="T29" fmla="*/ 10 h 141"/>
                        <a:gd name="T30" fmla="*/ 40 w 270"/>
                        <a:gd name="T31" fmla="*/ 21 h 141"/>
                        <a:gd name="T32" fmla="*/ 18 w 270"/>
                        <a:gd name="T33" fmla="*/ 36 h 141"/>
                        <a:gd name="T34" fmla="*/ 5 w 270"/>
                        <a:gd name="T35" fmla="*/ 52 h 141"/>
                        <a:gd name="T36" fmla="*/ 0 w 270"/>
                        <a:gd name="T37" fmla="*/ 71 h 141"/>
                        <a:gd name="T38" fmla="*/ 5 w 270"/>
                        <a:gd name="T39" fmla="*/ 89 h 141"/>
                        <a:gd name="T40" fmla="*/ 18 w 270"/>
                        <a:gd name="T41" fmla="*/ 106 h 141"/>
                        <a:gd name="T42" fmla="*/ 40 w 270"/>
                        <a:gd name="T43" fmla="*/ 121 h 141"/>
                        <a:gd name="T44" fmla="*/ 66 w 270"/>
                        <a:gd name="T45" fmla="*/ 132 h 141"/>
                        <a:gd name="T46" fmla="*/ 100 w 270"/>
                        <a:gd name="T47" fmla="*/ 139 h 141"/>
                        <a:gd name="T48" fmla="*/ 135 w 270"/>
                        <a:gd name="T49" fmla="*/ 141 h 141"/>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70"/>
                        <a:gd name="T76" fmla="*/ 0 h 141"/>
                        <a:gd name="T77" fmla="*/ 270 w 270"/>
                        <a:gd name="T78" fmla="*/ 141 h 141"/>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70" h="141">
                          <a:moveTo>
                            <a:pt x="135" y="141"/>
                          </a:moveTo>
                          <a:lnTo>
                            <a:pt x="172" y="139"/>
                          </a:lnTo>
                          <a:lnTo>
                            <a:pt x="204" y="132"/>
                          </a:lnTo>
                          <a:lnTo>
                            <a:pt x="231" y="121"/>
                          </a:lnTo>
                          <a:lnTo>
                            <a:pt x="252" y="106"/>
                          </a:lnTo>
                          <a:lnTo>
                            <a:pt x="267" y="89"/>
                          </a:lnTo>
                          <a:lnTo>
                            <a:pt x="270" y="71"/>
                          </a:lnTo>
                          <a:lnTo>
                            <a:pt x="267" y="52"/>
                          </a:lnTo>
                          <a:lnTo>
                            <a:pt x="252" y="36"/>
                          </a:lnTo>
                          <a:lnTo>
                            <a:pt x="231" y="21"/>
                          </a:lnTo>
                          <a:lnTo>
                            <a:pt x="204" y="10"/>
                          </a:lnTo>
                          <a:lnTo>
                            <a:pt x="172" y="2"/>
                          </a:lnTo>
                          <a:lnTo>
                            <a:pt x="135" y="0"/>
                          </a:lnTo>
                          <a:lnTo>
                            <a:pt x="100" y="2"/>
                          </a:lnTo>
                          <a:lnTo>
                            <a:pt x="66" y="10"/>
                          </a:lnTo>
                          <a:lnTo>
                            <a:pt x="40" y="21"/>
                          </a:lnTo>
                          <a:lnTo>
                            <a:pt x="18" y="36"/>
                          </a:lnTo>
                          <a:lnTo>
                            <a:pt x="5" y="52"/>
                          </a:lnTo>
                          <a:lnTo>
                            <a:pt x="0" y="71"/>
                          </a:lnTo>
                          <a:lnTo>
                            <a:pt x="5" y="89"/>
                          </a:lnTo>
                          <a:lnTo>
                            <a:pt x="18" y="106"/>
                          </a:lnTo>
                          <a:lnTo>
                            <a:pt x="40" y="121"/>
                          </a:lnTo>
                          <a:lnTo>
                            <a:pt x="66" y="132"/>
                          </a:lnTo>
                          <a:lnTo>
                            <a:pt x="100" y="139"/>
                          </a:lnTo>
                          <a:lnTo>
                            <a:pt x="135" y="141"/>
                          </a:lnTo>
                          <a:close/>
                        </a:path>
                      </a:pathLst>
                    </a:custGeom>
                    <a:solidFill>
                      <a:srgbClr val="BFBFBF"/>
                    </a:solidFill>
                    <a:ln w="0">
                      <a:solidFill>
                        <a:srgbClr val="BFBFBF"/>
                      </a:solidFill>
                      <a:round/>
                      <a:headEnd/>
                      <a:tailEnd/>
                    </a:ln>
                  </p:spPr>
                  <p:txBody>
                    <a:bodyPr/>
                    <a:lstStyle/>
                    <a:p>
                      <a:pPr defTabSz="457200"/>
                      <a:endParaRPr lang="en-US" dirty="0">
                        <a:solidFill>
                          <a:prstClr val="black"/>
                        </a:solidFill>
                      </a:endParaRPr>
                    </a:p>
                  </p:txBody>
                </p:sp>
                <p:sp>
                  <p:nvSpPr>
                    <p:cNvPr id="9300" name="Freeform 220"/>
                    <p:cNvSpPr>
                      <a:spLocks/>
                    </p:cNvSpPr>
                    <p:nvPr/>
                  </p:nvSpPr>
                  <p:spPr bwMode="auto">
                    <a:xfrm>
                      <a:off x="1116" y="3040"/>
                      <a:ext cx="270" cy="141"/>
                    </a:xfrm>
                    <a:custGeom>
                      <a:avLst/>
                      <a:gdLst>
                        <a:gd name="T0" fmla="*/ 135 w 270"/>
                        <a:gd name="T1" fmla="*/ 141 h 141"/>
                        <a:gd name="T2" fmla="*/ 172 w 270"/>
                        <a:gd name="T3" fmla="*/ 139 h 141"/>
                        <a:gd name="T4" fmla="*/ 204 w 270"/>
                        <a:gd name="T5" fmla="*/ 132 h 141"/>
                        <a:gd name="T6" fmla="*/ 231 w 270"/>
                        <a:gd name="T7" fmla="*/ 121 h 141"/>
                        <a:gd name="T8" fmla="*/ 252 w 270"/>
                        <a:gd name="T9" fmla="*/ 106 h 141"/>
                        <a:gd name="T10" fmla="*/ 267 w 270"/>
                        <a:gd name="T11" fmla="*/ 89 h 141"/>
                        <a:gd name="T12" fmla="*/ 270 w 270"/>
                        <a:gd name="T13" fmla="*/ 71 h 141"/>
                        <a:gd name="T14" fmla="*/ 267 w 270"/>
                        <a:gd name="T15" fmla="*/ 52 h 141"/>
                        <a:gd name="T16" fmla="*/ 252 w 270"/>
                        <a:gd name="T17" fmla="*/ 36 h 141"/>
                        <a:gd name="T18" fmla="*/ 231 w 270"/>
                        <a:gd name="T19" fmla="*/ 21 h 141"/>
                        <a:gd name="T20" fmla="*/ 204 w 270"/>
                        <a:gd name="T21" fmla="*/ 10 h 141"/>
                        <a:gd name="T22" fmla="*/ 172 w 270"/>
                        <a:gd name="T23" fmla="*/ 2 h 141"/>
                        <a:gd name="T24" fmla="*/ 135 w 270"/>
                        <a:gd name="T25" fmla="*/ 0 h 141"/>
                        <a:gd name="T26" fmla="*/ 100 w 270"/>
                        <a:gd name="T27" fmla="*/ 2 h 141"/>
                        <a:gd name="T28" fmla="*/ 66 w 270"/>
                        <a:gd name="T29" fmla="*/ 10 h 141"/>
                        <a:gd name="T30" fmla="*/ 40 w 270"/>
                        <a:gd name="T31" fmla="*/ 21 h 141"/>
                        <a:gd name="T32" fmla="*/ 18 w 270"/>
                        <a:gd name="T33" fmla="*/ 36 h 141"/>
                        <a:gd name="T34" fmla="*/ 5 w 270"/>
                        <a:gd name="T35" fmla="*/ 52 h 141"/>
                        <a:gd name="T36" fmla="*/ 0 w 270"/>
                        <a:gd name="T37" fmla="*/ 71 h 141"/>
                        <a:gd name="T38" fmla="*/ 5 w 270"/>
                        <a:gd name="T39" fmla="*/ 89 h 141"/>
                        <a:gd name="T40" fmla="*/ 18 w 270"/>
                        <a:gd name="T41" fmla="*/ 106 h 141"/>
                        <a:gd name="T42" fmla="*/ 40 w 270"/>
                        <a:gd name="T43" fmla="*/ 121 h 141"/>
                        <a:gd name="T44" fmla="*/ 66 w 270"/>
                        <a:gd name="T45" fmla="*/ 132 h 141"/>
                        <a:gd name="T46" fmla="*/ 100 w 270"/>
                        <a:gd name="T47" fmla="*/ 139 h 141"/>
                        <a:gd name="T48" fmla="*/ 135 w 270"/>
                        <a:gd name="T49" fmla="*/ 141 h 141"/>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70"/>
                        <a:gd name="T76" fmla="*/ 0 h 141"/>
                        <a:gd name="T77" fmla="*/ 270 w 270"/>
                        <a:gd name="T78" fmla="*/ 141 h 141"/>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70" h="141">
                          <a:moveTo>
                            <a:pt x="135" y="141"/>
                          </a:moveTo>
                          <a:lnTo>
                            <a:pt x="172" y="139"/>
                          </a:lnTo>
                          <a:lnTo>
                            <a:pt x="204" y="132"/>
                          </a:lnTo>
                          <a:lnTo>
                            <a:pt x="231" y="121"/>
                          </a:lnTo>
                          <a:lnTo>
                            <a:pt x="252" y="106"/>
                          </a:lnTo>
                          <a:lnTo>
                            <a:pt x="267" y="89"/>
                          </a:lnTo>
                          <a:lnTo>
                            <a:pt x="270" y="71"/>
                          </a:lnTo>
                          <a:lnTo>
                            <a:pt x="267" y="52"/>
                          </a:lnTo>
                          <a:lnTo>
                            <a:pt x="252" y="36"/>
                          </a:lnTo>
                          <a:lnTo>
                            <a:pt x="231" y="21"/>
                          </a:lnTo>
                          <a:lnTo>
                            <a:pt x="204" y="10"/>
                          </a:lnTo>
                          <a:lnTo>
                            <a:pt x="172" y="2"/>
                          </a:lnTo>
                          <a:lnTo>
                            <a:pt x="135" y="0"/>
                          </a:lnTo>
                          <a:lnTo>
                            <a:pt x="100" y="2"/>
                          </a:lnTo>
                          <a:lnTo>
                            <a:pt x="66" y="10"/>
                          </a:lnTo>
                          <a:lnTo>
                            <a:pt x="40" y="21"/>
                          </a:lnTo>
                          <a:lnTo>
                            <a:pt x="18" y="36"/>
                          </a:lnTo>
                          <a:lnTo>
                            <a:pt x="5" y="52"/>
                          </a:lnTo>
                          <a:lnTo>
                            <a:pt x="0" y="71"/>
                          </a:lnTo>
                          <a:lnTo>
                            <a:pt x="5" y="89"/>
                          </a:lnTo>
                          <a:lnTo>
                            <a:pt x="18" y="106"/>
                          </a:lnTo>
                          <a:lnTo>
                            <a:pt x="40" y="121"/>
                          </a:lnTo>
                          <a:lnTo>
                            <a:pt x="66" y="132"/>
                          </a:lnTo>
                          <a:lnTo>
                            <a:pt x="100" y="139"/>
                          </a:lnTo>
                          <a:lnTo>
                            <a:pt x="135" y="141"/>
                          </a:lnTo>
                        </a:path>
                      </a:pathLst>
                    </a:custGeom>
                    <a:noFill/>
                    <a:ln w="6350">
                      <a:solidFill>
                        <a:srgbClr val="000000"/>
                      </a:solidFill>
                      <a:round/>
                      <a:headEnd/>
                      <a:tailEnd/>
                    </a:ln>
                  </p:spPr>
                  <p:txBody>
                    <a:bodyPr/>
                    <a:lstStyle/>
                    <a:p>
                      <a:pPr defTabSz="457200"/>
                      <a:endParaRPr lang="en-US" dirty="0">
                        <a:solidFill>
                          <a:prstClr val="black"/>
                        </a:solidFill>
                      </a:endParaRPr>
                    </a:p>
                  </p:txBody>
                </p:sp>
                <p:sp>
                  <p:nvSpPr>
                    <p:cNvPr id="9301" name="Freeform 221"/>
                    <p:cNvSpPr>
                      <a:spLocks/>
                    </p:cNvSpPr>
                    <p:nvPr/>
                  </p:nvSpPr>
                  <p:spPr bwMode="auto">
                    <a:xfrm>
                      <a:off x="1154" y="3018"/>
                      <a:ext cx="195" cy="119"/>
                    </a:xfrm>
                    <a:custGeom>
                      <a:avLst/>
                      <a:gdLst>
                        <a:gd name="T0" fmla="*/ 99 w 195"/>
                        <a:gd name="T1" fmla="*/ 119 h 119"/>
                        <a:gd name="T2" fmla="*/ 128 w 195"/>
                        <a:gd name="T3" fmla="*/ 117 h 119"/>
                        <a:gd name="T4" fmla="*/ 156 w 195"/>
                        <a:gd name="T5" fmla="*/ 109 h 119"/>
                        <a:gd name="T6" fmla="*/ 177 w 195"/>
                        <a:gd name="T7" fmla="*/ 98 h 119"/>
                        <a:gd name="T8" fmla="*/ 191 w 195"/>
                        <a:gd name="T9" fmla="*/ 83 h 119"/>
                        <a:gd name="T10" fmla="*/ 195 w 195"/>
                        <a:gd name="T11" fmla="*/ 69 h 119"/>
                        <a:gd name="T12" fmla="*/ 191 w 195"/>
                        <a:gd name="T13" fmla="*/ 50 h 119"/>
                        <a:gd name="T14" fmla="*/ 177 w 195"/>
                        <a:gd name="T15" fmla="*/ 32 h 119"/>
                        <a:gd name="T16" fmla="*/ 156 w 195"/>
                        <a:gd name="T17" fmla="*/ 17 h 119"/>
                        <a:gd name="T18" fmla="*/ 128 w 195"/>
                        <a:gd name="T19" fmla="*/ 6 h 119"/>
                        <a:gd name="T20" fmla="*/ 99 w 195"/>
                        <a:gd name="T21" fmla="*/ 0 h 119"/>
                        <a:gd name="T22" fmla="*/ 67 w 195"/>
                        <a:gd name="T23" fmla="*/ 6 h 119"/>
                        <a:gd name="T24" fmla="*/ 41 w 195"/>
                        <a:gd name="T25" fmla="*/ 17 h 119"/>
                        <a:gd name="T26" fmla="*/ 19 w 195"/>
                        <a:gd name="T27" fmla="*/ 32 h 119"/>
                        <a:gd name="T28" fmla="*/ 6 w 195"/>
                        <a:gd name="T29" fmla="*/ 50 h 119"/>
                        <a:gd name="T30" fmla="*/ 0 w 195"/>
                        <a:gd name="T31" fmla="*/ 69 h 119"/>
                        <a:gd name="T32" fmla="*/ 6 w 195"/>
                        <a:gd name="T33" fmla="*/ 83 h 119"/>
                        <a:gd name="T34" fmla="*/ 19 w 195"/>
                        <a:gd name="T35" fmla="*/ 98 h 119"/>
                        <a:gd name="T36" fmla="*/ 41 w 195"/>
                        <a:gd name="T37" fmla="*/ 109 h 119"/>
                        <a:gd name="T38" fmla="*/ 67 w 195"/>
                        <a:gd name="T39" fmla="*/ 117 h 119"/>
                        <a:gd name="T40" fmla="*/ 99 w 195"/>
                        <a:gd name="T41" fmla="*/ 119 h 11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95"/>
                        <a:gd name="T64" fmla="*/ 0 h 119"/>
                        <a:gd name="T65" fmla="*/ 195 w 195"/>
                        <a:gd name="T66" fmla="*/ 119 h 11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95" h="119">
                          <a:moveTo>
                            <a:pt x="99" y="119"/>
                          </a:moveTo>
                          <a:lnTo>
                            <a:pt x="128" y="117"/>
                          </a:lnTo>
                          <a:lnTo>
                            <a:pt x="156" y="109"/>
                          </a:lnTo>
                          <a:lnTo>
                            <a:pt x="177" y="98"/>
                          </a:lnTo>
                          <a:lnTo>
                            <a:pt x="191" y="83"/>
                          </a:lnTo>
                          <a:lnTo>
                            <a:pt x="195" y="69"/>
                          </a:lnTo>
                          <a:lnTo>
                            <a:pt x="191" y="50"/>
                          </a:lnTo>
                          <a:lnTo>
                            <a:pt x="177" y="32"/>
                          </a:lnTo>
                          <a:lnTo>
                            <a:pt x="156" y="17"/>
                          </a:lnTo>
                          <a:lnTo>
                            <a:pt x="128" y="6"/>
                          </a:lnTo>
                          <a:lnTo>
                            <a:pt x="99" y="0"/>
                          </a:lnTo>
                          <a:lnTo>
                            <a:pt x="67" y="6"/>
                          </a:lnTo>
                          <a:lnTo>
                            <a:pt x="41" y="17"/>
                          </a:lnTo>
                          <a:lnTo>
                            <a:pt x="19" y="32"/>
                          </a:lnTo>
                          <a:lnTo>
                            <a:pt x="6" y="50"/>
                          </a:lnTo>
                          <a:lnTo>
                            <a:pt x="0" y="69"/>
                          </a:lnTo>
                          <a:lnTo>
                            <a:pt x="6" y="83"/>
                          </a:lnTo>
                          <a:lnTo>
                            <a:pt x="19" y="98"/>
                          </a:lnTo>
                          <a:lnTo>
                            <a:pt x="41" y="109"/>
                          </a:lnTo>
                          <a:lnTo>
                            <a:pt x="67" y="117"/>
                          </a:lnTo>
                          <a:lnTo>
                            <a:pt x="99" y="119"/>
                          </a:lnTo>
                          <a:close/>
                        </a:path>
                      </a:pathLst>
                    </a:custGeom>
                    <a:solidFill>
                      <a:srgbClr val="5B5B5B"/>
                    </a:solidFill>
                    <a:ln w="0">
                      <a:solidFill>
                        <a:srgbClr val="5B5B5B"/>
                      </a:solidFill>
                      <a:round/>
                      <a:headEnd/>
                      <a:tailEnd/>
                    </a:ln>
                  </p:spPr>
                  <p:txBody>
                    <a:bodyPr/>
                    <a:lstStyle/>
                    <a:p>
                      <a:pPr defTabSz="457200"/>
                      <a:endParaRPr lang="en-US" dirty="0">
                        <a:solidFill>
                          <a:prstClr val="black"/>
                        </a:solidFill>
                      </a:endParaRPr>
                    </a:p>
                  </p:txBody>
                </p:sp>
                <p:sp>
                  <p:nvSpPr>
                    <p:cNvPr id="9302" name="Freeform 222"/>
                    <p:cNvSpPr>
                      <a:spLocks/>
                    </p:cNvSpPr>
                    <p:nvPr/>
                  </p:nvSpPr>
                  <p:spPr bwMode="auto">
                    <a:xfrm>
                      <a:off x="1167" y="3020"/>
                      <a:ext cx="171" cy="104"/>
                    </a:xfrm>
                    <a:custGeom>
                      <a:avLst/>
                      <a:gdLst>
                        <a:gd name="T0" fmla="*/ 86 w 171"/>
                        <a:gd name="T1" fmla="*/ 104 h 104"/>
                        <a:gd name="T2" fmla="*/ 112 w 171"/>
                        <a:gd name="T3" fmla="*/ 100 h 104"/>
                        <a:gd name="T4" fmla="*/ 136 w 171"/>
                        <a:gd name="T5" fmla="*/ 94 h 104"/>
                        <a:gd name="T6" fmla="*/ 154 w 171"/>
                        <a:gd name="T7" fmla="*/ 85 h 104"/>
                        <a:gd name="T8" fmla="*/ 165 w 171"/>
                        <a:gd name="T9" fmla="*/ 72 h 104"/>
                        <a:gd name="T10" fmla="*/ 171 w 171"/>
                        <a:gd name="T11" fmla="*/ 59 h 104"/>
                        <a:gd name="T12" fmla="*/ 165 w 171"/>
                        <a:gd name="T13" fmla="*/ 43 h 104"/>
                        <a:gd name="T14" fmla="*/ 154 w 171"/>
                        <a:gd name="T15" fmla="*/ 28 h 104"/>
                        <a:gd name="T16" fmla="*/ 136 w 171"/>
                        <a:gd name="T17" fmla="*/ 13 h 104"/>
                        <a:gd name="T18" fmla="*/ 112 w 171"/>
                        <a:gd name="T19" fmla="*/ 4 h 104"/>
                        <a:gd name="T20" fmla="*/ 86 w 171"/>
                        <a:gd name="T21" fmla="*/ 0 h 104"/>
                        <a:gd name="T22" fmla="*/ 58 w 171"/>
                        <a:gd name="T23" fmla="*/ 4 h 104"/>
                        <a:gd name="T24" fmla="*/ 34 w 171"/>
                        <a:gd name="T25" fmla="*/ 13 h 104"/>
                        <a:gd name="T26" fmla="*/ 17 w 171"/>
                        <a:gd name="T27" fmla="*/ 28 h 104"/>
                        <a:gd name="T28" fmla="*/ 4 w 171"/>
                        <a:gd name="T29" fmla="*/ 43 h 104"/>
                        <a:gd name="T30" fmla="*/ 0 w 171"/>
                        <a:gd name="T31" fmla="*/ 59 h 104"/>
                        <a:gd name="T32" fmla="*/ 4 w 171"/>
                        <a:gd name="T33" fmla="*/ 72 h 104"/>
                        <a:gd name="T34" fmla="*/ 17 w 171"/>
                        <a:gd name="T35" fmla="*/ 85 h 104"/>
                        <a:gd name="T36" fmla="*/ 34 w 171"/>
                        <a:gd name="T37" fmla="*/ 94 h 104"/>
                        <a:gd name="T38" fmla="*/ 58 w 171"/>
                        <a:gd name="T39" fmla="*/ 100 h 104"/>
                        <a:gd name="T40" fmla="*/ 86 w 171"/>
                        <a:gd name="T41" fmla="*/ 104 h 10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71"/>
                        <a:gd name="T64" fmla="*/ 0 h 104"/>
                        <a:gd name="T65" fmla="*/ 171 w 171"/>
                        <a:gd name="T66" fmla="*/ 104 h 10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71" h="104">
                          <a:moveTo>
                            <a:pt x="86" y="104"/>
                          </a:moveTo>
                          <a:lnTo>
                            <a:pt x="112" y="100"/>
                          </a:lnTo>
                          <a:lnTo>
                            <a:pt x="136" y="94"/>
                          </a:lnTo>
                          <a:lnTo>
                            <a:pt x="154" y="85"/>
                          </a:lnTo>
                          <a:lnTo>
                            <a:pt x="165" y="72"/>
                          </a:lnTo>
                          <a:lnTo>
                            <a:pt x="171" y="59"/>
                          </a:lnTo>
                          <a:lnTo>
                            <a:pt x="165" y="43"/>
                          </a:lnTo>
                          <a:lnTo>
                            <a:pt x="154" y="28"/>
                          </a:lnTo>
                          <a:lnTo>
                            <a:pt x="136" y="13"/>
                          </a:lnTo>
                          <a:lnTo>
                            <a:pt x="112" y="4"/>
                          </a:lnTo>
                          <a:lnTo>
                            <a:pt x="86" y="0"/>
                          </a:lnTo>
                          <a:lnTo>
                            <a:pt x="58" y="4"/>
                          </a:lnTo>
                          <a:lnTo>
                            <a:pt x="34" y="13"/>
                          </a:lnTo>
                          <a:lnTo>
                            <a:pt x="17" y="28"/>
                          </a:lnTo>
                          <a:lnTo>
                            <a:pt x="4" y="43"/>
                          </a:lnTo>
                          <a:lnTo>
                            <a:pt x="0" y="59"/>
                          </a:lnTo>
                          <a:lnTo>
                            <a:pt x="4" y="72"/>
                          </a:lnTo>
                          <a:lnTo>
                            <a:pt x="17" y="85"/>
                          </a:lnTo>
                          <a:lnTo>
                            <a:pt x="34" y="94"/>
                          </a:lnTo>
                          <a:lnTo>
                            <a:pt x="58" y="100"/>
                          </a:lnTo>
                          <a:lnTo>
                            <a:pt x="86" y="104"/>
                          </a:lnTo>
                          <a:close/>
                        </a:path>
                      </a:pathLst>
                    </a:custGeom>
                    <a:solidFill>
                      <a:srgbClr val="767676"/>
                    </a:solidFill>
                    <a:ln w="0">
                      <a:solidFill>
                        <a:srgbClr val="767676"/>
                      </a:solidFill>
                      <a:round/>
                      <a:headEnd/>
                      <a:tailEnd/>
                    </a:ln>
                  </p:spPr>
                  <p:txBody>
                    <a:bodyPr/>
                    <a:lstStyle/>
                    <a:p>
                      <a:pPr defTabSz="457200"/>
                      <a:endParaRPr lang="en-US" dirty="0">
                        <a:solidFill>
                          <a:prstClr val="black"/>
                        </a:solidFill>
                      </a:endParaRPr>
                    </a:p>
                  </p:txBody>
                </p:sp>
                <p:sp>
                  <p:nvSpPr>
                    <p:cNvPr id="9303" name="Freeform 223"/>
                    <p:cNvSpPr>
                      <a:spLocks/>
                    </p:cNvSpPr>
                    <p:nvPr/>
                  </p:nvSpPr>
                  <p:spPr bwMode="auto">
                    <a:xfrm>
                      <a:off x="1179" y="3022"/>
                      <a:ext cx="146" cy="87"/>
                    </a:xfrm>
                    <a:custGeom>
                      <a:avLst/>
                      <a:gdLst>
                        <a:gd name="T0" fmla="*/ 74 w 146"/>
                        <a:gd name="T1" fmla="*/ 87 h 87"/>
                        <a:gd name="T2" fmla="*/ 102 w 146"/>
                        <a:gd name="T3" fmla="*/ 85 h 87"/>
                        <a:gd name="T4" fmla="*/ 126 w 146"/>
                        <a:gd name="T5" fmla="*/ 76 h 87"/>
                        <a:gd name="T6" fmla="*/ 141 w 146"/>
                        <a:gd name="T7" fmla="*/ 65 h 87"/>
                        <a:gd name="T8" fmla="*/ 146 w 146"/>
                        <a:gd name="T9" fmla="*/ 50 h 87"/>
                        <a:gd name="T10" fmla="*/ 142 w 146"/>
                        <a:gd name="T11" fmla="*/ 35 h 87"/>
                        <a:gd name="T12" fmla="*/ 133 w 146"/>
                        <a:gd name="T13" fmla="*/ 22 h 87"/>
                        <a:gd name="T14" fmla="*/ 116 w 146"/>
                        <a:gd name="T15" fmla="*/ 11 h 87"/>
                        <a:gd name="T16" fmla="*/ 96 w 146"/>
                        <a:gd name="T17" fmla="*/ 2 h 87"/>
                        <a:gd name="T18" fmla="*/ 74 w 146"/>
                        <a:gd name="T19" fmla="*/ 0 h 87"/>
                        <a:gd name="T20" fmla="*/ 50 w 146"/>
                        <a:gd name="T21" fmla="*/ 2 h 87"/>
                        <a:gd name="T22" fmla="*/ 29 w 146"/>
                        <a:gd name="T23" fmla="*/ 11 h 87"/>
                        <a:gd name="T24" fmla="*/ 14 w 146"/>
                        <a:gd name="T25" fmla="*/ 22 h 87"/>
                        <a:gd name="T26" fmla="*/ 3 w 146"/>
                        <a:gd name="T27" fmla="*/ 35 h 87"/>
                        <a:gd name="T28" fmla="*/ 0 w 146"/>
                        <a:gd name="T29" fmla="*/ 50 h 87"/>
                        <a:gd name="T30" fmla="*/ 5 w 146"/>
                        <a:gd name="T31" fmla="*/ 65 h 87"/>
                        <a:gd name="T32" fmla="*/ 22 w 146"/>
                        <a:gd name="T33" fmla="*/ 76 h 87"/>
                        <a:gd name="T34" fmla="*/ 44 w 146"/>
                        <a:gd name="T35" fmla="*/ 85 h 87"/>
                        <a:gd name="T36" fmla="*/ 74 w 146"/>
                        <a:gd name="T37" fmla="*/ 87 h 8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46"/>
                        <a:gd name="T58" fmla="*/ 0 h 87"/>
                        <a:gd name="T59" fmla="*/ 146 w 146"/>
                        <a:gd name="T60" fmla="*/ 87 h 8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46" h="87">
                          <a:moveTo>
                            <a:pt x="74" y="87"/>
                          </a:moveTo>
                          <a:lnTo>
                            <a:pt x="102" y="85"/>
                          </a:lnTo>
                          <a:lnTo>
                            <a:pt x="126" y="76"/>
                          </a:lnTo>
                          <a:lnTo>
                            <a:pt x="141" y="65"/>
                          </a:lnTo>
                          <a:lnTo>
                            <a:pt x="146" y="50"/>
                          </a:lnTo>
                          <a:lnTo>
                            <a:pt x="142" y="35"/>
                          </a:lnTo>
                          <a:lnTo>
                            <a:pt x="133" y="22"/>
                          </a:lnTo>
                          <a:lnTo>
                            <a:pt x="116" y="11"/>
                          </a:lnTo>
                          <a:lnTo>
                            <a:pt x="96" y="2"/>
                          </a:lnTo>
                          <a:lnTo>
                            <a:pt x="74" y="0"/>
                          </a:lnTo>
                          <a:lnTo>
                            <a:pt x="50" y="2"/>
                          </a:lnTo>
                          <a:lnTo>
                            <a:pt x="29" y="11"/>
                          </a:lnTo>
                          <a:lnTo>
                            <a:pt x="14" y="22"/>
                          </a:lnTo>
                          <a:lnTo>
                            <a:pt x="3" y="35"/>
                          </a:lnTo>
                          <a:lnTo>
                            <a:pt x="0" y="50"/>
                          </a:lnTo>
                          <a:lnTo>
                            <a:pt x="5" y="65"/>
                          </a:lnTo>
                          <a:lnTo>
                            <a:pt x="22" y="76"/>
                          </a:lnTo>
                          <a:lnTo>
                            <a:pt x="44" y="85"/>
                          </a:lnTo>
                          <a:lnTo>
                            <a:pt x="74" y="87"/>
                          </a:lnTo>
                          <a:close/>
                        </a:path>
                      </a:pathLst>
                    </a:custGeom>
                    <a:solidFill>
                      <a:srgbClr val="929292"/>
                    </a:solidFill>
                    <a:ln w="0">
                      <a:solidFill>
                        <a:srgbClr val="929292"/>
                      </a:solidFill>
                      <a:round/>
                      <a:headEnd/>
                      <a:tailEnd/>
                    </a:ln>
                  </p:spPr>
                  <p:txBody>
                    <a:bodyPr/>
                    <a:lstStyle/>
                    <a:p>
                      <a:pPr defTabSz="457200"/>
                      <a:endParaRPr lang="en-US" dirty="0">
                        <a:solidFill>
                          <a:prstClr val="black"/>
                        </a:solidFill>
                      </a:endParaRPr>
                    </a:p>
                  </p:txBody>
                </p:sp>
                <p:sp>
                  <p:nvSpPr>
                    <p:cNvPr id="9304" name="Freeform 224"/>
                    <p:cNvSpPr>
                      <a:spLocks/>
                    </p:cNvSpPr>
                    <p:nvPr/>
                  </p:nvSpPr>
                  <p:spPr bwMode="auto">
                    <a:xfrm>
                      <a:off x="1192" y="3022"/>
                      <a:ext cx="122" cy="74"/>
                    </a:xfrm>
                    <a:custGeom>
                      <a:avLst/>
                      <a:gdLst>
                        <a:gd name="T0" fmla="*/ 61 w 122"/>
                        <a:gd name="T1" fmla="*/ 74 h 74"/>
                        <a:gd name="T2" fmla="*/ 85 w 122"/>
                        <a:gd name="T3" fmla="*/ 72 h 74"/>
                        <a:gd name="T4" fmla="*/ 103 w 122"/>
                        <a:gd name="T5" fmla="*/ 65 h 74"/>
                        <a:gd name="T6" fmla="*/ 116 w 122"/>
                        <a:gd name="T7" fmla="*/ 54 h 74"/>
                        <a:gd name="T8" fmla="*/ 122 w 122"/>
                        <a:gd name="T9" fmla="*/ 42 h 74"/>
                        <a:gd name="T10" fmla="*/ 116 w 122"/>
                        <a:gd name="T11" fmla="*/ 28 h 74"/>
                        <a:gd name="T12" fmla="*/ 103 w 122"/>
                        <a:gd name="T13" fmla="*/ 15 h 74"/>
                        <a:gd name="T14" fmla="*/ 85 w 122"/>
                        <a:gd name="T15" fmla="*/ 3 h 74"/>
                        <a:gd name="T16" fmla="*/ 61 w 122"/>
                        <a:gd name="T17" fmla="*/ 0 h 74"/>
                        <a:gd name="T18" fmla="*/ 37 w 122"/>
                        <a:gd name="T19" fmla="*/ 3 h 74"/>
                        <a:gd name="T20" fmla="*/ 18 w 122"/>
                        <a:gd name="T21" fmla="*/ 15 h 74"/>
                        <a:gd name="T22" fmla="*/ 5 w 122"/>
                        <a:gd name="T23" fmla="*/ 28 h 74"/>
                        <a:gd name="T24" fmla="*/ 0 w 122"/>
                        <a:gd name="T25" fmla="*/ 42 h 74"/>
                        <a:gd name="T26" fmla="*/ 5 w 122"/>
                        <a:gd name="T27" fmla="*/ 54 h 74"/>
                        <a:gd name="T28" fmla="*/ 18 w 122"/>
                        <a:gd name="T29" fmla="*/ 65 h 74"/>
                        <a:gd name="T30" fmla="*/ 37 w 122"/>
                        <a:gd name="T31" fmla="*/ 72 h 74"/>
                        <a:gd name="T32" fmla="*/ 61 w 122"/>
                        <a:gd name="T33" fmla="*/ 74 h 7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22"/>
                        <a:gd name="T52" fmla="*/ 0 h 74"/>
                        <a:gd name="T53" fmla="*/ 122 w 122"/>
                        <a:gd name="T54" fmla="*/ 74 h 7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22" h="74">
                          <a:moveTo>
                            <a:pt x="61" y="74"/>
                          </a:moveTo>
                          <a:lnTo>
                            <a:pt x="85" y="72"/>
                          </a:lnTo>
                          <a:lnTo>
                            <a:pt x="103" y="65"/>
                          </a:lnTo>
                          <a:lnTo>
                            <a:pt x="116" y="54"/>
                          </a:lnTo>
                          <a:lnTo>
                            <a:pt x="122" y="42"/>
                          </a:lnTo>
                          <a:lnTo>
                            <a:pt x="116" y="28"/>
                          </a:lnTo>
                          <a:lnTo>
                            <a:pt x="103" y="15"/>
                          </a:lnTo>
                          <a:lnTo>
                            <a:pt x="85" y="3"/>
                          </a:lnTo>
                          <a:lnTo>
                            <a:pt x="61" y="0"/>
                          </a:lnTo>
                          <a:lnTo>
                            <a:pt x="37" y="3"/>
                          </a:lnTo>
                          <a:lnTo>
                            <a:pt x="18" y="15"/>
                          </a:lnTo>
                          <a:lnTo>
                            <a:pt x="5" y="28"/>
                          </a:lnTo>
                          <a:lnTo>
                            <a:pt x="0" y="42"/>
                          </a:lnTo>
                          <a:lnTo>
                            <a:pt x="5" y="54"/>
                          </a:lnTo>
                          <a:lnTo>
                            <a:pt x="18" y="65"/>
                          </a:lnTo>
                          <a:lnTo>
                            <a:pt x="37" y="72"/>
                          </a:lnTo>
                          <a:lnTo>
                            <a:pt x="61" y="74"/>
                          </a:lnTo>
                          <a:close/>
                        </a:path>
                      </a:pathLst>
                    </a:custGeom>
                    <a:solidFill>
                      <a:srgbClr val="ADADAD"/>
                    </a:solidFill>
                    <a:ln w="0">
                      <a:solidFill>
                        <a:srgbClr val="ADADAD"/>
                      </a:solidFill>
                      <a:round/>
                      <a:headEnd/>
                      <a:tailEnd/>
                    </a:ln>
                  </p:spPr>
                  <p:txBody>
                    <a:bodyPr/>
                    <a:lstStyle/>
                    <a:p>
                      <a:pPr defTabSz="457200"/>
                      <a:endParaRPr lang="en-US" dirty="0">
                        <a:solidFill>
                          <a:prstClr val="black"/>
                        </a:solidFill>
                      </a:endParaRPr>
                    </a:p>
                  </p:txBody>
                </p:sp>
                <p:sp>
                  <p:nvSpPr>
                    <p:cNvPr id="9305" name="Freeform 225"/>
                    <p:cNvSpPr>
                      <a:spLocks/>
                    </p:cNvSpPr>
                    <p:nvPr/>
                  </p:nvSpPr>
                  <p:spPr bwMode="auto">
                    <a:xfrm>
                      <a:off x="1205" y="3024"/>
                      <a:ext cx="96" cy="59"/>
                    </a:xfrm>
                    <a:custGeom>
                      <a:avLst/>
                      <a:gdLst>
                        <a:gd name="T0" fmla="*/ 48 w 96"/>
                        <a:gd name="T1" fmla="*/ 59 h 59"/>
                        <a:gd name="T2" fmla="*/ 66 w 96"/>
                        <a:gd name="T3" fmla="*/ 55 h 59"/>
                        <a:gd name="T4" fmla="*/ 83 w 96"/>
                        <a:gd name="T5" fmla="*/ 50 h 59"/>
                        <a:gd name="T6" fmla="*/ 92 w 96"/>
                        <a:gd name="T7" fmla="*/ 42 h 59"/>
                        <a:gd name="T8" fmla="*/ 96 w 96"/>
                        <a:gd name="T9" fmla="*/ 33 h 59"/>
                        <a:gd name="T10" fmla="*/ 92 w 96"/>
                        <a:gd name="T11" fmla="*/ 22 h 59"/>
                        <a:gd name="T12" fmla="*/ 83 w 96"/>
                        <a:gd name="T13" fmla="*/ 11 h 59"/>
                        <a:gd name="T14" fmla="*/ 66 w 96"/>
                        <a:gd name="T15" fmla="*/ 1 h 59"/>
                        <a:gd name="T16" fmla="*/ 48 w 96"/>
                        <a:gd name="T17" fmla="*/ 0 h 59"/>
                        <a:gd name="T18" fmla="*/ 29 w 96"/>
                        <a:gd name="T19" fmla="*/ 1 h 59"/>
                        <a:gd name="T20" fmla="*/ 13 w 96"/>
                        <a:gd name="T21" fmla="*/ 11 h 59"/>
                        <a:gd name="T22" fmla="*/ 3 w 96"/>
                        <a:gd name="T23" fmla="*/ 22 h 59"/>
                        <a:gd name="T24" fmla="*/ 0 w 96"/>
                        <a:gd name="T25" fmla="*/ 33 h 59"/>
                        <a:gd name="T26" fmla="*/ 3 w 96"/>
                        <a:gd name="T27" fmla="*/ 42 h 59"/>
                        <a:gd name="T28" fmla="*/ 13 w 96"/>
                        <a:gd name="T29" fmla="*/ 50 h 59"/>
                        <a:gd name="T30" fmla="*/ 29 w 96"/>
                        <a:gd name="T31" fmla="*/ 55 h 59"/>
                        <a:gd name="T32" fmla="*/ 48 w 96"/>
                        <a:gd name="T33" fmla="*/ 59 h 5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96"/>
                        <a:gd name="T52" fmla="*/ 0 h 59"/>
                        <a:gd name="T53" fmla="*/ 96 w 96"/>
                        <a:gd name="T54" fmla="*/ 59 h 5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96" h="59">
                          <a:moveTo>
                            <a:pt x="48" y="59"/>
                          </a:moveTo>
                          <a:lnTo>
                            <a:pt x="66" y="55"/>
                          </a:lnTo>
                          <a:lnTo>
                            <a:pt x="83" y="50"/>
                          </a:lnTo>
                          <a:lnTo>
                            <a:pt x="92" y="42"/>
                          </a:lnTo>
                          <a:lnTo>
                            <a:pt x="96" y="33"/>
                          </a:lnTo>
                          <a:lnTo>
                            <a:pt x="92" y="22"/>
                          </a:lnTo>
                          <a:lnTo>
                            <a:pt x="83" y="11"/>
                          </a:lnTo>
                          <a:lnTo>
                            <a:pt x="66" y="1"/>
                          </a:lnTo>
                          <a:lnTo>
                            <a:pt x="48" y="0"/>
                          </a:lnTo>
                          <a:lnTo>
                            <a:pt x="29" y="1"/>
                          </a:lnTo>
                          <a:lnTo>
                            <a:pt x="13" y="11"/>
                          </a:lnTo>
                          <a:lnTo>
                            <a:pt x="3" y="22"/>
                          </a:lnTo>
                          <a:lnTo>
                            <a:pt x="0" y="33"/>
                          </a:lnTo>
                          <a:lnTo>
                            <a:pt x="3" y="42"/>
                          </a:lnTo>
                          <a:lnTo>
                            <a:pt x="13" y="50"/>
                          </a:lnTo>
                          <a:lnTo>
                            <a:pt x="29" y="55"/>
                          </a:lnTo>
                          <a:lnTo>
                            <a:pt x="48" y="59"/>
                          </a:lnTo>
                          <a:close/>
                        </a:path>
                      </a:pathLst>
                    </a:custGeom>
                    <a:solidFill>
                      <a:srgbClr val="C8C8C8"/>
                    </a:solidFill>
                    <a:ln w="0">
                      <a:solidFill>
                        <a:srgbClr val="C8C8C8"/>
                      </a:solidFill>
                      <a:round/>
                      <a:headEnd/>
                      <a:tailEnd/>
                    </a:ln>
                  </p:spPr>
                  <p:txBody>
                    <a:bodyPr/>
                    <a:lstStyle/>
                    <a:p>
                      <a:pPr defTabSz="457200"/>
                      <a:endParaRPr lang="en-US" dirty="0">
                        <a:solidFill>
                          <a:prstClr val="black"/>
                        </a:solidFill>
                      </a:endParaRPr>
                    </a:p>
                  </p:txBody>
                </p:sp>
                <p:sp>
                  <p:nvSpPr>
                    <p:cNvPr id="9306" name="Freeform 226"/>
                    <p:cNvSpPr>
                      <a:spLocks/>
                    </p:cNvSpPr>
                    <p:nvPr/>
                  </p:nvSpPr>
                  <p:spPr bwMode="auto">
                    <a:xfrm>
                      <a:off x="1216" y="3024"/>
                      <a:ext cx="74" cy="44"/>
                    </a:xfrm>
                    <a:custGeom>
                      <a:avLst/>
                      <a:gdLst>
                        <a:gd name="T0" fmla="*/ 37 w 74"/>
                        <a:gd name="T1" fmla="*/ 44 h 44"/>
                        <a:gd name="T2" fmla="*/ 55 w 74"/>
                        <a:gd name="T3" fmla="*/ 42 h 44"/>
                        <a:gd name="T4" fmla="*/ 68 w 74"/>
                        <a:gd name="T5" fmla="*/ 35 h 44"/>
                        <a:gd name="T6" fmla="*/ 74 w 74"/>
                        <a:gd name="T7" fmla="*/ 26 h 44"/>
                        <a:gd name="T8" fmla="*/ 68 w 74"/>
                        <a:gd name="T9" fmla="*/ 14 h 44"/>
                        <a:gd name="T10" fmla="*/ 55 w 74"/>
                        <a:gd name="T11" fmla="*/ 5 h 44"/>
                        <a:gd name="T12" fmla="*/ 37 w 74"/>
                        <a:gd name="T13" fmla="*/ 0 h 44"/>
                        <a:gd name="T14" fmla="*/ 18 w 74"/>
                        <a:gd name="T15" fmla="*/ 5 h 44"/>
                        <a:gd name="T16" fmla="*/ 5 w 74"/>
                        <a:gd name="T17" fmla="*/ 14 h 44"/>
                        <a:gd name="T18" fmla="*/ 0 w 74"/>
                        <a:gd name="T19" fmla="*/ 26 h 44"/>
                        <a:gd name="T20" fmla="*/ 5 w 74"/>
                        <a:gd name="T21" fmla="*/ 35 h 44"/>
                        <a:gd name="T22" fmla="*/ 18 w 74"/>
                        <a:gd name="T23" fmla="*/ 42 h 44"/>
                        <a:gd name="T24" fmla="*/ 37 w 74"/>
                        <a:gd name="T25" fmla="*/ 44 h 4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74"/>
                        <a:gd name="T40" fmla="*/ 0 h 44"/>
                        <a:gd name="T41" fmla="*/ 74 w 74"/>
                        <a:gd name="T42" fmla="*/ 44 h 4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74" h="44">
                          <a:moveTo>
                            <a:pt x="37" y="44"/>
                          </a:moveTo>
                          <a:lnTo>
                            <a:pt x="55" y="42"/>
                          </a:lnTo>
                          <a:lnTo>
                            <a:pt x="68" y="35"/>
                          </a:lnTo>
                          <a:lnTo>
                            <a:pt x="74" y="26"/>
                          </a:lnTo>
                          <a:lnTo>
                            <a:pt x="68" y="14"/>
                          </a:lnTo>
                          <a:lnTo>
                            <a:pt x="55" y="5"/>
                          </a:lnTo>
                          <a:lnTo>
                            <a:pt x="37" y="0"/>
                          </a:lnTo>
                          <a:lnTo>
                            <a:pt x="18" y="5"/>
                          </a:lnTo>
                          <a:lnTo>
                            <a:pt x="5" y="14"/>
                          </a:lnTo>
                          <a:lnTo>
                            <a:pt x="0" y="26"/>
                          </a:lnTo>
                          <a:lnTo>
                            <a:pt x="5" y="35"/>
                          </a:lnTo>
                          <a:lnTo>
                            <a:pt x="18" y="42"/>
                          </a:lnTo>
                          <a:lnTo>
                            <a:pt x="37" y="44"/>
                          </a:lnTo>
                          <a:close/>
                        </a:path>
                      </a:pathLst>
                    </a:custGeom>
                    <a:solidFill>
                      <a:srgbClr val="E4E4E4"/>
                    </a:solidFill>
                    <a:ln w="0">
                      <a:solidFill>
                        <a:srgbClr val="E4E4E4"/>
                      </a:solidFill>
                      <a:round/>
                      <a:headEnd/>
                      <a:tailEnd/>
                    </a:ln>
                  </p:spPr>
                  <p:txBody>
                    <a:bodyPr/>
                    <a:lstStyle/>
                    <a:p>
                      <a:pPr defTabSz="457200"/>
                      <a:endParaRPr lang="en-US" dirty="0">
                        <a:solidFill>
                          <a:prstClr val="black"/>
                        </a:solidFill>
                      </a:endParaRPr>
                    </a:p>
                  </p:txBody>
                </p:sp>
                <p:sp>
                  <p:nvSpPr>
                    <p:cNvPr id="9307" name="Freeform 227"/>
                    <p:cNvSpPr>
                      <a:spLocks/>
                    </p:cNvSpPr>
                    <p:nvPr/>
                  </p:nvSpPr>
                  <p:spPr bwMode="auto">
                    <a:xfrm>
                      <a:off x="1236" y="3033"/>
                      <a:ext cx="50" cy="30"/>
                    </a:xfrm>
                    <a:custGeom>
                      <a:avLst/>
                      <a:gdLst>
                        <a:gd name="T0" fmla="*/ 26 w 50"/>
                        <a:gd name="T1" fmla="*/ 30 h 30"/>
                        <a:gd name="T2" fmla="*/ 33 w 50"/>
                        <a:gd name="T3" fmla="*/ 30 h 30"/>
                        <a:gd name="T4" fmla="*/ 39 w 50"/>
                        <a:gd name="T5" fmla="*/ 28 h 30"/>
                        <a:gd name="T6" fmla="*/ 45 w 50"/>
                        <a:gd name="T7" fmla="*/ 24 h 30"/>
                        <a:gd name="T8" fmla="*/ 48 w 50"/>
                        <a:gd name="T9" fmla="*/ 22 h 30"/>
                        <a:gd name="T10" fmla="*/ 50 w 50"/>
                        <a:gd name="T11" fmla="*/ 17 h 30"/>
                        <a:gd name="T12" fmla="*/ 48 w 50"/>
                        <a:gd name="T13" fmla="*/ 13 h 30"/>
                        <a:gd name="T14" fmla="*/ 45 w 50"/>
                        <a:gd name="T15" fmla="*/ 9 h 30"/>
                        <a:gd name="T16" fmla="*/ 39 w 50"/>
                        <a:gd name="T17" fmla="*/ 4 h 30"/>
                        <a:gd name="T18" fmla="*/ 33 w 50"/>
                        <a:gd name="T19" fmla="*/ 2 h 30"/>
                        <a:gd name="T20" fmla="*/ 26 w 50"/>
                        <a:gd name="T21" fmla="*/ 0 h 30"/>
                        <a:gd name="T22" fmla="*/ 17 w 50"/>
                        <a:gd name="T23" fmla="*/ 2 h 30"/>
                        <a:gd name="T24" fmla="*/ 11 w 50"/>
                        <a:gd name="T25" fmla="*/ 4 h 30"/>
                        <a:gd name="T26" fmla="*/ 6 w 50"/>
                        <a:gd name="T27" fmla="*/ 9 h 30"/>
                        <a:gd name="T28" fmla="*/ 2 w 50"/>
                        <a:gd name="T29" fmla="*/ 13 h 30"/>
                        <a:gd name="T30" fmla="*/ 0 w 50"/>
                        <a:gd name="T31" fmla="*/ 17 h 30"/>
                        <a:gd name="T32" fmla="*/ 2 w 50"/>
                        <a:gd name="T33" fmla="*/ 22 h 30"/>
                        <a:gd name="T34" fmla="*/ 6 w 50"/>
                        <a:gd name="T35" fmla="*/ 24 h 30"/>
                        <a:gd name="T36" fmla="*/ 11 w 50"/>
                        <a:gd name="T37" fmla="*/ 28 h 30"/>
                        <a:gd name="T38" fmla="*/ 17 w 50"/>
                        <a:gd name="T39" fmla="*/ 30 h 30"/>
                        <a:gd name="T40" fmla="*/ 26 w 50"/>
                        <a:gd name="T41" fmla="*/ 30 h 3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50"/>
                        <a:gd name="T64" fmla="*/ 0 h 30"/>
                        <a:gd name="T65" fmla="*/ 50 w 50"/>
                        <a:gd name="T66" fmla="*/ 30 h 3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50" h="30">
                          <a:moveTo>
                            <a:pt x="26" y="30"/>
                          </a:moveTo>
                          <a:lnTo>
                            <a:pt x="33" y="30"/>
                          </a:lnTo>
                          <a:lnTo>
                            <a:pt x="39" y="28"/>
                          </a:lnTo>
                          <a:lnTo>
                            <a:pt x="45" y="24"/>
                          </a:lnTo>
                          <a:lnTo>
                            <a:pt x="48" y="22"/>
                          </a:lnTo>
                          <a:lnTo>
                            <a:pt x="50" y="17"/>
                          </a:lnTo>
                          <a:lnTo>
                            <a:pt x="48" y="13"/>
                          </a:lnTo>
                          <a:lnTo>
                            <a:pt x="45" y="9"/>
                          </a:lnTo>
                          <a:lnTo>
                            <a:pt x="39" y="4"/>
                          </a:lnTo>
                          <a:lnTo>
                            <a:pt x="33" y="2"/>
                          </a:lnTo>
                          <a:lnTo>
                            <a:pt x="26" y="0"/>
                          </a:lnTo>
                          <a:lnTo>
                            <a:pt x="17" y="2"/>
                          </a:lnTo>
                          <a:lnTo>
                            <a:pt x="11" y="4"/>
                          </a:lnTo>
                          <a:lnTo>
                            <a:pt x="6" y="9"/>
                          </a:lnTo>
                          <a:lnTo>
                            <a:pt x="2" y="13"/>
                          </a:lnTo>
                          <a:lnTo>
                            <a:pt x="0" y="17"/>
                          </a:lnTo>
                          <a:lnTo>
                            <a:pt x="2" y="22"/>
                          </a:lnTo>
                          <a:lnTo>
                            <a:pt x="6" y="24"/>
                          </a:lnTo>
                          <a:lnTo>
                            <a:pt x="11" y="28"/>
                          </a:lnTo>
                          <a:lnTo>
                            <a:pt x="17" y="30"/>
                          </a:lnTo>
                          <a:lnTo>
                            <a:pt x="26" y="30"/>
                          </a:lnTo>
                          <a:close/>
                        </a:path>
                      </a:pathLst>
                    </a:custGeom>
                    <a:solidFill>
                      <a:srgbClr val="FFFFFF"/>
                    </a:solidFill>
                    <a:ln w="0">
                      <a:solidFill>
                        <a:srgbClr val="FFFFFF"/>
                      </a:solidFill>
                      <a:round/>
                      <a:headEnd/>
                      <a:tailEnd/>
                    </a:ln>
                  </p:spPr>
                  <p:txBody>
                    <a:bodyPr/>
                    <a:lstStyle/>
                    <a:p>
                      <a:pPr defTabSz="457200"/>
                      <a:endParaRPr lang="en-US" dirty="0">
                        <a:solidFill>
                          <a:prstClr val="black"/>
                        </a:solidFill>
                      </a:endParaRPr>
                    </a:p>
                  </p:txBody>
                </p:sp>
                <p:sp>
                  <p:nvSpPr>
                    <p:cNvPr id="9308" name="Freeform 228"/>
                    <p:cNvSpPr>
                      <a:spLocks/>
                    </p:cNvSpPr>
                    <p:nvPr/>
                  </p:nvSpPr>
                  <p:spPr bwMode="auto">
                    <a:xfrm>
                      <a:off x="1286" y="3331"/>
                      <a:ext cx="338" cy="310"/>
                    </a:xfrm>
                    <a:custGeom>
                      <a:avLst/>
                      <a:gdLst>
                        <a:gd name="T0" fmla="*/ 148 w 338"/>
                        <a:gd name="T1" fmla="*/ 310 h 310"/>
                        <a:gd name="T2" fmla="*/ 108 w 338"/>
                        <a:gd name="T3" fmla="*/ 305 h 310"/>
                        <a:gd name="T4" fmla="*/ 76 w 338"/>
                        <a:gd name="T5" fmla="*/ 293 h 310"/>
                        <a:gd name="T6" fmla="*/ 50 w 338"/>
                        <a:gd name="T7" fmla="*/ 280 h 310"/>
                        <a:gd name="T8" fmla="*/ 32 w 338"/>
                        <a:gd name="T9" fmla="*/ 266 h 310"/>
                        <a:gd name="T10" fmla="*/ 19 w 338"/>
                        <a:gd name="T11" fmla="*/ 249 h 310"/>
                        <a:gd name="T12" fmla="*/ 9 w 338"/>
                        <a:gd name="T13" fmla="*/ 234 h 310"/>
                        <a:gd name="T14" fmla="*/ 4 w 338"/>
                        <a:gd name="T15" fmla="*/ 223 h 310"/>
                        <a:gd name="T16" fmla="*/ 0 w 338"/>
                        <a:gd name="T17" fmla="*/ 214 h 310"/>
                        <a:gd name="T18" fmla="*/ 0 w 338"/>
                        <a:gd name="T19" fmla="*/ 210 h 310"/>
                        <a:gd name="T20" fmla="*/ 0 w 338"/>
                        <a:gd name="T21" fmla="*/ 0 h 310"/>
                        <a:gd name="T22" fmla="*/ 338 w 338"/>
                        <a:gd name="T23" fmla="*/ 2 h 310"/>
                        <a:gd name="T24" fmla="*/ 338 w 338"/>
                        <a:gd name="T25" fmla="*/ 206 h 310"/>
                        <a:gd name="T26" fmla="*/ 330 w 338"/>
                        <a:gd name="T27" fmla="*/ 223 h 310"/>
                        <a:gd name="T28" fmla="*/ 321 w 338"/>
                        <a:gd name="T29" fmla="*/ 238 h 310"/>
                        <a:gd name="T30" fmla="*/ 314 w 338"/>
                        <a:gd name="T31" fmla="*/ 251 h 310"/>
                        <a:gd name="T32" fmla="*/ 308 w 338"/>
                        <a:gd name="T33" fmla="*/ 258 h 310"/>
                        <a:gd name="T34" fmla="*/ 306 w 338"/>
                        <a:gd name="T35" fmla="*/ 262 h 310"/>
                        <a:gd name="T36" fmla="*/ 289 w 338"/>
                        <a:gd name="T37" fmla="*/ 277 h 310"/>
                        <a:gd name="T38" fmla="*/ 267 w 338"/>
                        <a:gd name="T39" fmla="*/ 290 h 310"/>
                        <a:gd name="T40" fmla="*/ 241 w 338"/>
                        <a:gd name="T41" fmla="*/ 297 h 310"/>
                        <a:gd name="T42" fmla="*/ 213 w 338"/>
                        <a:gd name="T43" fmla="*/ 303 h 310"/>
                        <a:gd name="T44" fmla="*/ 189 w 338"/>
                        <a:gd name="T45" fmla="*/ 306 h 310"/>
                        <a:gd name="T46" fmla="*/ 167 w 338"/>
                        <a:gd name="T47" fmla="*/ 308 h 310"/>
                        <a:gd name="T48" fmla="*/ 152 w 338"/>
                        <a:gd name="T49" fmla="*/ 308 h 310"/>
                        <a:gd name="T50" fmla="*/ 148 w 338"/>
                        <a:gd name="T51" fmla="*/ 310 h 31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338"/>
                        <a:gd name="T79" fmla="*/ 0 h 310"/>
                        <a:gd name="T80" fmla="*/ 338 w 338"/>
                        <a:gd name="T81" fmla="*/ 310 h 310"/>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338" h="310">
                          <a:moveTo>
                            <a:pt x="148" y="310"/>
                          </a:moveTo>
                          <a:lnTo>
                            <a:pt x="108" y="305"/>
                          </a:lnTo>
                          <a:lnTo>
                            <a:pt x="76" y="293"/>
                          </a:lnTo>
                          <a:lnTo>
                            <a:pt x="50" y="280"/>
                          </a:lnTo>
                          <a:lnTo>
                            <a:pt x="32" y="266"/>
                          </a:lnTo>
                          <a:lnTo>
                            <a:pt x="19" y="249"/>
                          </a:lnTo>
                          <a:lnTo>
                            <a:pt x="9" y="234"/>
                          </a:lnTo>
                          <a:lnTo>
                            <a:pt x="4" y="223"/>
                          </a:lnTo>
                          <a:lnTo>
                            <a:pt x="0" y="214"/>
                          </a:lnTo>
                          <a:lnTo>
                            <a:pt x="0" y="210"/>
                          </a:lnTo>
                          <a:lnTo>
                            <a:pt x="0" y="0"/>
                          </a:lnTo>
                          <a:lnTo>
                            <a:pt x="338" y="2"/>
                          </a:lnTo>
                          <a:lnTo>
                            <a:pt x="338" y="206"/>
                          </a:lnTo>
                          <a:lnTo>
                            <a:pt x="330" y="223"/>
                          </a:lnTo>
                          <a:lnTo>
                            <a:pt x="321" y="238"/>
                          </a:lnTo>
                          <a:lnTo>
                            <a:pt x="314" y="251"/>
                          </a:lnTo>
                          <a:lnTo>
                            <a:pt x="308" y="258"/>
                          </a:lnTo>
                          <a:lnTo>
                            <a:pt x="306" y="262"/>
                          </a:lnTo>
                          <a:lnTo>
                            <a:pt x="289" y="277"/>
                          </a:lnTo>
                          <a:lnTo>
                            <a:pt x="267" y="290"/>
                          </a:lnTo>
                          <a:lnTo>
                            <a:pt x="241" y="297"/>
                          </a:lnTo>
                          <a:lnTo>
                            <a:pt x="213" y="303"/>
                          </a:lnTo>
                          <a:lnTo>
                            <a:pt x="189" y="306"/>
                          </a:lnTo>
                          <a:lnTo>
                            <a:pt x="167" y="308"/>
                          </a:lnTo>
                          <a:lnTo>
                            <a:pt x="152" y="308"/>
                          </a:lnTo>
                          <a:lnTo>
                            <a:pt x="148" y="310"/>
                          </a:lnTo>
                          <a:close/>
                        </a:path>
                      </a:pathLst>
                    </a:custGeom>
                    <a:solidFill>
                      <a:srgbClr val="000000"/>
                    </a:solidFill>
                    <a:ln w="0">
                      <a:solidFill>
                        <a:srgbClr val="000000"/>
                      </a:solidFill>
                      <a:round/>
                      <a:headEnd/>
                      <a:tailEnd/>
                    </a:ln>
                  </p:spPr>
                  <p:txBody>
                    <a:bodyPr/>
                    <a:lstStyle/>
                    <a:p>
                      <a:pPr defTabSz="457200"/>
                      <a:endParaRPr lang="en-US" dirty="0">
                        <a:solidFill>
                          <a:prstClr val="black"/>
                        </a:solidFill>
                      </a:endParaRPr>
                    </a:p>
                  </p:txBody>
                </p:sp>
                <p:sp>
                  <p:nvSpPr>
                    <p:cNvPr id="9309" name="Freeform 229"/>
                    <p:cNvSpPr>
                      <a:spLocks/>
                    </p:cNvSpPr>
                    <p:nvPr/>
                  </p:nvSpPr>
                  <p:spPr bwMode="auto">
                    <a:xfrm>
                      <a:off x="1286" y="3331"/>
                      <a:ext cx="338" cy="310"/>
                    </a:xfrm>
                    <a:custGeom>
                      <a:avLst/>
                      <a:gdLst>
                        <a:gd name="T0" fmla="*/ 148 w 338"/>
                        <a:gd name="T1" fmla="*/ 310 h 310"/>
                        <a:gd name="T2" fmla="*/ 108 w 338"/>
                        <a:gd name="T3" fmla="*/ 305 h 310"/>
                        <a:gd name="T4" fmla="*/ 76 w 338"/>
                        <a:gd name="T5" fmla="*/ 293 h 310"/>
                        <a:gd name="T6" fmla="*/ 50 w 338"/>
                        <a:gd name="T7" fmla="*/ 280 h 310"/>
                        <a:gd name="T8" fmla="*/ 32 w 338"/>
                        <a:gd name="T9" fmla="*/ 266 h 310"/>
                        <a:gd name="T10" fmla="*/ 19 w 338"/>
                        <a:gd name="T11" fmla="*/ 249 h 310"/>
                        <a:gd name="T12" fmla="*/ 9 w 338"/>
                        <a:gd name="T13" fmla="*/ 234 h 310"/>
                        <a:gd name="T14" fmla="*/ 4 w 338"/>
                        <a:gd name="T15" fmla="*/ 223 h 310"/>
                        <a:gd name="T16" fmla="*/ 0 w 338"/>
                        <a:gd name="T17" fmla="*/ 214 h 310"/>
                        <a:gd name="T18" fmla="*/ 0 w 338"/>
                        <a:gd name="T19" fmla="*/ 210 h 310"/>
                        <a:gd name="T20" fmla="*/ 0 w 338"/>
                        <a:gd name="T21" fmla="*/ 0 h 310"/>
                        <a:gd name="T22" fmla="*/ 338 w 338"/>
                        <a:gd name="T23" fmla="*/ 2 h 310"/>
                        <a:gd name="T24" fmla="*/ 338 w 338"/>
                        <a:gd name="T25" fmla="*/ 206 h 310"/>
                        <a:gd name="T26" fmla="*/ 330 w 338"/>
                        <a:gd name="T27" fmla="*/ 223 h 310"/>
                        <a:gd name="T28" fmla="*/ 321 w 338"/>
                        <a:gd name="T29" fmla="*/ 238 h 310"/>
                        <a:gd name="T30" fmla="*/ 314 w 338"/>
                        <a:gd name="T31" fmla="*/ 251 h 310"/>
                        <a:gd name="T32" fmla="*/ 308 w 338"/>
                        <a:gd name="T33" fmla="*/ 258 h 310"/>
                        <a:gd name="T34" fmla="*/ 306 w 338"/>
                        <a:gd name="T35" fmla="*/ 262 h 310"/>
                        <a:gd name="T36" fmla="*/ 289 w 338"/>
                        <a:gd name="T37" fmla="*/ 277 h 310"/>
                        <a:gd name="T38" fmla="*/ 267 w 338"/>
                        <a:gd name="T39" fmla="*/ 290 h 310"/>
                        <a:gd name="T40" fmla="*/ 241 w 338"/>
                        <a:gd name="T41" fmla="*/ 297 h 310"/>
                        <a:gd name="T42" fmla="*/ 213 w 338"/>
                        <a:gd name="T43" fmla="*/ 303 h 310"/>
                        <a:gd name="T44" fmla="*/ 189 w 338"/>
                        <a:gd name="T45" fmla="*/ 306 h 310"/>
                        <a:gd name="T46" fmla="*/ 167 w 338"/>
                        <a:gd name="T47" fmla="*/ 308 h 310"/>
                        <a:gd name="T48" fmla="*/ 152 w 338"/>
                        <a:gd name="T49" fmla="*/ 308 h 310"/>
                        <a:gd name="T50" fmla="*/ 148 w 338"/>
                        <a:gd name="T51" fmla="*/ 310 h 31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338"/>
                        <a:gd name="T79" fmla="*/ 0 h 310"/>
                        <a:gd name="T80" fmla="*/ 338 w 338"/>
                        <a:gd name="T81" fmla="*/ 310 h 310"/>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338" h="310">
                          <a:moveTo>
                            <a:pt x="148" y="310"/>
                          </a:moveTo>
                          <a:lnTo>
                            <a:pt x="108" y="305"/>
                          </a:lnTo>
                          <a:lnTo>
                            <a:pt x="76" y="293"/>
                          </a:lnTo>
                          <a:lnTo>
                            <a:pt x="50" y="280"/>
                          </a:lnTo>
                          <a:lnTo>
                            <a:pt x="32" y="266"/>
                          </a:lnTo>
                          <a:lnTo>
                            <a:pt x="19" y="249"/>
                          </a:lnTo>
                          <a:lnTo>
                            <a:pt x="9" y="234"/>
                          </a:lnTo>
                          <a:lnTo>
                            <a:pt x="4" y="223"/>
                          </a:lnTo>
                          <a:lnTo>
                            <a:pt x="0" y="214"/>
                          </a:lnTo>
                          <a:lnTo>
                            <a:pt x="0" y="210"/>
                          </a:lnTo>
                          <a:lnTo>
                            <a:pt x="0" y="0"/>
                          </a:lnTo>
                          <a:lnTo>
                            <a:pt x="338" y="2"/>
                          </a:lnTo>
                          <a:lnTo>
                            <a:pt x="338" y="206"/>
                          </a:lnTo>
                          <a:lnTo>
                            <a:pt x="330" y="223"/>
                          </a:lnTo>
                          <a:lnTo>
                            <a:pt x="321" y="238"/>
                          </a:lnTo>
                          <a:lnTo>
                            <a:pt x="314" y="251"/>
                          </a:lnTo>
                          <a:lnTo>
                            <a:pt x="308" y="258"/>
                          </a:lnTo>
                          <a:lnTo>
                            <a:pt x="306" y="262"/>
                          </a:lnTo>
                          <a:lnTo>
                            <a:pt x="289" y="277"/>
                          </a:lnTo>
                          <a:lnTo>
                            <a:pt x="267" y="290"/>
                          </a:lnTo>
                          <a:lnTo>
                            <a:pt x="241" y="297"/>
                          </a:lnTo>
                          <a:lnTo>
                            <a:pt x="213" y="303"/>
                          </a:lnTo>
                          <a:lnTo>
                            <a:pt x="189" y="306"/>
                          </a:lnTo>
                          <a:lnTo>
                            <a:pt x="167" y="308"/>
                          </a:lnTo>
                          <a:lnTo>
                            <a:pt x="152" y="308"/>
                          </a:lnTo>
                          <a:lnTo>
                            <a:pt x="148" y="310"/>
                          </a:lnTo>
                        </a:path>
                      </a:pathLst>
                    </a:custGeom>
                    <a:noFill/>
                    <a:ln w="6350">
                      <a:solidFill>
                        <a:srgbClr val="000000"/>
                      </a:solidFill>
                      <a:round/>
                      <a:headEnd/>
                      <a:tailEnd/>
                    </a:ln>
                  </p:spPr>
                  <p:txBody>
                    <a:bodyPr/>
                    <a:lstStyle/>
                    <a:p>
                      <a:pPr defTabSz="457200"/>
                      <a:endParaRPr lang="en-US" dirty="0">
                        <a:solidFill>
                          <a:prstClr val="black"/>
                        </a:solidFill>
                      </a:endParaRPr>
                    </a:p>
                  </p:txBody>
                </p:sp>
                <p:sp>
                  <p:nvSpPr>
                    <p:cNvPr id="9310" name="Freeform 230"/>
                    <p:cNvSpPr>
                      <a:spLocks/>
                    </p:cNvSpPr>
                    <p:nvPr/>
                  </p:nvSpPr>
                  <p:spPr bwMode="auto">
                    <a:xfrm>
                      <a:off x="1303" y="3331"/>
                      <a:ext cx="308" cy="308"/>
                    </a:xfrm>
                    <a:custGeom>
                      <a:avLst/>
                      <a:gdLst>
                        <a:gd name="T0" fmla="*/ 137 w 308"/>
                        <a:gd name="T1" fmla="*/ 308 h 308"/>
                        <a:gd name="T2" fmla="*/ 102 w 308"/>
                        <a:gd name="T3" fmla="*/ 305 h 308"/>
                        <a:gd name="T4" fmla="*/ 72 w 308"/>
                        <a:gd name="T5" fmla="*/ 295 h 308"/>
                        <a:gd name="T6" fmla="*/ 48 w 308"/>
                        <a:gd name="T7" fmla="*/ 282 h 308"/>
                        <a:gd name="T8" fmla="*/ 31 w 308"/>
                        <a:gd name="T9" fmla="*/ 269 h 308"/>
                        <a:gd name="T10" fmla="*/ 18 w 308"/>
                        <a:gd name="T11" fmla="*/ 254 h 308"/>
                        <a:gd name="T12" fmla="*/ 9 w 308"/>
                        <a:gd name="T13" fmla="*/ 241 h 308"/>
                        <a:gd name="T14" fmla="*/ 4 w 308"/>
                        <a:gd name="T15" fmla="*/ 230 h 308"/>
                        <a:gd name="T16" fmla="*/ 0 w 308"/>
                        <a:gd name="T17" fmla="*/ 223 h 308"/>
                        <a:gd name="T18" fmla="*/ 0 w 308"/>
                        <a:gd name="T19" fmla="*/ 219 h 308"/>
                        <a:gd name="T20" fmla="*/ 0 w 308"/>
                        <a:gd name="T21" fmla="*/ 0 h 308"/>
                        <a:gd name="T22" fmla="*/ 308 w 308"/>
                        <a:gd name="T23" fmla="*/ 2 h 308"/>
                        <a:gd name="T24" fmla="*/ 308 w 308"/>
                        <a:gd name="T25" fmla="*/ 199 h 308"/>
                        <a:gd name="T26" fmla="*/ 300 w 308"/>
                        <a:gd name="T27" fmla="*/ 214 h 308"/>
                        <a:gd name="T28" fmla="*/ 295 w 308"/>
                        <a:gd name="T29" fmla="*/ 228 h 308"/>
                        <a:gd name="T30" fmla="*/ 287 w 308"/>
                        <a:gd name="T31" fmla="*/ 241 h 308"/>
                        <a:gd name="T32" fmla="*/ 282 w 308"/>
                        <a:gd name="T33" fmla="*/ 249 h 308"/>
                        <a:gd name="T34" fmla="*/ 280 w 308"/>
                        <a:gd name="T35" fmla="*/ 253 h 308"/>
                        <a:gd name="T36" fmla="*/ 265 w 308"/>
                        <a:gd name="T37" fmla="*/ 267 h 308"/>
                        <a:gd name="T38" fmla="*/ 245 w 308"/>
                        <a:gd name="T39" fmla="*/ 279 h 308"/>
                        <a:gd name="T40" fmla="*/ 220 w 308"/>
                        <a:gd name="T41" fmla="*/ 288 h 308"/>
                        <a:gd name="T42" fmla="*/ 196 w 308"/>
                        <a:gd name="T43" fmla="*/ 295 h 308"/>
                        <a:gd name="T44" fmla="*/ 174 w 308"/>
                        <a:gd name="T45" fmla="*/ 301 h 308"/>
                        <a:gd name="T46" fmla="*/ 156 w 308"/>
                        <a:gd name="T47" fmla="*/ 305 h 308"/>
                        <a:gd name="T48" fmla="*/ 143 w 308"/>
                        <a:gd name="T49" fmla="*/ 308 h 308"/>
                        <a:gd name="T50" fmla="*/ 137 w 308"/>
                        <a:gd name="T51" fmla="*/ 308 h 30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308"/>
                        <a:gd name="T79" fmla="*/ 0 h 308"/>
                        <a:gd name="T80" fmla="*/ 308 w 308"/>
                        <a:gd name="T81" fmla="*/ 308 h 308"/>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308" h="308">
                          <a:moveTo>
                            <a:pt x="137" y="308"/>
                          </a:moveTo>
                          <a:lnTo>
                            <a:pt x="102" y="305"/>
                          </a:lnTo>
                          <a:lnTo>
                            <a:pt x="72" y="295"/>
                          </a:lnTo>
                          <a:lnTo>
                            <a:pt x="48" y="282"/>
                          </a:lnTo>
                          <a:lnTo>
                            <a:pt x="31" y="269"/>
                          </a:lnTo>
                          <a:lnTo>
                            <a:pt x="18" y="254"/>
                          </a:lnTo>
                          <a:lnTo>
                            <a:pt x="9" y="241"/>
                          </a:lnTo>
                          <a:lnTo>
                            <a:pt x="4" y="230"/>
                          </a:lnTo>
                          <a:lnTo>
                            <a:pt x="0" y="223"/>
                          </a:lnTo>
                          <a:lnTo>
                            <a:pt x="0" y="219"/>
                          </a:lnTo>
                          <a:lnTo>
                            <a:pt x="0" y="0"/>
                          </a:lnTo>
                          <a:lnTo>
                            <a:pt x="308" y="2"/>
                          </a:lnTo>
                          <a:lnTo>
                            <a:pt x="308" y="199"/>
                          </a:lnTo>
                          <a:lnTo>
                            <a:pt x="300" y="214"/>
                          </a:lnTo>
                          <a:lnTo>
                            <a:pt x="295" y="228"/>
                          </a:lnTo>
                          <a:lnTo>
                            <a:pt x="287" y="241"/>
                          </a:lnTo>
                          <a:lnTo>
                            <a:pt x="282" y="249"/>
                          </a:lnTo>
                          <a:lnTo>
                            <a:pt x="280" y="253"/>
                          </a:lnTo>
                          <a:lnTo>
                            <a:pt x="265" y="267"/>
                          </a:lnTo>
                          <a:lnTo>
                            <a:pt x="245" y="279"/>
                          </a:lnTo>
                          <a:lnTo>
                            <a:pt x="220" y="288"/>
                          </a:lnTo>
                          <a:lnTo>
                            <a:pt x="196" y="295"/>
                          </a:lnTo>
                          <a:lnTo>
                            <a:pt x="174" y="301"/>
                          </a:lnTo>
                          <a:lnTo>
                            <a:pt x="156" y="305"/>
                          </a:lnTo>
                          <a:lnTo>
                            <a:pt x="143" y="308"/>
                          </a:lnTo>
                          <a:lnTo>
                            <a:pt x="137" y="308"/>
                          </a:lnTo>
                          <a:close/>
                        </a:path>
                      </a:pathLst>
                    </a:custGeom>
                    <a:solidFill>
                      <a:srgbClr val="1A1A1A"/>
                    </a:solidFill>
                    <a:ln w="0">
                      <a:solidFill>
                        <a:srgbClr val="1A1A1A"/>
                      </a:solidFill>
                      <a:round/>
                      <a:headEnd/>
                      <a:tailEnd/>
                    </a:ln>
                  </p:spPr>
                  <p:txBody>
                    <a:bodyPr/>
                    <a:lstStyle/>
                    <a:p>
                      <a:pPr defTabSz="457200"/>
                      <a:endParaRPr lang="en-US" dirty="0">
                        <a:solidFill>
                          <a:prstClr val="black"/>
                        </a:solidFill>
                      </a:endParaRPr>
                    </a:p>
                  </p:txBody>
                </p:sp>
                <p:sp>
                  <p:nvSpPr>
                    <p:cNvPr id="9311" name="Freeform 231"/>
                    <p:cNvSpPr>
                      <a:spLocks/>
                    </p:cNvSpPr>
                    <p:nvPr/>
                  </p:nvSpPr>
                  <p:spPr bwMode="auto">
                    <a:xfrm>
                      <a:off x="1320" y="3331"/>
                      <a:ext cx="278" cy="306"/>
                    </a:xfrm>
                    <a:custGeom>
                      <a:avLst/>
                      <a:gdLst>
                        <a:gd name="T0" fmla="*/ 127 w 278"/>
                        <a:gd name="T1" fmla="*/ 306 h 306"/>
                        <a:gd name="T2" fmla="*/ 94 w 278"/>
                        <a:gd name="T3" fmla="*/ 303 h 306"/>
                        <a:gd name="T4" fmla="*/ 66 w 278"/>
                        <a:gd name="T5" fmla="*/ 295 h 306"/>
                        <a:gd name="T6" fmla="*/ 46 w 278"/>
                        <a:gd name="T7" fmla="*/ 286 h 306"/>
                        <a:gd name="T8" fmla="*/ 29 w 278"/>
                        <a:gd name="T9" fmla="*/ 273 h 306"/>
                        <a:gd name="T10" fmla="*/ 16 w 278"/>
                        <a:gd name="T11" fmla="*/ 260 h 306"/>
                        <a:gd name="T12" fmla="*/ 9 w 278"/>
                        <a:gd name="T13" fmla="*/ 249 h 306"/>
                        <a:gd name="T14" fmla="*/ 3 w 278"/>
                        <a:gd name="T15" fmla="*/ 238 h 306"/>
                        <a:gd name="T16" fmla="*/ 1 w 278"/>
                        <a:gd name="T17" fmla="*/ 232 h 306"/>
                        <a:gd name="T18" fmla="*/ 0 w 278"/>
                        <a:gd name="T19" fmla="*/ 228 h 306"/>
                        <a:gd name="T20" fmla="*/ 0 w 278"/>
                        <a:gd name="T21" fmla="*/ 0 h 306"/>
                        <a:gd name="T22" fmla="*/ 278 w 278"/>
                        <a:gd name="T23" fmla="*/ 2 h 306"/>
                        <a:gd name="T24" fmla="*/ 278 w 278"/>
                        <a:gd name="T25" fmla="*/ 191 h 306"/>
                        <a:gd name="T26" fmla="*/ 272 w 278"/>
                        <a:gd name="T27" fmla="*/ 206 h 306"/>
                        <a:gd name="T28" fmla="*/ 267 w 278"/>
                        <a:gd name="T29" fmla="*/ 219 h 306"/>
                        <a:gd name="T30" fmla="*/ 261 w 278"/>
                        <a:gd name="T31" fmla="*/ 232 h 306"/>
                        <a:gd name="T32" fmla="*/ 255 w 278"/>
                        <a:gd name="T33" fmla="*/ 240 h 306"/>
                        <a:gd name="T34" fmla="*/ 254 w 278"/>
                        <a:gd name="T35" fmla="*/ 243 h 306"/>
                        <a:gd name="T36" fmla="*/ 241 w 278"/>
                        <a:gd name="T37" fmla="*/ 256 h 306"/>
                        <a:gd name="T38" fmla="*/ 222 w 278"/>
                        <a:gd name="T39" fmla="*/ 269 h 306"/>
                        <a:gd name="T40" fmla="*/ 202 w 278"/>
                        <a:gd name="T41" fmla="*/ 280 h 306"/>
                        <a:gd name="T42" fmla="*/ 179 w 278"/>
                        <a:gd name="T43" fmla="*/ 290 h 306"/>
                        <a:gd name="T44" fmla="*/ 159 w 278"/>
                        <a:gd name="T45" fmla="*/ 297 h 306"/>
                        <a:gd name="T46" fmla="*/ 142 w 278"/>
                        <a:gd name="T47" fmla="*/ 303 h 306"/>
                        <a:gd name="T48" fmla="*/ 131 w 278"/>
                        <a:gd name="T49" fmla="*/ 306 h 306"/>
                        <a:gd name="T50" fmla="*/ 127 w 278"/>
                        <a:gd name="T51" fmla="*/ 306 h 30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278"/>
                        <a:gd name="T79" fmla="*/ 0 h 306"/>
                        <a:gd name="T80" fmla="*/ 278 w 278"/>
                        <a:gd name="T81" fmla="*/ 306 h 30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278" h="306">
                          <a:moveTo>
                            <a:pt x="127" y="306"/>
                          </a:moveTo>
                          <a:lnTo>
                            <a:pt x="94" y="303"/>
                          </a:lnTo>
                          <a:lnTo>
                            <a:pt x="66" y="295"/>
                          </a:lnTo>
                          <a:lnTo>
                            <a:pt x="46" y="286"/>
                          </a:lnTo>
                          <a:lnTo>
                            <a:pt x="29" y="273"/>
                          </a:lnTo>
                          <a:lnTo>
                            <a:pt x="16" y="260"/>
                          </a:lnTo>
                          <a:lnTo>
                            <a:pt x="9" y="249"/>
                          </a:lnTo>
                          <a:lnTo>
                            <a:pt x="3" y="238"/>
                          </a:lnTo>
                          <a:lnTo>
                            <a:pt x="1" y="232"/>
                          </a:lnTo>
                          <a:lnTo>
                            <a:pt x="0" y="228"/>
                          </a:lnTo>
                          <a:lnTo>
                            <a:pt x="0" y="0"/>
                          </a:lnTo>
                          <a:lnTo>
                            <a:pt x="278" y="2"/>
                          </a:lnTo>
                          <a:lnTo>
                            <a:pt x="278" y="191"/>
                          </a:lnTo>
                          <a:lnTo>
                            <a:pt x="272" y="206"/>
                          </a:lnTo>
                          <a:lnTo>
                            <a:pt x="267" y="219"/>
                          </a:lnTo>
                          <a:lnTo>
                            <a:pt x="261" y="232"/>
                          </a:lnTo>
                          <a:lnTo>
                            <a:pt x="255" y="240"/>
                          </a:lnTo>
                          <a:lnTo>
                            <a:pt x="254" y="243"/>
                          </a:lnTo>
                          <a:lnTo>
                            <a:pt x="241" y="256"/>
                          </a:lnTo>
                          <a:lnTo>
                            <a:pt x="222" y="269"/>
                          </a:lnTo>
                          <a:lnTo>
                            <a:pt x="202" y="280"/>
                          </a:lnTo>
                          <a:lnTo>
                            <a:pt x="179" y="290"/>
                          </a:lnTo>
                          <a:lnTo>
                            <a:pt x="159" y="297"/>
                          </a:lnTo>
                          <a:lnTo>
                            <a:pt x="142" y="303"/>
                          </a:lnTo>
                          <a:lnTo>
                            <a:pt x="131" y="306"/>
                          </a:lnTo>
                          <a:lnTo>
                            <a:pt x="127" y="306"/>
                          </a:lnTo>
                          <a:close/>
                        </a:path>
                      </a:pathLst>
                    </a:custGeom>
                    <a:solidFill>
                      <a:srgbClr val="333333"/>
                    </a:solidFill>
                    <a:ln w="0">
                      <a:solidFill>
                        <a:srgbClr val="333333"/>
                      </a:solidFill>
                      <a:round/>
                      <a:headEnd/>
                      <a:tailEnd/>
                    </a:ln>
                  </p:spPr>
                  <p:txBody>
                    <a:bodyPr/>
                    <a:lstStyle/>
                    <a:p>
                      <a:pPr defTabSz="457200"/>
                      <a:endParaRPr lang="en-US" dirty="0">
                        <a:solidFill>
                          <a:prstClr val="black"/>
                        </a:solidFill>
                      </a:endParaRPr>
                    </a:p>
                  </p:txBody>
                </p:sp>
                <p:sp>
                  <p:nvSpPr>
                    <p:cNvPr id="9312" name="Freeform 232"/>
                    <p:cNvSpPr>
                      <a:spLocks/>
                    </p:cNvSpPr>
                    <p:nvPr/>
                  </p:nvSpPr>
                  <p:spPr bwMode="auto">
                    <a:xfrm>
                      <a:off x="1338" y="3331"/>
                      <a:ext cx="249" cy="306"/>
                    </a:xfrm>
                    <a:custGeom>
                      <a:avLst/>
                      <a:gdLst>
                        <a:gd name="T0" fmla="*/ 115 w 249"/>
                        <a:gd name="T1" fmla="*/ 306 h 306"/>
                        <a:gd name="T2" fmla="*/ 82 w 249"/>
                        <a:gd name="T3" fmla="*/ 303 h 306"/>
                        <a:gd name="T4" fmla="*/ 56 w 249"/>
                        <a:gd name="T5" fmla="*/ 295 h 306"/>
                        <a:gd name="T6" fmla="*/ 35 w 249"/>
                        <a:gd name="T7" fmla="*/ 284 h 306"/>
                        <a:gd name="T8" fmla="*/ 20 w 249"/>
                        <a:gd name="T9" fmla="*/ 271 h 306"/>
                        <a:gd name="T10" fmla="*/ 11 w 249"/>
                        <a:gd name="T11" fmla="*/ 260 h 306"/>
                        <a:gd name="T12" fmla="*/ 4 w 249"/>
                        <a:gd name="T13" fmla="*/ 249 h 306"/>
                        <a:gd name="T14" fmla="*/ 0 w 249"/>
                        <a:gd name="T15" fmla="*/ 241 h 306"/>
                        <a:gd name="T16" fmla="*/ 0 w 249"/>
                        <a:gd name="T17" fmla="*/ 240 h 306"/>
                        <a:gd name="T18" fmla="*/ 0 w 249"/>
                        <a:gd name="T19" fmla="*/ 0 h 306"/>
                        <a:gd name="T20" fmla="*/ 249 w 249"/>
                        <a:gd name="T21" fmla="*/ 2 h 306"/>
                        <a:gd name="T22" fmla="*/ 249 w 249"/>
                        <a:gd name="T23" fmla="*/ 186 h 306"/>
                        <a:gd name="T24" fmla="*/ 243 w 249"/>
                        <a:gd name="T25" fmla="*/ 197 h 306"/>
                        <a:gd name="T26" fmla="*/ 237 w 249"/>
                        <a:gd name="T27" fmla="*/ 210 h 306"/>
                        <a:gd name="T28" fmla="*/ 232 w 249"/>
                        <a:gd name="T29" fmla="*/ 223 h 306"/>
                        <a:gd name="T30" fmla="*/ 228 w 249"/>
                        <a:gd name="T31" fmla="*/ 230 h 306"/>
                        <a:gd name="T32" fmla="*/ 226 w 249"/>
                        <a:gd name="T33" fmla="*/ 234 h 306"/>
                        <a:gd name="T34" fmla="*/ 215 w 249"/>
                        <a:gd name="T35" fmla="*/ 245 h 306"/>
                        <a:gd name="T36" fmla="*/ 198 w 249"/>
                        <a:gd name="T37" fmla="*/ 258 h 306"/>
                        <a:gd name="T38" fmla="*/ 180 w 249"/>
                        <a:gd name="T39" fmla="*/ 271 h 306"/>
                        <a:gd name="T40" fmla="*/ 161 w 249"/>
                        <a:gd name="T41" fmla="*/ 282 h 306"/>
                        <a:gd name="T42" fmla="*/ 145 w 249"/>
                        <a:gd name="T43" fmla="*/ 292 h 306"/>
                        <a:gd name="T44" fmla="*/ 130 w 249"/>
                        <a:gd name="T45" fmla="*/ 299 h 306"/>
                        <a:gd name="T46" fmla="*/ 119 w 249"/>
                        <a:gd name="T47" fmla="*/ 305 h 306"/>
                        <a:gd name="T48" fmla="*/ 115 w 249"/>
                        <a:gd name="T49" fmla="*/ 306 h 30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49"/>
                        <a:gd name="T76" fmla="*/ 0 h 306"/>
                        <a:gd name="T77" fmla="*/ 249 w 249"/>
                        <a:gd name="T78" fmla="*/ 306 h 30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49" h="306">
                          <a:moveTo>
                            <a:pt x="115" y="306"/>
                          </a:moveTo>
                          <a:lnTo>
                            <a:pt x="82" y="303"/>
                          </a:lnTo>
                          <a:lnTo>
                            <a:pt x="56" y="295"/>
                          </a:lnTo>
                          <a:lnTo>
                            <a:pt x="35" y="284"/>
                          </a:lnTo>
                          <a:lnTo>
                            <a:pt x="20" y="271"/>
                          </a:lnTo>
                          <a:lnTo>
                            <a:pt x="11" y="260"/>
                          </a:lnTo>
                          <a:lnTo>
                            <a:pt x="4" y="249"/>
                          </a:lnTo>
                          <a:lnTo>
                            <a:pt x="0" y="241"/>
                          </a:lnTo>
                          <a:lnTo>
                            <a:pt x="0" y="240"/>
                          </a:lnTo>
                          <a:lnTo>
                            <a:pt x="0" y="0"/>
                          </a:lnTo>
                          <a:lnTo>
                            <a:pt x="249" y="2"/>
                          </a:lnTo>
                          <a:lnTo>
                            <a:pt x="249" y="186"/>
                          </a:lnTo>
                          <a:lnTo>
                            <a:pt x="243" y="197"/>
                          </a:lnTo>
                          <a:lnTo>
                            <a:pt x="237" y="210"/>
                          </a:lnTo>
                          <a:lnTo>
                            <a:pt x="232" y="223"/>
                          </a:lnTo>
                          <a:lnTo>
                            <a:pt x="228" y="230"/>
                          </a:lnTo>
                          <a:lnTo>
                            <a:pt x="226" y="234"/>
                          </a:lnTo>
                          <a:lnTo>
                            <a:pt x="215" y="245"/>
                          </a:lnTo>
                          <a:lnTo>
                            <a:pt x="198" y="258"/>
                          </a:lnTo>
                          <a:lnTo>
                            <a:pt x="180" y="271"/>
                          </a:lnTo>
                          <a:lnTo>
                            <a:pt x="161" y="282"/>
                          </a:lnTo>
                          <a:lnTo>
                            <a:pt x="145" y="292"/>
                          </a:lnTo>
                          <a:lnTo>
                            <a:pt x="130" y="299"/>
                          </a:lnTo>
                          <a:lnTo>
                            <a:pt x="119" y="305"/>
                          </a:lnTo>
                          <a:lnTo>
                            <a:pt x="115" y="306"/>
                          </a:lnTo>
                          <a:close/>
                        </a:path>
                      </a:pathLst>
                    </a:custGeom>
                    <a:solidFill>
                      <a:srgbClr val="4D4D4D"/>
                    </a:solidFill>
                    <a:ln w="0">
                      <a:solidFill>
                        <a:srgbClr val="4D4D4D"/>
                      </a:solidFill>
                      <a:round/>
                      <a:headEnd/>
                      <a:tailEnd/>
                    </a:ln>
                  </p:spPr>
                  <p:txBody>
                    <a:bodyPr/>
                    <a:lstStyle/>
                    <a:p>
                      <a:pPr defTabSz="457200"/>
                      <a:endParaRPr lang="en-US" dirty="0">
                        <a:solidFill>
                          <a:prstClr val="black"/>
                        </a:solidFill>
                      </a:endParaRPr>
                    </a:p>
                  </p:txBody>
                </p:sp>
                <p:sp>
                  <p:nvSpPr>
                    <p:cNvPr id="9313" name="Freeform 233"/>
                    <p:cNvSpPr>
                      <a:spLocks/>
                    </p:cNvSpPr>
                    <p:nvPr/>
                  </p:nvSpPr>
                  <p:spPr bwMode="auto">
                    <a:xfrm>
                      <a:off x="1355" y="3333"/>
                      <a:ext cx="219" cy="303"/>
                    </a:xfrm>
                    <a:custGeom>
                      <a:avLst/>
                      <a:gdLst>
                        <a:gd name="T0" fmla="*/ 105 w 219"/>
                        <a:gd name="T1" fmla="*/ 303 h 303"/>
                        <a:gd name="T2" fmla="*/ 76 w 219"/>
                        <a:gd name="T3" fmla="*/ 301 h 303"/>
                        <a:gd name="T4" fmla="*/ 52 w 219"/>
                        <a:gd name="T5" fmla="*/ 293 h 303"/>
                        <a:gd name="T6" fmla="*/ 33 w 219"/>
                        <a:gd name="T7" fmla="*/ 284 h 303"/>
                        <a:gd name="T8" fmla="*/ 20 w 219"/>
                        <a:gd name="T9" fmla="*/ 275 h 303"/>
                        <a:gd name="T10" fmla="*/ 11 w 219"/>
                        <a:gd name="T11" fmla="*/ 264 h 303"/>
                        <a:gd name="T12" fmla="*/ 3 w 219"/>
                        <a:gd name="T13" fmla="*/ 254 h 303"/>
                        <a:gd name="T14" fmla="*/ 2 w 219"/>
                        <a:gd name="T15" fmla="*/ 249 h 303"/>
                        <a:gd name="T16" fmla="*/ 0 w 219"/>
                        <a:gd name="T17" fmla="*/ 247 h 303"/>
                        <a:gd name="T18" fmla="*/ 0 w 219"/>
                        <a:gd name="T19" fmla="*/ 0 h 303"/>
                        <a:gd name="T20" fmla="*/ 219 w 219"/>
                        <a:gd name="T21" fmla="*/ 0 h 303"/>
                        <a:gd name="T22" fmla="*/ 219 w 219"/>
                        <a:gd name="T23" fmla="*/ 176 h 303"/>
                        <a:gd name="T24" fmla="*/ 215 w 219"/>
                        <a:gd name="T25" fmla="*/ 188 h 303"/>
                        <a:gd name="T26" fmla="*/ 209 w 219"/>
                        <a:gd name="T27" fmla="*/ 201 h 303"/>
                        <a:gd name="T28" fmla="*/ 206 w 219"/>
                        <a:gd name="T29" fmla="*/ 210 h 303"/>
                        <a:gd name="T30" fmla="*/ 202 w 219"/>
                        <a:gd name="T31" fmla="*/ 219 h 303"/>
                        <a:gd name="T32" fmla="*/ 200 w 219"/>
                        <a:gd name="T33" fmla="*/ 223 h 303"/>
                        <a:gd name="T34" fmla="*/ 191 w 219"/>
                        <a:gd name="T35" fmla="*/ 234 h 303"/>
                        <a:gd name="T36" fmla="*/ 176 w 219"/>
                        <a:gd name="T37" fmla="*/ 247 h 303"/>
                        <a:gd name="T38" fmla="*/ 161 w 219"/>
                        <a:gd name="T39" fmla="*/ 260 h 303"/>
                        <a:gd name="T40" fmla="*/ 144 w 219"/>
                        <a:gd name="T41" fmla="*/ 273 h 303"/>
                        <a:gd name="T42" fmla="*/ 130 w 219"/>
                        <a:gd name="T43" fmla="*/ 284 h 303"/>
                        <a:gd name="T44" fmla="*/ 117 w 219"/>
                        <a:gd name="T45" fmla="*/ 295 h 303"/>
                        <a:gd name="T46" fmla="*/ 109 w 219"/>
                        <a:gd name="T47" fmla="*/ 301 h 303"/>
                        <a:gd name="T48" fmla="*/ 105 w 219"/>
                        <a:gd name="T49" fmla="*/ 303 h 303"/>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19"/>
                        <a:gd name="T76" fmla="*/ 0 h 303"/>
                        <a:gd name="T77" fmla="*/ 219 w 219"/>
                        <a:gd name="T78" fmla="*/ 303 h 303"/>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19" h="303">
                          <a:moveTo>
                            <a:pt x="105" y="303"/>
                          </a:moveTo>
                          <a:lnTo>
                            <a:pt x="76" y="301"/>
                          </a:lnTo>
                          <a:lnTo>
                            <a:pt x="52" y="293"/>
                          </a:lnTo>
                          <a:lnTo>
                            <a:pt x="33" y="284"/>
                          </a:lnTo>
                          <a:lnTo>
                            <a:pt x="20" y="275"/>
                          </a:lnTo>
                          <a:lnTo>
                            <a:pt x="11" y="264"/>
                          </a:lnTo>
                          <a:lnTo>
                            <a:pt x="3" y="254"/>
                          </a:lnTo>
                          <a:lnTo>
                            <a:pt x="2" y="249"/>
                          </a:lnTo>
                          <a:lnTo>
                            <a:pt x="0" y="247"/>
                          </a:lnTo>
                          <a:lnTo>
                            <a:pt x="0" y="0"/>
                          </a:lnTo>
                          <a:lnTo>
                            <a:pt x="219" y="0"/>
                          </a:lnTo>
                          <a:lnTo>
                            <a:pt x="219" y="176"/>
                          </a:lnTo>
                          <a:lnTo>
                            <a:pt x="215" y="188"/>
                          </a:lnTo>
                          <a:lnTo>
                            <a:pt x="209" y="201"/>
                          </a:lnTo>
                          <a:lnTo>
                            <a:pt x="206" y="210"/>
                          </a:lnTo>
                          <a:lnTo>
                            <a:pt x="202" y="219"/>
                          </a:lnTo>
                          <a:lnTo>
                            <a:pt x="200" y="223"/>
                          </a:lnTo>
                          <a:lnTo>
                            <a:pt x="191" y="234"/>
                          </a:lnTo>
                          <a:lnTo>
                            <a:pt x="176" y="247"/>
                          </a:lnTo>
                          <a:lnTo>
                            <a:pt x="161" y="260"/>
                          </a:lnTo>
                          <a:lnTo>
                            <a:pt x="144" y="273"/>
                          </a:lnTo>
                          <a:lnTo>
                            <a:pt x="130" y="284"/>
                          </a:lnTo>
                          <a:lnTo>
                            <a:pt x="117" y="295"/>
                          </a:lnTo>
                          <a:lnTo>
                            <a:pt x="109" y="301"/>
                          </a:lnTo>
                          <a:lnTo>
                            <a:pt x="105" y="303"/>
                          </a:lnTo>
                          <a:close/>
                        </a:path>
                      </a:pathLst>
                    </a:custGeom>
                    <a:solidFill>
                      <a:srgbClr val="666666"/>
                    </a:solidFill>
                    <a:ln w="0">
                      <a:solidFill>
                        <a:srgbClr val="666666"/>
                      </a:solidFill>
                      <a:round/>
                      <a:headEnd/>
                      <a:tailEnd/>
                    </a:ln>
                  </p:spPr>
                  <p:txBody>
                    <a:bodyPr/>
                    <a:lstStyle/>
                    <a:p>
                      <a:pPr defTabSz="457200"/>
                      <a:endParaRPr lang="en-US" dirty="0">
                        <a:solidFill>
                          <a:prstClr val="black"/>
                        </a:solidFill>
                      </a:endParaRPr>
                    </a:p>
                  </p:txBody>
                </p:sp>
                <p:sp>
                  <p:nvSpPr>
                    <p:cNvPr id="9314" name="Freeform 234"/>
                    <p:cNvSpPr>
                      <a:spLocks/>
                    </p:cNvSpPr>
                    <p:nvPr/>
                  </p:nvSpPr>
                  <p:spPr bwMode="auto">
                    <a:xfrm>
                      <a:off x="1373" y="3333"/>
                      <a:ext cx="189" cy="303"/>
                    </a:xfrm>
                    <a:custGeom>
                      <a:avLst/>
                      <a:gdLst>
                        <a:gd name="T0" fmla="*/ 95 w 189"/>
                        <a:gd name="T1" fmla="*/ 303 h 303"/>
                        <a:gd name="T2" fmla="*/ 65 w 189"/>
                        <a:gd name="T3" fmla="*/ 299 h 303"/>
                        <a:gd name="T4" fmla="*/ 41 w 189"/>
                        <a:gd name="T5" fmla="*/ 293 h 303"/>
                        <a:gd name="T6" fmla="*/ 24 w 189"/>
                        <a:gd name="T7" fmla="*/ 284 h 303"/>
                        <a:gd name="T8" fmla="*/ 11 w 189"/>
                        <a:gd name="T9" fmla="*/ 275 h 303"/>
                        <a:gd name="T10" fmla="*/ 4 w 189"/>
                        <a:gd name="T11" fmla="*/ 265 h 303"/>
                        <a:gd name="T12" fmla="*/ 0 w 189"/>
                        <a:gd name="T13" fmla="*/ 258 h 303"/>
                        <a:gd name="T14" fmla="*/ 0 w 189"/>
                        <a:gd name="T15" fmla="*/ 256 h 303"/>
                        <a:gd name="T16" fmla="*/ 0 w 189"/>
                        <a:gd name="T17" fmla="*/ 0 h 303"/>
                        <a:gd name="T18" fmla="*/ 189 w 189"/>
                        <a:gd name="T19" fmla="*/ 0 h 303"/>
                        <a:gd name="T20" fmla="*/ 189 w 189"/>
                        <a:gd name="T21" fmla="*/ 169 h 303"/>
                        <a:gd name="T22" fmla="*/ 184 w 189"/>
                        <a:gd name="T23" fmla="*/ 182 h 303"/>
                        <a:gd name="T24" fmla="*/ 178 w 189"/>
                        <a:gd name="T25" fmla="*/ 197 h 303"/>
                        <a:gd name="T26" fmla="*/ 175 w 189"/>
                        <a:gd name="T27" fmla="*/ 208 h 303"/>
                        <a:gd name="T28" fmla="*/ 173 w 189"/>
                        <a:gd name="T29" fmla="*/ 212 h 303"/>
                        <a:gd name="T30" fmla="*/ 165 w 189"/>
                        <a:gd name="T31" fmla="*/ 223 h 303"/>
                        <a:gd name="T32" fmla="*/ 154 w 189"/>
                        <a:gd name="T33" fmla="*/ 236 h 303"/>
                        <a:gd name="T34" fmla="*/ 141 w 189"/>
                        <a:gd name="T35" fmla="*/ 251 h 303"/>
                        <a:gd name="T36" fmla="*/ 126 w 189"/>
                        <a:gd name="T37" fmla="*/ 265 h 303"/>
                        <a:gd name="T38" fmla="*/ 115 w 189"/>
                        <a:gd name="T39" fmla="*/ 280 h 303"/>
                        <a:gd name="T40" fmla="*/ 104 w 189"/>
                        <a:gd name="T41" fmla="*/ 291 h 303"/>
                        <a:gd name="T42" fmla="*/ 97 w 189"/>
                        <a:gd name="T43" fmla="*/ 299 h 303"/>
                        <a:gd name="T44" fmla="*/ 95 w 189"/>
                        <a:gd name="T45" fmla="*/ 303 h 30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89"/>
                        <a:gd name="T70" fmla="*/ 0 h 303"/>
                        <a:gd name="T71" fmla="*/ 189 w 189"/>
                        <a:gd name="T72" fmla="*/ 303 h 303"/>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89" h="303">
                          <a:moveTo>
                            <a:pt x="95" y="303"/>
                          </a:moveTo>
                          <a:lnTo>
                            <a:pt x="65" y="299"/>
                          </a:lnTo>
                          <a:lnTo>
                            <a:pt x="41" y="293"/>
                          </a:lnTo>
                          <a:lnTo>
                            <a:pt x="24" y="284"/>
                          </a:lnTo>
                          <a:lnTo>
                            <a:pt x="11" y="275"/>
                          </a:lnTo>
                          <a:lnTo>
                            <a:pt x="4" y="265"/>
                          </a:lnTo>
                          <a:lnTo>
                            <a:pt x="0" y="258"/>
                          </a:lnTo>
                          <a:lnTo>
                            <a:pt x="0" y="256"/>
                          </a:lnTo>
                          <a:lnTo>
                            <a:pt x="0" y="0"/>
                          </a:lnTo>
                          <a:lnTo>
                            <a:pt x="189" y="0"/>
                          </a:lnTo>
                          <a:lnTo>
                            <a:pt x="189" y="169"/>
                          </a:lnTo>
                          <a:lnTo>
                            <a:pt x="184" y="182"/>
                          </a:lnTo>
                          <a:lnTo>
                            <a:pt x="178" y="197"/>
                          </a:lnTo>
                          <a:lnTo>
                            <a:pt x="175" y="208"/>
                          </a:lnTo>
                          <a:lnTo>
                            <a:pt x="173" y="212"/>
                          </a:lnTo>
                          <a:lnTo>
                            <a:pt x="165" y="223"/>
                          </a:lnTo>
                          <a:lnTo>
                            <a:pt x="154" y="236"/>
                          </a:lnTo>
                          <a:lnTo>
                            <a:pt x="141" y="251"/>
                          </a:lnTo>
                          <a:lnTo>
                            <a:pt x="126" y="265"/>
                          </a:lnTo>
                          <a:lnTo>
                            <a:pt x="115" y="280"/>
                          </a:lnTo>
                          <a:lnTo>
                            <a:pt x="104" y="291"/>
                          </a:lnTo>
                          <a:lnTo>
                            <a:pt x="97" y="299"/>
                          </a:lnTo>
                          <a:lnTo>
                            <a:pt x="95" y="303"/>
                          </a:lnTo>
                          <a:close/>
                        </a:path>
                      </a:pathLst>
                    </a:custGeom>
                    <a:solidFill>
                      <a:srgbClr val="808080"/>
                    </a:solidFill>
                    <a:ln w="0">
                      <a:solidFill>
                        <a:srgbClr val="808080"/>
                      </a:solidFill>
                      <a:round/>
                      <a:headEnd/>
                      <a:tailEnd/>
                    </a:ln>
                  </p:spPr>
                  <p:txBody>
                    <a:bodyPr/>
                    <a:lstStyle/>
                    <a:p>
                      <a:pPr defTabSz="457200"/>
                      <a:endParaRPr lang="en-US" dirty="0">
                        <a:solidFill>
                          <a:prstClr val="black"/>
                        </a:solidFill>
                      </a:endParaRPr>
                    </a:p>
                  </p:txBody>
                </p:sp>
                <p:sp>
                  <p:nvSpPr>
                    <p:cNvPr id="9315" name="Freeform 235"/>
                    <p:cNvSpPr>
                      <a:spLocks/>
                    </p:cNvSpPr>
                    <p:nvPr/>
                  </p:nvSpPr>
                  <p:spPr bwMode="auto">
                    <a:xfrm>
                      <a:off x="1390" y="3333"/>
                      <a:ext cx="159" cy="301"/>
                    </a:xfrm>
                    <a:custGeom>
                      <a:avLst/>
                      <a:gdLst>
                        <a:gd name="T0" fmla="*/ 83 w 159"/>
                        <a:gd name="T1" fmla="*/ 301 h 301"/>
                        <a:gd name="T2" fmla="*/ 54 w 159"/>
                        <a:gd name="T3" fmla="*/ 299 h 301"/>
                        <a:gd name="T4" fmla="*/ 32 w 159"/>
                        <a:gd name="T5" fmla="*/ 293 h 301"/>
                        <a:gd name="T6" fmla="*/ 17 w 159"/>
                        <a:gd name="T7" fmla="*/ 284 h 301"/>
                        <a:gd name="T8" fmla="*/ 7 w 159"/>
                        <a:gd name="T9" fmla="*/ 275 h 301"/>
                        <a:gd name="T10" fmla="*/ 2 w 159"/>
                        <a:gd name="T11" fmla="*/ 267 h 301"/>
                        <a:gd name="T12" fmla="*/ 0 w 159"/>
                        <a:gd name="T13" fmla="*/ 265 h 301"/>
                        <a:gd name="T14" fmla="*/ 0 w 159"/>
                        <a:gd name="T15" fmla="*/ 0 h 301"/>
                        <a:gd name="T16" fmla="*/ 159 w 159"/>
                        <a:gd name="T17" fmla="*/ 0 h 301"/>
                        <a:gd name="T18" fmla="*/ 159 w 159"/>
                        <a:gd name="T19" fmla="*/ 162 h 301"/>
                        <a:gd name="T20" fmla="*/ 156 w 159"/>
                        <a:gd name="T21" fmla="*/ 173 h 301"/>
                        <a:gd name="T22" fmla="*/ 152 w 159"/>
                        <a:gd name="T23" fmla="*/ 188 h 301"/>
                        <a:gd name="T24" fmla="*/ 148 w 159"/>
                        <a:gd name="T25" fmla="*/ 199 h 301"/>
                        <a:gd name="T26" fmla="*/ 146 w 159"/>
                        <a:gd name="T27" fmla="*/ 202 h 301"/>
                        <a:gd name="T28" fmla="*/ 141 w 159"/>
                        <a:gd name="T29" fmla="*/ 212 h 301"/>
                        <a:gd name="T30" fmla="*/ 132 w 159"/>
                        <a:gd name="T31" fmla="*/ 226 h 301"/>
                        <a:gd name="T32" fmla="*/ 121 w 159"/>
                        <a:gd name="T33" fmla="*/ 241 h 301"/>
                        <a:gd name="T34" fmla="*/ 109 w 159"/>
                        <a:gd name="T35" fmla="*/ 260 h 301"/>
                        <a:gd name="T36" fmla="*/ 100 w 159"/>
                        <a:gd name="T37" fmla="*/ 275 h 301"/>
                        <a:gd name="T38" fmla="*/ 91 w 159"/>
                        <a:gd name="T39" fmla="*/ 290 h 301"/>
                        <a:gd name="T40" fmla="*/ 85 w 159"/>
                        <a:gd name="T41" fmla="*/ 299 h 301"/>
                        <a:gd name="T42" fmla="*/ 83 w 159"/>
                        <a:gd name="T43" fmla="*/ 301 h 30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59"/>
                        <a:gd name="T67" fmla="*/ 0 h 301"/>
                        <a:gd name="T68" fmla="*/ 159 w 159"/>
                        <a:gd name="T69" fmla="*/ 301 h 301"/>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59" h="301">
                          <a:moveTo>
                            <a:pt x="83" y="301"/>
                          </a:moveTo>
                          <a:lnTo>
                            <a:pt x="54" y="299"/>
                          </a:lnTo>
                          <a:lnTo>
                            <a:pt x="32" y="293"/>
                          </a:lnTo>
                          <a:lnTo>
                            <a:pt x="17" y="284"/>
                          </a:lnTo>
                          <a:lnTo>
                            <a:pt x="7" y="275"/>
                          </a:lnTo>
                          <a:lnTo>
                            <a:pt x="2" y="267"/>
                          </a:lnTo>
                          <a:lnTo>
                            <a:pt x="0" y="265"/>
                          </a:lnTo>
                          <a:lnTo>
                            <a:pt x="0" y="0"/>
                          </a:lnTo>
                          <a:lnTo>
                            <a:pt x="159" y="0"/>
                          </a:lnTo>
                          <a:lnTo>
                            <a:pt x="159" y="162"/>
                          </a:lnTo>
                          <a:lnTo>
                            <a:pt x="156" y="173"/>
                          </a:lnTo>
                          <a:lnTo>
                            <a:pt x="152" y="188"/>
                          </a:lnTo>
                          <a:lnTo>
                            <a:pt x="148" y="199"/>
                          </a:lnTo>
                          <a:lnTo>
                            <a:pt x="146" y="202"/>
                          </a:lnTo>
                          <a:lnTo>
                            <a:pt x="141" y="212"/>
                          </a:lnTo>
                          <a:lnTo>
                            <a:pt x="132" y="226"/>
                          </a:lnTo>
                          <a:lnTo>
                            <a:pt x="121" y="241"/>
                          </a:lnTo>
                          <a:lnTo>
                            <a:pt x="109" y="260"/>
                          </a:lnTo>
                          <a:lnTo>
                            <a:pt x="100" y="275"/>
                          </a:lnTo>
                          <a:lnTo>
                            <a:pt x="91" y="290"/>
                          </a:lnTo>
                          <a:lnTo>
                            <a:pt x="85" y="299"/>
                          </a:lnTo>
                          <a:lnTo>
                            <a:pt x="83" y="301"/>
                          </a:lnTo>
                          <a:close/>
                        </a:path>
                      </a:pathLst>
                    </a:custGeom>
                    <a:solidFill>
                      <a:srgbClr val="999999"/>
                    </a:solidFill>
                    <a:ln w="0">
                      <a:solidFill>
                        <a:srgbClr val="999999"/>
                      </a:solidFill>
                      <a:round/>
                      <a:headEnd/>
                      <a:tailEnd/>
                    </a:ln>
                  </p:spPr>
                  <p:txBody>
                    <a:bodyPr/>
                    <a:lstStyle/>
                    <a:p>
                      <a:pPr defTabSz="457200"/>
                      <a:endParaRPr lang="en-US" dirty="0">
                        <a:solidFill>
                          <a:prstClr val="black"/>
                        </a:solidFill>
                      </a:endParaRPr>
                    </a:p>
                  </p:txBody>
                </p:sp>
                <p:sp>
                  <p:nvSpPr>
                    <p:cNvPr id="9316" name="Freeform 236"/>
                    <p:cNvSpPr>
                      <a:spLocks/>
                    </p:cNvSpPr>
                    <p:nvPr/>
                  </p:nvSpPr>
                  <p:spPr bwMode="auto">
                    <a:xfrm>
                      <a:off x="1407" y="3333"/>
                      <a:ext cx="129" cy="301"/>
                    </a:xfrm>
                    <a:custGeom>
                      <a:avLst/>
                      <a:gdLst>
                        <a:gd name="T0" fmla="*/ 74 w 129"/>
                        <a:gd name="T1" fmla="*/ 301 h 301"/>
                        <a:gd name="T2" fmla="*/ 48 w 129"/>
                        <a:gd name="T3" fmla="*/ 299 h 301"/>
                        <a:gd name="T4" fmla="*/ 29 w 129"/>
                        <a:gd name="T5" fmla="*/ 295 h 301"/>
                        <a:gd name="T6" fmla="*/ 16 w 129"/>
                        <a:gd name="T7" fmla="*/ 288 h 301"/>
                        <a:gd name="T8" fmla="*/ 7 w 129"/>
                        <a:gd name="T9" fmla="*/ 282 h 301"/>
                        <a:gd name="T10" fmla="*/ 2 w 129"/>
                        <a:gd name="T11" fmla="*/ 277 h 301"/>
                        <a:gd name="T12" fmla="*/ 0 w 129"/>
                        <a:gd name="T13" fmla="*/ 275 h 301"/>
                        <a:gd name="T14" fmla="*/ 0 w 129"/>
                        <a:gd name="T15" fmla="*/ 0 h 301"/>
                        <a:gd name="T16" fmla="*/ 129 w 129"/>
                        <a:gd name="T17" fmla="*/ 0 h 301"/>
                        <a:gd name="T18" fmla="*/ 129 w 129"/>
                        <a:gd name="T19" fmla="*/ 156 h 301"/>
                        <a:gd name="T20" fmla="*/ 128 w 129"/>
                        <a:gd name="T21" fmla="*/ 165 h 301"/>
                        <a:gd name="T22" fmla="*/ 124 w 129"/>
                        <a:gd name="T23" fmla="*/ 178 h 301"/>
                        <a:gd name="T24" fmla="*/ 122 w 129"/>
                        <a:gd name="T25" fmla="*/ 189 h 301"/>
                        <a:gd name="T26" fmla="*/ 120 w 129"/>
                        <a:gd name="T27" fmla="*/ 193 h 301"/>
                        <a:gd name="T28" fmla="*/ 116 w 129"/>
                        <a:gd name="T29" fmla="*/ 202 h 301"/>
                        <a:gd name="T30" fmla="*/ 109 w 129"/>
                        <a:gd name="T31" fmla="*/ 215 h 301"/>
                        <a:gd name="T32" fmla="*/ 102 w 129"/>
                        <a:gd name="T33" fmla="*/ 234 h 301"/>
                        <a:gd name="T34" fmla="*/ 92 w 129"/>
                        <a:gd name="T35" fmla="*/ 252 h 301"/>
                        <a:gd name="T36" fmla="*/ 85 w 129"/>
                        <a:gd name="T37" fmla="*/ 271 h 301"/>
                        <a:gd name="T38" fmla="*/ 79 w 129"/>
                        <a:gd name="T39" fmla="*/ 286 h 301"/>
                        <a:gd name="T40" fmla="*/ 76 w 129"/>
                        <a:gd name="T41" fmla="*/ 297 h 301"/>
                        <a:gd name="T42" fmla="*/ 74 w 129"/>
                        <a:gd name="T43" fmla="*/ 301 h 30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29"/>
                        <a:gd name="T67" fmla="*/ 0 h 301"/>
                        <a:gd name="T68" fmla="*/ 129 w 129"/>
                        <a:gd name="T69" fmla="*/ 301 h 301"/>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29" h="301">
                          <a:moveTo>
                            <a:pt x="74" y="301"/>
                          </a:moveTo>
                          <a:lnTo>
                            <a:pt x="48" y="299"/>
                          </a:lnTo>
                          <a:lnTo>
                            <a:pt x="29" y="295"/>
                          </a:lnTo>
                          <a:lnTo>
                            <a:pt x="16" y="288"/>
                          </a:lnTo>
                          <a:lnTo>
                            <a:pt x="7" y="282"/>
                          </a:lnTo>
                          <a:lnTo>
                            <a:pt x="2" y="277"/>
                          </a:lnTo>
                          <a:lnTo>
                            <a:pt x="0" y="275"/>
                          </a:lnTo>
                          <a:lnTo>
                            <a:pt x="0" y="0"/>
                          </a:lnTo>
                          <a:lnTo>
                            <a:pt x="129" y="0"/>
                          </a:lnTo>
                          <a:lnTo>
                            <a:pt x="129" y="156"/>
                          </a:lnTo>
                          <a:lnTo>
                            <a:pt x="128" y="165"/>
                          </a:lnTo>
                          <a:lnTo>
                            <a:pt x="124" y="178"/>
                          </a:lnTo>
                          <a:lnTo>
                            <a:pt x="122" y="189"/>
                          </a:lnTo>
                          <a:lnTo>
                            <a:pt x="120" y="193"/>
                          </a:lnTo>
                          <a:lnTo>
                            <a:pt x="116" y="202"/>
                          </a:lnTo>
                          <a:lnTo>
                            <a:pt x="109" y="215"/>
                          </a:lnTo>
                          <a:lnTo>
                            <a:pt x="102" y="234"/>
                          </a:lnTo>
                          <a:lnTo>
                            <a:pt x="92" y="252"/>
                          </a:lnTo>
                          <a:lnTo>
                            <a:pt x="85" y="271"/>
                          </a:lnTo>
                          <a:lnTo>
                            <a:pt x="79" y="286"/>
                          </a:lnTo>
                          <a:lnTo>
                            <a:pt x="76" y="297"/>
                          </a:lnTo>
                          <a:lnTo>
                            <a:pt x="74" y="301"/>
                          </a:lnTo>
                          <a:close/>
                        </a:path>
                      </a:pathLst>
                    </a:custGeom>
                    <a:solidFill>
                      <a:srgbClr val="B2B2B2"/>
                    </a:solidFill>
                    <a:ln w="0">
                      <a:solidFill>
                        <a:srgbClr val="B2B2B2"/>
                      </a:solidFill>
                      <a:round/>
                      <a:headEnd/>
                      <a:tailEnd/>
                    </a:ln>
                  </p:spPr>
                  <p:txBody>
                    <a:bodyPr/>
                    <a:lstStyle/>
                    <a:p>
                      <a:pPr defTabSz="457200"/>
                      <a:endParaRPr lang="en-US" dirty="0">
                        <a:solidFill>
                          <a:prstClr val="black"/>
                        </a:solidFill>
                      </a:endParaRPr>
                    </a:p>
                  </p:txBody>
                </p:sp>
                <p:sp>
                  <p:nvSpPr>
                    <p:cNvPr id="9317" name="Freeform 237"/>
                    <p:cNvSpPr>
                      <a:spLocks/>
                    </p:cNvSpPr>
                    <p:nvPr/>
                  </p:nvSpPr>
                  <p:spPr bwMode="auto">
                    <a:xfrm>
                      <a:off x="1425" y="3333"/>
                      <a:ext cx="100" cy="299"/>
                    </a:xfrm>
                    <a:custGeom>
                      <a:avLst/>
                      <a:gdLst>
                        <a:gd name="T0" fmla="*/ 61 w 100"/>
                        <a:gd name="T1" fmla="*/ 299 h 299"/>
                        <a:gd name="T2" fmla="*/ 37 w 100"/>
                        <a:gd name="T3" fmla="*/ 299 h 299"/>
                        <a:gd name="T4" fmla="*/ 21 w 100"/>
                        <a:gd name="T5" fmla="*/ 295 h 299"/>
                        <a:gd name="T6" fmla="*/ 9 w 100"/>
                        <a:gd name="T7" fmla="*/ 290 h 299"/>
                        <a:gd name="T8" fmla="*/ 2 w 100"/>
                        <a:gd name="T9" fmla="*/ 286 h 299"/>
                        <a:gd name="T10" fmla="*/ 0 w 100"/>
                        <a:gd name="T11" fmla="*/ 284 h 299"/>
                        <a:gd name="T12" fmla="*/ 0 w 100"/>
                        <a:gd name="T13" fmla="*/ 2 h 299"/>
                        <a:gd name="T14" fmla="*/ 100 w 100"/>
                        <a:gd name="T15" fmla="*/ 0 h 299"/>
                        <a:gd name="T16" fmla="*/ 100 w 100"/>
                        <a:gd name="T17" fmla="*/ 149 h 299"/>
                        <a:gd name="T18" fmla="*/ 98 w 100"/>
                        <a:gd name="T19" fmla="*/ 156 h 299"/>
                        <a:gd name="T20" fmla="*/ 97 w 100"/>
                        <a:gd name="T21" fmla="*/ 169 h 299"/>
                        <a:gd name="T22" fmla="*/ 95 w 100"/>
                        <a:gd name="T23" fmla="*/ 178 h 299"/>
                        <a:gd name="T24" fmla="*/ 93 w 100"/>
                        <a:gd name="T25" fmla="*/ 184 h 299"/>
                        <a:gd name="T26" fmla="*/ 91 w 100"/>
                        <a:gd name="T27" fmla="*/ 191 h 299"/>
                        <a:gd name="T28" fmla="*/ 86 w 100"/>
                        <a:gd name="T29" fmla="*/ 206 h 299"/>
                        <a:gd name="T30" fmla="*/ 80 w 100"/>
                        <a:gd name="T31" fmla="*/ 225 h 299"/>
                        <a:gd name="T32" fmla="*/ 74 w 100"/>
                        <a:gd name="T33" fmla="*/ 245 h 299"/>
                        <a:gd name="T34" fmla="*/ 71 w 100"/>
                        <a:gd name="T35" fmla="*/ 265 h 299"/>
                        <a:gd name="T36" fmla="*/ 65 w 100"/>
                        <a:gd name="T37" fmla="*/ 282 h 299"/>
                        <a:gd name="T38" fmla="*/ 63 w 100"/>
                        <a:gd name="T39" fmla="*/ 295 h 299"/>
                        <a:gd name="T40" fmla="*/ 61 w 100"/>
                        <a:gd name="T41" fmla="*/ 299 h 29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00"/>
                        <a:gd name="T64" fmla="*/ 0 h 299"/>
                        <a:gd name="T65" fmla="*/ 100 w 100"/>
                        <a:gd name="T66" fmla="*/ 299 h 29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00" h="299">
                          <a:moveTo>
                            <a:pt x="61" y="299"/>
                          </a:moveTo>
                          <a:lnTo>
                            <a:pt x="37" y="299"/>
                          </a:lnTo>
                          <a:lnTo>
                            <a:pt x="21" y="295"/>
                          </a:lnTo>
                          <a:lnTo>
                            <a:pt x="9" y="290"/>
                          </a:lnTo>
                          <a:lnTo>
                            <a:pt x="2" y="286"/>
                          </a:lnTo>
                          <a:lnTo>
                            <a:pt x="0" y="284"/>
                          </a:lnTo>
                          <a:lnTo>
                            <a:pt x="0" y="2"/>
                          </a:lnTo>
                          <a:lnTo>
                            <a:pt x="100" y="0"/>
                          </a:lnTo>
                          <a:lnTo>
                            <a:pt x="100" y="149"/>
                          </a:lnTo>
                          <a:lnTo>
                            <a:pt x="98" y="156"/>
                          </a:lnTo>
                          <a:lnTo>
                            <a:pt x="97" y="169"/>
                          </a:lnTo>
                          <a:lnTo>
                            <a:pt x="95" y="178"/>
                          </a:lnTo>
                          <a:lnTo>
                            <a:pt x="93" y="184"/>
                          </a:lnTo>
                          <a:lnTo>
                            <a:pt x="91" y="191"/>
                          </a:lnTo>
                          <a:lnTo>
                            <a:pt x="86" y="206"/>
                          </a:lnTo>
                          <a:lnTo>
                            <a:pt x="80" y="225"/>
                          </a:lnTo>
                          <a:lnTo>
                            <a:pt x="74" y="245"/>
                          </a:lnTo>
                          <a:lnTo>
                            <a:pt x="71" y="265"/>
                          </a:lnTo>
                          <a:lnTo>
                            <a:pt x="65" y="282"/>
                          </a:lnTo>
                          <a:lnTo>
                            <a:pt x="63" y="295"/>
                          </a:lnTo>
                          <a:lnTo>
                            <a:pt x="61" y="299"/>
                          </a:lnTo>
                          <a:close/>
                        </a:path>
                      </a:pathLst>
                    </a:custGeom>
                    <a:solidFill>
                      <a:srgbClr val="CCCCCC"/>
                    </a:solidFill>
                    <a:ln w="0">
                      <a:solidFill>
                        <a:srgbClr val="CCCCCC"/>
                      </a:solidFill>
                      <a:round/>
                      <a:headEnd/>
                      <a:tailEnd/>
                    </a:ln>
                  </p:spPr>
                  <p:txBody>
                    <a:bodyPr/>
                    <a:lstStyle/>
                    <a:p>
                      <a:pPr defTabSz="457200"/>
                      <a:endParaRPr lang="en-US" dirty="0">
                        <a:solidFill>
                          <a:prstClr val="black"/>
                        </a:solidFill>
                      </a:endParaRPr>
                    </a:p>
                  </p:txBody>
                </p:sp>
                <p:sp>
                  <p:nvSpPr>
                    <p:cNvPr id="9318" name="Freeform 238"/>
                    <p:cNvSpPr>
                      <a:spLocks/>
                    </p:cNvSpPr>
                    <p:nvPr/>
                  </p:nvSpPr>
                  <p:spPr bwMode="auto">
                    <a:xfrm>
                      <a:off x="1442" y="3333"/>
                      <a:ext cx="70" cy="299"/>
                    </a:xfrm>
                    <a:custGeom>
                      <a:avLst/>
                      <a:gdLst>
                        <a:gd name="T0" fmla="*/ 52 w 70"/>
                        <a:gd name="T1" fmla="*/ 299 h 299"/>
                        <a:gd name="T2" fmla="*/ 30 w 70"/>
                        <a:gd name="T3" fmla="*/ 299 h 299"/>
                        <a:gd name="T4" fmla="*/ 13 w 70"/>
                        <a:gd name="T5" fmla="*/ 297 h 299"/>
                        <a:gd name="T6" fmla="*/ 4 w 70"/>
                        <a:gd name="T7" fmla="*/ 295 h 299"/>
                        <a:gd name="T8" fmla="*/ 0 w 70"/>
                        <a:gd name="T9" fmla="*/ 293 h 299"/>
                        <a:gd name="T10" fmla="*/ 0 w 70"/>
                        <a:gd name="T11" fmla="*/ 2 h 299"/>
                        <a:gd name="T12" fmla="*/ 70 w 70"/>
                        <a:gd name="T13" fmla="*/ 0 h 299"/>
                        <a:gd name="T14" fmla="*/ 70 w 70"/>
                        <a:gd name="T15" fmla="*/ 141 h 299"/>
                        <a:gd name="T16" fmla="*/ 70 w 70"/>
                        <a:gd name="T17" fmla="*/ 149 h 299"/>
                        <a:gd name="T18" fmla="*/ 69 w 70"/>
                        <a:gd name="T19" fmla="*/ 160 h 299"/>
                        <a:gd name="T20" fmla="*/ 69 w 70"/>
                        <a:gd name="T21" fmla="*/ 169 h 299"/>
                        <a:gd name="T22" fmla="*/ 67 w 70"/>
                        <a:gd name="T23" fmla="*/ 175 h 299"/>
                        <a:gd name="T24" fmla="*/ 67 w 70"/>
                        <a:gd name="T25" fmla="*/ 180 h 299"/>
                        <a:gd name="T26" fmla="*/ 63 w 70"/>
                        <a:gd name="T27" fmla="*/ 195 h 299"/>
                        <a:gd name="T28" fmla="*/ 61 w 70"/>
                        <a:gd name="T29" fmla="*/ 215 h 299"/>
                        <a:gd name="T30" fmla="*/ 57 w 70"/>
                        <a:gd name="T31" fmla="*/ 238 h 299"/>
                        <a:gd name="T32" fmla="*/ 56 w 70"/>
                        <a:gd name="T33" fmla="*/ 260 h 299"/>
                        <a:gd name="T34" fmla="*/ 54 w 70"/>
                        <a:gd name="T35" fmla="*/ 280 h 299"/>
                        <a:gd name="T36" fmla="*/ 52 w 70"/>
                        <a:gd name="T37" fmla="*/ 293 h 299"/>
                        <a:gd name="T38" fmla="*/ 52 w 70"/>
                        <a:gd name="T39" fmla="*/ 299 h 29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70"/>
                        <a:gd name="T61" fmla="*/ 0 h 299"/>
                        <a:gd name="T62" fmla="*/ 70 w 70"/>
                        <a:gd name="T63" fmla="*/ 299 h 299"/>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70" h="299">
                          <a:moveTo>
                            <a:pt x="52" y="299"/>
                          </a:moveTo>
                          <a:lnTo>
                            <a:pt x="30" y="299"/>
                          </a:lnTo>
                          <a:lnTo>
                            <a:pt x="13" y="297"/>
                          </a:lnTo>
                          <a:lnTo>
                            <a:pt x="4" y="295"/>
                          </a:lnTo>
                          <a:lnTo>
                            <a:pt x="0" y="293"/>
                          </a:lnTo>
                          <a:lnTo>
                            <a:pt x="0" y="2"/>
                          </a:lnTo>
                          <a:lnTo>
                            <a:pt x="70" y="0"/>
                          </a:lnTo>
                          <a:lnTo>
                            <a:pt x="70" y="141"/>
                          </a:lnTo>
                          <a:lnTo>
                            <a:pt x="70" y="149"/>
                          </a:lnTo>
                          <a:lnTo>
                            <a:pt x="69" y="160"/>
                          </a:lnTo>
                          <a:lnTo>
                            <a:pt x="69" y="169"/>
                          </a:lnTo>
                          <a:lnTo>
                            <a:pt x="67" y="175"/>
                          </a:lnTo>
                          <a:lnTo>
                            <a:pt x="67" y="180"/>
                          </a:lnTo>
                          <a:lnTo>
                            <a:pt x="63" y="195"/>
                          </a:lnTo>
                          <a:lnTo>
                            <a:pt x="61" y="215"/>
                          </a:lnTo>
                          <a:lnTo>
                            <a:pt x="57" y="238"/>
                          </a:lnTo>
                          <a:lnTo>
                            <a:pt x="56" y="260"/>
                          </a:lnTo>
                          <a:lnTo>
                            <a:pt x="54" y="280"/>
                          </a:lnTo>
                          <a:lnTo>
                            <a:pt x="52" y="293"/>
                          </a:lnTo>
                          <a:lnTo>
                            <a:pt x="52" y="299"/>
                          </a:lnTo>
                          <a:close/>
                        </a:path>
                      </a:pathLst>
                    </a:custGeom>
                    <a:solidFill>
                      <a:srgbClr val="E5E5E5"/>
                    </a:solidFill>
                    <a:ln w="0">
                      <a:solidFill>
                        <a:srgbClr val="E5E5E5"/>
                      </a:solidFill>
                      <a:round/>
                      <a:headEnd/>
                      <a:tailEnd/>
                    </a:ln>
                  </p:spPr>
                  <p:txBody>
                    <a:bodyPr/>
                    <a:lstStyle/>
                    <a:p>
                      <a:pPr defTabSz="457200"/>
                      <a:endParaRPr lang="en-US" dirty="0">
                        <a:solidFill>
                          <a:prstClr val="black"/>
                        </a:solidFill>
                      </a:endParaRPr>
                    </a:p>
                  </p:txBody>
                </p:sp>
                <p:sp>
                  <p:nvSpPr>
                    <p:cNvPr id="9319" name="Freeform 239"/>
                    <p:cNvSpPr>
                      <a:spLocks/>
                    </p:cNvSpPr>
                    <p:nvPr/>
                  </p:nvSpPr>
                  <p:spPr bwMode="auto">
                    <a:xfrm>
                      <a:off x="1299" y="3452"/>
                      <a:ext cx="93" cy="113"/>
                    </a:xfrm>
                    <a:custGeom>
                      <a:avLst/>
                      <a:gdLst>
                        <a:gd name="T0" fmla="*/ 0 w 93"/>
                        <a:gd name="T1" fmla="*/ 57 h 113"/>
                        <a:gd name="T2" fmla="*/ 2 w 93"/>
                        <a:gd name="T3" fmla="*/ 80 h 113"/>
                        <a:gd name="T4" fmla="*/ 13 w 93"/>
                        <a:gd name="T5" fmla="*/ 98 h 113"/>
                        <a:gd name="T6" fmla="*/ 28 w 93"/>
                        <a:gd name="T7" fmla="*/ 109 h 113"/>
                        <a:gd name="T8" fmla="*/ 48 w 93"/>
                        <a:gd name="T9" fmla="*/ 113 h 113"/>
                        <a:gd name="T10" fmla="*/ 65 w 93"/>
                        <a:gd name="T11" fmla="*/ 109 h 113"/>
                        <a:gd name="T12" fmla="*/ 78 w 93"/>
                        <a:gd name="T13" fmla="*/ 102 h 113"/>
                        <a:gd name="T14" fmla="*/ 85 w 93"/>
                        <a:gd name="T15" fmla="*/ 95 h 113"/>
                        <a:gd name="T16" fmla="*/ 91 w 93"/>
                        <a:gd name="T17" fmla="*/ 83 h 113"/>
                        <a:gd name="T18" fmla="*/ 93 w 93"/>
                        <a:gd name="T19" fmla="*/ 74 h 113"/>
                        <a:gd name="T20" fmla="*/ 71 w 93"/>
                        <a:gd name="T21" fmla="*/ 74 h 113"/>
                        <a:gd name="T22" fmla="*/ 69 w 93"/>
                        <a:gd name="T23" fmla="*/ 80 h 113"/>
                        <a:gd name="T24" fmla="*/ 65 w 93"/>
                        <a:gd name="T25" fmla="*/ 85 h 113"/>
                        <a:gd name="T26" fmla="*/ 61 w 93"/>
                        <a:gd name="T27" fmla="*/ 91 h 113"/>
                        <a:gd name="T28" fmla="*/ 56 w 93"/>
                        <a:gd name="T29" fmla="*/ 93 h 113"/>
                        <a:gd name="T30" fmla="*/ 48 w 93"/>
                        <a:gd name="T31" fmla="*/ 93 h 113"/>
                        <a:gd name="T32" fmla="*/ 41 w 93"/>
                        <a:gd name="T33" fmla="*/ 93 h 113"/>
                        <a:gd name="T34" fmla="*/ 35 w 93"/>
                        <a:gd name="T35" fmla="*/ 89 h 113"/>
                        <a:gd name="T36" fmla="*/ 30 w 93"/>
                        <a:gd name="T37" fmla="*/ 85 h 113"/>
                        <a:gd name="T38" fmla="*/ 26 w 93"/>
                        <a:gd name="T39" fmla="*/ 80 h 113"/>
                        <a:gd name="T40" fmla="*/ 24 w 93"/>
                        <a:gd name="T41" fmla="*/ 72 h 113"/>
                        <a:gd name="T42" fmla="*/ 22 w 93"/>
                        <a:gd name="T43" fmla="*/ 67 h 113"/>
                        <a:gd name="T44" fmla="*/ 22 w 93"/>
                        <a:gd name="T45" fmla="*/ 57 h 113"/>
                        <a:gd name="T46" fmla="*/ 22 w 93"/>
                        <a:gd name="T47" fmla="*/ 46 h 113"/>
                        <a:gd name="T48" fmla="*/ 26 w 93"/>
                        <a:gd name="T49" fmla="*/ 37 h 113"/>
                        <a:gd name="T50" fmla="*/ 30 w 93"/>
                        <a:gd name="T51" fmla="*/ 30 h 113"/>
                        <a:gd name="T52" fmla="*/ 33 w 93"/>
                        <a:gd name="T53" fmla="*/ 24 h 113"/>
                        <a:gd name="T54" fmla="*/ 41 w 93"/>
                        <a:gd name="T55" fmla="*/ 20 h 113"/>
                        <a:gd name="T56" fmla="*/ 48 w 93"/>
                        <a:gd name="T57" fmla="*/ 20 h 113"/>
                        <a:gd name="T58" fmla="*/ 56 w 93"/>
                        <a:gd name="T59" fmla="*/ 20 h 113"/>
                        <a:gd name="T60" fmla="*/ 61 w 93"/>
                        <a:gd name="T61" fmla="*/ 22 h 113"/>
                        <a:gd name="T62" fmla="*/ 65 w 93"/>
                        <a:gd name="T63" fmla="*/ 26 h 113"/>
                        <a:gd name="T64" fmla="*/ 69 w 93"/>
                        <a:gd name="T65" fmla="*/ 31 h 113"/>
                        <a:gd name="T66" fmla="*/ 71 w 93"/>
                        <a:gd name="T67" fmla="*/ 39 h 113"/>
                        <a:gd name="T68" fmla="*/ 93 w 93"/>
                        <a:gd name="T69" fmla="*/ 39 h 113"/>
                        <a:gd name="T70" fmla="*/ 91 w 93"/>
                        <a:gd name="T71" fmla="*/ 28 h 113"/>
                        <a:gd name="T72" fmla="*/ 85 w 93"/>
                        <a:gd name="T73" fmla="*/ 18 h 113"/>
                        <a:gd name="T74" fmla="*/ 76 w 93"/>
                        <a:gd name="T75" fmla="*/ 9 h 113"/>
                        <a:gd name="T76" fmla="*/ 63 w 93"/>
                        <a:gd name="T77" fmla="*/ 2 h 113"/>
                        <a:gd name="T78" fmla="*/ 46 w 93"/>
                        <a:gd name="T79" fmla="*/ 0 h 113"/>
                        <a:gd name="T80" fmla="*/ 30 w 93"/>
                        <a:gd name="T81" fmla="*/ 4 h 113"/>
                        <a:gd name="T82" fmla="*/ 15 w 93"/>
                        <a:gd name="T83" fmla="*/ 13 h 113"/>
                        <a:gd name="T84" fmla="*/ 4 w 93"/>
                        <a:gd name="T85" fmla="*/ 31 h 113"/>
                        <a:gd name="T86" fmla="*/ 0 w 93"/>
                        <a:gd name="T87" fmla="*/ 57 h 113"/>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93"/>
                        <a:gd name="T133" fmla="*/ 0 h 113"/>
                        <a:gd name="T134" fmla="*/ 93 w 93"/>
                        <a:gd name="T135" fmla="*/ 113 h 113"/>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93" h="113">
                          <a:moveTo>
                            <a:pt x="0" y="57"/>
                          </a:moveTo>
                          <a:lnTo>
                            <a:pt x="2" y="80"/>
                          </a:lnTo>
                          <a:lnTo>
                            <a:pt x="13" y="98"/>
                          </a:lnTo>
                          <a:lnTo>
                            <a:pt x="28" y="109"/>
                          </a:lnTo>
                          <a:lnTo>
                            <a:pt x="48" y="113"/>
                          </a:lnTo>
                          <a:lnTo>
                            <a:pt x="65" y="109"/>
                          </a:lnTo>
                          <a:lnTo>
                            <a:pt x="78" y="102"/>
                          </a:lnTo>
                          <a:lnTo>
                            <a:pt x="85" y="95"/>
                          </a:lnTo>
                          <a:lnTo>
                            <a:pt x="91" y="83"/>
                          </a:lnTo>
                          <a:lnTo>
                            <a:pt x="93" y="74"/>
                          </a:lnTo>
                          <a:lnTo>
                            <a:pt x="71" y="74"/>
                          </a:lnTo>
                          <a:lnTo>
                            <a:pt x="69" y="80"/>
                          </a:lnTo>
                          <a:lnTo>
                            <a:pt x="65" y="85"/>
                          </a:lnTo>
                          <a:lnTo>
                            <a:pt x="61" y="91"/>
                          </a:lnTo>
                          <a:lnTo>
                            <a:pt x="56" y="93"/>
                          </a:lnTo>
                          <a:lnTo>
                            <a:pt x="48" y="93"/>
                          </a:lnTo>
                          <a:lnTo>
                            <a:pt x="41" y="93"/>
                          </a:lnTo>
                          <a:lnTo>
                            <a:pt x="35" y="89"/>
                          </a:lnTo>
                          <a:lnTo>
                            <a:pt x="30" y="85"/>
                          </a:lnTo>
                          <a:lnTo>
                            <a:pt x="26" y="80"/>
                          </a:lnTo>
                          <a:lnTo>
                            <a:pt x="24" y="72"/>
                          </a:lnTo>
                          <a:lnTo>
                            <a:pt x="22" y="67"/>
                          </a:lnTo>
                          <a:lnTo>
                            <a:pt x="22" y="57"/>
                          </a:lnTo>
                          <a:lnTo>
                            <a:pt x="22" y="46"/>
                          </a:lnTo>
                          <a:lnTo>
                            <a:pt x="26" y="37"/>
                          </a:lnTo>
                          <a:lnTo>
                            <a:pt x="30" y="30"/>
                          </a:lnTo>
                          <a:lnTo>
                            <a:pt x="33" y="24"/>
                          </a:lnTo>
                          <a:lnTo>
                            <a:pt x="41" y="20"/>
                          </a:lnTo>
                          <a:lnTo>
                            <a:pt x="48" y="20"/>
                          </a:lnTo>
                          <a:lnTo>
                            <a:pt x="56" y="20"/>
                          </a:lnTo>
                          <a:lnTo>
                            <a:pt x="61" y="22"/>
                          </a:lnTo>
                          <a:lnTo>
                            <a:pt x="65" y="26"/>
                          </a:lnTo>
                          <a:lnTo>
                            <a:pt x="69" y="31"/>
                          </a:lnTo>
                          <a:lnTo>
                            <a:pt x="71" y="39"/>
                          </a:lnTo>
                          <a:lnTo>
                            <a:pt x="93" y="39"/>
                          </a:lnTo>
                          <a:lnTo>
                            <a:pt x="91" y="28"/>
                          </a:lnTo>
                          <a:lnTo>
                            <a:pt x="85" y="18"/>
                          </a:lnTo>
                          <a:lnTo>
                            <a:pt x="76" y="9"/>
                          </a:lnTo>
                          <a:lnTo>
                            <a:pt x="63" y="2"/>
                          </a:lnTo>
                          <a:lnTo>
                            <a:pt x="46" y="0"/>
                          </a:lnTo>
                          <a:lnTo>
                            <a:pt x="30" y="4"/>
                          </a:lnTo>
                          <a:lnTo>
                            <a:pt x="15" y="13"/>
                          </a:lnTo>
                          <a:lnTo>
                            <a:pt x="4" y="31"/>
                          </a:lnTo>
                          <a:lnTo>
                            <a:pt x="0" y="57"/>
                          </a:lnTo>
                          <a:close/>
                        </a:path>
                      </a:pathLst>
                    </a:custGeom>
                    <a:solidFill>
                      <a:srgbClr val="FFFFFF"/>
                    </a:solidFill>
                    <a:ln w="0">
                      <a:solidFill>
                        <a:srgbClr val="FFFFFF"/>
                      </a:solidFill>
                      <a:round/>
                      <a:headEnd/>
                      <a:tailEnd/>
                    </a:ln>
                  </p:spPr>
                  <p:txBody>
                    <a:bodyPr/>
                    <a:lstStyle/>
                    <a:p>
                      <a:pPr defTabSz="457200"/>
                      <a:endParaRPr lang="en-US" dirty="0">
                        <a:solidFill>
                          <a:prstClr val="black"/>
                        </a:solidFill>
                      </a:endParaRPr>
                    </a:p>
                  </p:txBody>
                </p:sp>
                <p:sp>
                  <p:nvSpPr>
                    <p:cNvPr id="9320" name="Freeform 240"/>
                    <p:cNvSpPr>
                      <a:spLocks/>
                    </p:cNvSpPr>
                    <p:nvPr/>
                  </p:nvSpPr>
                  <p:spPr bwMode="auto">
                    <a:xfrm>
                      <a:off x="1295" y="3235"/>
                      <a:ext cx="334" cy="174"/>
                    </a:xfrm>
                    <a:custGeom>
                      <a:avLst/>
                      <a:gdLst>
                        <a:gd name="T0" fmla="*/ 167 w 334"/>
                        <a:gd name="T1" fmla="*/ 174 h 174"/>
                        <a:gd name="T2" fmla="*/ 212 w 334"/>
                        <a:gd name="T3" fmla="*/ 172 h 174"/>
                        <a:gd name="T4" fmla="*/ 253 w 334"/>
                        <a:gd name="T5" fmla="*/ 163 h 174"/>
                        <a:gd name="T6" fmla="*/ 286 w 334"/>
                        <a:gd name="T7" fmla="*/ 150 h 174"/>
                        <a:gd name="T8" fmla="*/ 312 w 334"/>
                        <a:gd name="T9" fmla="*/ 132 h 174"/>
                        <a:gd name="T10" fmla="*/ 329 w 334"/>
                        <a:gd name="T11" fmla="*/ 111 h 174"/>
                        <a:gd name="T12" fmla="*/ 334 w 334"/>
                        <a:gd name="T13" fmla="*/ 87 h 174"/>
                        <a:gd name="T14" fmla="*/ 329 w 334"/>
                        <a:gd name="T15" fmla="*/ 65 h 174"/>
                        <a:gd name="T16" fmla="*/ 312 w 334"/>
                        <a:gd name="T17" fmla="*/ 43 h 174"/>
                        <a:gd name="T18" fmla="*/ 286 w 334"/>
                        <a:gd name="T19" fmla="*/ 26 h 174"/>
                        <a:gd name="T20" fmla="*/ 253 w 334"/>
                        <a:gd name="T21" fmla="*/ 11 h 174"/>
                        <a:gd name="T22" fmla="*/ 212 w 334"/>
                        <a:gd name="T23" fmla="*/ 4 h 174"/>
                        <a:gd name="T24" fmla="*/ 167 w 334"/>
                        <a:gd name="T25" fmla="*/ 0 h 174"/>
                        <a:gd name="T26" fmla="*/ 123 w 334"/>
                        <a:gd name="T27" fmla="*/ 4 h 174"/>
                        <a:gd name="T28" fmla="*/ 82 w 334"/>
                        <a:gd name="T29" fmla="*/ 11 h 174"/>
                        <a:gd name="T30" fmla="*/ 49 w 334"/>
                        <a:gd name="T31" fmla="*/ 26 h 174"/>
                        <a:gd name="T32" fmla="*/ 23 w 334"/>
                        <a:gd name="T33" fmla="*/ 43 h 174"/>
                        <a:gd name="T34" fmla="*/ 6 w 334"/>
                        <a:gd name="T35" fmla="*/ 65 h 174"/>
                        <a:gd name="T36" fmla="*/ 0 w 334"/>
                        <a:gd name="T37" fmla="*/ 87 h 174"/>
                        <a:gd name="T38" fmla="*/ 6 w 334"/>
                        <a:gd name="T39" fmla="*/ 111 h 174"/>
                        <a:gd name="T40" fmla="*/ 23 w 334"/>
                        <a:gd name="T41" fmla="*/ 132 h 174"/>
                        <a:gd name="T42" fmla="*/ 49 w 334"/>
                        <a:gd name="T43" fmla="*/ 150 h 174"/>
                        <a:gd name="T44" fmla="*/ 82 w 334"/>
                        <a:gd name="T45" fmla="*/ 163 h 174"/>
                        <a:gd name="T46" fmla="*/ 123 w 334"/>
                        <a:gd name="T47" fmla="*/ 172 h 174"/>
                        <a:gd name="T48" fmla="*/ 167 w 334"/>
                        <a:gd name="T49" fmla="*/ 174 h 17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334"/>
                        <a:gd name="T76" fmla="*/ 0 h 174"/>
                        <a:gd name="T77" fmla="*/ 334 w 334"/>
                        <a:gd name="T78" fmla="*/ 174 h 174"/>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334" h="174">
                          <a:moveTo>
                            <a:pt x="167" y="174"/>
                          </a:moveTo>
                          <a:lnTo>
                            <a:pt x="212" y="172"/>
                          </a:lnTo>
                          <a:lnTo>
                            <a:pt x="253" y="163"/>
                          </a:lnTo>
                          <a:lnTo>
                            <a:pt x="286" y="150"/>
                          </a:lnTo>
                          <a:lnTo>
                            <a:pt x="312" y="132"/>
                          </a:lnTo>
                          <a:lnTo>
                            <a:pt x="329" y="111"/>
                          </a:lnTo>
                          <a:lnTo>
                            <a:pt x="334" y="87"/>
                          </a:lnTo>
                          <a:lnTo>
                            <a:pt x="329" y="65"/>
                          </a:lnTo>
                          <a:lnTo>
                            <a:pt x="312" y="43"/>
                          </a:lnTo>
                          <a:lnTo>
                            <a:pt x="286" y="26"/>
                          </a:lnTo>
                          <a:lnTo>
                            <a:pt x="253" y="11"/>
                          </a:lnTo>
                          <a:lnTo>
                            <a:pt x="212" y="4"/>
                          </a:lnTo>
                          <a:lnTo>
                            <a:pt x="167" y="0"/>
                          </a:lnTo>
                          <a:lnTo>
                            <a:pt x="123" y="4"/>
                          </a:lnTo>
                          <a:lnTo>
                            <a:pt x="82" y="11"/>
                          </a:lnTo>
                          <a:lnTo>
                            <a:pt x="49" y="26"/>
                          </a:lnTo>
                          <a:lnTo>
                            <a:pt x="23" y="43"/>
                          </a:lnTo>
                          <a:lnTo>
                            <a:pt x="6" y="65"/>
                          </a:lnTo>
                          <a:lnTo>
                            <a:pt x="0" y="87"/>
                          </a:lnTo>
                          <a:lnTo>
                            <a:pt x="6" y="111"/>
                          </a:lnTo>
                          <a:lnTo>
                            <a:pt x="23" y="132"/>
                          </a:lnTo>
                          <a:lnTo>
                            <a:pt x="49" y="150"/>
                          </a:lnTo>
                          <a:lnTo>
                            <a:pt x="82" y="163"/>
                          </a:lnTo>
                          <a:lnTo>
                            <a:pt x="123" y="172"/>
                          </a:lnTo>
                          <a:lnTo>
                            <a:pt x="167" y="174"/>
                          </a:lnTo>
                          <a:close/>
                        </a:path>
                      </a:pathLst>
                    </a:custGeom>
                    <a:solidFill>
                      <a:srgbClr val="BFBFBF"/>
                    </a:solidFill>
                    <a:ln w="0">
                      <a:solidFill>
                        <a:srgbClr val="BFBFBF"/>
                      </a:solidFill>
                      <a:round/>
                      <a:headEnd/>
                      <a:tailEnd/>
                    </a:ln>
                  </p:spPr>
                  <p:txBody>
                    <a:bodyPr/>
                    <a:lstStyle/>
                    <a:p>
                      <a:pPr defTabSz="457200"/>
                      <a:endParaRPr lang="en-US" dirty="0">
                        <a:solidFill>
                          <a:prstClr val="black"/>
                        </a:solidFill>
                      </a:endParaRPr>
                    </a:p>
                  </p:txBody>
                </p:sp>
                <p:sp>
                  <p:nvSpPr>
                    <p:cNvPr id="9321" name="Freeform 241"/>
                    <p:cNvSpPr>
                      <a:spLocks/>
                    </p:cNvSpPr>
                    <p:nvPr/>
                  </p:nvSpPr>
                  <p:spPr bwMode="auto">
                    <a:xfrm>
                      <a:off x="1295" y="3235"/>
                      <a:ext cx="334" cy="174"/>
                    </a:xfrm>
                    <a:custGeom>
                      <a:avLst/>
                      <a:gdLst>
                        <a:gd name="T0" fmla="*/ 167 w 334"/>
                        <a:gd name="T1" fmla="*/ 174 h 174"/>
                        <a:gd name="T2" fmla="*/ 212 w 334"/>
                        <a:gd name="T3" fmla="*/ 172 h 174"/>
                        <a:gd name="T4" fmla="*/ 253 w 334"/>
                        <a:gd name="T5" fmla="*/ 163 h 174"/>
                        <a:gd name="T6" fmla="*/ 286 w 334"/>
                        <a:gd name="T7" fmla="*/ 150 h 174"/>
                        <a:gd name="T8" fmla="*/ 312 w 334"/>
                        <a:gd name="T9" fmla="*/ 132 h 174"/>
                        <a:gd name="T10" fmla="*/ 329 w 334"/>
                        <a:gd name="T11" fmla="*/ 111 h 174"/>
                        <a:gd name="T12" fmla="*/ 334 w 334"/>
                        <a:gd name="T13" fmla="*/ 87 h 174"/>
                        <a:gd name="T14" fmla="*/ 329 w 334"/>
                        <a:gd name="T15" fmla="*/ 65 h 174"/>
                        <a:gd name="T16" fmla="*/ 312 w 334"/>
                        <a:gd name="T17" fmla="*/ 43 h 174"/>
                        <a:gd name="T18" fmla="*/ 286 w 334"/>
                        <a:gd name="T19" fmla="*/ 26 h 174"/>
                        <a:gd name="T20" fmla="*/ 253 w 334"/>
                        <a:gd name="T21" fmla="*/ 11 h 174"/>
                        <a:gd name="T22" fmla="*/ 212 w 334"/>
                        <a:gd name="T23" fmla="*/ 4 h 174"/>
                        <a:gd name="T24" fmla="*/ 167 w 334"/>
                        <a:gd name="T25" fmla="*/ 0 h 174"/>
                        <a:gd name="T26" fmla="*/ 123 w 334"/>
                        <a:gd name="T27" fmla="*/ 4 h 174"/>
                        <a:gd name="T28" fmla="*/ 82 w 334"/>
                        <a:gd name="T29" fmla="*/ 11 h 174"/>
                        <a:gd name="T30" fmla="*/ 49 w 334"/>
                        <a:gd name="T31" fmla="*/ 26 h 174"/>
                        <a:gd name="T32" fmla="*/ 23 w 334"/>
                        <a:gd name="T33" fmla="*/ 43 h 174"/>
                        <a:gd name="T34" fmla="*/ 6 w 334"/>
                        <a:gd name="T35" fmla="*/ 65 h 174"/>
                        <a:gd name="T36" fmla="*/ 0 w 334"/>
                        <a:gd name="T37" fmla="*/ 87 h 174"/>
                        <a:gd name="T38" fmla="*/ 6 w 334"/>
                        <a:gd name="T39" fmla="*/ 111 h 174"/>
                        <a:gd name="T40" fmla="*/ 23 w 334"/>
                        <a:gd name="T41" fmla="*/ 132 h 174"/>
                        <a:gd name="T42" fmla="*/ 49 w 334"/>
                        <a:gd name="T43" fmla="*/ 150 h 174"/>
                        <a:gd name="T44" fmla="*/ 82 w 334"/>
                        <a:gd name="T45" fmla="*/ 163 h 174"/>
                        <a:gd name="T46" fmla="*/ 123 w 334"/>
                        <a:gd name="T47" fmla="*/ 172 h 174"/>
                        <a:gd name="T48" fmla="*/ 167 w 334"/>
                        <a:gd name="T49" fmla="*/ 174 h 17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334"/>
                        <a:gd name="T76" fmla="*/ 0 h 174"/>
                        <a:gd name="T77" fmla="*/ 334 w 334"/>
                        <a:gd name="T78" fmla="*/ 174 h 174"/>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334" h="174">
                          <a:moveTo>
                            <a:pt x="167" y="174"/>
                          </a:moveTo>
                          <a:lnTo>
                            <a:pt x="212" y="172"/>
                          </a:lnTo>
                          <a:lnTo>
                            <a:pt x="253" y="163"/>
                          </a:lnTo>
                          <a:lnTo>
                            <a:pt x="286" y="150"/>
                          </a:lnTo>
                          <a:lnTo>
                            <a:pt x="312" y="132"/>
                          </a:lnTo>
                          <a:lnTo>
                            <a:pt x="329" y="111"/>
                          </a:lnTo>
                          <a:lnTo>
                            <a:pt x="334" y="87"/>
                          </a:lnTo>
                          <a:lnTo>
                            <a:pt x="329" y="65"/>
                          </a:lnTo>
                          <a:lnTo>
                            <a:pt x="312" y="43"/>
                          </a:lnTo>
                          <a:lnTo>
                            <a:pt x="286" y="26"/>
                          </a:lnTo>
                          <a:lnTo>
                            <a:pt x="253" y="11"/>
                          </a:lnTo>
                          <a:lnTo>
                            <a:pt x="212" y="4"/>
                          </a:lnTo>
                          <a:lnTo>
                            <a:pt x="167" y="0"/>
                          </a:lnTo>
                          <a:lnTo>
                            <a:pt x="123" y="4"/>
                          </a:lnTo>
                          <a:lnTo>
                            <a:pt x="82" y="11"/>
                          </a:lnTo>
                          <a:lnTo>
                            <a:pt x="49" y="26"/>
                          </a:lnTo>
                          <a:lnTo>
                            <a:pt x="23" y="43"/>
                          </a:lnTo>
                          <a:lnTo>
                            <a:pt x="6" y="65"/>
                          </a:lnTo>
                          <a:lnTo>
                            <a:pt x="0" y="87"/>
                          </a:lnTo>
                          <a:lnTo>
                            <a:pt x="6" y="111"/>
                          </a:lnTo>
                          <a:lnTo>
                            <a:pt x="23" y="132"/>
                          </a:lnTo>
                          <a:lnTo>
                            <a:pt x="49" y="150"/>
                          </a:lnTo>
                          <a:lnTo>
                            <a:pt x="82" y="163"/>
                          </a:lnTo>
                          <a:lnTo>
                            <a:pt x="123" y="172"/>
                          </a:lnTo>
                          <a:lnTo>
                            <a:pt x="167" y="174"/>
                          </a:lnTo>
                        </a:path>
                      </a:pathLst>
                    </a:custGeom>
                    <a:noFill/>
                    <a:ln w="6350">
                      <a:solidFill>
                        <a:srgbClr val="000000"/>
                      </a:solidFill>
                      <a:round/>
                      <a:headEnd/>
                      <a:tailEnd/>
                    </a:ln>
                  </p:spPr>
                  <p:txBody>
                    <a:bodyPr/>
                    <a:lstStyle/>
                    <a:p>
                      <a:pPr defTabSz="457200"/>
                      <a:endParaRPr lang="en-US" dirty="0">
                        <a:solidFill>
                          <a:prstClr val="black"/>
                        </a:solidFill>
                      </a:endParaRPr>
                    </a:p>
                  </p:txBody>
                </p:sp>
                <p:sp>
                  <p:nvSpPr>
                    <p:cNvPr id="9322" name="Freeform 242"/>
                    <p:cNvSpPr>
                      <a:spLocks/>
                    </p:cNvSpPr>
                    <p:nvPr/>
                  </p:nvSpPr>
                  <p:spPr bwMode="auto">
                    <a:xfrm>
                      <a:off x="1327" y="3218"/>
                      <a:ext cx="273" cy="163"/>
                    </a:xfrm>
                    <a:custGeom>
                      <a:avLst/>
                      <a:gdLst>
                        <a:gd name="T0" fmla="*/ 135 w 273"/>
                        <a:gd name="T1" fmla="*/ 163 h 163"/>
                        <a:gd name="T2" fmla="*/ 172 w 273"/>
                        <a:gd name="T3" fmla="*/ 162 h 163"/>
                        <a:gd name="T4" fmla="*/ 204 w 273"/>
                        <a:gd name="T5" fmla="*/ 154 h 163"/>
                        <a:gd name="T6" fmla="*/ 232 w 273"/>
                        <a:gd name="T7" fmla="*/ 143 h 163"/>
                        <a:gd name="T8" fmla="*/ 254 w 273"/>
                        <a:gd name="T9" fmla="*/ 128 h 163"/>
                        <a:gd name="T10" fmla="*/ 267 w 273"/>
                        <a:gd name="T11" fmla="*/ 112 h 163"/>
                        <a:gd name="T12" fmla="*/ 273 w 273"/>
                        <a:gd name="T13" fmla="*/ 93 h 163"/>
                        <a:gd name="T14" fmla="*/ 267 w 273"/>
                        <a:gd name="T15" fmla="*/ 73 h 163"/>
                        <a:gd name="T16" fmla="*/ 254 w 273"/>
                        <a:gd name="T17" fmla="*/ 50 h 163"/>
                        <a:gd name="T18" fmla="*/ 232 w 273"/>
                        <a:gd name="T19" fmla="*/ 32 h 163"/>
                        <a:gd name="T20" fmla="*/ 204 w 273"/>
                        <a:gd name="T21" fmla="*/ 15 h 163"/>
                        <a:gd name="T22" fmla="*/ 172 w 273"/>
                        <a:gd name="T23" fmla="*/ 4 h 163"/>
                        <a:gd name="T24" fmla="*/ 135 w 273"/>
                        <a:gd name="T25" fmla="*/ 0 h 163"/>
                        <a:gd name="T26" fmla="*/ 100 w 273"/>
                        <a:gd name="T27" fmla="*/ 4 h 163"/>
                        <a:gd name="T28" fmla="*/ 67 w 273"/>
                        <a:gd name="T29" fmla="*/ 15 h 163"/>
                        <a:gd name="T30" fmla="*/ 41 w 273"/>
                        <a:gd name="T31" fmla="*/ 32 h 163"/>
                        <a:gd name="T32" fmla="*/ 18 w 273"/>
                        <a:gd name="T33" fmla="*/ 50 h 163"/>
                        <a:gd name="T34" fmla="*/ 5 w 273"/>
                        <a:gd name="T35" fmla="*/ 73 h 163"/>
                        <a:gd name="T36" fmla="*/ 0 w 273"/>
                        <a:gd name="T37" fmla="*/ 93 h 163"/>
                        <a:gd name="T38" fmla="*/ 5 w 273"/>
                        <a:gd name="T39" fmla="*/ 112 h 163"/>
                        <a:gd name="T40" fmla="*/ 18 w 273"/>
                        <a:gd name="T41" fmla="*/ 128 h 163"/>
                        <a:gd name="T42" fmla="*/ 41 w 273"/>
                        <a:gd name="T43" fmla="*/ 143 h 163"/>
                        <a:gd name="T44" fmla="*/ 67 w 273"/>
                        <a:gd name="T45" fmla="*/ 154 h 163"/>
                        <a:gd name="T46" fmla="*/ 100 w 273"/>
                        <a:gd name="T47" fmla="*/ 162 h 163"/>
                        <a:gd name="T48" fmla="*/ 135 w 273"/>
                        <a:gd name="T49" fmla="*/ 163 h 163"/>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73"/>
                        <a:gd name="T76" fmla="*/ 0 h 163"/>
                        <a:gd name="T77" fmla="*/ 273 w 273"/>
                        <a:gd name="T78" fmla="*/ 163 h 163"/>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73" h="163">
                          <a:moveTo>
                            <a:pt x="135" y="163"/>
                          </a:moveTo>
                          <a:lnTo>
                            <a:pt x="172" y="162"/>
                          </a:lnTo>
                          <a:lnTo>
                            <a:pt x="204" y="154"/>
                          </a:lnTo>
                          <a:lnTo>
                            <a:pt x="232" y="143"/>
                          </a:lnTo>
                          <a:lnTo>
                            <a:pt x="254" y="128"/>
                          </a:lnTo>
                          <a:lnTo>
                            <a:pt x="267" y="112"/>
                          </a:lnTo>
                          <a:lnTo>
                            <a:pt x="273" y="93"/>
                          </a:lnTo>
                          <a:lnTo>
                            <a:pt x="267" y="73"/>
                          </a:lnTo>
                          <a:lnTo>
                            <a:pt x="254" y="50"/>
                          </a:lnTo>
                          <a:lnTo>
                            <a:pt x="232" y="32"/>
                          </a:lnTo>
                          <a:lnTo>
                            <a:pt x="204" y="15"/>
                          </a:lnTo>
                          <a:lnTo>
                            <a:pt x="172" y="4"/>
                          </a:lnTo>
                          <a:lnTo>
                            <a:pt x="135" y="0"/>
                          </a:lnTo>
                          <a:lnTo>
                            <a:pt x="100" y="4"/>
                          </a:lnTo>
                          <a:lnTo>
                            <a:pt x="67" y="15"/>
                          </a:lnTo>
                          <a:lnTo>
                            <a:pt x="41" y="32"/>
                          </a:lnTo>
                          <a:lnTo>
                            <a:pt x="18" y="50"/>
                          </a:lnTo>
                          <a:lnTo>
                            <a:pt x="5" y="73"/>
                          </a:lnTo>
                          <a:lnTo>
                            <a:pt x="0" y="93"/>
                          </a:lnTo>
                          <a:lnTo>
                            <a:pt x="5" y="112"/>
                          </a:lnTo>
                          <a:lnTo>
                            <a:pt x="18" y="128"/>
                          </a:lnTo>
                          <a:lnTo>
                            <a:pt x="41" y="143"/>
                          </a:lnTo>
                          <a:lnTo>
                            <a:pt x="67" y="154"/>
                          </a:lnTo>
                          <a:lnTo>
                            <a:pt x="100" y="162"/>
                          </a:lnTo>
                          <a:lnTo>
                            <a:pt x="135" y="163"/>
                          </a:lnTo>
                          <a:close/>
                        </a:path>
                      </a:pathLst>
                    </a:custGeom>
                    <a:solidFill>
                      <a:srgbClr val="404040"/>
                    </a:solidFill>
                    <a:ln w="0">
                      <a:solidFill>
                        <a:srgbClr val="404040"/>
                      </a:solidFill>
                      <a:round/>
                      <a:headEnd/>
                      <a:tailEnd/>
                    </a:ln>
                  </p:spPr>
                  <p:txBody>
                    <a:bodyPr/>
                    <a:lstStyle/>
                    <a:p>
                      <a:pPr defTabSz="457200"/>
                      <a:endParaRPr lang="en-US" dirty="0">
                        <a:solidFill>
                          <a:prstClr val="black"/>
                        </a:solidFill>
                      </a:endParaRPr>
                    </a:p>
                  </p:txBody>
                </p:sp>
                <p:sp>
                  <p:nvSpPr>
                    <p:cNvPr id="9323" name="Freeform 243"/>
                    <p:cNvSpPr>
                      <a:spLocks/>
                    </p:cNvSpPr>
                    <p:nvPr/>
                  </p:nvSpPr>
                  <p:spPr bwMode="auto">
                    <a:xfrm>
                      <a:off x="1340" y="3218"/>
                      <a:ext cx="247" cy="149"/>
                    </a:xfrm>
                    <a:custGeom>
                      <a:avLst/>
                      <a:gdLst>
                        <a:gd name="T0" fmla="*/ 122 w 247"/>
                        <a:gd name="T1" fmla="*/ 149 h 149"/>
                        <a:gd name="T2" fmla="*/ 161 w 247"/>
                        <a:gd name="T3" fmla="*/ 145 h 149"/>
                        <a:gd name="T4" fmla="*/ 195 w 247"/>
                        <a:gd name="T5" fmla="*/ 136 h 149"/>
                        <a:gd name="T6" fmla="*/ 222 w 247"/>
                        <a:gd name="T7" fmla="*/ 123 h 149"/>
                        <a:gd name="T8" fmla="*/ 239 w 247"/>
                        <a:gd name="T9" fmla="*/ 104 h 149"/>
                        <a:gd name="T10" fmla="*/ 247 w 247"/>
                        <a:gd name="T11" fmla="*/ 86 h 149"/>
                        <a:gd name="T12" fmla="*/ 241 w 247"/>
                        <a:gd name="T13" fmla="*/ 67 h 149"/>
                        <a:gd name="T14" fmla="*/ 228 w 247"/>
                        <a:gd name="T15" fmla="*/ 47 h 149"/>
                        <a:gd name="T16" fmla="*/ 209 w 247"/>
                        <a:gd name="T17" fmla="*/ 30 h 149"/>
                        <a:gd name="T18" fmla="*/ 185 w 247"/>
                        <a:gd name="T19" fmla="*/ 15 h 149"/>
                        <a:gd name="T20" fmla="*/ 156 w 247"/>
                        <a:gd name="T21" fmla="*/ 4 h 149"/>
                        <a:gd name="T22" fmla="*/ 122 w 247"/>
                        <a:gd name="T23" fmla="*/ 0 h 149"/>
                        <a:gd name="T24" fmla="*/ 91 w 247"/>
                        <a:gd name="T25" fmla="*/ 4 h 149"/>
                        <a:gd name="T26" fmla="*/ 61 w 247"/>
                        <a:gd name="T27" fmla="*/ 15 h 149"/>
                        <a:gd name="T28" fmla="*/ 37 w 247"/>
                        <a:gd name="T29" fmla="*/ 30 h 149"/>
                        <a:gd name="T30" fmla="*/ 17 w 247"/>
                        <a:gd name="T31" fmla="*/ 47 h 149"/>
                        <a:gd name="T32" fmla="*/ 5 w 247"/>
                        <a:gd name="T33" fmla="*/ 67 h 149"/>
                        <a:gd name="T34" fmla="*/ 0 w 247"/>
                        <a:gd name="T35" fmla="*/ 86 h 149"/>
                        <a:gd name="T36" fmla="*/ 7 w 247"/>
                        <a:gd name="T37" fmla="*/ 104 h 149"/>
                        <a:gd name="T38" fmla="*/ 24 w 247"/>
                        <a:gd name="T39" fmla="*/ 123 h 149"/>
                        <a:gd name="T40" fmla="*/ 50 w 247"/>
                        <a:gd name="T41" fmla="*/ 136 h 149"/>
                        <a:gd name="T42" fmla="*/ 85 w 247"/>
                        <a:gd name="T43" fmla="*/ 145 h 149"/>
                        <a:gd name="T44" fmla="*/ 122 w 247"/>
                        <a:gd name="T45" fmla="*/ 149 h 149"/>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247"/>
                        <a:gd name="T70" fmla="*/ 0 h 149"/>
                        <a:gd name="T71" fmla="*/ 247 w 247"/>
                        <a:gd name="T72" fmla="*/ 149 h 149"/>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247" h="149">
                          <a:moveTo>
                            <a:pt x="122" y="149"/>
                          </a:moveTo>
                          <a:lnTo>
                            <a:pt x="161" y="145"/>
                          </a:lnTo>
                          <a:lnTo>
                            <a:pt x="195" y="136"/>
                          </a:lnTo>
                          <a:lnTo>
                            <a:pt x="222" y="123"/>
                          </a:lnTo>
                          <a:lnTo>
                            <a:pt x="239" y="104"/>
                          </a:lnTo>
                          <a:lnTo>
                            <a:pt x="247" y="86"/>
                          </a:lnTo>
                          <a:lnTo>
                            <a:pt x="241" y="67"/>
                          </a:lnTo>
                          <a:lnTo>
                            <a:pt x="228" y="47"/>
                          </a:lnTo>
                          <a:lnTo>
                            <a:pt x="209" y="30"/>
                          </a:lnTo>
                          <a:lnTo>
                            <a:pt x="185" y="15"/>
                          </a:lnTo>
                          <a:lnTo>
                            <a:pt x="156" y="4"/>
                          </a:lnTo>
                          <a:lnTo>
                            <a:pt x="122" y="0"/>
                          </a:lnTo>
                          <a:lnTo>
                            <a:pt x="91" y="4"/>
                          </a:lnTo>
                          <a:lnTo>
                            <a:pt x="61" y="15"/>
                          </a:lnTo>
                          <a:lnTo>
                            <a:pt x="37" y="30"/>
                          </a:lnTo>
                          <a:lnTo>
                            <a:pt x="17" y="47"/>
                          </a:lnTo>
                          <a:lnTo>
                            <a:pt x="5" y="67"/>
                          </a:lnTo>
                          <a:lnTo>
                            <a:pt x="0" y="86"/>
                          </a:lnTo>
                          <a:lnTo>
                            <a:pt x="7" y="104"/>
                          </a:lnTo>
                          <a:lnTo>
                            <a:pt x="24" y="123"/>
                          </a:lnTo>
                          <a:lnTo>
                            <a:pt x="50" y="136"/>
                          </a:lnTo>
                          <a:lnTo>
                            <a:pt x="85" y="145"/>
                          </a:lnTo>
                          <a:lnTo>
                            <a:pt x="122" y="149"/>
                          </a:lnTo>
                          <a:close/>
                        </a:path>
                      </a:pathLst>
                    </a:custGeom>
                    <a:solidFill>
                      <a:srgbClr val="585858"/>
                    </a:solidFill>
                    <a:ln w="0">
                      <a:solidFill>
                        <a:srgbClr val="585858"/>
                      </a:solidFill>
                      <a:round/>
                      <a:headEnd/>
                      <a:tailEnd/>
                    </a:ln>
                  </p:spPr>
                  <p:txBody>
                    <a:bodyPr/>
                    <a:lstStyle/>
                    <a:p>
                      <a:pPr defTabSz="457200"/>
                      <a:endParaRPr lang="en-US" dirty="0">
                        <a:solidFill>
                          <a:prstClr val="black"/>
                        </a:solidFill>
                      </a:endParaRPr>
                    </a:p>
                  </p:txBody>
                </p:sp>
                <p:sp>
                  <p:nvSpPr>
                    <p:cNvPr id="9324" name="Freeform 244"/>
                    <p:cNvSpPr>
                      <a:spLocks/>
                    </p:cNvSpPr>
                    <p:nvPr/>
                  </p:nvSpPr>
                  <p:spPr bwMode="auto">
                    <a:xfrm>
                      <a:off x="1355" y="3220"/>
                      <a:ext cx="217" cy="132"/>
                    </a:xfrm>
                    <a:custGeom>
                      <a:avLst/>
                      <a:gdLst>
                        <a:gd name="T0" fmla="*/ 109 w 217"/>
                        <a:gd name="T1" fmla="*/ 132 h 132"/>
                        <a:gd name="T2" fmla="*/ 143 w 217"/>
                        <a:gd name="T3" fmla="*/ 128 h 132"/>
                        <a:gd name="T4" fmla="*/ 172 w 217"/>
                        <a:gd name="T5" fmla="*/ 121 h 132"/>
                        <a:gd name="T6" fmla="*/ 196 w 217"/>
                        <a:gd name="T7" fmla="*/ 108 h 132"/>
                        <a:gd name="T8" fmla="*/ 211 w 217"/>
                        <a:gd name="T9" fmla="*/ 93 h 132"/>
                        <a:gd name="T10" fmla="*/ 217 w 217"/>
                        <a:gd name="T11" fmla="*/ 74 h 132"/>
                        <a:gd name="T12" fmla="*/ 211 w 217"/>
                        <a:gd name="T13" fmla="*/ 56 h 132"/>
                        <a:gd name="T14" fmla="*/ 196 w 217"/>
                        <a:gd name="T15" fmla="*/ 35 h 132"/>
                        <a:gd name="T16" fmla="*/ 172 w 217"/>
                        <a:gd name="T17" fmla="*/ 17 h 132"/>
                        <a:gd name="T18" fmla="*/ 143 w 217"/>
                        <a:gd name="T19" fmla="*/ 4 h 132"/>
                        <a:gd name="T20" fmla="*/ 109 w 217"/>
                        <a:gd name="T21" fmla="*/ 0 h 132"/>
                        <a:gd name="T22" fmla="*/ 74 w 217"/>
                        <a:gd name="T23" fmla="*/ 4 h 132"/>
                        <a:gd name="T24" fmla="*/ 44 w 217"/>
                        <a:gd name="T25" fmla="*/ 17 h 132"/>
                        <a:gd name="T26" fmla="*/ 20 w 217"/>
                        <a:gd name="T27" fmla="*/ 35 h 132"/>
                        <a:gd name="T28" fmla="*/ 5 w 217"/>
                        <a:gd name="T29" fmla="*/ 56 h 132"/>
                        <a:gd name="T30" fmla="*/ 0 w 217"/>
                        <a:gd name="T31" fmla="*/ 74 h 132"/>
                        <a:gd name="T32" fmla="*/ 5 w 217"/>
                        <a:gd name="T33" fmla="*/ 93 h 132"/>
                        <a:gd name="T34" fmla="*/ 20 w 217"/>
                        <a:gd name="T35" fmla="*/ 108 h 132"/>
                        <a:gd name="T36" fmla="*/ 44 w 217"/>
                        <a:gd name="T37" fmla="*/ 121 h 132"/>
                        <a:gd name="T38" fmla="*/ 74 w 217"/>
                        <a:gd name="T39" fmla="*/ 128 h 132"/>
                        <a:gd name="T40" fmla="*/ 109 w 217"/>
                        <a:gd name="T41" fmla="*/ 132 h 13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17"/>
                        <a:gd name="T64" fmla="*/ 0 h 132"/>
                        <a:gd name="T65" fmla="*/ 217 w 217"/>
                        <a:gd name="T66" fmla="*/ 132 h 13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17" h="132">
                          <a:moveTo>
                            <a:pt x="109" y="132"/>
                          </a:moveTo>
                          <a:lnTo>
                            <a:pt x="143" y="128"/>
                          </a:lnTo>
                          <a:lnTo>
                            <a:pt x="172" y="121"/>
                          </a:lnTo>
                          <a:lnTo>
                            <a:pt x="196" y="108"/>
                          </a:lnTo>
                          <a:lnTo>
                            <a:pt x="211" y="93"/>
                          </a:lnTo>
                          <a:lnTo>
                            <a:pt x="217" y="74"/>
                          </a:lnTo>
                          <a:lnTo>
                            <a:pt x="211" y="56"/>
                          </a:lnTo>
                          <a:lnTo>
                            <a:pt x="196" y="35"/>
                          </a:lnTo>
                          <a:lnTo>
                            <a:pt x="172" y="17"/>
                          </a:lnTo>
                          <a:lnTo>
                            <a:pt x="143" y="4"/>
                          </a:lnTo>
                          <a:lnTo>
                            <a:pt x="109" y="0"/>
                          </a:lnTo>
                          <a:lnTo>
                            <a:pt x="74" y="4"/>
                          </a:lnTo>
                          <a:lnTo>
                            <a:pt x="44" y="17"/>
                          </a:lnTo>
                          <a:lnTo>
                            <a:pt x="20" y="35"/>
                          </a:lnTo>
                          <a:lnTo>
                            <a:pt x="5" y="56"/>
                          </a:lnTo>
                          <a:lnTo>
                            <a:pt x="0" y="74"/>
                          </a:lnTo>
                          <a:lnTo>
                            <a:pt x="5" y="93"/>
                          </a:lnTo>
                          <a:lnTo>
                            <a:pt x="20" y="108"/>
                          </a:lnTo>
                          <a:lnTo>
                            <a:pt x="44" y="121"/>
                          </a:lnTo>
                          <a:lnTo>
                            <a:pt x="74" y="128"/>
                          </a:lnTo>
                          <a:lnTo>
                            <a:pt x="109" y="132"/>
                          </a:lnTo>
                          <a:close/>
                        </a:path>
                      </a:pathLst>
                    </a:custGeom>
                    <a:solidFill>
                      <a:srgbClr val="707070"/>
                    </a:solidFill>
                    <a:ln w="0">
                      <a:solidFill>
                        <a:srgbClr val="707070"/>
                      </a:solidFill>
                      <a:round/>
                      <a:headEnd/>
                      <a:tailEnd/>
                    </a:ln>
                  </p:spPr>
                  <p:txBody>
                    <a:bodyPr/>
                    <a:lstStyle/>
                    <a:p>
                      <a:pPr defTabSz="457200"/>
                      <a:endParaRPr lang="en-US" dirty="0">
                        <a:solidFill>
                          <a:prstClr val="black"/>
                        </a:solidFill>
                      </a:endParaRPr>
                    </a:p>
                  </p:txBody>
                </p:sp>
                <p:sp>
                  <p:nvSpPr>
                    <p:cNvPr id="9325" name="Freeform 245"/>
                    <p:cNvSpPr>
                      <a:spLocks/>
                    </p:cNvSpPr>
                    <p:nvPr/>
                  </p:nvSpPr>
                  <p:spPr bwMode="auto">
                    <a:xfrm>
                      <a:off x="1368" y="3220"/>
                      <a:ext cx="191" cy="117"/>
                    </a:xfrm>
                    <a:custGeom>
                      <a:avLst/>
                      <a:gdLst>
                        <a:gd name="T0" fmla="*/ 96 w 191"/>
                        <a:gd name="T1" fmla="*/ 117 h 117"/>
                        <a:gd name="T2" fmla="*/ 126 w 191"/>
                        <a:gd name="T3" fmla="*/ 115 h 117"/>
                        <a:gd name="T4" fmla="*/ 152 w 191"/>
                        <a:gd name="T5" fmla="*/ 108 h 117"/>
                        <a:gd name="T6" fmla="*/ 172 w 191"/>
                        <a:gd name="T7" fmla="*/ 97 h 117"/>
                        <a:gd name="T8" fmla="*/ 187 w 191"/>
                        <a:gd name="T9" fmla="*/ 84 h 117"/>
                        <a:gd name="T10" fmla="*/ 191 w 191"/>
                        <a:gd name="T11" fmla="*/ 67 h 117"/>
                        <a:gd name="T12" fmla="*/ 187 w 191"/>
                        <a:gd name="T13" fmla="*/ 50 h 117"/>
                        <a:gd name="T14" fmla="*/ 172 w 191"/>
                        <a:gd name="T15" fmla="*/ 32 h 117"/>
                        <a:gd name="T16" fmla="*/ 152 w 191"/>
                        <a:gd name="T17" fmla="*/ 17 h 117"/>
                        <a:gd name="T18" fmla="*/ 126 w 191"/>
                        <a:gd name="T19" fmla="*/ 6 h 117"/>
                        <a:gd name="T20" fmla="*/ 96 w 191"/>
                        <a:gd name="T21" fmla="*/ 0 h 117"/>
                        <a:gd name="T22" fmla="*/ 65 w 191"/>
                        <a:gd name="T23" fmla="*/ 6 h 117"/>
                        <a:gd name="T24" fmla="*/ 39 w 191"/>
                        <a:gd name="T25" fmla="*/ 17 h 117"/>
                        <a:gd name="T26" fmla="*/ 18 w 191"/>
                        <a:gd name="T27" fmla="*/ 32 h 117"/>
                        <a:gd name="T28" fmla="*/ 3 w 191"/>
                        <a:gd name="T29" fmla="*/ 50 h 117"/>
                        <a:gd name="T30" fmla="*/ 0 w 191"/>
                        <a:gd name="T31" fmla="*/ 67 h 117"/>
                        <a:gd name="T32" fmla="*/ 3 w 191"/>
                        <a:gd name="T33" fmla="*/ 84 h 117"/>
                        <a:gd name="T34" fmla="*/ 18 w 191"/>
                        <a:gd name="T35" fmla="*/ 97 h 117"/>
                        <a:gd name="T36" fmla="*/ 39 w 191"/>
                        <a:gd name="T37" fmla="*/ 108 h 117"/>
                        <a:gd name="T38" fmla="*/ 65 w 191"/>
                        <a:gd name="T39" fmla="*/ 115 h 117"/>
                        <a:gd name="T40" fmla="*/ 96 w 191"/>
                        <a:gd name="T41" fmla="*/ 117 h 11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91"/>
                        <a:gd name="T64" fmla="*/ 0 h 117"/>
                        <a:gd name="T65" fmla="*/ 191 w 191"/>
                        <a:gd name="T66" fmla="*/ 117 h 11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91" h="117">
                          <a:moveTo>
                            <a:pt x="96" y="117"/>
                          </a:moveTo>
                          <a:lnTo>
                            <a:pt x="126" y="115"/>
                          </a:lnTo>
                          <a:lnTo>
                            <a:pt x="152" y="108"/>
                          </a:lnTo>
                          <a:lnTo>
                            <a:pt x="172" y="97"/>
                          </a:lnTo>
                          <a:lnTo>
                            <a:pt x="187" y="84"/>
                          </a:lnTo>
                          <a:lnTo>
                            <a:pt x="191" y="67"/>
                          </a:lnTo>
                          <a:lnTo>
                            <a:pt x="187" y="50"/>
                          </a:lnTo>
                          <a:lnTo>
                            <a:pt x="172" y="32"/>
                          </a:lnTo>
                          <a:lnTo>
                            <a:pt x="152" y="17"/>
                          </a:lnTo>
                          <a:lnTo>
                            <a:pt x="126" y="6"/>
                          </a:lnTo>
                          <a:lnTo>
                            <a:pt x="96" y="0"/>
                          </a:lnTo>
                          <a:lnTo>
                            <a:pt x="65" y="6"/>
                          </a:lnTo>
                          <a:lnTo>
                            <a:pt x="39" y="17"/>
                          </a:lnTo>
                          <a:lnTo>
                            <a:pt x="18" y="32"/>
                          </a:lnTo>
                          <a:lnTo>
                            <a:pt x="3" y="50"/>
                          </a:lnTo>
                          <a:lnTo>
                            <a:pt x="0" y="67"/>
                          </a:lnTo>
                          <a:lnTo>
                            <a:pt x="3" y="84"/>
                          </a:lnTo>
                          <a:lnTo>
                            <a:pt x="18" y="97"/>
                          </a:lnTo>
                          <a:lnTo>
                            <a:pt x="39" y="108"/>
                          </a:lnTo>
                          <a:lnTo>
                            <a:pt x="65" y="115"/>
                          </a:lnTo>
                          <a:lnTo>
                            <a:pt x="96" y="117"/>
                          </a:lnTo>
                          <a:close/>
                        </a:path>
                      </a:pathLst>
                    </a:custGeom>
                    <a:solidFill>
                      <a:srgbClr val="878787"/>
                    </a:solidFill>
                    <a:ln w="0">
                      <a:solidFill>
                        <a:srgbClr val="878787"/>
                      </a:solidFill>
                      <a:round/>
                      <a:headEnd/>
                      <a:tailEnd/>
                    </a:ln>
                  </p:spPr>
                  <p:txBody>
                    <a:bodyPr/>
                    <a:lstStyle/>
                    <a:p>
                      <a:pPr defTabSz="457200"/>
                      <a:endParaRPr lang="en-US" dirty="0">
                        <a:solidFill>
                          <a:prstClr val="black"/>
                        </a:solidFill>
                      </a:endParaRPr>
                    </a:p>
                  </p:txBody>
                </p:sp>
                <p:sp>
                  <p:nvSpPr>
                    <p:cNvPr id="9326" name="Freeform 246"/>
                    <p:cNvSpPr>
                      <a:spLocks/>
                    </p:cNvSpPr>
                    <p:nvPr/>
                  </p:nvSpPr>
                  <p:spPr bwMode="auto">
                    <a:xfrm>
                      <a:off x="1381" y="3222"/>
                      <a:ext cx="165" cy="100"/>
                    </a:xfrm>
                    <a:custGeom>
                      <a:avLst/>
                      <a:gdLst>
                        <a:gd name="T0" fmla="*/ 83 w 165"/>
                        <a:gd name="T1" fmla="*/ 100 h 100"/>
                        <a:gd name="T2" fmla="*/ 109 w 165"/>
                        <a:gd name="T3" fmla="*/ 98 h 100"/>
                        <a:gd name="T4" fmla="*/ 131 w 165"/>
                        <a:gd name="T5" fmla="*/ 93 h 100"/>
                        <a:gd name="T6" fmla="*/ 150 w 165"/>
                        <a:gd name="T7" fmla="*/ 83 h 100"/>
                        <a:gd name="T8" fmla="*/ 161 w 165"/>
                        <a:gd name="T9" fmla="*/ 70 h 100"/>
                        <a:gd name="T10" fmla="*/ 165 w 165"/>
                        <a:gd name="T11" fmla="*/ 57 h 100"/>
                        <a:gd name="T12" fmla="*/ 161 w 165"/>
                        <a:gd name="T13" fmla="*/ 43 h 100"/>
                        <a:gd name="T14" fmla="*/ 150 w 165"/>
                        <a:gd name="T15" fmla="*/ 26 h 100"/>
                        <a:gd name="T16" fmla="*/ 131 w 165"/>
                        <a:gd name="T17" fmla="*/ 13 h 100"/>
                        <a:gd name="T18" fmla="*/ 109 w 165"/>
                        <a:gd name="T19" fmla="*/ 4 h 100"/>
                        <a:gd name="T20" fmla="*/ 83 w 165"/>
                        <a:gd name="T21" fmla="*/ 0 h 100"/>
                        <a:gd name="T22" fmla="*/ 57 w 165"/>
                        <a:gd name="T23" fmla="*/ 4 h 100"/>
                        <a:gd name="T24" fmla="*/ 33 w 165"/>
                        <a:gd name="T25" fmla="*/ 13 h 100"/>
                        <a:gd name="T26" fmla="*/ 16 w 165"/>
                        <a:gd name="T27" fmla="*/ 26 h 100"/>
                        <a:gd name="T28" fmla="*/ 3 w 165"/>
                        <a:gd name="T29" fmla="*/ 43 h 100"/>
                        <a:gd name="T30" fmla="*/ 0 w 165"/>
                        <a:gd name="T31" fmla="*/ 57 h 100"/>
                        <a:gd name="T32" fmla="*/ 3 w 165"/>
                        <a:gd name="T33" fmla="*/ 70 h 100"/>
                        <a:gd name="T34" fmla="*/ 16 w 165"/>
                        <a:gd name="T35" fmla="*/ 83 h 100"/>
                        <a:gd name="T36" fmla="*/ 33 w 165"/>
                        <a:gd name="T37" fmla="*/ 93 h 100"/>
                        <a:gd name="T38" fmla="*/ 57 w 165"/>
                        <a:gd name="T39" fmla="*/ 98 h 100"/>
                        <a:gd name="T40" fmla="*/ 83 w 165"/>
                        <a:gd name="T41" fmla="*/ 100 h 10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65"/>
                        <a:gd name="T64" fmla="*/ 0 h 100"/>
                        <a:gd name="T65" fmla="*/ 165 w 165"/>
                        <a:gd name="T66" fmla="*/ 100 h 10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65" h="100">
                          <a:moveTo>
                            <a:pt x="83" y="100"/>
                          </a:moveTo>
                          <a:lnTo>
                            <a:pt x="109" y="98"/>
                          </a:lnTo>
                          <a:lnTo>
                            <a:pt x="131" y="93"/>
                          </a:lnTo>
                          <a:lnTo>
                            <a:pt x="150" y="83"/>
                          </a:lnTo>
                          <a:lnTo>
                            <a:pt x="161" y="70"/>
                          </a:lnTo>
                          <a:lnTo>
                            <a:pt x="165" y="57"/>
                          </a:lnTo>
                          <a:lnTo>
                            <a:pt x="161" y="43"/>
                          </a:lnTo>
                          <a:lnTo>
                            <a:pt x="150" y="26"/>
                          </a:lnTo>
                          <a:lnTo>
                            <a:pt x="131" y="13"/>
                          </a:lnTo>
                          <a:lnTo>
                            <a:pt x="109" y="4"/>
                          </a:lnTo>
                          <a:lnTo>
                            <a:pt x="83" y="0"/>
                          </a:lnTo>
                          <a:lnTo>
                            <a:pt x="57" y="4"/>
                          </a:lnTo>
                          <a:lnTo>
                            <a:pt x="33" y="13"/>
                          </a:lnTo>
                          <a:lnTo>
                            <a:pt x="16" y="26"/>
                          </a:lnTo>
                          <a:lnTo>
                            <a:pt x="3" y="43"/>
                          </a:lnTo>
                          <a:lnTo>
                            <a:pt x="0" y="57"/>
                          </a:lnTo>
                          <a:lnTo>
                            <a:pt x="3" y="70"/>
                          </a:lnTo>
                          <a:lnTo>
                            <a:pt x="16" y="83"/>
                          </a:lnTo>
                          <a:lnTo>
                            <a:pt x="33" y="93"/>
                          </a:lnTo>
                          <a:lnTo>
                            <a:pt x="57" y="98"/>
                          </a:lnTo>
                          <a:lnTo>
                            <a:pt x="83" y="100"/>
                          </a:lnTo>
                          <a:close/>
                        </a:path>
                      </a:pathLst>
                    </a:custGeom>
                    <a:solidFill>
                      <a:srgbClr val="9F9F9F"/>
                    </a:solidFill>
                    <a:ln w="0">
                      <a:solidFill>
                        <a:srgbClr val="9F9F9F"/>
                      </a:solidFill>
                      <a:round/>
                      <a:headEnd/>
                      <a:tailEnd/>
                    </a:ln>
                  </p:spPr>
                  <p:txBody>
                    <a:bodyPr/>
                    <a:lstStyle/>
                    <a:p>
                      <a:pPr defTabSz="457200"/>
                      <a:endParaRPr lang="en-US" dirty="0">
                        <a:solidFill>
                          <a:prstClr val="black"/>
                        </a:solidFill>
                      </a:endParaRPr>
                    </a:p>
                  </p:txBody>
                </p:sp>
                <p:sp>
                  <p:nvSpPr>
                    <p:cNvPr id="9327" name="Freeform 247"/>
                    <p:cNvSpPr>
                      <a:spLocks/>
                    </p:cNvSpPr>
                    <p:nvPr/>
                  </p:nvSpPr>
                  <p:spPr bwMode="auto">
                    <a:xfrm>
                      <a:off x="1394" y="3224"/>
                      <a:ext cx="139" cy="83"/>
                    </a:xfrm>
                    <a:custGeom>
                      <a:avLst/>
                      <a:gdLst>
                        <a:gd name="T0" fmla="*/ 70 w 139"/>
                        <a:gd name="T1" fmla="*/ 83 h 83"/>
                        <a:gd name="T2" fmla="*/ 96 w 139"/>
                        <a:gd name="T3" fmla="*/ 81 h 83"/>
                        <a:gd name="T4" fmla="*/ 118 w 139"/>
                        <a:gd name="T5" fmla="*/ 72 h 83"/>
                        <a:gd name="T6" fmla="*/ 133 w 139"/>
                        <a:gd name="T7" fmla="*/ 61 h 83"/>
                        <a:gd name="T8" fmla="*/ 139 w 139"/>
                        <a:gd name="T9" fmla="*/ 46 h 83"/>
                        <a:gd name="T10" fmla="*/ 133 w 139"/>
                        <a:gd name="T11" fmla="*/ 31 h 83"/>
                        <a:gd name="T12" fmla="*/ 118 w 139"/>
                        <a:gd name="T13" fmla="*/ 17 h 83"/>
                        <a:gd name="T14" fmla="*/ 96 w 139"/>
                        <a:gd name="T15" fmla="*/ 4 h 83"/>
                        <a:gd name="T16" fmla="*/ 70 w 139"/>
                        <a:gd name="T17" fmla="*/ 0 h 83"/>
                        <a:gd name="T18" fmla="*/ 42 w 139"/>
                        <a:gd name="T19" fmla="*/ 4 h 83"/>
                        <a:gd name="T20" fmla="*/ 20 w 139"/>
                        <a:gd name="T21" fmla="*/ 17 h 83"/>
                        <a:gd name="T22" fmla="*/ 5 w 139"/>
                        <a:gd name="T23" fmla="*/ 31 h 83"/>
                        <a:gd name="T24" fmla="*/ 0 w 139"/>
                        <a:gd name="T25" fmla="*/ 46 h 83"/>
                        <a:gd name="T26" fmla="*/ 5 w 139"/>
                        <a:gd name="T27" fmla="*/ 61 h 83"/>
                        <a:gd name="T28" fmla="*/ 20 w 139"/>
                        <a:gd name="T29" fmla="*/ 72 h 83"/>
                        <a:gd name="T30" fmla="*/ 42 w 139"/>
                        <a:gd name="T31" fmla="*/ 81 h 83"/>
                        <a:gd name="T32" fmla="*/ 70 w 139"/>
                        <a:gd name="T33" fmla="*/ 83 h 8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39"/>
                        <a:gd name="T52" fmla="*/ 0 h 83"/>
                        <a:gd name="T53" fmla="*/ 139 w 139"/>
                        <a:gd name="T54" fmla="*/ 83 h 83"/>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39" h="83">
                          <a:moveTo>
                            <a:pt x="70" y="83"/>
                          </a:moveTo>
                          <a:lnTo>
                            <a:pt x="96" y="81"/>
                          </a:lnTo>
                          <a:lnTo>
                            <a:pt x="118" y="72"/>
                          </a:lnTo>
                          <a:lnTo>
                            <a:pt x="133" y="61"/>
                          </a:lnTo>
                          <a:lnTo>
                            <a:pt x="139" y="46"/>
                          </a:lnTo>
                          <a:lnTo>
                            <a:pt x="133" y="31"/>
                          </a:lnTo>
                          <a:lnTo>
                            <a:pt x="118" y="17"/>
                          </a:lnTo>
                          <a:lnTo>
                            <a:pt x="96" y="4"/>
                          </a:lnTo>
                          <a:lnTo>
                            <a:pt x="70" y="0"/>
                          </a:lnTo>
                          <a:lnTo>
                            <a:pt x="42" y="4"/>
                          </a:lnTo>
                          <a:lnTo>
                            <a:pt x="20" y="17"/>
                          </a:lnTo>
                          <a:lnTo>
                            <a:pt x="5" y="31"/>
                          </a:lnTo>
                          <a:lnTo>
                            <a:pt x="0" y="46"/>
                          </a:lnTo>
                          <a:lnTo>
                            <a:pt x="5" y="61"/>
                          </a:lnTo>
                          <a:lnTo>
                            <a:pt x="20" y="72"/>
                          </a:lnTo>
                          <a:lnTo>
                            <a:pt x="42" y="81"/>
                          </a:lnTo>
                          <a:lnTo>
                            <a:pt x="70" y="83"/>
                          </a:lnTo>
                          <a:close/>
                        </a:path>
                      </a:pathLst>
                    </a:custGeom>
                    <a:solidFill>
                      <a:srgbClr val="B7B7B7"/>
                    </a:solidFill>
                    <a:ln w="0">
                      <a:solidFill>
                        <a:srgbClr val="B7B7B7"/>
                      </a:solidFill>
                      <a:round/>
                      <a:headEnd/>
                      <a:tailEnd/>
                    </a:ln>
                  </p:spPr>
                  <p:txBody>
                    <a:bodyPr/>
                    <a:lstStyle/>
                    <a:p>
                      <a:pPr defTabSz="457200"/>
                      <a:endParaRPr lang="en-US" dirty="0">
                        <a:solidFill>
                          <a:prstClr val="black"/>
                        </a:solidFill>
                      </a:endParaRPr>
                    </a:p>
                  </p:txBody>
                </p:sp>
                <p:sp>
                  <p:nvSpPr>
                    <p:cNvPr id="9328" name="Freeform 248"/>
                    <p:cNvSpPr>
                      <a:spLocks/>
                    </p:cNvSpPr>
                    <p:nvPr/>
                  </p:nvSpPr>
                  <p:spPr bwMode="auto">
                    <a:xfrm>
                      <a:off x="1407" y="3224"/>
                      <a:ext cx="113" cy="68"/>
                    </a:xfrm>
                    <a:custGeom>
                      <a:avLst/>
                      <a:gdLst>
                        <a:gd name="T0" fmla="*/ 57 w 113"/>
                        <a:gd name="T1" fmla="*/ 68 h 68"/>
                        <a:gd name="T2" fmla="*/ 79 w 113"/>
                        <a:gd name="T3" fmla="*/ 67 h 68"/>
                        <a:gd name="T4" fmla="*/ 96 w 113"/>
                        <a:gd name="T5" fmla="*/ 61 h 68"/>
                        <a:gd name="T6" fmla="*/ 109 w 113"/>
                        <a:gd name="T7" fmla="*/ 50 h 68"/>
                        <a:gd name="T8" fmla="*/ 113 w 113"/>
                        <a:gd name="T9" fmla="*/ 39 h 68"/>
                        <a:gd name="T10" fmla="*/ 109 w 113"/>
                        <a:gd name="T11" fmla="*/ 26 h 68"/>
                        <a:gd name="T12" fmla="*/ 96 w 113"/>
                        <a:gd name="T13" fmla="*/ 13 h 68"/>
                        <a:gd name="T14" fmla="*/ 79 w 113"/>
                        <a:gd name="T15" fmla="*/ 4 h 68"/>
                        <a:gd name="T16" fmla="*/ 57 w 113"/>
                        <a:gd name="T17" fmla="*/ 0 h 68"/>
                        <a:gd name="T18" fmla="*/ 35 w 113"/>
                        <a:gd name="T19" fmla="*/ 4 h 68"/>
                        <a:gd name="T20" fmla="*/ 16 w 113"/>
                        <a:gd name="T21" fmla="*/ 13 h 68"/>
                        <a:gd name="T22" fmla="*/ 5 w 113"/>
                        <a:gd name="T23" fmla="*/ 26 h 68"/>
                        <a:gd name="T24" fmla="*/ 0 w 113"/>
                        <a:gd name="T25" fmla="*/ 39 h 68"/>
                        <a:gd name="T26" fmla="*/ 5 w 113"/>
                        <a:gd name="T27" fmla="*/ 50 h 68"/>
                        <a:gd name="T28" fmla="*/ 16 w 113"/>
                        <a:gd name="T29" fmla="*/ 61 h 68"/>
                        <a:gd name="T30" fmla="*/ 35 w 113"/>
                        <a:gd name="T31" fmla="*/ 67 h 68"/>
                        <a:gd name="T32" fmla="*/ 57 w 113"/>
                        <a:gd name="T33" fmla="*/ 68 h 6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13"/>
                        <a:gd name="T52" fmla="*/ 0 h 68"/>
                        <a:gd name="T53" fmla="*/ 113 w 113"/>
                        <a:gd name="T54" fmla="*/ 68 h 6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13" h="68">
                          <a:moveTo>
                            <a:pt x="57" y="68"/>
                          </a:moveTo>
                          <a:lnTo>
                            <a:pt x="79" y="67"/>
                          </a:lnTo>
                          <a:lnTo>
                            <a:pt x="96" y="61"/>
                          </a:lnTo>
                          <a:lnTo>
                            <a:pt x="109" y="50"/>
                          </a:lnTo>
                          <a:lnTo>
                            <a:pt x="113" y="39"/>
                          </a:lnTo>
                          <a:lnTo>
                            <a:pt x="109" y="26"/>
                          </a:lnTo>
                          <a:lnTo>
                            <a:pt x="96" y="13"/>
                          </a:lnTo>
                          <a:lnTo>
                            <a:pt x="79" y="4"/>
                          </a:lnTo>
                          <a:lnTo>
                            <a:pt x="57" y="0"/>
                          </a:lnTo>
                          <a:lnTo>
                            <a:pt x="35" y="4"/>
                          </a:lnTo>
                          <a:lnTo>
                            <a:pt x="16" y="13"/>
                          </a:lnTo>
                          <a:lnTo>
                            <a:pt x="5" y="26"/>
                          </a:lnTo>
                          <a:lnTo>
                            <a:pt x="0" y="39"/>
                          </a:lnTo>
                          <a:lnTo>
                            <a:pt x="5" y="50"/>
                          </a:lnTo>
                          <a:lnTo>
                            <a:pt x="16" y="61"/>
                          </a:lnTo>
                          <a:lnTo>
                            <a:pt x="35" y="67"/>
                          </a:lnTo>
                          <a:lnTo>
                            <a:pt x="57" y="68"/>
                          </a:lnTo>
                          <a:close/>
                        </a:path>
                      </a:pathLst>
                    </a:custGeom>
                    <a:solidFill>
                      <a:srgbClr val="CFCFCF"/>
                    </a:solidFill>
                    <a:ln w="0">
                      <a:solidFill>
                        <a:srgbClr val="CFCFCF"/>
                      </a:solidFill>
                      <a:round/>
                      <a:headEnd/>
                      <a:tailEnd/>
                    </a:ln>
                  </p:spPr>
                  <p:txBody>
                    <a:bodyPr/>
                    <a:lstStyle/>
                    <a:p>
                      <a:pPr defTabSz="457200"/>
                      <a:endParaRPr lang="en-US" dirty="0">
                        <a:solidFill>
                          <a:prstClr val="black"/>
                        </a:solidFill>
                      </a:endParaRPr>
                    </a:p>
                  </p:txBody>
                </p:sp>
                <p:sp>
                  <p:nvSpPr>
                    <p:cNvPr id="9329" name="Freeform 249"/>
                    <p:cNvSpPr>
                      <a:spLocks/>
                    </p:cNvSpPr>
                    <p:nvPr/>
                  </p:nvSpPr>
                  <p:spPr bwMode="auto">
                    <a:xfrm>
                      <a:off x="1422" y="3226"/>
                      <a:ext cx="85" cy="52"/>
                    </a:xfrm>
                    <a:custGeom>
                      <a:avLst/>
                      <a:gdLst>
                        <a:gd name="T0" fmla="*/ 42 w 85"/>
                        <a:gd name="T1" fmla="*/ 52 h 52"/>
                        <a:gd name="T2" fmla="*/ 64 w 85"/>
                        <a:gd name="T3" fmla="*/ 50 h 52"/>
                        <a:gd name="T4" fmla="*/ 79 w 85"/>
                        <a:gd name="T5" fmla="*/ 41 h 52"/>
                        <a:gd name="T6" fmla="*/ 85 w 85"/>
                        <a:gd name="T7" fmla="*/ 29 h 52"/>
                        <a:gd name="T8" fmla="*/ 83 w 85"/>
                        <a:gd name="T9" fmla="*/ 20 h 52"/>
                        <a:gd name="T10" fmla="*/ 72 w 85"/>
                        <a:gd name="T11" fmla="*/ 9 h 52"/>
                        <a:gd name="T12" fmla="*/ 59 w 85"/>
                        <a:gd name="T13" fmla="*/ 3 h 52"/>
                        <a:gd name="T14" fmla="*/ 42 w 85"/>
                        <a:gd name="T15" fmla="*/ 0 h 52"/>
                        <a:gd name="T16" fmla="*/ 25 w 85"/>
                        <a:gd name="T17" fmla="*/ 3 h 52"/>
                        <a:gd name="T18" fmla="*/ 11 w 85"/>
                        <a:gd name="T19" fmla="*/ 9 h 52"/>
                        <a:gd name="T20" fmla="*/ 1 w 85"/>
                        <a:gd name="T21" fmla="*/ 20 h 52"/>
                        <a:gd name="T22" fmla="*/ 0 w 85"/>
                        <a:gd name="T23" fmla="*/ 29 h 52"/>
                        <a:gd name="T24" fmla="*/ 5 w 85"/>
                        <a:gd name="T25" fmla="*/ 41 h 52"/>
                        <a:gd name="T26" fmla="*/ 20 w 85"/>
                        <a:gd name="T27" fmla="*/ 50 h 52"/>
                        <a:gd name="T28" fmla="*/ 42 w 85"/>
                        <a:gd name="T29" fmla="*/ 52 h 5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85"/>
                        <a:gd name="T46" fmla="*/ 0 h 52"/>
                        <a:gd name="T47" fmla="*/ 85 w 85"/>
                        <a:gd name="T48" fmla="*/ 52 h 52"/>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85" h="52">
                          <a:moveTo>
                            <a:pt x="42" y="52"/>
                          </a:moveTo>
                          <a:lnTo>
                            <a:pt x="64" y="50"/>
                          </a:lnTo>
                          <a:lnTo>
                            <a:pt x="79" y="41"/>
                          </a:lnTo>
                          <a:lnTo>
                            <a:pt x="85" y="29"/>
                          </a:lnTo>
                          <a:lnTo>
                            <a:pt x="83" y="20"/>
                          </a:lnTo>
                          <a:lnTo>
                            <a:pt x="72" y="9"/>
                          </a:lnTo>
                          <a:lnTo>
                            <a:pt x="59" y="3"/>
                          </a:lnTo>
                          <a:lnTo>
                            <a:pt x="42" y="0"/>
                          </a:lnTo>
                          <a:lnTo>
                            <a:pt x="25" y="3"/>
                          </a:lnTo>
                          <a:lnTo>
                            <a:pt x="11" y="9"/>
                          </a:lnTo>
                          <a:lnTo>
                            <a:pt x="1" y="20"/>
                          </a:lnTo>
                          <a:lnTo>
                            <a:pt x="0" y="29"/>
                          </a:lnTo>
                          <a:lnTo>
                            <a:pt x="5" y="41"/>
                          </a:lnTo>
                          <a:lnTo>
                            <a:pt x="20" y="50"/>
                          </a:lnTo>
                          <a:lnTo>
                            <a:pt x="42" y="52"/>
                          </a:lnTo>
                          <a:close/>
                        </a:path>
                      </a:pathLst>
                    </a:custGeom>
                    <a:solidFill>
                      <a:srgbClr val="E7E7E7"/>
                    </a:solidFill>
                    <a:ln w="0">
                      <a:solidFill>
                        <a:srgbClr val="E7E7E7"/>
                      </a:solidFill>
                      <a:round/>
                      <a:headEnd/>
                      <a:tailEnd/>
                    </a:ln>
                  </p:spPr>
                  <p:txBody>
                    <a:bodyPr/>
                    <a:lstStyle/>
                    <a:p>
                      <a:pPr defTabSz="457200"/>
                      <a:endParaRPr lang="en-US" dirty="0">
                        <a:solidFill>
                          <a:prstClr val="black"/>
                        </a:solidFill>
                      </a:endParaRPr>
                    </a:p>
                  </p:txBody>
                </p:sp>
                <p:sp>
                  <p:nvSpPr>
                    <p:cNvPr id="9330" name="Freeform 250"/>
                    <p:cNvSpPr>
                      <a:spLocks/>
                    </p:cNvSpPr>
                    <p:nvPr/>
                  </p:nvSpPr>
                  <p:spPr bwMode="auto">
                    <a:xfrm>
                      <a:off x="1434" y="3228"/>
                      <a:ext cx="60" cy="35"/>
                    </a:xfrm>
                    <a:custGeom>
                      <a:avLst/>
                      <a:gdLst>
                        <a:gd name="T0" fmla="*/ 30 w 60"/>
                        <a:gd name="T1" fmla="*/ 35 h 35"/>
                        <a:gd name="T2" fmla="*/ 45 w 60"/>
                        <a:gd name="T3" fmla="*/ 33 h 35"/>
                        <a:gd name="T4" fmla="*/ 56 w 60"/>
                        <a:gd name="T5" fmla="*/ 27 h 35"/>
                        <a:gd name="T6" fmla="*/ 60 w 60"/>
                        <a:gd name="T7" fmla="*/ 20 h 35"/>
                        <a:gd name="T8" fmla="*/ 56 w 60"/>
                        <a:gd name="T9" fmla="*/ 11 h 35"/>
                        <a:gd name="T10" fmla="*/ 45 w 60"/>
                        <a:gd name="T11" fmla="*/ 1 h 35"/>
                        <a:gd name="T12" fmla="*/ 30 w 60"/>
                        <a:gd name="T13" fmla="*/ 0 h 35"/>
                        <a:gd name="T14" fmla="*/ 15 w 60"/>
                        <a:gd name="T15" fmla="*/ 1 h 35"/>
                        <a:gd name="T16" fmla="*/ 4 w 60"/>
                        <a:gd name="T17" fmla="*/ 11 h 35"/>
                        <a:gd name="T18" fmla="*/ 0 w 60"/>
                        <a:gd name="T19" fmla="*/ 20 h 35"/>
                        <a:gd name="T20" fmla="*/ 4 w 60"/>
                        <a:gd name="T21" fmla="*/ 27 h 35"/>
                        <a:gd name="T22" fmla="*/ 15 w 60"/>
                        <a:gd name="T23" fmla="*/ 33 h 35"/>
                        <a:gd name="T24" fmla="*/ 30 w 60"/>
                        <a:gd name="T25" fmla="*/ 35 h 3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0"/>
                        <a:gd name="T40" fmla="*/ 0 h 35"/>
                        <a:gd name="T41" fmla="*/ 60 w 60"/>
                        <a:gd name="T42" fmla="*/ 35 h 3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0" h="35">
                          <a:moveTo>
                            <a:pt x="30" y="35"/>
                          </a:moveTo>
                          <a:lnTo>
                            <a:pt x="45" y="33"/>
                          </a:lnTo>
                          <a:lnTo>
                            <a:pt x="56" y="27"/>
                          </a:lnTo>
                          <a:lnTo>
                            <a:pt x="60" y="20"/>
                          </a:lnTo>
                          <a:lnTo>
                            <a:pt x="56" y="11"/>
                          </a:lnTo>
                          <a:lnTo>
                            <a:pt x="45" y="1"/>
                          </a:lnTo>
                          <a:lnTo>
                            <a:pt x="30" y="0"/>
                          </a:lnTo>
                          <a:lnTo>
                            <a:pt x="15" y="1"/>
                          </a:lnTo>
                          <a:lnTo>
                            <a:pt x="4" y="11"/>
                          </a:lnTo>
                          <a:lnTo>
                            <a:pt x="0" y="20"/>
                          </a:lnTo>
                          <a:lnTo>
                            <a:pt x="4" y="27"/>
                          </a:lnTo>
                          <a:lnTo>
                            <a:pt x="15" y="33"/>
                          </a:lnTo>
                          <a:lnTo>
                            <a:pt x="30" y="35"/>
                          </a:lnTo>
                          <a:close/>
                        </a:path>
                      </a:pathLst>
                    </a:custGeom>
                    <a:solidFill>
                      <a:srgbClr val="FFFFFF"/>
                    </a:solidFill>
                    <a:ln w="0">
                      <a:solidFill>
                        <a:srgbClr val="FFFFFF"/>
                      </a:solidFill>
                      <a:round/>
                      <a:headEnd/>
                      <a:tailEnd/>
                    </a:ln>
                  </p:spPr>
                  <p:txBody>
                    <a:bodyPr/>
                    <a:lstStyle/>
                    <a:p>
                      <a:pPr defTabSz="457200"/>
                      <a:endParaRPr lang="en-US" dirty="0">
                        <a:solidFill>
                          <a:prstClr val="black"/>
                        </a:solidFill>
                      </a:endParaRPr>
                    </a:p>
                  </p:txBody>
                </p:sp>
              </p:grpSp>
              <p:grpSp>
                <p:nvGrpSpPr>
                  <p:cNvPr id="15" name="Group 422"/>
                  <p:cNvGrpSpPr>
                    <a:grpSpLocks/>
                  </p:cNvGrpSpPr>
                  <p:nvPr/>
                </p:nvGrpSpPr>
                <p:grpSpPr bwMode="auto">
                  <a:xfrm>
                    <a:off x="1597" y="1478"/>
                    <a:ext cx="864" cy="457"/>
                    <a:chOff x="1636" y="1430"/>
                    <a:chExt cx="864" cy="457"/>
                  </a:xfrm>
                </p:grpSpPr>
                <p:sp>
                  <p:nvSpPr>
                    <p:cNvPr id="9255" name="Freeform 375"/>
                    <p:cNvSpPr>
                      <a:spLocks/>
                    </p:cNvSpPr>
                    <p:nvPr/>
                  </p:nvSpPr>
                  <p:spPr bwMode="auto">
                    <a:xfrm>
                      <a:off x="2195" y="1702"/>
                      <a:ext cx="152" cy="168"/>
                    </a:xfrm>
                    <a:custGeom>
                      <a:avLst/>
                      <a:gdLst>
                        <a:gd name="T0" fmla="*/ 0 w 152"/>
                        <a:gd name="T1" fmla="*/ 0 h 168"/>
                        <a:gd name="T2" fmla="*/ 0 w 152"/>
                        <a:gd name="T3" fmla="*/ 3 h 168"/>
                        <a:gd name="T4" fmla="*/ 0 w 152"/>
                        <a:gd name="T5" fmla="*/ 15 h 168"/>
                        <a:gd name="T6" fmla="*/ 2 w 152"/>
                        <a:gd name="T7" fmla="*/ 33 h 168"/>
                        <a:gd name="T8" fmla="*/ 5 w 152"/>
                        <a:gd name="T9" fmla="*/ 53 h 168"/>
                        <a:gd name="T10" fmla="*/ 13 w 152"/>
                        <a:gd name="T11" fmla="*/ 76 h 168"/>
                        <a:gd name="T12" fmla="*/ 24 w 152"/>
                        <a:gd name="T13" fmla="*/ 100 h 168"/>
                        <a:gd name="T14" fmla="*/ 39 w 152"/>
                        <a:gd name="T15" fmla="*/ 120 h 168"/>
                        <a:gd name="T16" fmla="*/ 59 w 152"/>
                        <a:gd name="T17" fmla="*/ 139 h 168"/>
                        <a:gd name="T18" fmla="*/ 85 w 152"/>
                        <a:gd name="T19" fmla="*/ 150 h 168"/>
                        <a:gd name="T20" fmla="*/ 78 w 152"/>
                        <a:gd name="T21" fmla="*/ 165 h 168"/>
                        <a:gd name="T22" fmla="*/ 152 w 152"/>
                        <a:gd name="T23" fmla="*/ 168 h 168"/>
                        <a:gd name="T24" fmla="*/ 124 w 152"/>
                        <a:gd name="T25" fmla="*/ 98 h 168"/>
                        <a:gd name="T26" fmla="*/ 115 w 152"/>
                        <a:gd name="T27" fmla="*/ 115 h 168"/>
                        <a:gd name="T28" fmla="*/ 111 w 152"/>
                        <a:gd name="T29" fmla="*/ 115 h 168"/>
                        <a:gd name="T30" fmla="*/ 106 w 152"/>
                        <a:gd name="T31" fmla="*/ 117 h 168"/>
                        <a:gd name="T32" fmla="*/ 96 w 152"/>
                        <a:gd name="T33" fmla="*/ 115 h 168"/>
                        <a:gd name="T34" fmla="*/ 83 w 152"/>
                        <a:gd name="T35" fmla="*/ 111 h 168"/>
                        <a:gd name="T36" fmla="*/ 68 w 152"/>
                        <a:gd name="T37" fmla="*/ 104 h 168"/>
                        <a:gd name="T38" fmla="*/ 52 w 152"/>
                        <a:gd name="T39" fmla="*/ 89 h 168"/>
                        <a:gd name="T40" fmla="*/ 35 w 152"/>
                        <a:gd name="T41" fmla="*/ 68 h 168"/>
                        <a:gd name="T42" fmla="*/ 16 w 152"/>
                        <a:gd name="T43" fmla="*/ 39 h 168"/>
                        <a:gd name="T44" fmla="*/ 0 w 152"/>
                        <a:gd name="T45" fmla="*/ 0 h 168"/>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52"/>
                        <a:gd name="T70" fmla="*/ 0 h 168"/>
                        <a:gd name="T71" fmla="*/ 152 w 152"/>
                        <a:gd name="T72" fmla="*/ 168 h 168"/>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52" h="168">
                          <a:moveTo>
                            <a:pt x="0" y="0"/>
                          </a:moveTo>
                          <a:lnTo>
                            <a:pt x="0" y="3"/>
                          </a:lnTo>
                          <a:lnTo>
                            <a:pt x="0" y="15"/>
                          </a:lnTo>
                          <a:lnTo>
                            <a:pt x="2" y="33"/>
                          </a:lnTo>
                          <a:lnTo>
                            <a:pt x="5" y="53"/>
                          </a:lnTo>
                          <a:lnTo>
                            <a:pt x="13" y="76"/>
                          </a:lnTo>
                          <a:lnTo>
                            <a:pt x="24" y="100"/>
                          </a:lnTo>
                          <a:lnTo>
                            <a:pt x="39" y="120"/>
                          </a:lnTo>
                          <a:lnTo>
                            <a:pt x="59" y="139"/>
                          </a:lnTo>
                          <a:lnTo>
                            <a:pt x="85" y="150"/>
                          </a:lnTo>
                          <a:lnTo>
                            <a:pt x="78" y="165"/>
                          </a:lnTo>
                          <a:lnTo>
                            <a:pt x="152" y="168"/>
                          </a:lnTo>
                          <a:lnTo>
                            <a:pt x="124" y="98"/>
                          </a:lnTo>
                          <a:lnTo>
                            <a:pt x="115" y="115"/>
                          </a:lnTo>
                          <a:lnTo>
                            <a:pt x="111" y="115"/>
                          </a:lnTo>
                          <a:lnTo>
                            <a:pt x="106" y="117"/>
                          </a:lnTo>
                          <a:lnTo>
                            <a:pt x="96" y="115"/>
                          </a:lnTo>
                          <a:lnTo>
                            <a:pt x="83" y="111"/>
                          </a:lnTo>
                          <a:lnTo>
                            <a:pt x="68" y="104"/>
                          </a:lnTo>
                          <a:lnTo>
                            <a:pt x="52" y="89"/>
                          </a:lnTo>
                          <a:lnTo>
                            <a:pt x="35" y="68"/>
                          </a:lnTo>
                          <a:lnTo>
                            <a:pt x="16" y="39"/>
                          </a:lnTo>
                          <a:lnTo>
                            <a:pt x="0" y="0"/>
                          </a:lnTo>
                          <a:close/>
                        </a:path>
                      </a:pathLst>
                    </a:custGeom>
                    <a:solidFill>
                      <a:srgbClr val="00FFFF"/>
                    </a:solidFill>
                    <a:ln w="0">
                      <a:solidFill>
                        <a:srgbClr val="00FFFF"/>
                      </a:solidFill>
                      <a:round/>
                      <a:headEnd/>
                      <a:tailEnd/>
                    </a:ln>
                  </p:spPr>
                  <p:txBody>
                    <a:bodyPr/>
                    <a:lstStyle/>
                    <a:p>
                      <a:pPr defTabSz="457200"/>
                      <a:endParaRPr lang="en-US" dirty="0">
                        <a:solidFill>
                          <a:prstClr val="black"/>
                        </a:solidFill>
                      </a:endParaRPr>
                    </a:p>
                  </p:txBody>
                </p:sp>
                <p:sp>
                  <p:nvSpPr>
                    <p:cNvPr id="9256" name="Freeform 376"/>
                    <p:cNvSpPr>
                      <a:spLocks/>
                    </p:cNvSpPr>
                    <p:nvPr/>
                  </p:nvSpPr>
                  <p:spPr bwMode="auto">
                    <a:xfrm>
                      <a:off x="2199" y="1711"/>
                      <a:ext cx="144" cy="176"/>
                    </a:xfrm>
                    <a:custGeom>
                      <a:avLst/>
                      <a:gdLst>
                        <a:gd name="T0" fmla="*/ 0 w 144"/>
                        <a:gd name="T1" fmla="*/ 0 h 176"/>
                        <a:gd name="T2" fmla="*/ 0 w 144"/>
                        <a:gd name="T3" fmla="*/ 4 h 176"/>
                        <a:gd name="T4" fmla="*/ 0 w 144"/>
                        <a:gd name="T5" fmla="*/ 17 h 176"/>
                        <a:gd name="T6" fmla="*/ 0 w 144"/>
                        <a:gd name="T7" fmla="*/ 33 h 176"/>
                        <a:gd name="T8" fmla="*/ 3 w 144"/>
                        <a:gd name="T9" fmla="*/ 56 h 176"/>
                        <a:gd name="T10" fmla="*/ 11 w 144"/>
                        <a:gd name="T11" fmla="*/ 78 h 176"/>
                        <a:gd name="T12" fmla="*/ 20 w 144"/>
                        <a:gd name="T13" fmla="*/ 102 h 176"/>
                        <a:gd name="T14" fmla="*/ 35 w 144"/>
                        <a:gd name="T15" fmla="*/ 122 h 176"/>
                        <a:gd name="T16" fmla="*/ 53 w 144"/>
                        <a:gd name="T17" fmla="*/ 141 h 176"/>
                        <a:gd name="T18" fmla="*/ 79 w 144"/>
                        <a:gd name="T19" fmla="*/ 156 h 176"/>
                        <a:gd name="T20" fmla="*/ 72 w 144"/>
                        <a:gd name="T21" fmla="*/ 169 h 176"/>
                        <a:gd name="T22" fmla="*/ 144 w 144"/>
                        <a:gd name="T23" fmla="*/ 176 h 176"/>
                        <a:gd name="T24" fmla="*/ 118 w 144"/>
                        <a:gd name="T25" fmla="*/ 102 h 176"/>
                        <a:gd name="T26" fmla="*/ 109 w 144"/>
                        <a:gd name="T27" fmla="*/ 121 h 176"/>
                        <a:gd name="T28" fmla="*/ 107 w 144"/>
                        <a:gd name="T29" fmla="*/ 121 h 176"/>
                        <a:gd name="T30" fmla="*/ 100 w 144"/>
                        <a:gd name="T31" fmla="*/ 121 h 176"/>
                        <a:gd name="T32" fmla="*/ 90 w 144"/>
                        <a:gd name="T33" fmla="*/ 119 h 176"/>
                        <a:gd name="T34" fmla="*/ 79 w 144"/>
                        <a:gd name="T35" fmla="*/ 115 h 176"/>
                        <a:gd name="T36" fmla="*/ 64 w 144"/>
                        <a:gd name="T37" fmla="*/ 106 h 176"/>
                        <a:gd name="T38" fmla="*/ 48 w 144"/>
                        <a:gd name="T39" fmla="*/ 93 h 176"/>
                        <a:gd name="T40" fmla="*/ 31 w 144"/>
                        <a:gd name="T41" fmla="*/ 70 h 176"/>
                        <a:gd name="T42" fmla="*/ 14 w 144"/>
                        <a:gd name="T43" fmla="*/ 41 h 176"/>
                        <a:gd name="T44" fmla="*/ 0 w 144"/>
                        <a:gd name="T45" fmla="*/ 0 h 17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44"/>
                        <a:gd name="T70" fmla="*/ 0 h 176"/>
                        <a:gd name="T71" fmla="*/ 144 w 144"/>
                        <a:gd name="T72" fmla="*/ 176 h 17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44" h="176">
                          <a:moveTo>
                            <a:pt x="0" y="0"/>
                          </a:moveTo>
                          <a:lnTo>
                            <a:pt x="0" y="4"/>
                          </a:lnTo>
                          <a:lnTo>
                            <a:pt x="0" y="17"/>
                          </a:lnTo>
                          <a:lnTo>
                            <a:pt x="0" y="33"/>
                          </a:lnTo>
                          <a:lnTo>
                            <a:pt x="3" y="56"/>
                          </a:lnTo>
                          <a:lnTo>
                            <a:pt x="11" y="78"/>
                          </a:lnTo>
                          <a:lnTo>
                            <a:pt x="20" y="102"/>
                          </a:lnTo>
                          <a:lnTo>
                            <a:pt x="35" y="122"/>
                          </a:lnTo>
                          <a:lnTo>
                            <a:pt x="53" y="141"/>
                          </a:lnTo>
                          <a:lnTo>
                            <a:pt x="79" y="156"/>
                          </a:lnTo>
                          <a:lnTo>
                            <a:pt x="72" y="169"/>
                          </a:lnTo>
                          <a:lnTo>
                            <a:pt x="144" y="176"/>
                          </a:lnTo>
                          <a:lnTo>
                            <a:pt x="118" y="102"/>
                          </a:lnTo>
                          <a:lnTo>
                            <a:pt x="109" y="121"/>
                          </a:lnTo>
                          <a:lnTo>
                            <a:pt x="107" y="121"/>
                          </a:lnTo>
                          <a:lnTo>
                            <a:pt x="100" y="121"/>
                          </a:lnTo>
                          <a:lnTo>
                            <a:pt x="90" y="119"/>
                          </a:lnTo>
                          <a:lnTo>
                            <a:pt x="79" y="115"/>
                          </a:lnTo>
                          <a:lnTo>
                            <a:pt x="64" y="106"/>
                          </a:lnTo>
                          <a:lnTo>
                            <a:pt x="48" y="93"/>
                          </a:lnTo>
                          <a:lnTo>
                            <a:pt x="31" y="70"/>
                          </a:lnTo>
                          <a:lnTo>
                            <a:pt x="14" y="41"/>
                          </a:lnTo>
                          <a:lnTo>
                            <a:pt x="0" y="0"/>
                          </a:lnTo>
                          <a:close/>
                        </a:path>
                      </a:pathLst>
                    </a:custGeom>
                    <a:solidFill>
                      <a:srgbClr val="0000FF"/>
                    </a:solidFill>
                    <a:ln w="0">
                      <a:solidFill>
                        <a:srgbClr val="0000FF"/>
                      </a:solidFill>
                      <a:round/>
                      <a:headEnd/>
                      <a:tailEnd/>
                    </a:ln>
                  </p:spPr>
                  <p:txBody>
                    <a:bodyPr/>
                    <a:lstStyle/>
                    <a:p>
                      <a:pPr defTabSz="457200"/>
                      <a:endParaRPr lang="en-US" dirty="0">
                        <a:solidFill>
                          <a:prstClr val="black"/>
                        </a:solidFill>
                      </a:endParaRPr>
                    </a:p>
                  </p:txBody>
                </p:sp>
                <p:sp>
                  <p:nvSpPr>
                    <p:cNvPr id="9257" name="Text Box 414"/>
                    <p:cNvSpPr txBox="1">
                      <a:spLocks noChangeArrowheads="1"/>
                    </p:cNvSpPr>
                    <p:nvPr/>
                  </p:nvSpPr>
                  <p:spPr bwMode="auto">
                    <a:xfrm>
                      <a:off x="1636" y="1430"/>
                      <a:ext cx="864" cy="301"/>
                    </a:xfrm>
                    <a:prstGeom prst="rect">
                      <a:avLst/>
                    </a:prstGeom>
                    <a:noFill/>
                    <a:ln w="9525">
                      <a:noFill/>
                      <a:miter lim="800000"/>
                      <a:headEnd/>
                      <a:tailEnd/>
                    </a:ln>
                  </p:spPr>
                  <p:txBody>
                    <a:bodyPr>
                      <a:spAutoFit/>
                    </a:bodyPr>
                    <a:lstStyle/>
                    <a:p>
                      <a:pPr algn="ctr" defTabSz="457200" eaLnBrk="0" hangingPunct="0">
                        <a:spcBef>
                          <a:spcPct val="50000"/>
                        </a:spcBef>
                      </a:pPr>
                      <a:r>
                        <a:rPr lang="en-US" sz="1200" dirty="0">
                          <a:solidFill>
                            <a:srgbClr val="000000"/>
                          </a:solidFill>
                          <a:latin typeface="Arial" pitchFamily="34" charset="0"/>
                          <a:cs typeface="Arial" pitchFamily="34" charset="0"/>
                        </a:rPr>
                        <a:t>Add 5 cryomodules</a:t>
                      </a:r>
                    </a:p>
                  </p:txBody>
                </p:sp>
              </p:grpSp>
              <p:grpSp>
                <p:nvGrpSpPr>
                  <p:cNvPr id="16" name="Group 420"/>
                  <p:cNvGrpSpPr>
                    <a:grpSpLocks/>
                  </p:cNvGrpSpPr>
                  <p:nvPr/>
                </p:nvGrpSpPr>
                <p:grpSpPr bwMode="auto">
                  <a:xfrm>
                    <a:off x="2313" y="2697"/>
                    <a:ext cx="864" cy="436"/>
                    <a:chOff x="2352" y="2649"/>
                    <a:chExt cx="864" cy="436"/>
                  </a:xfrm>
                </p:grpSpPr>
                <p:sp>
                  <p:nvSpPr>
                    <p:cNvPr id="9252" name="Freeform 371"/>
                    <p:cNvSpPr>
                      <a:spLocks/>
                    </p:cNvSpPr>
                    <p:nvPr/>
                  </p:nvSpPr>
                  <p:spPr bwMode="auto">
                    <a:xfrm>
                      <a:off x="2580" y="2649"/>
                      <a:ext cx="176" cy="146"/>
                    </a:xfrm>
                    <a:custGeom>
                      <a:avLst/>
                      <a:gdLst>
                        <a:gd name="T0" fmla="*/ 176 w 176"/>
                        <a:gd name="T1" fmla="*/ 144 h 146"/>
                        <a:gd name="T2" fmla="*/ 172 w 176"/>
                        <a:gd name="T3" fmla="*/ 146 h 146"/>
                        <a:gd name="T4" fmla="*/ 159 w 176"/>
                        <a:gd name="T5" fmla="*/ 144 h 146"/>
                        <a:gd name="T6" fmla="*/ 143 w 176"/>
                        <a:gd name="T7" fmla="*/ 144 h 146"/>
                        <a:gd name="T8" fmla="*/ 122 w 176"/>
                        <a:gd name="T9" fmla="*/ 141 h 146"/>
                        <a:gd name="T10" fmla="*/ 98 w 176"/>
                        <a:gd name="T11" fmla="*/ 135 h 146"/>
                        <a:gd name="T12" fmla="*/ 74 w 176"/>
                        <a:gd name="T13" fmla="*/ 126 h 146"/>
                        <a:gd name="T14" fmla="*/ 54 w 176"/>
                        <a:gd name="T15" fmla="*/ 111 h 146"/>
                        <a:gd name="T16" fmla="*/ 33 w 176"/>
                        <a:gd name="T17" fmla="*/ 93 h 146"/>
                        <a:gd name="T18" fmla="*/ 20 w 176"/>
                        <a:gd name="T19" fmla="*/ 67 h 146"/>
                        <a:gd name="T20" fmla="*/ 7 w 176"/>
                        <a:gd name="T21" fmla="*/ 74 h 146"/>
                        <a:gd name="T22" fmla="*/ 0 w 176"/>
                        <a:gd name="T23" fmla="*/ 0 h 146"/>
                        <a:gd name="T24" fmla="*/ 72 w 176"/>
                        <a:gd name="T25" fmla="*/ 26 h 146"/>
                        <a:gd name="T26" fmla="*/ 55 w 176"/>
                        <a:gd name="T27" fmla="*/ 35 h 146"/>
                        <a:gd name="T28" fmla="*/ 55 w 176"/>
                        <a:gd name="T29" fmla="*/ 39 h 146"/>
                        <a:gd name="T30" fmla="*/ 55 w 176"/>
                        <a:gd name="T31" fmla="*/ 44 h 146"/>
                        <a:gd name="T32" fmla="*/ 55 w 176"/>
                        <a:gd name="T33" fmla="*/ 54 h 146"/>
                        <a:gd name="T34" fmla="*/ 61 w 176"/>
                        <a:gd name="T35" fmla="*/ 67 h 146"/>
                        <a:gd name="T36" fmla="*/ 68 w 176"/>
                        <a:gd name="T37" fmla="*/ 81 h 146"/>
                        <a:gd name="T38" fmla="*/ 83 w 176"/>
                        <a:gd name="T39" fmla="*/ 96 h 146"/>
                        <a:gd name="T40" fmla="*/ 106 w 176"/>
                        <a:gd name="T41" fmla="*/ 113 h 146"/>
                        <a:gd name="T42" fmla="*/ 135 w 176"/>
                        <a:gd name="T43" fmla="*/ 130 h 146"/>
                        <a:gd name="T44" fmla="*/ 176 w 176"/>
                        <a:gd name="T45" fmla="*/ 144 h 14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76"/>
                        <a:gd name="T70" fmla="*/ 0 h 146"/>
                        <a:gd name="T71" fmla="*/ 176 w 176"/>
                        <a:gd name="T72" fmla="*/ 146 h 14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76" h="146">
                          <a:moveTo>
                            <a:pt x="176" y="144"/>
                          </a:moveTo>
                          <a:lnTo>
                            <a:pt x="172" y="146"/>
                          </a:lnTo>
                          <a:lnTo>
                            <a:pt x="159" y="144"/>
                          </a:lnTo>
                          <a:lnTo>
                            <a:pt x="143" y="144"/>
                          </a:lnTo>
                          <a:lnTo>
                            <a:pt x="122" y="141"/>
                          </a:lnTo>
                          <a:lnTo>
                            <a:pt x="98" y="135"/>
                          </a:lnTo>
                          <a:lnTo>
                            <a:pt x="74" y="126"/>
                          </a:lnTo>
                          <a:lnTo>
                            <a:pt x="54" y="111"/>
                          </a:lnTo>
                          <a:lnTo>
                            <a:pt x="33" y="93"/>
                          </a:lnTo>
                          <a:lnTo>
                            <a:pt x="20" y="67"/>
                          </a:lnTo>
                          <a:lnTo>
                            <a:pt x="7" y="74"/>
                          </a:lnTo>
                          <a:lnTo>
                            <a:pt x="0" y="0"/>
                          </a:lnTo>
                          <a:lnTo>
                            <a:pt x="72" y="26"/>
                          </a:lnTo>
                          <a:lnTo>
                            <a:pt x="55" y="35"/>
                          </a:lnTo>
                          <a:lnTo>
                            <a:pt x="55" y="39"/>
                          </a:lnTo>
                          <a:lnTo>
                            <a:pt x="55" y="44"/>
                          </a:lnTo>
                          <a:lnTo>
                            <a:pt x="55" y="54"/>
                          </a:lnTo>
                          <a:lnTo>
                            <a:pt x="61" y="67"/>
                          </a:lnTo>
                          <a:lnTo>
                            <a:pt x="68" y="81"/>
                          </a:lnTo>
                          <a:lnTo>
                            <a:pt x="83" y="96"/>
                          </a:lnTo>
                          <a:lnTo>
                            <a:pt x="106" y="113"/>
                          </a:lnTo>
                          <a:lnTo>
                            <a:pt x="135" y="130"/>
                          </a:lnTo>
                          <a:lnTo>
                            <a:pt x="176" y="144"/>
                          </a:lnTo>
                          <a:close/>
                        </a:path>
                      </a:pathLst>
                    </a:custGeom>
                    <a:solidFill>
                      <a:srgbClr val="00FFFF"/>
                    </a:solidFill>
                    <a:ln w="0">
                      <a:solidFill>
                        <a:srgbClr val="00FFFF"/>
                      </a:solidFill>
                      <a:round/>
                      <a:headEnd/>
                      <a:tailEnd/>
                    </a:ln>
                  </p:spPr>
                  <p:txBody>
                    <a:bodyPr/>
                    <a:lstStyle/>
                    <a:p>
                      <a:pPr defTabSz="457200"/>
                      <a:endParaRPr lang="en-US" dirty="0">
                        <a:solidFill>
                          <a:prstClr val="black"/>
                        </a:solidFill>
                      </a:endParaRPr>
                    </a:p>
                  </p:txBody>
                </p:sp>
                <p:sp>
                  <p:nvSpPr>
                    <p:cNvPr id="9253" name="Freeform 372"/>
                    <p:cNvSpPr>
                      <a:spLocks/>
                    </p:cNvSpPr>
                    <p:nvPr/>
                  </p:nvSpPr>
                  <p:spPr bwMode="auto">
                    <a:xfrm>
                      <a:off x="2579" y="2663"/>
                      <a:ext cx="181" cy="139"/>
                    </a:xfrm>
                    <a:custGeom>
                      <a:avLst/>
                      <a:gdLst>
                        <a:gd name="T0" fmla="*/ 181 w 181"/>
                        <a:gd name="T1" fmla="*/ 139 h 139"/>
                        <a:gd name="T2" fmla="*/ 178 w 181"/>
                        <a:gd name="T3" fmla="*/ 139 h 139"/>
                        <a:gd name="T4" fmla="*/ 165 w 181"/>
                        <a:gd name="T5" fmla="*/ 139 h 139"/>
                        <a:gd name="T6" fmla="*/ 148 w 181"/>
                        <a:gd name="T7" fmla="*/ 139 h 139"/>
                        <a:gd name="T8" fmla="*/ 128 w 181"/>
                        <a:gd name="T9" fmla="*/ 137 h 139"/>
                        <a:gd name="T10" fmla="*/ 104 w 181"/>
                        <a:gd name="T11" fmla="*/ 131 h 139"/>
                        <a:gd name="T12" fmla="*/ 79 w 181"/>
                        <a:gd name="T13" fmla="*/ 122 h 139"/>
                        <a:gd name="T14" fmla="*/ 57 w 181"/>
                        <a:gd name="T15" fmla="*/ 109 h 139"/>
                        <a:gd name="T16" fmla="*/ 37 w 181"/>
                        <a:gd name="T17" fmla="*/ 90 h 139"/>
                        <a:gd name="T18" fmla="*/ 24 w 181"/>
                        <a:gd name="T19" fmla="*/ 64 h 139"/>
                        <a:gd name="T20" fmla="*/ 11 w 181"/>
                        <a:gd name="T21" fmla="*/ 74 h 139"/>
                        <a:gd name="T22" fmla="*/ 0 w 181"/>
                        <a:gd name="T23" fmla="*/ 0 h 139"/>
                        <a:gd name="T24" fmla="*/ 74 w 181"/>
                        <a:gd name="T25" fmla="*/ 24 h 139"/>
                        <a:gd name="T26" fmla="*/ 57 w 181"/>
                        <a:gd name="T27" fmla="*/ 33 h 139"/>
                        <a:gd name="T28" fmla="*/ 55 w 181"/>
                        <a:gd name="T29" fmla="*/ 37 h 139"/>
                        <a:gd name="T30" fmla="*/ 55 w 181"/>
                        <a:gd name="T31" fmla="*/ 42 h 139"/>
                        <a:gd name="T32" fmla="*/ 57 w 181"/>
                        <a:gd name="T33" fmla="*/ 51 h 139"/>
                        <a:gd name="T34" fmla="*/ 63 w 181"/>
                        <a:gd name="T35" fmla="*/ 64 h 139"/>
                        <a:gd name="T36" fmla="*/ 72 w 181"/>
                        <a:gd name="T37" fmla="*/ 77 h 139"/>
                        <a:gd name="T38" fmla="*/ 87 w 181"/>
                        <a:gd name="T39" fmla="*/ 94 h 139"/>
                        <a:gd name="T40" fmla="*/ 109 w 181"/>
                        <a:gd name="T41" fmla="*/ 109 h 139"/>
                        <a:gd name="T42" fmla="*/ 141 w 181"/>
                        <a:gd name="T43" fmla="*/ 124 h 139"/>
                        <a:gd name="T44" fmla="*/ 181 w 181"/>
                        <a:gd name="T45" fmla="*/ 139 h 139"/>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81"/>
                        <a:gd name="T70" fmla="*/ 0 h 139"/>
                        <a:gd name="T71" fmla="*/ 181 w 181"/>
                        <a:gd name="T72" fmla="*/ 139 h 139"/>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81" h="139">
                          <a:moveTo>
                            <a:pt x="181" y="139"/>
                          </a:moveTo>
                          <a:lnTo>
                            <a:pt x="178" y="139"/>
                          </a:lnTo>
                          <a:lnTo>
                            <a:pt x="165" y="139"/>
                          </a:lnTo>
                          <a:lnTo>
                            <a:pt x="148" y="139"/>
                          </a:lnTo>
                          <a:lnTo>
                            <a:pt x="128" y="137"/>
                          </a:lnTo>
                          <a:lnTo>
                            <a:pt x="104" y="131"/>
                          </a:lnTo>
                          <a:lnTo>
                            <a:pt x="79" y="122"/>
                          </a:lnTo>
                          <a:lnTo>
                            <a:pt x="57" y="109"/>
                          </a:lnTo>
                          <a:lnTo>
                            <a:pt x="37" y="90"/>
                          </a:lnTo>
                          <a:lnTo>
                            <a:pt x="24" y="64"/>
                          </a:lnTo>
                          <a:lnTo>
                            <a:pt x="11" y="74"/>
                          </a:lnTo>
                          <a:lnTo>
                            <a:pt x="0" y="0"/>
                          </a:lnTo>
                          <a:lnTo>
                            <a:pt x="74" y="24"/>
                          </a:lnTo>
                          <a:lnTo>
                            <a:pt x="57" y="33"/>
                          </a:lnTo>
                          <a:lnTo>
                            <a:pt x="55" y="37"/>
                          </a:lnTo>
                          <a:lnTo>
                            <a:pt x="55" y="42"/>
                          </a:lnTo>
                          <a:lnTo>
                            <a:pt x="57" y="51"/>
                          </a:lnTo>
                          <a:lnTo>
                            <a:pt x="63" y="64"/>
                          </a:lnTo>
                          <a:lnTo>
                            <a:pt x="72" y="77"/>
                          </a:lnTo>
                          <a:lnTo>
                            <a:pt x="87" y="94"/>
                          </a:lnTo>
                          <a:lnTo>
                            <a:pt x="109" y="109"/>
                          </a:lnTo>
                          <a:lnTo>
                            <a:pt x="141" y="124"/>
                          </a:lnTo>
                          <a:lnTo>
                            <a:pt x="181" y="139"/>
                          </a:lnTo>
                          <a:close/>
                        </a:path>
                      </a:pathLst>
                    </a:custGeom>
                    <a:solidFill>
                      <a:srgbClr val="0000FF"/>
                    </a:solidFill>
                    <a:ln w="0">
                      <a:solidFill>
                        <a:srgbClr val="0000FF"/>
                      </a:solidFill>
                      <a:round/>
                      <a:headEnd/>
                      <a:tailEnd/>
                    </a:ln>
                  </p:spPr>
                  <p:txBody>
                    <a:bodyPr/>
                    <a:lstStyle/>
                    <a:p>
                      <a:pPr defTabSz="457200"/>
                      <a:endParaRPr lang="en-US" dirty="0">
                        <a:solidFill>
                          <a:prstClr val="black"/>
                        </a:solidFill>
                      </a:endParaRPr>
                    </a:p>
                  </p:txBody>
                </p:sp>
                <p:sp>
                  <p:nvSpPr>
                    <p:cNvPr id="9254" name="Text Box 415"/>
                    <p:cNvSpPr txBox="1">
                      <a:spLocks noChangeArrowheads="1"/>
                    </p:cNvSpPr>
                    <p:nvPr/>
                  </p:nvSpPr>
                  <p:spPr bwMode="auto">
                    <a:xfrm>
                      <a:off x="2352" y="2784"/>
                      <a:ext cx="864" cy="301"/>
                    </a:xfrm>
                    <a:prstGeom prst="rect">
                      <a:avLst/>
                    </a:prstGeom>
                    <a:noFill/>
                    <a:ln w="9525">
                      <a:noFill/>
                      <a:miter lim="800000"/>
                      <a:headEnd/>
                      <a:tailEnd/>
                    </a:ln>
                  </p:spPr>
                  <p:txBody>
                    <a:bodyPr>
                      <a:spAutoFit/>
                    </a:bodyPr>
                    <a:lstStyle/>
                    <a:p>
                      <a:pPr algn="ctr" defTabSz="457200" eaLnBrk="0" hangingPunct="0">
                        <a:spcBef>
                          <a:spcPct val="50000"/>
                        </a:spcBef>
                      </a:pPr>
                      <a:r>
                        <a:rPr lang="en-US" sz="1200" dirty="0">
                          <a:solidFill>
                            <a:srgbClr val="000000"/>
                          </a:solidFill>
                          <a:latin typeface="Arial" pitchFamily="34" charset="0"/>
                          <a:cs typeface="Arial" pitchFamily="34" charset="0"/>
                        </a:rPr>
                        <a:t>Add 5 cryomodules</a:t>
                      </a:r>
                    </a:p>
                  </p:txBody>
                </p:sp>
              </p:grpSp>
              <p:grpSp>
                <p:nvGrpSpPr>
                  <p:cNvPr id="17" name="Group 419"/>
                  <p:cNvGrpSpPr>
                    <a:grpSpLocks/>
                  </p:cNvGrpSpPr>
                  <p:nvPr/>
                </p:nvGrpSpPr>
                <p:grpSpPr bwMode="auto">
                  <a:xfrm>
                    <a:off x="2883" y="2486"/>
                    <a:ext cx="1064" cy="238"/>
                    <a:chOff x="2922" y="2438"/>
                    <a:chExt cx="1064" cy="238"/>
                  </a:xfrm>
                </p:grpSpPr>
                <p:sp>
                  <p:nvSpPr>
                    <p:cNvPr id="9249" name="Freeform 292"/>
                    <p:cNvSpPr>
                      <a:spLocks/>
                    </p:cNvSpPr>
                    <p:nvPr/>
                  </p:nvSpPr>
                  <p:spPr bwMode="auto">
                    <a:xfrm>
                      <a:off x="2933" y="2438"/>
                      <a:ext cx="176" cy="146"/>
                    </a:xfrm>
                    <a:custGeom>
                      <a:avLst/>
                      <a:gdLst>
                        <a:gd name="T0" fmla="*/ 176 w 176"/>
                        <a:gd name="T1" fmla="*/ 146 h 146"/>
                        <a:gd name="T2" fmla="*/ 172 w 176"/>
                        <a:gd name="T3" fmla="*/ 146 h 146"/>
                        <a:gd name="T4" fmla="*/ 159 w 176"/>
                        <a:gd name="T5" fmla="*/ 146 h 146"/>
                        <a:gd name="T6" fmla="*/ 143 w 176"/>
                        <a:gd name="T7" fmla="*/ 144 h 146"/>
                        <a:gd name="T8" fmla="*/ 120 w 176"/>
                        <a:gd name="T9" fmla="*/ 141 h 146"/>
                        <a:gd name="T10" fmla="*/ 98 w 176"/>
                        <a:gd name="T11" fmla="*/ 135 h 146"/>
                        <a:gd name="T12" fmla="*/ 74 w 176"/>
                        <a:gd name="T13" fmla="*/ 126 h 146"/>
                        <a:gd name="T14" fmla="*/ 52 w 176"/>
                        <a:gd name="T15" fmla="*/ 111 h 146"/>
                        <a:gd name="T16" fmla="*/ 33 w 176"/>
                        <a:gd name="T17" fmla="*/ 93 h 146"/>
                        <a:gd name="T18" fmla="*/ 20 w 176"/>
                        <a:gd name="T19" fmla="*/ 67 h 146"/>
                        <a:gd name="T20" fmla="*/ 7 w 176"/>
                        <a:gd name="T21" fmla="*/ 74 h 146"/>
                        <a:gd name="T22" fmla="*/ 0 w 176"/>
                        <a:gd name="T23" fmla="*/ 0 h 146"/>
                        <a:gd name="T24" fmla="*/ 72 w 176"/>
                        <a:gd name="T25" fmla="*/ 26 h 146"/>
                        <a:gd name="T26" fmla="*/ 55 w 176"/>
                        <a:gd name="T27" fmla="*/ 37 h 146"/>
                        <a:gd name="T28" fmla="*/ 54 w 176"/>
                        <a:gd name="T29" fmla="*/ 39 h 146"/>
                        <a:gd name="T30" fmla="*/ 54 w 176"/>
                        <a:gd name="T31" fmla="*/ 44 h 146"/>
                        <a:gd name="T32" fmla="*/ 55 w 176"/>
                        <a:gd name="T33" fmla="*/ 54 h 146"/>
                        <a:gd name="T34" fmla="*/ 61 w 176"/>
                        <a:gd name="T35" fmla="*/ 67 h 146"/>
                        <a:gd name="T36" fmla="*/ 68 w 176"/>
                        <a:gd name="T37" fmla="*/ 81 h 146"/>
                        <a:gd name="T38" fmla="*/ 83 w 176"/>
                        <a:gd name="T39" fmla="*/ 96 h 146"/>
                        <a:gd name="T40" fmla="*/ 106 w 176"/>
                        <a:gd name="T41" fmla="*/ 113 h 146"/>
                        <a:gd name="T42" fmla="*/ 135 w 176"/>
                        <a:gd name="T43" fmla="*/ 130 h 146"/>
                        <a:gd name="T44" fmla="*/ 176 w 176"/>
                        <a:gd name="T45" fmla="*/ 146 h 14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76"/>
                        <a:gd name="T70" fmla="*/ 0 h 146"/>
                        <a:gd name="T71" fmla="*/ 176 w 176"/>
                        <a:gd name="T72" fmla="*/ 146 h 14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76" h="146">
                          <a:moveTo>
                            <a:pt x="176" y="146"/>
                          </a:moveTo>
                          <a:lnTo>
                            <a:pt x="172" y="146"/>
                          </a:lnTo>
                          <a:lnTo>
                            <a:pt x="159" y="146"/>
                          </a:lnTo>
                          <a:lnTo>
                            <a:pt x="143" y="144"/>
                          </a:lnTo>
                          <a:lnTo>
                            <a:pt x="120" y="141"/>
                          </a:lnTo>
                          <a:lnTo>
                            <a:pt x="98" y="135"/>
                          </a:lnTo>
                          <a:lnTo>
                            <a:pt x="74" y="126"/>
                          </a:lnTo>
                          <a:lnTo>
                            <a:pt x="52" y="111"/>
                          </a:lnTo>
                          <a:lnTo>
                            <a:pt x="33" y="93"/>
                          </a:lnTo>
                          <a:lnTo>
                            <a:pt x="20" y="67"/>
                          </a:lnTo>
                          <a:lnTo>
                            <a:pt x="7" y="74"/>
                          </a:lnTo>
                          <a:lnTo>
                            <a:pt x="0" y="0"/>
                          </a:lnTo>
                          <a:lnTo>
                            <a:pt x="72" y="26"/>
                          </a:lnTo>
                          <a:lnTo>
                            <a:pt x="55" y="37"/>
                          </a:lnTo>
                          <a:lnTo>
                            <a:pt x="54" y="39"/>
                          </a:lnTo>
                          <a:lnTo>
                            <a:pt x="54" y="44"/>
                          </a:lnTo>
                          <a:lnTo>
                            <a:pt x="55" y="54"/>
                          </a:lnTo>
                          <a:lnTo>
                            <a:pt x="61" y="67"/>
                          </a:lnTo>
                          <a:lnTo>
                            <a:pt x="68" y="81"/>
                          </a:lnTo>
                          <a:lnTo>
                            <a:pt x="83" y="96"/>
                          </a:lnTo>
                          <a:lnTo>
                            <a:pt x="106" y="113"/>
                          </a:lnTo>
                          <a:lnTo>
                            <a:pt x="135" y="130"/>
                          </a:lnTo>
                          <a:lnTo>
                            <a:pt x="176" y="146"/>
                          </a:lnTo>
                          <a:close/>
                        </a:path>
                      </a:pathLst>
                    </a:custGeom>
                    <a:solidFill>
                      <a:srgbClr val="00FFFF"/>
                    </a:solidFill>
                    <a:ln w="0">
                      <a:solidFill>
                        <a:srgbClr val="00FFFF"/>
                      </a:solidFill>
                      <a:round/>
                      <a:headEnd/>
                      <a:tailEnd/>
                    </a:ln>
                  </p:spPr>
                  <p:txBody>
                    <a:bodyPr/>
                    <a:lstStyle/>
                    <a:p>
                      <a:pPr defTabSz="457200"/>
                      <a:endParaRPr lang="en-US" dirty="0">
                        <a:solidFill>
                          <a:prstClr val="black"/>
                        </a:solidFill>
                      </a:endParaRPr>
                    </a:p>
                  </p:txBody>
                </p:sp>
                <p:sp>
                  <p:nvSpPr>
                    <p:cNvPr id="9250" name="Freeform 293"/>
                    <p:cNvSpPr>
                      <a:spLocks/>
                    </p:cNvSpPr>
                    <p:nvPr/>
                  </p:nvSpPr>
                  <p:spPr bwMode="auto">
                    <a:xfrm>
                      <a:off x="2922" y="2443"/>
                      <a:ext cx="181" cy="138"/>
                    </a:xfrm>
                    <a:custGeom>
                      <a:avLst/>
                      <a:gdLst>
                        <a:gd name="T0" fmla="*/ 181 w 181"/>
                        <a:gd name="T1" fmla="*/ 138 h 138"/>
                        <a:gd name="T2" fmla="*/ 178 w 181"/>
                        <a:gd name="T3" fmla="*/ 138 h 138"/>
                        <a:gd name="T4" fmla="*/ 165 w 181"/>
                        <a:gd name="T5" fmla="*/ 138 h 138"/>
                        <a:gd name="T6" fmla="*/ 148 w 181"/>
                        <a:gd name="T7" fmla="*/ 138 h 138"/>
                        <a:gd name="T8" fmla="*/ 126 w 181"/>
                        <a:gd name="T9" fmla="*/ 136 h 138"/>
                        <a:gd name="T10" fmla="*/ 104 w 181"/>
                        <a:gd name="T11" fmla="*/ 130 h 138"/>
                        <a:gd name="T12" fmla="*/ 79 w 181"/>
                        <a:gd name="T13" fmla="*/ 121 h 138"/>
                        <a:gd name="T14" fmla="*/ 57 w 181"/>
                        <a:gd name="T15" fmla="*/ 108 h 138"/>
                        <a:gd name="T16" fmla="*/ 37 w 181"/>
                        <a:gd name="T17" fmla="*/ 89 h 138"/>
                        <a:gd name="T18" fmla="*/ 24 w 181"/>
                        <a:gd name="T19" fmla="*/ 65 h 138"/>
                        <a:gd name="T20" fmla="*/ 11 w 181"/>
                        <a:gd name="T21" fmla="*/ 73 h 138"/>
                        <a:gd name="T22" fmla="*/ 0 w 181"/>
                        <a:gd name="T23" fmla="*/ 0 h 138"/>
                        <a:gd name="T24" fmla="*/ 74 w 181"/>
                        <a:gd name="T25" fmla="*/ 23 h 138"/>
                        <a:gd name="T26" fmla="*/ 55 w 181"/>
                        <a:gd name="T27" fmla="*/ 32 h 138"/>
                        <a:gd name="T28" fmla="*/ 55 w 181"/>
                        <a:gd name="T29" fmla="*/ 36 h 138"/>
                        <a:gd name="T30" fmla="*/ 55 w 181"/>
                        <a:gd name="T31" fmla="*/ 41 h 138"/>
                        <a:gd name="T32" fmla="*/ 57 w 181"/>
                        <a:gd name="T33" fmla="*/ 50 h 138"/>
                        <a:gd name="T34" fmla="*/ 63 w 181"/>
                        <a:gd name="T35" fmla="*/ 63 h 138"/>
                        <a:gd name="T36" fmla="*/ 72 w 181"/>
                        <a:gd name="T37" fmla="*/ 78 h 138"/>
                        <a:gd name="T38" fmla="*/ 87 w 181"/>
                        <a:gd name="T39" fmla="*/ 93 h 138"/>
                        <a:gd name="T40" fmla="*/ 109 w 181"/>
                        <a:gd name="T41" fmla="*/ 108 h 138"/>
                        <a:gd name="T42" fmla="*/ 141 w 181"/>
                        <a:gd name="T43" fmla="*/ 123 h 138"/>
                        <a:gd name="T44" fmla="*/ 181 w 181"/>
                        <a:gd name="T45" fmla="*/ 138 h 138"/>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81"/>
                        <a:gd name="T70" fmla="*/ 0 h 138"/>
                        <a:gd name="T71" fmla="*/ 181 w 181"/>
                        <a:gd name="T72" fmla="*/ 138 h 138"/>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81" h="138">
                          <a:moveTo>
                            <a:pt x="181" y="138"/>
                          </a:moveTo>
                          <a:lnTo>
                            <a:pt x="178" y="138"/>
                          </a:lnTo>
                          <a:lnTo>
                            <a:pt x="165" y="138"/>
                          </a:lnTo>
                          <a:lnTo>
                            <a:pt x="148" y="138"/>
                          </a:lnTo>
                          <a:lnTo>
                            <a:pt x="126" y="136"/>
                          </a:lnTo>
                          <a:lnTo>
                            <a:pt x="104" y="130"/>
                          </a:lnTo>
                          <a:lnTo>
                            <a:pt x="79" y="121"/>
                          </a:lnTo>
                          <a:lnTo>
                            <a:pt x="57" y="108"/>
                          </a:lnTo>
                          <a:lnTo>
                            <a:pt x="37" y="89"/>
                          </a:lnTo>
                          <a:lnTo>
                            <a:pt x="24" y="65"/>
                          </a:lnTo>
                          <a:lnTo>
                            <a:pt x="11" y="73"/>
                          </a:lnTo>
                          <a:lnTo>
                            <a:pt x="0" y="0"/>
                          </a:lnTo>
                          <a:lnTo>
                            <a:pt x="74" y="23"/>
                          </a:lnTo>
                          <a:lnTo>
                            <a:pt x="55" y="32"/>
                          </a:lnTo>
                          <a:lnTo>
                            <a:pt x="55" y="36"/>
                          </a:lnTo>
                          <a:lnTo>
                            <a:pt x="55" y="41"/>
                          </a:lnTo>
                          <a:lnTo>
                            <a:pt x="57" y="50"/>
                          </a:lnTo>
                          <a:lnTo>
                            <a:pt x="63" y="63"/>
                          </a:lnTo>
                          <a:lnTo>
                            <a:pt x="72" y="78"/>
                          </a:lnTo>
                          <a:lnTo>
                            <a:pt x="87" y="93"/>
                          </a:lnTo>
                          <a:lnTo>
                            <a:pt x="109" y="108"/>
                          </a:lnTo>
                          <a:lnTo>
                            <a:pt x="141" y="123"/>
                          </a:lnTo>
                          <a:lnTo>
                            <a:pt x="181" y="138"/>
                          </a:lnTo>
                          <a:close/>
                        </a:path>
                      </a:pathLst>
                    </a:custGeom>
                    <a:solidFill>
                      <a:srgbClr val="0000FF"/>
                    </a:solidFill>
                    <a:ln w="0">
                      <a:solidFill>
                        <a:srgbClr val="0000FF"/>
                      </a:solidFill>
                      <a:round/>
                      <a:headEnd/>
                      <a:tailEnd/>
                    </a:ln>
                  </p:spPr>
                  <p:txBody>
                    <a:bodyPr/>
                    <a:lstStyle/>
                    <a:p>
                      <a:pPr defTabSz="457200"/>
                      <a:endParaRPr lang="en-US" dirty="0">
                        <a:solidFill>
                          <a:prstClr val="black"/>
                        </a:solidFill>
                      </a:endParaRPr>
                    </a:p>
                  </p:txBody>
                </p:sp>
                <p:sp>
                  <p:nvSpPr>
                    <p:cNvPr id="9251" name="Text Box 416"/>
                    <p:cNvSpPr txBox="1">
                      <a:spLocks noChangeArrowheads="1"/>
                    </p:cNvSpPr>
                    <p:nvPr/>
                  </p:nvSpPr>
                  <p:spPr bwMode="auto">
                    <a:xfrm>
                      <a:off x="2930" y="2496"/>
                      <a:ext cx="1056" cy="180"/>
                    </a:xfrm>
                    <a:prstGeom prst="rect">
                      <a:avLst/>
                    </a:prstGeom>
                    <a:noFill/>
                    <a:ln w="9525">
                      <a:noFill/>
                      <a:miter lim="800000"/>
                      <a:headEnd/>
                      <a:tailEnd/>
                    </a:ln>
                  </p:spPr>
                  <p:txBody>
                    <a:bodyPr>
                      <a:spAutoFit/>
                    </a:bodyPr>
                    <a:lstStyle/>
                    <a:p>
                      <a:pPr algn="ctr" defTabSz="457200" eaLnBrk="0" hangingPunct="0">
                        <a:spcBef>
                          <a:spcPct val="50000"/>
                        </a:spcBef>
                      </a:pPr>
                      <a:r>
                        <a:rPr lang="en-US" sz="1200" dirty="0">
                          <a:solidFill>
                            <a:srgbClr val="000000"/>
                          </a:solidFill>
                          <a:latin typeface="Arial" pitchFamily="34" charset="0"/>
                          <a:cs typeface="Arial" pitchFamily="34" charset="0"/>
                        </a:rPr>
                        <a:t>20 cryomodules</a:t>
                      </a:r>
                    </a:p>
                  </p:txBody>
                </p:sp>
              </p:grpSp>
              <p:grpSp>
                <p:nvGrpSpPr>
                  <p:cNvPr id="18" name="Group 421"/>
                  <p:cNvGrpSpPr>
                    <a:grpSpLocks/>
                  </p:cNvGrpSpPr>
                  <p:nvPr/>
                </p:nvGrpSpPr>
                <p:grpSpPr bwMode="auto">
                  <a:xfrm>
                    <a:off x="642" y="2016"/>
                    <a:ext cx="1098" cy="253"/>
                    <a:chOff x="681" y="1968"/>
                    <a:chExt cx="1098" cy="253"/>
                  </a:xfrm>
                </p:grpSpPr>
                <p:sp>
                  <p:nvSpPr>
                    <p:cNvPr id="9246" name="Freeform 294"/>
                    <p:cNvSpPr>
                      <a:spLocks/>
                    </p:cNvSpPr>
                    <p:nvPr/>
                  </p:nvSpPr>
                  <p:spPr bwMode="auto">
                    <a:xfrm>
                      <a:off x="1568" y="2086"/>
                      <a:ext cx="208" cy="122"/>
                    </a:xfrm>
                    <a:custGeom>
                      <a:avLst/>
                      <a:gdLst>
                        <a:gd name="T0" fmla="*/ 0 w 208"/>
                        <a:gd name="T1" fmla="*/ 0 h 122"/>
                        <a:gd name="T2" fmla="*/ 2 w 208"/>
                        <a:gd name="T3" fmla="*/ 5 h 122"/>
                        <a:gd name="T4" fmla="*/ 7 w 208"/>
                        <a:gd name="T5" fmla="*/ 14 h 122"/>
                        <a:gd name="T6" fmla="*/ 17 w 208"/>
                        <a:gd name="T7" fmla="*/ 29 h 122"/>
                        <a:gd name="T8" fmla="*/ 28 w 208"/>
                        <a:gd name="T9" fmla="*/ 48 h 122"/>
                        <a:gd name="T10" fmla="*/ 45 w 208"/>
                        <a:gd name="T11" fmla="*/ 66 h 122"/>
                        <a:gd name="T12" fmla="*/ 63 w 208"/>
                        <a:gd name="T13" fmla="*/ 83 h 122"/>
                        <a:gd name="T14" fmla="*/ 85 w 208"/>
                        <a:gd name="T15" fmla="*/ 96 h 122"/>
                        <a:gd name="T16" fmla="*/ 111 w 208"/>
                        <a:gd name="T17" fmla="*/ 105 h 122"/>
                        <a:gd name="T18" fmla="*/ 139 w 208"/>
                        <a:gd name="T19" fmla="*/ 105 h 122"/>
                        <a:gd name="T20" fmla="*/ 137 w 208"/>
                        <a:gd name="T21" fmla="*/ 122 h 122"/>
                        <a:gd name="T22" fmla="*/ 208 w 208"/>
                        <a:gd name="T23" fmla="*/ 96 h 122"/>
                        <a:gd name="T24" fmla="*/ 154 w 208"/>
                        <a:gd name="T25" fmla="*/ 42 h 122"/>
                        <a:gd name="T26" fmla="*/ 152 w 208"/>
                        <a:gd name="T27" fmla="*/ 63 h 122"/>
                        <a:gd name="T28" fmla="*/ 150 w 208"/>
                        <a:gd name="T29" fmla="*/ 63 h 122"/>
                        <a:gd name="T30" fmla="*/ 145 w 208"/>
                        <a:gd name="T31" fmla="*/ 66 h 122"/>
                        <a:gd name="T32" fmla="*/ 135 w 208"/>
                        <a:gd name="T33" fmla="*/ 68 h 122"/>
                        <a:gd name="T34" fmla="*/ 122 w 208"/>
                        <a:gd name="T35" fmla="*/ 70 h 122"/>
                        <a:gd name="T36" fmla="*/ 106 w 208"/>
                        <a:gd name="T37" fmla="*/ 68 h 122"/>
                        <a:gd name="T38" fmla="*/ 85 w 208"/>
                        <a:gd name="T39" fmla="*/ 63 h 122"/>
                        <a:gd name="T40" fmla="*/ 61 w 208"/>
                        <a:gd name="T41" fmla="*/ 50 h 122"/>
                        <a:gd name="T42" fmla="*/ 32 w 208"/>
                        <a:gd name="T43" fmla="*/ 29 h 122"/>
                        <a:gd name="T44" fmla="*/ 0 w 208"/>
                        <a:gd name="T45" fmla="*/ 0 h 122"/>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208"/>
                        <a:gd name="T70" fmla="*/ 0 h 122"/>
                        <a:gd name="T71" fmla="*/ 208 w 208"/>
                        <a:gd name="T72" fmla="*/ 122 h 122"/>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208" h="122">
                          <a:moveTo>
                            <a:pt x="0" y="0"/>
                          </a:moveTo>
                          <a:lnTo>
                            <a:pt x="2" y="5"/>
                          </a:lnTo>
                          <a:lnTo>
                            <a:pt x="7" y="14"/>
                          </a:lnTo>
                          <a:lnTo>
                            <a:pt x="17" y="29"/>
                          </a:lnTo>
                          <a:lnTo>
                            <a:pt x="28" y="48"/>
                          </a:lnTo>
                          <a:lnTo>
                            <a:pt x="45" y="66"/>
                          </a:lnTo>
                          <a:lnTo>
                            <a:pt x="63" y="83"/>
                          </a:lnTo>
                          <a:lnTo>
                            <a:pt x="85" y="96"/>
                          </a:lnTo>
                          <a:lnTo>
                            <a:pt x="111" y="105"/>
                          </a:lnTo>
                          <a:lnTo>
                            <a:pt x="139" y="105"/>
                          </a:lnTo>
                          <a:lnTo>
                            <a:pt x="137" y="122"/>
                          </a:lnTo>
                          <a:lnTo>
                            <a:pt x="208" y="96"/>
                          </a:lnTo>
                          <a:lnTo>
                            <a:pt x="154" y="42"/>
                          </a:lnTo>
                          <a:lnTo>
                            <a:pt x="152" y="63"/>
                          </a:lnTo>
                          <a:lnTo>
                            <a:pt x="150" y="63"/>
                          </a:lnTo>
                          <a:lnTo>
                            <a:pt x="145" y="66"/>
                          </a:lnTo>
                          <a:lnTo>
                            <a:pt x="135" y="68"/>
                          </a:lnTo>
                          <a:lnTo>
                            <a:pt x="122" y="70"/>
                          </a:lnTo>
                          <a:lnTo>
                            <a:pt x="106" y="68"/>
                          </a:lnTo>
                          <a:lnTo>
                            <a:pt x="85" y="63"/>
                          </a:lnTo>
                          <a:lnTo>
                            <a:pt x="61" y="50"/>
                          </a:lnTo>
                          <a:lnTo>
                            <a:pt x="32" y="29"/>
                          </a:lnTo>
                          <a:lnTo>
                            <a:pt x="0" y="0"/>
                          </a:lnTo>
                          <a:close/>
                        </a:path>
                      </a:pathLst>
                    </a:custGeom>
                    <a:solidFill>
                      <a:srgbClr val="00FFFF"/>
                    </a:solidFill>
                    <a:ln w="0">
                      <a:solidFill>
                        <a:srgbClr val="00FFFF"/>
                      </a:solidFill>
                      <a:round/>
                      <a:headEnd/>
                      <a:tailEnd/>
                    </a:ln>
                  </p:spPr>
                  <p:txBody>
                    <a:bodyPr/>
                    <a:lstStyle/>
                    <a:p>
                      <a:pPr defTabSz="457200"/>
                      <a:endParaRPr lang="en-US" dirty="0">
                        <a:solidFill>
                          <a:prstClr val="black"/>
                        </a:solidFill>
                      </a:endParaRPr>
                    </a:p>
                  </p:txBody>
                </p:sp>
                <p:sp>
                  <p:nvSpPr>
                    <p:cNvPr id="9247" name="Freeform 295"/>
                    <p:cNvSpPr>
                      <a:spLocks/>
                    </p:cNvSpPr>
                    <p:nvPr/>
                  </p:nvSpPr>
                  <p:spPr bwMode="auto">
                    <a:xfrm>
                      <a:off x="1575" y="2095"/>
                      <a:ext cx="204" cy="126"/>
                    </a:xfrm>
                    <a:custGeom>
                      <a:avLst/>
                      <a:gdLst>
                        <a:gd name="T0" fmla="*/ 0 w 204"/>
                        <a:gd name="T1" fmla="*/ 0 h 126"/>
                        <a:gd name="T2" fmla="*/ 2 w 204"/>
                        <a:gd name="T3" fmla="*/ 4 h 126"/>
                        <a:gd name="T4" fmla="*/ 8 w 204"/>
                        <a:gd name="T5" fmla="*/ 15 h 126"/>
                        <a:gd name="T6" fmla="*/ 15 w 204"/>
                        <a:gd name="T7" fmla="*/ 29 h 126"/>
                        <a:gd name="T8" fmla="*/ 26 w 204"/>
                        <a:gd name="T9" fmla="*/ 48 h 126"/>
                        <a:gd name="T10" fmla="*/ 41 w 204"/>
                        <a:gd name="T11" fmla="*/ 67 h 126"/>
                        <a:gd name="T12" fmla="*/ 60 w 204"/>
                        <a:gd name="T13" fmla="*/ 85 h 126"/>
                        <a:gd name="T14" fmla="*/ 82 w 204"/>
                        <a:gd name="T15" fmla="*/ 98 h 126"/>
                        <a:gd name="T16" fmla="*/ 106 w 204"/>
                        <a:gd name="T17" fmla="*/ 107 h 126"/>
                        <a:gd name="T18" fmla="*/ 136 w 204"/>
                        <a:gd name="T19" fmla="*/ 109 h 126"/>
                        <a:gd name="T20" fmla="*/ 134 w 204"/>
                        <a:gd name="T21" fmla="*/ 126 h 126"/>
                        <a:gd name="T22" fmla="*/ 204 w 204"/>
                        <a:gd name="T23" fmla="*/ 104 h 126"/>
                        <a:gd name="T24" fmla="*/ 153 w 204"/>
                        <a:gd name="T25" fmla="*/ 46 h 126"/>
                        <a:gd name="T26" fmla="*/ 149 w 204"/>
                        <a:gd name="T27" fmla="*/ 67 h 126"/>
                        <a:gd name="T28" fmla="*/ 147 w 204"/>
                        <a:gd name="T29" fmla="*/ 68 h 126"/>
                        <a:gd name="T30" fmla="*/ 141 w 204"/>
                        <a:gd name="T31" fmla="*/ 70 h 126"/>
                        <a:gd name="T32" fmla="*/ 132 w 204"/>
                        <a:gd name="T33" fmla="*/ 72 h 126"/>
                        <a:gd name="T34" fmla="*/ 119 w 204"/>
                        <a:gd name="T35" fmla="*/ 74 h 126"/>
                        <a:gd name="T36" fmla="*/ 102 w 204"/>
                        <a:gd name="T37" fmla="*/ 72 h 126"/>
                        <a:gd name="T38" fmla="*/ 82 w 204"/>
                        <a:gd name="T39" fmla="*/ 65 h 126"/>
                        <a:gd name="T40" fmla="*/ 58 w 204"/>
                        <a:gd name="T41" fmla="*/ 52 h 126"/>
                        <a:gd name="T42" fmla="*/ 32 w 204"/>
                        <a:gd name="T43" fmla="*/ 29 h 126"/>
                        <a:gd name="T44" fmla="*/ 0 w 204"/>
                        <a:gd name="T45" fmla="*/ 0 h 12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204"/>
                        <a:gd name="T70" fmla="*/ 0 h 126"/>
                        <a:gd name="T71" fmla="*/ 204 w 204"/>
                        <a:gd name="T72" fmla="*/ 126 h 12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204" h="126">
                          <a:moveTo>
                            <a:pt x="0" y="0"/>
                          </a:moveTo>
                          <a:lnTo>
                            <a:pt x="2" y="4"/>
                          </a:lnTo>
                          <a:lnTo>
                            <a:pt x="8" y="15"/>
                          </a:lnTo>
                          <a:lnTo>
                            <a:pt x="15" y="29"/>
                          </a:lnTo>
                          <a:lnTo>
                            <a:pt x="26" y="48"/>
                          </a:lnTo>
                          <a:lnTo>
                            <a:pt x="41" y="67"/>
                          </a:lnTo>
                          <a:lnTo>
                            <a:pt x="60" y="85"/>
                          </a:lnTo>
                          <a:lnTo>
                            <a:pt x="82" y="98"/>
                          </a:lnTo>
                          <a:lnTo>
                            <a:pt x="106" y="107"/>
                          </a:lnTo>
                          <a:lnTo>
                            <a:pt x="136" y="109"/>
                          </a:lnTo>
                          <a:lnTo>
                            <a:pt x="134" y="126"/>
                          </a:lnTo>
                          <a:lnTo>
                            <a:pt x="204" y="104"/>
                          </a:lnTo>
                          <a:lnTo>
                            <a:pt x="153" y="46"/>
                          </a:lnTo>
                          <a:lnTo>
                            <a:pt x="149" y="67"/>
                          </a:lnTo>
                          <a:lnTo>
                            <a:pt x="147" y="68"/>
                          </a:lnTo>
                          <a:lnTo>
                            <a:pt x="141" y="70"/>
                          </a:lnTo>
                          <a:lnTo>
                            <a:pt x="132" y="72"/>
                          </a:lnTo>
                          <a:lnTo>
                            <a:pt x="119" y="74"/>
                          </a:lnTo>
                          <a:lnTo>
                            <a:pt x="102" y="72"/>
                          </a:lnTo>
                          <a:lnTo>
                            <a:pt x="82" y="65"/>
                          </a:lnTo>
                          <a:lnTo>
                            <a:pt x="58" y="52"/>
                          </a:lnTo>
                          <a:lnTo>
                            <a:pt x="32" y="29"/>
                          </a:lnTo>
                          <a:lnTo>
                            <a:pt x="0" y="0"/>
                          </a:lnTo>
                          <a:close/>
                        </a:path>
                      </a:pathLst>
                    </a:custGeom>
                    <a:solidFill>
                      <a:srgbClr val="0000FF"/>
                    </a:solidFill>
                    <a:ln w="0">
                      <a:solidFill>
                        <a:srgbClr val="0000FF"/>
                      </a:solidFill>
                      <a:round/>
                      <a:headEnd/>
                      <a:tailEnd/>
                    </a:ln>
                  </p:spPr>
                  <p:txBody>
                    <a:bodyPr/>
                    <a:lstStyle/>
                    <a:p>
                      <a:pPr defTabSz="457200"/>
                      <a:endParaRPr lang="en-US" dirty="0">
                        <a:solidFill>
                          <a:prstClr val="black"/>
                        </a:solidFill>
                      </a:endParaRPr>
                    </a:p>
                  </p:txBody>
                </p:sp>
                <p:sp>
                  <p:nvSpPr>
                    <p:cNvPr id="9248" name="Text Box 417"/>
                    <p:cNvSpPr txBox="1">
                      <a:spLocks noChangeArrowheads="1"/>
                    </p:cNvSpPr>
                    <p:nvPr/>
                  </p:nvSpPr>
                  <p:spPr bwMode="auto">
                    <a:xfrm>
                      <a:off x="681" y="1968"/>
                      <a:ext cx="1056" cy="180"/>
                    </a:xfrm>
                    <a:prstGeom prst="rect">
                      <a:avLst/>
                    </a:prstGeom>
                    <a:noFill/>
                    <a:ln w="9525">
                      <a:noFill/>
                      <a:miter lim="800000"/>
                      <a:headEnd/>
                      <a:tailEnd/>
                    </a:ln>
                  </p:spPr>
                  <p:txBody>
                    <a:bodyPr>
                      <a:spAutoFit/>
                    </a:bodyPr>
                    <a:lstStyle/>
                    <a:p>
                      <a:pPr algn="ctr" defTabSz="457200" eaLnBrk="0" hangingPunct="0">
                        <a:spcBef>
                          <a:spcPct val="50000"/>
                        </a:spcBef>
                      </a:pPr>
                      <a:r>
                        <a:rPr lang="en-US" sz="1200" dirty="0">
                          <a:solidFill>
                            <a:srgbClr val="000000"/>
                          </a:solidFill>
                          <a:latin typeface="Arial" pitchFamily="34" charset="0"/>
                          <a:cs typeface="Arial" pitchFamily="34" charset="0"/>
                        </a:rPr>
                        <a:t>20 cryomodules</a:t>
                      </a:r>
                    </a:p>
                  </p:txBody>
                </p:sp>
              </p:grpSp>
            </p:grpSp>
          </p:grpSp>
        </p:grpSp>
        <p:sp>
          <p:nvSpPr>
            <p:cNvPr id="9230" name="TextBox 329"/>
            <p:cNvSpPr txBox="1">
              <a:spLocks noChangeArrowheads="1"/>
            </p:cNvSpPr>
            <p:nvPr/>
          </p:nvSpPr>
          <p:spPr bwMode="auto">
            <a:xfrm>
              <a:off x="6013450" y="2286000"/>
              <a:ext cx="2292350" cy="461665"/>
            </a:xfrm>
            <a:prstGeom prst="rect">
              <a:avLst/>
            </a:prstGeom>
            <a:noFill/>
            <a:ln w="9525">
              <a:noFill/>
              <a:miter lim="800000"/>
              <a:headEnd/>
              <a:tailEnd/>
            </a:ln>
          </p:spPr>
          <p:txBody>
            <a:bodyPr>
              <a:spAutoFit/>
            </a:bodyPr>
            <a:lstStyle/>
            <a:p>
              <a:pPr algn="ctr" defTabSz="457200"/>
              <a:r>
                <a:rPr lang="en-US" sz="1200" dirty="0">
                  <a:solidFill>
                    <a:prstClr val="black"/>
                  </a:solidFill>
                  <a:latin typeface="Arial" pitchFamily="34" charset="0"/>
                  <a:cs typeface="Arial" pitchFamily="34" charset="0"/>
                </a:rPr>
                <a:t>Upgrade arc magnets </a:t>
              </a:r>
            </a:p>
            <a:p>
              <a:pPr algn="ctr" defTabSz="457200"/>
              <a:r>
                <a:rPr lang="en-US" sz="1200" dirty="0">
                  <a:solidFill>
                    <a:prstClr val="black"/>
                  </a:solidFill>
                  <a:latin typeface="Arial" pitchFamily="34" charset="0"/>
                  <a:cs typeface="Arial" pitchFamily="34" charset="0"/>
                </a:rPr>
                <a:t>and supplies</a:t>
              </a:r>
            </a:p>
          </p:txBody>
        </p:sp>
        <p:sp>
          <p:nvSpPr>
            <p:cNvPr id="9231" name="Freeform 376"/>
            <p:cNvSpPr>
              <a:spLocks/>
            </p:cNvSpPr>
            <p:nvPr/>
          </p:nvSpPr>
          <p:spPr bwMode="auto">
            <a:xfrm rot="5400000">
              <a:off x="6109494" y="2374106"/>
              <a:ext cx="230188" cy="269875"/>
            </a:xfrm>
            <a:custGeom>
              <a:avLst/>
              <a:gdLst>
                <a:gd name="T0" fmla="*/ 0 w 144"/>
                <a:gd name="T1" fmla="*/ 0 h 176"/>
                <a:gd name="T2" fmla="*/ 0 w 144"/>
                <a:gd name="T3" fmla="*/ 6140 h 176"/>
                <a:gd name="T4" fmla="*/ 0 w 144"/>
                <a:gd name="T5" fmla="*/ 26095 h 176"/>
                <a:gd name="T6" fmla="*/ 0 w 144"/>
                <a:gd name="T7" fmla="*/ 50656 h 176"/>
                <a:gd name="T8" fmla="*/ 4792 w 144"/>
                <a:gd name="T9" fmla="*/ 85961 h 176"/>
                <a:gd name="T10" fmla="*/ 17571 w 144"/>
                <a:gd name="T11" fmla="*/ 119732 h 176"/>
                <a:gd name="T12" fmla="*/ 31947 w 144"/>
                <a:gd name="T13" fmla="*/ 156572 h 176"/>
                <a:gd name="T14" fmla="*/ 55908 w 144"/>
                <a:gd name="T15" fmla="*/ 187273 h 176"/>
                <a:gd name="T16" fmla="*/ 84660 w 144"/>
                <a:gd name="T17" fmla="*/ 216438 h 176"/>
                <a:gd name="T18" fmla="*/ 126192 w 144"/>
                <a:gd name="T19" fmla="*/ 239464 h 176"/>
                <a:gd name="T20" fmla="*/ 115011 w 144"/>
                <a:gd name="T21" fmla="*/ 259419 h 176"/>
                <a:gd name="T22" fmla="*/ 230021 w 144"/>
                <a:gd name="T23" fmla="*/ 270164 h 176"/>
                <a:gd name="T24" fmla="*/ 188489 w 144"/>
                <a:gd name="T25" fmla="*/ 156572 h 176"/>
                <a:gd name="T26" fmla="*/ 174113 w 144"/>
                <a:gd name="T27" fmla="*/ 185738 h 176"/>
                <a:gd name="T28" fmla="*/ 170918 w 144"/>
                <a:gd name="T29" fmla="*/ 185738 h 176"/>
                <a:gd name="T30" fmla="*/ 159737 w 144"/>
                <a:gd name="T31" fmla="*/ 185738 h 176"/>
                <a:gd name="T32" fmla="*/ 143763 w 144"/>
                <a:gd name="T33" fmla="*/ 182668 h 176"/>
                <a:gd name="T34" fmla="*/ 126192 w 144"/>
                <a:gd name="T35" fmla="*/ 176528 h 176"/>
                <a:gd name="T36" fmla="*/ 102232 w 144"/>
                <a:gd name="T37" fmla="*/ 162712 h 176"/>
                <a:gd name="T38" fmla="*/ 76674 w 144"/>
                <a:gd name="T39" fmla="*/ 142757 h 176"/>
                <a:gd name="T40" fmla="*/ 49518 w 144"/>
                <a:gd name="T41" fmla="*/ 107452 h 176"/>
                <a:gd name="T42" fmla="*/ 22363 w 144"/>
                <a:gd name="T43" fmla="*/ 62936 h 176"/>
                <a:gd name="T44" fmla="*/ 0 w 144"/>
                <a:gd name="T45" fmla="*/ 0 h 17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44"/>
                <a:gd name="T70" fmla="*/ 0 h 176"/>
                <a:gd name="T71" fmla="*/ 144 w 144"/>
                <a:gd name="T72" fmla="*/ 176 h 17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44" h="176">
                  <a:moveTo>
                    <a:pt x="0" y="0"/>
                  </a:moveTo>
                  <a:lnTo>
                    <a:pt x="0" y="4"/>
                  </a:lnTo>
                  <a:lnTo>
                    <a:pt x="0" y="17"/>
                  </a:lnTo>
                  <a:lnTo>
                    <a:pt x="0" y="33"/>
                  </a:lnTo>
                  <a:lnTo>
                    <a:pt x="3" y="56"/>
                  </a:lnTo>
                  <a:lnTo>
                    <a:pt x="11" y="78"/>
                  </a:lnTo>
                  <a:lnTo>
                    <a:pt x="20" y="102"/>
                  </a:lnTo>
                  <a:lnTo>
                    <a:pt x="35" y="122"/>
                  </a:lnTo>
                  <a:lnTo>
                    <a:pt x="53" y="141"/>
                  </a:lnTo>
                  <a:lnTo>
                    <a:pt x="79" y="156"/>
                  </a:lnTo>
                  <a:lnTo>
                    <a:pt x="72" y="169"/>
                  </a:lnTo>
                  <a:lnTo>
                    <a:pt x="144" y="176"/>
                  </a:lnTo>
                  <a:lnTo>
                    <a:pt x="118" y="102"/>
                  </a:lnTo>
                  <a:lnTo>
                    <a:pt x="109" y="121"/>
                  </a:lnTo>
                  <a:lnTo>
                    <a:pt x="107" y="121"/>
                  </a:lnTo>
                  <a:lnTo>
                    <a:pt x="100" y="121"/>
                  </a:lnTo>
                  <a:lnTo>
                    <a:pt x="90" y="119"/>
                  </a:lnTo>
                  <a:lnTo>
                    <a:pt x="79" y="115"/>
                  </a:lnTo>
                  <a:lnTo>
                    <a:pt x="64" y="106"/>
                  </a:lnTo>
                  <a:lnTo>
                    <a:pt x="48" y="93"/>
                  </a:lnTo>
                  <a:lnTo>
                    <a:pt x="31" y="70"/>
                  </a:lnTo>
                  <a:lnTo>
                    <a:pt x="14" y="41"/>
                  </a:lnTo>
                  <a:lnTo>
                    <a:pt x="0" y="0"/>
                  </a:lnTo>
                  <a:close/>
                </a:path>
              </a:pathLst>
            </a:custGeom>
            <a:solidFill>
              <a:srgbClr val="0000FF"/>
            </a:solidFill>
            <a:ln w="0">
              <a:solidFill>
                <a:srgbClr val="0000FF"/>
              </a:solidFill>
              <a:round/>
              <a:headEnd/>
              <a:tailEnd/>
            </a:ln>
          </p:spPr>
          <p:txBody>
            <a:bodyPr/>
            <a:lstStyle/>
            <a:p>
              <a:pPr defTabSz="457200"/>
              <a:endParaRPr lang="en-US" dirty="0">
                <a:solidFill>
                  <a:prstClr val="black"/>
                </a:solidFill>
              </a:endParaRPr>
            </a:p>
          </p:txBody>
        </p:sp>
        <p:sp>
          <p:nvSpPr>
            <p:cNvPr id="9233" name="Text Box 427"/>
            <p:cNvSpPr txBox="1">
              <a:spLocks noChangeArrowheads="1"/>
            </p:cNvSpPr>
            <p:nvPr/>
          </p:nvSpPr>
          <p:spPr bwMode="auto">
            <a:xfrm>
              <a:off x="4724400" y="3386435"/>
              <a:ext cx="996950" cy="461665"/>
            </a:xfrm>
            <a:prstGeom prst="rect">
              <a:avLst/>
            </a:prstGeom>
            <a:noFill/>
            <a:ln w="9525">
              <a:noFill/>
              <a:miter lim="800000"/>
              <a:headEnd/>
              <a:tailEnd/>
            </a:ln>
          </p:spPr>
          <p:txBody>
            <a:bodyPr>
              <a:spAutoFit/>
            </a:bodyPr>
            <a:lstStyle/>
            <a:p>
              <a:pPr algn="ctr" defTabSz="457200" eaLnBrk="0" hangingPunct="0">
                <a:spcBef>
                  <a:spcPct val="50000"/>
                </a:spcBef>
              </a:pPr>
              <a:r>
                <a:rPr lang="en-US" sz="1200" dirty="0">
                  <a:solidFill>
                    <a:srgbClr val="000000"/>
                  </a:solidFill>
                  <a:latin typeface="Arial" pitchFamily="34" charset="0"/>
                  <a:cs typeface="Arial" pitchFamily="34" charset="0"/>
                </a:rPr>
                <a:t>CHL upgrade</a:t>
              </a:r>
            </a:p>
          </p:txBody>
        </p:sp>
      </p:grpSp>
      <p:pic>
        <p:nvPicPr>
          <p:cNvPr id="334" name="Picture 4"/>
          <p:cNvPicPr>
            <a:picLocks noChangeAspect="1" noChangeArrowheads="1"/>
          </p:cNvPicPr>
          <p:nvPr/>
        </p:nvPicPr>
        <p:blipFill>
          <a:blip r:embed="rId3" cstate="print"/>
          <a:srcRect/>
          <a:stretch>
            <a:fillRect/>
          </a:stretch>
        </p:blipFill>
        <p:spPr bwMode="auto">
          <a:xfrm>
            <a:off x="99892" y="863100"/>
            <a:ext cx="2326905" cy="2862830"/>
          </a:xfrm>
          <a:prstGeom prst="rect">
            <a:avLst/>
          </a:prstGeom>
          <a:ln>
            <a:noFill/>
          </a:ln>
          <a:effectLst>
            <a:outerShdw blurRad="292100" dist="139700" dir="2700000" algn="tl" rotWithShape="0">
              <a:srgbClr val="333333">
                <a:alpha val="65000"/>
              </a:srgbClr>
            </a:outerShdw>
          </a:effectLst>
          <a:scene3d>
            <a:camera prst="orthographicFront"/>
            <a:lightRig rig="threePt" dir="t"/>
          </a:scene3d>
          <a:sp3d>
            <a:bevelT/>
          </a:sp3d>
        </p:spPr>
      </p:pic>
      <p:sp>
        <p:nvSpPr>
          <p:cNvPr id="335" name="TextBox 334"/>
          <p:cNvSpPr txBox="1"/>
          <p:nvPr/>
        </p:nvSpPr>
        <p:spPr>
          <a:xfrm>
            <a:off x="381000" y="3886200"/>
            <a:ext cx="1676400" cy="400110"/>
          </a:xfrm>
          <a:prstGeom prst="rect">
            <a:avLst/>
          </a:prstGeom>
          <a:noFill/>
        </p:spPr>
        <p:txBody>
          <a:bodyPr wrap="square" rtlCol="0">
            <a:spAutoFit/>
          </a:bodyPr>
          <a:lstStyle/>
          <a:p>
            <a:pPr defTabSz="457200"/>
            <a:endParaRPr lang="en-US" sz="2000" b="1" dirty="0">
              <a:solidFill>
                <a:srgbClr val="002060"/>
              </a:solidFill>
              <a:latin typeface="Arial" pitchFamily="34" charset="0"/>
              <a:cs typeface="Arial" pitchFamily="34" charset="0"/>
            </a:endParaRPr>
          </a:p>
        </p:txBody>
      </p:sp>
      <p:sp>
        <p:nvSpPr>
          <p:cNvPr id="336" name="TextBox 335"/>
          <p:cNvSpPr txBox="1"/>
          <p:nvPr/>
        </p:nvSpPr>
        <p:spPr>
          <a:xfrm>
            <a:off x="381000" y="990600"/>
            <a:ext cx="1143000" cy="400110"/>
          </a:xfrm>
          <a:prstGeom prst="rect">
            <a:avLst/>
          </a:prstGeom>
          <a:noFill/>
        </p:spPr>
        <p:txBody>
          <a:bodyPr wrap="square" rtlCol="0">
            <a:spAutoFit/>
          </a:bodyPr>
          <a:lstStyle/>
          <a:p>
            <a:pPr defTabSz="457200"/>
            <a:endParaRPr lang="en-US" sz="2000" b="1" dirty="0">
              <a:solidFill>
                <a:srgbClr val="002060"/>
              </a:solidFill>
              <a:latin typeface="Arial" pitchFamily="34" charset="0"/>
              <a:cs typeface="Arial" pitchFamily="34" charset="0"/>
            </a:endParaRPr>
          </a:p>
        </p:txBody>
      </p:sp>
      <p:sp>
        <p:nvSpPr>
          <p:cNvPr id="340" name="Rectangle 339"/>
          <p:cNvSpPr/>
          <p:nvPr/>
        </p:nvSpPr>
        <p:spPr bwMode="auto">
          <a:xfrm>
            <a:off x="2515406" y="900386"/>
            <a:ext cx="2408327" cy="1167287"/>
          </a:xfrm>
          <a:prstGeom prst="rect">
            <a:avLst/>
          </a:prstGeom>
          <a:solidFill>
            <a:srgbClr val="FFEDC9"/>
          </a:solidFill>
          <a:ln w="19050" cap="flat" cmpd="sng" algn="ctr">
            <a:solidFill>
              <a:schemeClr val="tx1"/>
            </a:solidFill>
            <a:prstDash val="solid"/>
            <a:round/>
            <a:headEnd type="none" w="med" len="med"/>
            <a:tailEnd type="none" w="med" len="med"/>
          </a:ln>
          <a:effectLst>
            <a:glow rad="101600">
              <a:schemeClr val="accent4">
                <a:lumMod val="65000"/>
                <a:lumOff val="35000"/>
                <a:alpha val="60000"/>
              </a:schemeClr>
            </a:glow>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defTabSz="457200" eaLnBrk="0" fontAlgn="base" hangingPunct="0">
              <a:spcBef>
                <a:spcPct val="0"/>
              </a:spcBef>
              <a:spcAft>
                <a:spcPct val="0"/>
              </a:spcAft>
            </a:pPr>
            <a:endParaRPr lang="en-US" sz="2400" dirty="0">
              <a:solidFill>
                <a:prstClr val="black"/>
              </a:solidFill>
            </a:endParaRPr>
          </a:p>
        </p:txBody>
      </p:sp>
      <p:sp>
        <p:nvSpPr>
          <p:cNvPr id="339" name="Text Box 3"/>
          <p:cNvSpPr txBox="1">
            <a:spLocks noChangeArrowheads="1"/>
          </p:cNvSpPr>
          <p:nvPr/>
        </p:nvSpPr>
        <p:spPr bwMode="auto">
          <a:xfrm>
            <a:off x="2458147" y="887698"/>
            <a:ext cx="2420957" cy="1169551"/>
          </a:xfrm>
          <a:prstGeom prst="rect">
            <a:avLst/>
          </a:prstGeom>
          <a:noFill/>
          <a:ln w="9525">
            <a:noFill/>
            <a:miter lim="800000"/>
            <a:headEnd/>
            <a:tailEnd/>
          </a:ln>
          <a:effectLst>
            <a:glow rad="101600">
              <a:schemeClr val="accent4">
                <a:lumMod val="65000"/>
                <a:lumOff val="35000"/>
                <a:alpha val="60000"/>
              </a:schemeClr>
            </a:glow>
          </a:effectLst>
        </p:spPr>
        <p:txBody>
          <a:bodyPr wrap="square">
            <a:spAutoFit/>
          </a:bodyPr>
          <a:lstStyle/>
          <a:p>
            <a:pPr marL="112713" indent="4763" algn="ctr" defTabSz="457200" eaLnBrk="0" hangingPunct="0">
              <a:defRPr/>
            </a:pPr>
            <a:r>
              <a:rPr lang="en-US" sz="1400" b="1" dirty="0">
                <a:solidFill>
                  <a:prstClr val="black"/>
                </a:solidFill>
                <a:latin typeface="Arial "/>
                <a:cs typeface="Arial" pitchFamily="34" charset="0"/>
              </a:rPr>
              <a:t>Completion of the </a:t>
            </a:r>
          </a:p>
          <a:p>
            <a:pPr marL="112713" indent="4763" algn="ctr" defTabSz="457200" eaLnBrk="0" hangingPunct="0">
              <a:defRPr/>
            </a:pPr>
            <a:r>
              <a:rPr lang="en-US" sz="1400" b="1" dirty="0">
                <a:solidFill>
                  <a:prstClr val="black"/>
                </a:solidFill>
                <a:latin typeface="Arial "/>
                <a:cs typeface="Arial" pitchFamily="34" charset="0"/>
              </a:rPr>
              <a:t>12 GeV CEBAF Upgrade was ranked the highest priority in the 2007   NSAC Long Range Plan.</a:t>
            </a:r>
          </a:p>
        </p:txBody>
      </p:sp>
      <p:sp>
        <p:nvSpPr>
          <p:cNvPr id="344" name="Rectangle 336"/>
          <p:cNvSpPr>
            <a:spLocks noChangeArrowheads="1"/>
          </p:cNvSpPr>
          <p:nvPr/>
        </p:nvSpPr>
        <p:spPr bwMode="auto">
          <a:xfrm>
            <a:off x="5127625" y="865646"/>
            <a:ext cx="3978275" cy="6740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spcBef>
                <a:spcPct val="20000"/>
              </a:spcBef>
              <a:buChar char="•"/>
              <a:defRPr sz="2400">
                <a:solidFill>
                  <a:schemeClr val="tx1"/>
                </a:solidFill>
                <a:latin typeface="Arial" pitchFamily="34" charset="0"/>
                <a:cs typeface="Arial" pitchFamily="34" charset="0"/>
              </a:defRPr>
            </a:lvl1pPr>
            <a:lvl2pPr marL="742950" indent="-285750" eaLnBrk="0" hangingPunct="0">
              <a:spcBef>
                <a:spcPct val="20000"/>
              </a:spcBef>
              <a:buChar char="–"/>
              <a:defRPr sz="24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400">
                <a:solidFill>
                  <a:schemeClr val="tx1"/>
                </a:solidFill>
                <a:latin typeface="Arial" pitchFamily="34" charset="0"/>
                <a:cs typeface="Arial" pitchFamily="34" charset="0"/>
              </a:defRPr>
            </a:lvl4pPr>
            <a:lvl5pPr marL="2057400" indent="-228600" eaLnBrk="0" hangingPunct="0">
              <a:spcBef>
                <a:spcPct val="20000"/>
              </a:spcBef>
              <a:buChar char="»"/>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400">
                <a:solidFill>
                  <a:schemeClr val="tx1"/>
                </a:solidFill>
                <a:latin typeface="Arial" pitchFamily="34" charset="0"/>
                <a:cs typeface="Arial" pitchFamily="34" charset="0"/>
              </a:defRPr>
            </a:lvl9pPr>
          </a:lstStyle>
          <a:p>
            <a:pPr defTabSz="457200" eaLnBrk="1" hangingPunct="1">
              <a:lnSpc>
                <a:spcPct val="90000"/>
              </a:lnSpc>
              <a:buFontTx/>
              <a:buNone/>
            </a:pPr>
            <a:r>
              <a:rPr lang="en-US" altLang="en-US" sz="1400" i="1" dirty="0">
                <a:solidFill>
                  <a:srgbClr val="313EBD"/>
                </a:solidFill>
              </a:rPr>
              <a:t>Upgrade is designed to build on existing facility: vast majority of accelerator and experimental equipment have continued use.</a:t>
            </a:r>
          </a:p>
        </p:txBody>
      </p:sp>
      <p:sp>
        <p:nvSpPr>
          <p:cNvPr id="345" name="Text Box 30"/>
          <p:cNvSpPr txBox="1">
            <a:spLocks noChangeArrowheads="1"/>
          </p:cNvSpPr>
          <p:nvPr/>
        </p:nvSpPr>
        <p:spPr bwMode="auto">
          <a:xfrm>
            <a:off x="40337" y="5848773"/>
            <a:ext cx="3361547" cy="523220"/>
          </a:xfrm>
          <a:prstGeom prst="rect">
            <a:avLst/>
          </a:prstGeom>
          <a:noFill/>
          <a:ln w="12700">
            <a:noFill/>
            <a:miter lim="800000"/>
            <a:headEnd/>
            <a:tailEnd/>
          </a:ln>
        </p:spPr>
        <p:txBody>
          <a:bodyPr wrap="square">
            <a:spAutoFit/>
          </a:bodyPr>
          <a:lstStyle/>
          <a:p>
            <a:pPr defTabSz="457200" eaLnBrk="0" hangingPunct="0">
              <a:defRPr/>
            </a:pPr>
            <a:r>
              <a:rPr lang="en-US" sz="1400" b="1" i="1" dirty="0">
                <a:solidFill>
                  <a:srgbClr val="313EBD"/>
                </a:solidFill>
                <a:latin typeface="Arial" panose="020B0604020202020204" pitchFamily="34" charset="0"/>
                <a:cs typeface="Arial" panose="020B0604020202020204" pitchFamily="34" charset="0"/>
              </a:rPr>
              <a:t>Maintain capability to deliver lower pass beam energies: 2.2, 4.4, 6.6….</a:t>
            </a:r>
          </a:p>
        </p:txBody>
      </p:sp>
      <p:grpSp>
        <p:nvGrpSpPr>
          <p:cNvPr id="347" name="Group 346"/>
          <p:cNvGrpSpPr/>
          <p:nvPr/>
        </p:nvGrpSpPr>
        <p:grpSpPr>
          <a:xfrm>
            <a:off x="4079871" y="4888765"/>
            <a:ext cx="5064129" cy="1460176"/>
            <a:chOff x="184346" y="1192779"/>
            <a:chExt cx="5064129" cy="1460176"/>
          </a:xfrm>
          <a:effectLst/>
        </p:grpSpPr>
        <p:sp>
          <p:nvSpPr>
            <p:cNvPr id="348" name="Rectangle 347"/>
            <p:cNvSpPr/>
            <p:nvPr/>
          </p:nvSpPr>
          <p:spPr bwMode="auto">
            <a:xfrm>
              <a:off x="194455" y="1192779"/>
              <a:ext cx="4979517" cy="1460176"/>
            </a:xfrm>
            <a:prstGeom prst="rect">
              <a:avLst/>
            </a:prstGeom>
            <a:solidFill>
              <a:srgbClr val="FFEDC9"/>
            </a:solidFill>
            <a:ln w="19050" cap="flat" cmpd="sng" algn="ctr">
              <a:solidFill>
                <a:schemeClr val="tx1"/>
              </a:solidFill>
              <a:prstDash val="solid"/>
              <a:round/>
              <a:headEnd type="none" w="med" len="med"/>
              <a:tailEnd type="none" w="med" len="med"/>
            </a:ln>
            <a:effectLst>
              <a:glow rad="101600">
                <a:schemeClr val="accent4">
                  <a:lumMod val="65000"/>
                  <a:lumOff val="35000"/>
                  <a:alpha val="60000"/>
                </a:schemeClr>
              </a:glow>
            </a:effectLst>
          </p:spPr>
          <p:txBody>
            <a:bodyPr/>
            <a:lstStyle/>
            <a:p>
              <a:pPr defTabSz="457200" eaLnBrk="0" hangingPunct="0">
                <a:defRPr/>
              </a:pPr>
              <a:endParaRPr lang="en-US" sz="2400" dirty="0">
                <a:solidFill>
                  <a:srgbClr val="000000"/>
                </a:solidFill>
                <a:latin typeface="Arial" charset="0"/>
              </a:endParaRPr>
            </a:p>
          </p:txBody>
        </p:sp>
        <p:sp>
          <p:nvSpPr>
            <p:cNvPr id="349" name="Text Box 3"/>
            <p:cNvSpPr txBox="1">
              <a:spLocks noChangeArrowheads="1"/>
            </p:cNvSpPr>
            <p:nvPr/>
          </p:nvSpPr>
          <p:spPr bwMode="auto">
            <a:xfrm>
              <a:off x="184346" y="1244788"/>
              <a:ext cx="5064129" cy="1354217"/>
            </a:xfrm>
            <a:prstGeom prst="rect">
              <a:avLst/>
            </a:prstGeom>
            <a:noFill/>
            <a:ln w="9525">
              <a:noFill/>
              <a:miter lim="800000"/>
              <a:headEnd/>
              <a:tailEnd/>
            </a:ln>
          </p:spPr>
          <p:txBody>
            <a:bodyPr wrap="square">
              <a:spAutoFit/>
            </a:bodyPr>
            <a:lstStyle/>
            <a:p>
              <a:pPr defTabSz="457200" eaLnBrk="0" hangingPunct="0">
                <a:defRPr/>
              </a:pPr>
              <a:r>
                <a:rPr lang="en-US" b="1" u="sng" dirty="0">
                  <a:solidFill>
                    <a:srgbClr val="000000"/>
                  </a:solidFill>
                  <a:latin typeface="Arial" panose="020B0604020202020204" pitchFamily="34" charset="0"/>
                  <a:cs typeface="Arial" panose="020B0604020202020204" pitchFamily="34" charset="0"/>
                </a:rPr>
                <a:t>Project Scope </a:t>
              </a:r>
              <a:r>
                <a:rPr lang="en-US" sz="1600" b="1" u="sng" dirty="0">
                  <a:solidFill>
                    <a:srgbClr val="008000"/>
                  </a:solidFill>
                  <a:latin typeface="Arial" panose="020B0604020202020204" pitchFamily="34" charset="0"/>
                  <a:cs typeface="Arial" panose="020B0604020202020204" pitchFamily="34" charset="0"/>
                </a:rPr>
                <a:t>(~</a:t>
              </a:r>
              <a:r>
                <a:rPr lang="en-US" sz="1600" b="1" u="sng" dirty="0" smtClean="0">
                  <a:solidFill>
                    <a:srgbClr val="008000"/>
                  </a:solidFill>
                  <a:latin typeface="Arial" panose="020B0604020202020204" pitchFamily="34" charset="0"/>
                  <a:cs typeface="Arial" panose="020B0604020202020204" pitchFamily="34" charset="0"/>
                </a:rPr>
                <a:t>96% </a:t>
              </a:r>
              <a:r>
                <a:rPr lang="en-US" sz="1600" b="1" u="sng" dirty="0">
                  <a:solidFill>
                    <a:srgbClr val="008000"/>
                  </a:solidFill>
                  <a:latin typeface="Arial" panose="020B0604020202020204" pitchFamily="34" charset="0"/>
                  <a:cs typeface="Arial" panose="020B0604020202020204" pitchFamily="34" charset="0"/>
                </a:rPr>
                <a:t>complete)</a:t>
              </a:r>
              <a:r>
                <a:rPr lang="en-US" b="1" dirty="0">
                  <a:solidFill>
                    <a:srgbClr val="000000"/>
                  </a:solidFill>
                  <a:latin typeface="Arial" panose="020B0604020202020204" pitchFamily="34" charset="0"/>
                  <a:cs typeface="Arial" panose="020B0604020202020204" pitchFamily="34" charset="0"/>
                </a:rPr>
                <a:t>: </a:t>
              </a:r>
            </a:p>
            <a:p>
              <a:pPr marL="91440" indent="-274320" defTabSz="457200" eaLnBrk="0" hangingPunct="0">
                <a:buFont typeface="Arial" pitchFamily="34" charset="0"/>
                <a:buChar char="•"/>
                <a:defRPr/>
              </a:pPr>
              <a:r>
                <a:rPr lang="en-US" sz="1600" b="1" dirty="0">
                  <a:solidFill>
                    <a:srgbClr val="000000"/>
                  </a:solidFill>
                  <a:latin typeface="Arial" panose="020B0604020202020204" pitchFamily="34" charset="0"/>
                  <a:cs typeface="Arial" panose="020B0604020202020204" pitchFamily="34" charset="0"/>
                </a:rPr>
                <a:t>Doubling the accelerator beam energy - </a:t>
              </a:r>
              <a:r>
                <a:rPr lang="en-US" sz="1600" b="1" dirty="0">
                  <a:solidFill>
                    <a:srgbClr val="009900"/>
                  </a:solidFill>
                  <a:latin typeface="Arial" panose="020B0604020202020204" pitchFamily="34" charset="0"/>
                  <a:cs typeface="Arial" panose="020B0604020202020204" pitchFamily="34" charset="0"/>
                </a:rPr>
                <a:t>DONE</a:t>
              </a:r>
            </a:p>
            <a:p>
              <a:pPr marL="91440" indent="-274320" defTabSz="457200" eaLnBrk="0" hangingPunct="0">
                <a:buFont typeface="Arial" pitchFamily="34" charset="0"/>
                <a:buChar char="•"/>
                <a:defRPr/>
              </a:pPr>
              <a:r>
                <a:rPr lang="en-US" sz="1600" b="1" dirty="0">
                  <a:solidFill>
                    <a:srgbClr val="000000"/>
                  </a:solidFill>
                  <a:latin typeface="Arial" panose="020B0604020202020204" pitchFamily="34" charset="0"/>
                  <a:cs typeface="Arial" panose="020B0604020202020204" pitchFamily="34" charset="0"/>
                </a:rPr>
                <a:t>New experimental Hall D and beam line - </a:t>
              </a:r>
              <a:r>
                <a:rPr lang="en-US" sz="1600" b="1" dirty="0">
                  <a:solidFill>
                    <a:srgbClr val="009900"/>
                  </a:solidFill>
                  <a:latin typeface="Arial" panose="020B0604020202020204" pitchFamily="34" charset="0"/>
                  <a:cs typeface="Arial" panose="020B0604020202020204" pitchFamily="34" charset="0"/>
                </a:rPr>
                <a:t>DONE</a:t>
              </a:r>
            </a:p>
            <a:p>
              <a:pPr marL="91440" indent="-274320" defTabSz="457200" eaLnBrk="0" hangingPunct="0">
                <a:buFont typeface="Arial" pitchFamily="34" charset="0"/>
                <a:buChar char="•"/>
                <a:defRPr/>
              </a:pPr>
              <a:r>
                <a:rPr lang="en-US" sz="1600" b="1" dirty="0">
                  <a:solidFill>
                    <a:srgbClr val="000000"/>
                  </a:solidFill>
                  <a:latin typeface="Arial" panose="020B0604020202020204" pitchFamily="34" charset="0"/>
                  <a:cs typeface="Arial" panose="020B0604020202020204" pitchFamily="34" charset="0"/>
                </a:rPr>
                <a:t>Civil construction including </a:t>
              </a:r>
              <a:r>
                <a:rPr lang="en-US" sz="1600" b="1" dirty="0">
                  <a:solidFill>
                    <a:srgbClr val="009900"/>
                  </a:solidFill>
                  <a:latin typeface="Arial" panose="020B0604020202020204" pitchFamily="34" charset="0"/>
                  <a:cs typeface="Arial" panose="020B0604020202020204" pitchFamily="34" charset="0"/>
                </a:rPr>
                <a:t>Utilities</a:t>
              </a:r>
              <a:r>
                <a:rPr lang="en-US" sz="1600" b="1" dirty="0">
                  <a:solidFill>
                    <a:srgbClr val="000000"/>
                  </a:solidFill>
                  <a:latin typeface="Arial" panose="020B0604020202020204" pitchFamily="34" charset="0"/>
                  <a:cs typeface="Arial" panose="020B0604020202020204" pitchFamily="34" charset="0"/>
                </a:rPr>
                <a:t> -  </a:t>
              </a:r>
              <a:r>
                <a:rPr lang="en-US" sz="1600" b="1" dirty="0" smtClean="0">
                  <a:solidFill>
                    <a:srgbClr val="009900"/>
                  </a:solidFill>
                  <a:latin typeface="Arial" panose="020B0604020202020204" pitchFamily="34" charset="0"/>
                  <a:cs typeface="Arial" panose="020B0604020202020204" pitchFamily="34" charset="0"/>
                </a:rPr>
                <a:t>99.7%</a:t>
              </a:r>
              <a:endParaRPr lang="en-US" sz="1600" b="1" dirty="0">
                <a:solidFill>
                  <a:srgbClr val="009900"/>
                </a:solidFill>
                <a:latin typeface="Arial" panose="020B0604020202020204" pitchFamily="34" charset="0"/>
                <a:cs typeface="Arial" panose="020B0604020202020204" pitchFamily="34" charset="0"/>
              </a:endParaRPr>
            </a:p>
            <a:p>
              <a:pPr marL="91440" indent="-274320" defTabSz="457200" eaLnBrk="0" hangingPunct="0">
                <a:buFont typeface="Arial" pitchFamily="34" charset="0"/>
                <a:buChar char="•"/>
                <a:defRPr/>
              </a:pPr>
              <a:r>
                <a:rPr lang="en-US" sz="1600" b="1" dirty="0">
                  <a:solidFill>
                    <a:srgbClr val="000000"/>
                  </a:solidFill>
                  <a:latin typeface="Arial" panose="020B0604020202020204" pitchFamily="34" charset="0"/>
                  <a:cs typeface="Arial" panose="020B0604020202020204" pitchFamily="34" charset="0"/>
                </a:rPr>
                <a:t>Upgrades to Experimental </a:t>
              </a:r>
              <a:r>
                <a:rPr lang="en-US" sz="1600" b="1" dirty="0">
                  <a:solidFill>
                    <a:srgbClr val="009900"/>
                  </a:solidFill>
                  <a:latin typeface="Arial" panose="020B0604020202020204" pitchFamily="34" charset="0"/>
                  <a:cs typeface="Arial" panose="020B0604020202020204" pitchFamily="34" charset="0"/>
                </a:rPr>
                <a:t>Halls B &amp; C </a:t>
              </a:r>
              <a:r>
                <a:rPr lang="en-US" sz="1600" b="1" dirty="0">
                  <a:solidFill>
                    <a:prstClr val="black"/>
                  </a:solidFill>
                  <a:latin typeface="Arial" panose="020B0604020202020204" pitchFamily="34" charset="0"/>
                  <a:cs typeface="Arial" panose="020B0604020202020204" pitchFamily="34" charset="0"/>
                </a:rPr>
                <a:t>-</a:t>
              </a:r>
              <a:r>
                <a:rPr lang="en-US" sz="1600" b="1" dirty="0">
                  <a:solidFill>
                    <a:srgbClr val="009900"/>
                  </a:solidFill>
                  <a:latin typeface="Arial" panose="020B0604020202020204" pitchFamily="34" charset="0"/>
                  <a:cs typeface="Arial" panose="020B0604020202020204" pitchFamily="34" charset="0"/>
                </a:rPr>
                <a:t>  ~</a:t>
              </a:r>
              <a:r>
                <a:rPr lang="en-US" sz="1600" b="1" dirty="0" smtClean="0">
                  <a:solidFill>
                    <a:srgbClr val="009900"/>
                  </a:solidFill>
                  <a:latin typeface="Arial" panose="020B0604020202020204" pitchFamily="34" charset="0"/>
                  <a:cs typeface="Arial" panose="020B0604020202020204" pitchFamily="34" charset="0"/>
                </a:rPr>
                <a:t>89% </a:t>
              </a:r>
              <a:endParaRPr lang="en-US" sz="1600" b="1" dirty="0">
                <a:solidFill>
                  <a:srgbClr val="009900"/>
                </a:solidFill>
                <a:latin typeface="Arial" panose="020B0604020202020204" pitchFamily="34" charset="0"/>
                <a:cs typeface="Arial" panose="020B0604020202020204" pitchFamily="34" charset="0"/>
              </a:endParaRPr>
            </a:p>
          </p:txBody>
        </p:sp>
      </p:grpSp>
      <p:sp>
        <p:nvSpPr>
          <p:cNvPr id="350" name="TextBox 349"/>
          <p:cNvSpPr txBox="1"/>
          <p:nvPr/>
        </p:nvSpPr>
        <p:spPr>
          <a:xfrm>
            <a:off x="7416316" y="4026635"/>
            <a:ext cx="1620957" cy="646331"/>
          </a:xfrm>
          <a:prstGeom prst="rect">
            <a:avLst/>
          </a:prstGeom>
          <a:solidFill>
            <a:srgbClr val="FFEDC9"/>
          </a:solidFill>
          <a:ln w="12700">
            <a:solidFill>
              <a:schemeClr val="tx1"/>
            </a:solidFill>
          </a:ln>
          <a:effectLst>
            <a:outerShdw blurRad="63500" sx="102000" sy="102000" algn="ctr" rotWithShape="0">
              <a:prstClr val="black">
                <a:alpha val="40000"/>
              </a:prstClr>
            </a:outerShdw>
          </a:effectLst>
        </p:spPr>
        <p:txBody>
          <a:bodyPr wrap="none" rtlCol="0">
            <a:spAutoFit/>
          </a:bodyPr>
          <a:lstStyle/>
          <a:p>
            <a:pPr defTabSz="457200"/>
            <a:r>
              <a:rPr lang="en-US" dirty="0">
                <a:solidFill>
                  <a:prstClr val="black"/>
                </a:solidFill>
                <a:latin typeface="Arial" panose="020B0604020202020204" pitchFamily="34" charset="0"/>
                <a:cs typeface="Arial" panose="020B0604020202020204" pitchFamily="34" charset="0"/>
              </a:rPr>
              <a:t>TPC = $338M</a:t>
            </a:r>
          </a:p>
          <a:p>
            <a:pPr defTabSz="457200"/>
            <a:r>
              <a:rPr lang="en-US" b="1" dirty="0">
                <a:solidFill>
                  <a:srgbClr val="009900"/>
                </a:solidFill>
                <a:latin typeface="Arial" panose="020B0604020202020204" pitchFamily="34" charset="0"/>
                <a:cs typeface="Arial" panose="020B0604020202020204" pitchFamily="34" charset="0"/>
              </a:rPr>
              <a:t>ETC = </a:t>
            </a:r>
            <a:r>
              <a:rPr lang="en-US" dirty="0" smtClean="0">
                <a:solidFill>
                  <a:srgbClr val="009900"/>
                </a:solidFill>
                <a:latin typeface="Arial" panose="020B0604020202020204" pitchFamily="34" charset="0"/>
                <a:cs typeface="Arial" panose="020B0604020202020204" pitchFamily="34" charset="0"/>
              </a:rPr>
              <a:t>~</a:t>
            </a:r>
            <a:r>
              <a:rPr lang="en-US" b="1" dirty="0" smtClean="0">
                <a:solidFill>
                  <a:srgbClr val="009900"/>
                </a:solidFill>
                <a:latin typeface="Arial" panose="020B0604020202020204" pitchFamily="34" charset="0"/>
                <a:cs typeface="Arial" panose="020B0604020202020204" pitchFamily="34" charset="0"/>
              </a:rPr>
              <a:t>$13M</a:t>
            </a:r>
            <a:endParaRPr lang="en-US" sz="1400"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1336709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0" y="-15875"/>
            <a:ext cx="9144000" cy="777875"/>
          </a:xfrm>
        </p:spPr>
        <p:txBody>
          <a:bodyPr rtlCol="0">
            <a:normAutofit/>
          </a:bodyPr>
          <a:lstStyle/>
          <a:p>
            <a:pPr fontAlgn="auto">
              <a:spcAft>
                <a:spcPts val="0"/>
              </a:spcAft>
              <a:tabLst>
                <a:tab pos="7662863" algn="l"/>
              </a:tabLst>
              <a:defRPr/>
            </a:pPr>
            <a:r>
              <a:rPr lang="en-US" sz="3600" dirty="0">
                <a:ln>
                  <a:prstDash val="solid"/>
                </a:ln>
              </a:rPr>
              <a:t>Hall D: 100% Complete</a:t>
            </a:r>
            <a:endParaRPr lang="en-US" sz="3600" b="0" dirty="0">
              <a:ln>
                <a:prstDash val="solid"/>
              </a:ln>
              <a:solidFill>
                <a:srgbClr val="000090"/>
              </a:solidFill>
              <a:effectLst>
                <a:outerShdw blurRad="88000" dist="50800" dir="5040000" algn="tl">
                  <a:schemeClr val="accent4">
                    <a:tint val="80000"/>
                    <a:satMod val="250000"/>
                    <a:alpha val="45000"/>
                  </a:schemeClr>
                </a:outerShdw>
              </a:effectLst>
              <a:latin typeface="+mn-lt"/>
            </a:endParaRPr>
          </a:p>
        </p:txBody>
      </p:sp>
      <p:sp>
        <p:nvSpPr>
          <p:cNvPr id="9" name="TextBox 8"/>
          <p:cNvSpPr txBox="1"/>
          <p:nvPr/>
        </p:nvSpPr>
        <p:spPr>
          <a:xfrm>
            <a:off x="381000" y="3886200"/>
            <a:ext cx="1676400" cy="400110"/>
          </a:xfrm>
          <a:prstGeom prst="rect">
            <a:avLst/>
          </a:prstGeom>
          <a:noFill/>
        </p:spPr>
        <p:txBody>
          <a:bodyPr wrap="square" rtlCol="0">
            <a:spAutoFit/>
          </a:bodyPr>
          <a:lstStyle/>
          <a:p>
            <a:pPr defTabSz="457200"/>
            <a:endParaRPr lang="en-US" sz="2000" b="1" dirty="0">
              <a:solidFill>
                <a:srgbClr val="002060"/>
              </a:solidFill>
              <a:latin typeface="Arial" pitchFamily="34" charset="0"/>
              <a:cs typeface="Arial" pitchFamily="34" charset="0"/>
            </a:endParaRPr>
          </a:p>
        </p:txBody>
      </p:sp>
      <p:pic>
        <p:nvPicPr>
          <p:cNvPr id="14" name="Picture 13" descr="Screen Shot 2014-10-03 at 15.56.44.png"/>
          <p:cNvPicPr>
            <a:picLocks noChangeAspect="1"/>
          </p:cNvPicPr>
          <p:nvPr/>
        </p:nvPicPr>
        <p:blipFill rotWithShape="1">
          <a:blip r:embed="rId3">
            <a:extLst>
              <a:ext uri="{28A0092B-C50C-407E-A947-70E740481C1C}">
                <a14:useLocalDpi xmlns:a14="http://schemas.microsoft.com/office/drawing/2010/main" val="0"/>
              </a:ext>
            </a:extLst>
          </a:blip>
          <a:srcRect l="19880" b="2001"/>
          <a:stretch/>
        </p:blipFill>
        <p:spPr>
          <a:xfrm>
            <a:off x="304800" y="978862"/>
            <a:ext cx="5058366" cy="3453803"/>
          </a:xfrm>
          <a:prstGeom prst="rect">
            <a:avLst/>
          </a:prstGeom>
          <a:ln>
            <a:noFill/>
          </a:ln>
          <a:effectLst>
            <a:outerShdw blurRad="292100" dist="139700" dir="2700000" algn="tl" rotWithShape="0">
              <a:srgbClr val="333333">
                <a:alpha val="65000"/>
              </a:srgbClr>
            </a:outerShdw>
          </a:effectLst>
        </p:spPr>
      </p:pic>
      <p:sp>
        <p:nvSpPr>
          <p:cNvPr id="15" name="Rectangle 14"/>
          <p:cNvSpPr/>
          <p:nvPr/>
        </p:nvSpPr>
        <p:spPr>
          <a:xfrm>
            <a:off x="5894913" y="935317"/>
            <a:ext cx="3180976" cy="1369606"/>
          </a:xfrm>
          <a:prstGeom prst="rect">
            <a:avLst/>
          </a:prstGeom>
        </p:spPr>
        <p:txBody>
          <a:bodyPr wrap="square">
            <a:spAutoFit/>
          </a:bodyPr>
          <a:lstStyle/>
          <a:p>
            <a:pPr marL="0" lvl="1"/>
            <a:r>
              <a:rPr lang="en-US" b="1" dirty="0" smtClean="0">
                <a:latin typeface="Arial" panose="020B0604020202020204" pitchFamily="34" charset="0"/>
                <a:cs typeface="Arial" panose="020B0604020202020204" pitchFamily="34" charset="0"/>
              </a:rPr>
              <a:t>Fall 2014</a:t>
            </a:r>
            <a:endParaRPr lang="en-US" dirty="0">
              <a:latin typeface="Arial" panose="020B0604020202020204" pitchFamily="34" charset="0"/>
              <a:cs typeface="Arial" panose="020B0604020202020204" pitchFamily="34" charset="0"/>
            </a:endParaRPr>
          </a:p>
          <a:p>
            <a:pPr marL="0" lvl="1"/>
            <a:r>
              <a:rPr lang="en-US" sz="1400" dirty="0">
                <a:latin typeface="Arial" panose="020B0604020202020204" pitchFamily="34" charset="0"/>
                <a:cs typeface="Arial" panose="020B0604020202020204" pitchFamily="34" charset="0"/>
              </a:rPr>
              <a:t>(~19 days</a:t>
            </a:r>
            <a:r>
              <a:rPr lang="en-US" sz="1400" dirty="0" smtClean="0">
                <a:latin typeface="Arial" panose="020B0604020202020204" pitchFamily="34" charset="0"/>
                <a:cs typeface="Arial" panose="020B0604020202020204" pitchFamily="34" charset="0"/>
              </a:rPr>
              <a:t>)</a:t>
            </a:r>
          </a:p>
          <a:p>
            <a:pPr marL="342900" lvl="1" indent="-342900">
              <a:buFont typeface="Lucida Grande"/>
              <a:buChar char="-"/>
            </a:pPr>
            <a:r>
              <a:rPr lang="en-US" sz="1700" dirty="0" smtClean="0">
                <a:latin typeface="Arial" panose="020B0604020202020204" pitchFamily="34" charset="0"/>
                <a:cs typeface="Arial" panose="020B0604020202020204" pitchFamily="34" charset="0"/>
              </a:rPr>
              <a:t>10.1 </a:t>
            </a:r>
            <a:r>
              <a:rPr lang="en-US" sz="1700" dirty="0" err="1" smtClean="0">
                <a:latin typeface="Arial" panose="020B0604020202020204" pitchFamily="34" charset="0"/>
                <a:cs typeface="Arial" panose="020B0604020202020204" pitchFamily="34" charset="0"/>
              </a:rPr>
              <a:t>GeV</a:t>
            </a:r>
            <a:endParaRPr lang="en-US" sz="1700" dirty="0">
              <a:latin typeface="Arial" panose="020B0604020202020204" pitchFamily="34" charset="0"/>
              <a:cs typeface="Arial" panose="020B0604020202020204" pitchFamily="34" charset="0"/>
            </a:endParaRPr>
          </a:p>
          <a:p>
            <a:pPr marL="342900" lvl="1" indent="-342900">
              <a:buFont typeface="Lucida Grande"/>
              <a:buChar char="-"/>
            </a:pPr>
            <a:r>
              <a:rPr lang="en-US" sz="1700" dirty="0" err="1" smtClean="0">
                <a:latin typeface="Arial" panose="020B0604020202020204" pitchFamily="34" charset="0"/>
                <a:cs typeface="Arial" panose="020B0604020202020204" pitchFamily="34" charset="0"/>
              </a:rPr>
              <a:t>Amorphouse</a:t>
            </a:r>
            <a:r>
              <a:rPr lang="en-US" sz="1700" dirty="0" smtClean="0">
                <a:latin typeface="Arial" panose="020B0604020202020204" pitchFamily="34" charset="0"/>
                <a:cs typeface="Arial" panose="020B0604020202020204" pitchFamily="34" charset="0"/>
              </a:rPr>
              <a:t> radiator</a:t>
            </a:r>
            <a:endParaRPr lang="en-US" sz="1700" dirty="0">
              <a:latin typeface="Arial" panose="020B0604020202020204" pitchFamily="34" charset="0"/>
              <a:cs typeface="Arial" panose="020B0604020202020204" pitchFamily="34" charset="0"/>
            </a:endParaRPr>
          </a:p>
          <a:p>
            <a:pPr marL="342900" lvl="1" indent="-342900">
              <a:buFont typeface="Lucida Grande"/>
              <a:buChar char="-"/>
            </a:pPr>
            <a:r>
              <a:rPr lang="en-US" sz="1700" dirty="0" smtClean="0">
                <a:latin typeface="Arial" panose="020B0604020202020204" pitchFamily="34" charset="0"/>
                <a:cs typeface="Arial" panose="020B0604020202020204" pitchFamily="34" charset="0"/>
              </a:rPr>
              <a:t>CH</a:t>
            </a:r>
            <a:r>
              <a:rPr lang="en-US" sz="1700" baseline="-25000" dirty="0" smtClean="0">
                <a:latin typeface="Arial" panose="020B0604020202020204" pitchFamily="34" charset="0"/>
                <a:cs typeface="Arial" panose="020B0604020202020204" pitchFamily="34" charset="0"/>
              </a:rPr>
              <a:t>2</a:t>
            </a:r>
            <a:r>
              <a:rPr lang="en-US" sz="1700" dirty="0" smtClean="0">
                <a:latin typeface="Arial" panose="020B0604020202020204" pitchFamily="34" charset="0"/>
                <a:cs typeface="Arial" panose="020B0604020202020204" pitchFamily="34" charset="0"/>
              </a:rPr>
              <a:t> target</a:t>
            </a:r>
          </a:p>
        </p:txBody>
      </p:sp>
      <p:sp>
        <p:nvSpPr>
          <p:cNvPr id="16" name="Rectangle 15"/>
          <p:cNvSpPr/>
          <p:nvPr/>
        </p:nvSpPr>
        <p:spPr>
          <a:xfrm>
            <a:off x="5894913" y="2758977"/>
            <a:ext cx="2882152" cy="1892826"/>
          </a:xfrm>
          <a:prstGeom prst="rect">
            <a:avLst/>
          </a:prstGeom>
        </p:spPr>
        <p:txBody>
          <a:bodyPr wrap="square">
            <a:spAutoFit/>
          </a:bodyPr>
          <a:lstStyle/>
          <a:p>
            <a:pPr marL="0" lvl="1"/>
            <a:r>
              <a:rPr lang="en-US" b="1" dirty="0" smtClean="0">
                <a:latin typeface="Arial" panose="020B0604020202020204" pitchFamily="34" charset="0"/>
                <a:cs typeface="Arial" panose="020B0604020202020204" pitchFamily="34" charset="0"/>
              </a:rPr>
              <a:t>Spring 2015 </a:t>
            </a:r>
          </a:p>
          <a:p>
            <a:pPr marL="0" lvl="1"/>
            <a:r>
              <a:rPr lang="en-US" sz="1400" dirty="0" smtClean="0">
                <a:latin typeface="Arial" panose="020B0604020202020204" pitchFamily="34" charset="0"/>
                <a:cs typeface="Arial" panose="020B0604020202020204" pitchFamily="34" charset="0"/>
              </a:rPr>
              <a:t>(</a:t>
            </a:r>
            <a:r>
              <a:rPr lang="en-US" sz="1400" dirty="0">
                <a:latin typeface="Arial" panose="020B0604020202020204" pitchFamily="34" charset="0"/>
                <a:cs typeface="Arial" panose="020B0604020202020204" pitchFamily="34" charset="0"/>
              </a:rPr>
              <a:t>~10 days</a:t>
            </a:r>
            <a:r>
              <a:rPr lang="en-US" sz="1400" dirty="0" smtClean="0">
                <a:latin typeface="Arial" panose="020B0604020202020204" pitchFamily="34" charset="0"/>
                <a:cs typeface="Arial" panose="020B0604020202020204" pitchFamily="34" charset="0"/>
              </a:rPr>
              <a:t>)</a:t>
            </a:r>
            <a:endParaRPr lang="en-US" sz="1400" dirty="0">
              <a:latin typeface="Arial" panose="020B0604020202020204" pitchFamily="34" charset="0"/>
              <a:cs typeface="Arial" panose="020B0604020202020204" pitchFamily="34" charset="0"/>
            </a:endParaRPr>
          </a:p>
          <a:p>
            <a:pPr marL="342900" lvl="1" indent="-342900">
              <a:buFont typeface="Lucida Grande"/>
              <a:buChar char="-"/>
            </a:pPr>
            <a:r>
              <a:rPr lang="en-US" sz="1700" dirty="0" smtClean="0">
                <a:latin typeface="Arial" panose="020B0604020202020204" pitchFamily="34" charset="0"/>
                <a:cs typeface="Arial" panose="020B0604020202020204" pitchFamily="34" charset="0"/>
              </a:rPr>
              <a:t>5.5 </a:t>
            </a:r>
            <a:r>
              <a:rPr lang="en-US" sz="1700" dirty="0" err="1" smtClean="0">
                <a:latin typeface="Arial" panose="020B0604020202020204" pitchFamily="34" charset="0"/>
                <a:cs typeface="Arial" panose="020B0604020202020204" pitchFamily="34" charset="0"/>
              </a:rPr>
              <a:t>GeV</a:t>
            </a:r>
            <a:endParaRPr lang="en-US" sz="1700" dirty="0" smtClean="0">
              <a:latin typeface="Arial" panose="020B0604020202020204" pitchFamily="34" charset="0"/>
              <a:cs typeface="Arial" panose="020B0604020202020204" pitchFamily="34" charset="0"/>
            </a:endParaRPr>
          </a:p>
          <a:p>
            <a:pPr marL="342900" lvl="1" indent="-342900">
              <a:buFont typeface="Lucida Grande"/>
              <a:buChar char="-"/>
            </a:pPr>
            <a:r>
              <a:rPr lang="en-US" sz="1700" dirty="0" smtClean="0">
                <a:latin typeface="Arial" panose="020B0604020202020204" pitchFamily="34" charset="0"/>
                <a:cs typeface="Arial" panose="020B0604020202020204" pitchFamily="34" charset="0"/>
              </a:rPr>
              <a:t>Diamond</a:t>
            </a:r>
          </a:p>
          <a:p>
            <a:pPr marL="342900" lvl="1" indent="-342900">
              <a:buFont typeface="Lucida Grande"/>
              <a:buChar char="-"/>
            </a:pPr>
            <a:r>
              <a:rPr lang="en-US" sz="1700" dirty="0" smtClean="0">
                <a:latin typeface="Arial" panose="020B0604020202020204" pitchFamily="34" charset="0"/>
                <a:cs typeface="Arial" panose="020B0604020202020204" pitchFamily="34" charset="0"/>
              </a:rPr>
              <a:t>CH</a:t>
            </a:r>
            <a:r>
              <a:rPr lang="en-US" sz="1700" baseline="-25000" dirty="0" smtClean="0">
                <a:latin typeface="Arial" panose="020B0604020202020204" pitchFamily="34" charset="0"/>
                <a:cs typeface="Arial" panose="020B0604020202020204" pitchFamily="34" charset="0"/>
              </a:rPr>
              <a:t>2</a:t>
            </a:r>
            <a:r>
              <a:rPr lang="en-US" sz="1700" dirty="0" smtClean="0">
                <a:latin typeface="Arial" panose="020B0604020202020204" pitchFamily="34" charset="0"/>
                <a:cs typeface="Arial" panose="020B0604020202020204" pitchFamily="34" charset="0"/>
              </a:rPr>
              <a:t> target</a:t>
            </a:r>
          </a:p>
          <a:p>
            <a:pPr marL="342900" lvl="1" indent="-342900">
              <a:buFont typeface="Lucida Grande"/>
              <a:buChar char="-"/>
            </a:pPr>
            <a:r>
              <a:rPr lang="en-US" sz="1700" dirty="0">
                <a:latin typeface="Arial" panose="020B0604020202020204" pitchFamily="34" charset="0"/>
                <a:cs typeface="Arial" panose="020B0604020202020204" pitchFamily="34" charset="0"/>
              </a:rPr>
              <a:t>Finishing calibrations </a:t>
            </a:r>
            <a:endParaRPr lang="en-US" sz="1700" dirty="0" smtClean="0">
              <a:latin typeface="Arial" panose="020B0604020202020204" pitchFamily="34" charset="0"/>
              <a:cs typeface="Arial" panose="020B0604020202020204" pitchFamily="34" charset="0"/>
            </a:endParaRPr>
          </a:p>
          <a:p>
            <a:pPr marL="342900" lvl="1" indent="-342900">
              <a:buFont typeface="Lucida Grande"/>
              <a:buChar char="-"/>
            </a:pPr>
            <a:r>
              <a:rPr lang="en-US" sz="1700" b="1" dirty="0" smtClean="0">
                <a:solidFill>
                  <a:srgbClr val="000090"/>
                </a:solidFill>
                <a:latin typeface="Arial" panose="020B0604020202020204" pitchFamily="34" charset="0"/>
                <a:cs typeface="Arial" panose="020B0604020202020204" pitchFamily="34" charset="0"/>
              </a:rPr>
              <a:t>Physics signals</a:t>
            </a:r>
          </a:p>
        </p:txBody>
      </p:sp>
      <p:sp>
        <p:nvSpPr>
          <p:cNvPr id="17" name="Rectangle 16"/>
          <p:cNvSpPr/>
          <p:nvPr/>
        </p:nvSpPr>
        <p:spPr>
          <a:xfrm>
            <a:off x="83837" y="4724400"/>
            <a:ext cx="9264305" cy="1669688"/>
          </a:xfrm>
          <a:prstGeom prst="rect">
            <a:avLst/>
          </a:prstGeom>
        </p:spPr>
        <p:txBody>
          <a:bodyPr wrap="square">
            <a:spAutoFit/>
          </a:bodyPr>
          <a:lstStyle/>
          <a:p>
            <a:pPr marL="0" lvl="1"/>
            <a:r>
              <a:rPr lang="en-US" sz="2200" b="1" dirty="0" err="1" smtClean="0">
                <a:solidFill>
                  <a:srgbClr val="FF0000"/>
                </a:solidFill>
                <a:latin typeface="Arial" panose="020B0604020202020204" pitchFamily="34" charset="0"/>
                <a:cs typeface="Arial" panose="020B0604020202020204" pitchFamily="34" charset="0"/>
              </a:rPr>
              <a:t>GlueX</a:t>
            </a:r>
            <a:r>
              <a:rPr lang="en-US" sz="2200" b="1" dirty="0" smtClean="0">
                <a:solidFill>
                  <a:srgbClr val="FF0000"/>
                </a:solidFill>
                <a:latin typeface="Arial" panose="020B0604020202020204" pitchFamily="34" charset="0"/>
                <a:cs typeface="Arial" panose="020B0604020202020204" pitchFamily="34" charset="0"/>
              </a:rPr>
              <a:t> Solenoid: </a:t>
            </a:r>
            <a:r>
              <a:rPr lang="en-US" sz="2200" dirty="0" smtClean="0">
                <a:solidFill>
                  <a:srgbClr val="000090"/>
                </a:solidFill>
                <a:latin typeface="Arial" panose="020B0604020202020204" pitchFamily="34" charset="0"/>
                <a:cs typeface="Arial" panose="020B0604020202020204" pitchFamily="34" charset="0"/>
              </a:rPr>
              <a:t>Operational Review in  July 2015</a:t>
            </a:r>
          </a:p>
          <a:p>
            <a:pPr marL="180000" lvl="1" indent="-180000">
              <a:spcAft>
                <a:spcPts val="500"/>
              </a:spcAft>
              <a:buFont typeface="Arial"/>
              <a:buChar char="•"/>
            </a:pPr>
            <a:r>
              <a:rPr lang="en-US" sz="1700" i="1" dirty="0" smtClean="0">
                <a:latin typeface="Arial" panose="020B0604020202020204" pitchFamily="34" charset="0"/>
                <a:cs typeface="Arial" panose="020B0604020202020204" pitchFamily="34" charset="0"/>
              </a:rPr>
              <a:t>Finding (credit </a:t>
            </a:r>
            <a:r>
              <a:rPr lang="en-US" sz="1700" i="1" dirty="0">
                <a:latin typeface="Arial" panose="020B0604020202020204" pitchFamily="34" charset="0"/>
                <a:cs typeface="Arial" panose="020B0604020202020204" pitchFamily="34" charset="0"/>
              </a:rPr>
              <a:t>to S</a:t>
            </a:r>
            <a:r>
              <a:rPr lang="en-US" sz="1700" i="1" dirty="0" smtClean="0">
                <a:latin typeface="Arial" panose="020B0604020202020204" pitchFamily="34" charset="0"/>
                <a:cs typeface="Arial" panose="020B0604020202020204" pitchFamily="34" charset="0"/>
              </a:rPr>
              <a:t>. St. </a:t>
            </a:r>
            <a:r>
              <a:rPr lang="en-US" sz="1700" i="1" dirty="0" err="1" smtClean="0">
                <a:latin typeface="Arial" panose="020B0604020202020204" pitchFamily="34" charset="0"/>
                <a:cs typeface="Arial" panose="020B0604020202020204" pitchFamily="34" charset="0"/>
              </a:rPr>
              <a:t>Lorant</a:t>
            </a:r>
            <a:r>
              <a:rPr lang="en-US" sz="1700" i="1" dirty="0" smtClean="0">
                <a:latin typeface="Arial" panose="020B0604020202020204" pitchFamily="34" charset="0"/>
                <a:cs typeface="Arial" panose="020B0604020202020204" pitchFamily="34" charset="0"/>
              </a:rPr>
              <a:t>)</a:t>
            </a:r>
            <a:r>
              <a:rPr lang="en-US" sz="1700" dirty="0" smtClean="0">
                <a:latin typeface="Arial" panose="020B0604020202020204" pitchFamily="34" charset="0"/>
                <a:cs typeface="Arial" panose="020B0604020202020204" pitchFamily="34" charset="0"/>
              </a:rPr>
              <a:t>:</a:t>
            </a:r>
            <a:r>
              <a:rPr lang="en-US" sz="1700" b="1" dirty="0">
                <a:latin typeface="Arial" panose="020B0604020202020204" pitchFamily="34" charset="0"/>
                <a:cs typeface="Arial" panose="020B0604020202020204" pitchFamily="34" charset="0"/>
              </a:rPr>
              <a:t> </a:t>
            </a:r>
            <a:r>
              <a:rPr lang="en-US" sz="1700" dirty="0" smtClean="0">
                <a:latin typeface="Arial" panose="020B0604020202020204" pitchFamily="34" charset="0"/>
                <a:cs typeface="Arial" panose="020B0604020202020204" pitchFamily="34" charset="0"/>
              </a:rPr>
              <a:t>difference </a:t>
            </a:r>
            <a:r>
              <a:rPr lang="en-US" sz="1700" dirty="0">
                <a:latin typeface="Arial" panose="020B0604020202020204" pitchFamily="34" charset="0"/>
                <a:cs typeface="Arial" panose="020B0604020202020204" pitchFamily="34" charset="0"/>
              </a:rPr>
              <a:t>between the SLAC and </a:t>
            </a:r>
            <a:r>
              <a:rPr lang="en-US" sz="1700" dirty="0" err="1">
                <a:latin typeface="Arial" panose="020B0604020202020204" pitchFamily="34" charset="0"/>
                <a:cs typeface="Arial" panose="020B0604020202020204" pitchFamily="34" charset="0"/>
              </a:rPr>
              <a:t>JLab</a:t>
            </a:r>
            <a:r>
              <a:rPr lang="en-US" sz="1700" dirty="0">
                <a:latin typeface="Arial" panose="020B0604020202020204" pitchFamily="34" charset="0"/>
                <a:cs typeface="Arial" panose="020B0604020202020204" pitchFamily="34" charset="0"/>
              </a:rPr>
              <a:t> cooling schemes</a:t>
            </a:r>
          </a:p>
          <a:p>
            <a:pPr marL="180000" indent="-180000">
              <a:spcAft>
                <a:spcPts val="500"/>
              </a:spcAft>
              <a:buFont typeface="Arial"/>
              <a:buChar char="•"/>
            </a:pPr>
            <a:r>
              <a:rPr lang="en-US" sz="1700" dirty="0">
                <a:latin typeface="Arial" panose="020B0604020202020204" pitchFamily="34" charset="0"/>
                <a:cs typeface="Arial" panose="020B0604020202020204" pitchFamily="34" charset="0"/>
              </a:rPr>
              <a:t>Modification to the cooling </a:t>
            </a:r>
            <a:r>
              <a:rPr lang="en-US" sz="1700" dirty="0" smtClean="0">
                <a:latin typeface="Arial" panose="020B0604020202020204" pitchFamily="34" charset="0"/>
                <a:cs typeface="Arial" panose="020B0604020202020204" pitchFamily="34" charset="0"/>
              </a:rPr>
              <a:t>system (plan discussed </a:t>
            </a:r>
            <a:r>
              <a:rPr lang="en-US" sz="1700" dirty="0">
                <a:latin typeface="Arial" panose="020B0604020202020204" pitchFamily="34" charset="0"/>
                <a:cs typeface="Arial" panose="020B0604020202020204" pitchFamily="34" charset="0"/>
              </a:rPr>
              <a:t>with local experts &amp;</a:t>
            </a:r>
            <a:r>
              <a:rPr lang="en-US" sz="1700" dirty="0" smtClean="0">
                <a:latin typeface="Arial" panose="020B0604020202020204" pitchFamily="34" charset="0"/>
                <a:cs typeface="Arial" panose="020B0604020202020204" pitchFamily="34" charset="0"/>
              </a:rPr>
              <a:t> </a:t>
            </a:r>
            <a:r>
              <a:rPr lang="en-US" sz="1700" dirty="0">
                <a:latin typeface="Arial" panose="020B0604020202020204" pitchFamily="34" charset="0"/>
                <a:cs typeface="Arial" panose="020B0604020202020204" pitchFamily="34" charset="0"/>
              </a:rPr>
              <a:t>the reviewers </a:t>
            </a:r>
            <a:endParaRPr lang="en-US" sz="1700" dirty="0" smtClean="0">
              <a:latin typeface="Arial" panose="020B0604020202020204" pitchFamily="34" charset="0"/>
              <a:cs typeface="Arial" panose="020B0604020202020204" pitchFamily="34" charset="0"/>
            </a:endParaRPr>
          </a:p>
          <a:p>
            <a:pPr marL="180000" indent="-180000">
              <a:spcAft>
                <a:spcPts val="500"/>
              </a:spcAft>
              <a:buFont typeface="Arial"/>
              <a:buChar char="•"/>
            </a:pPr>
            <a:r>
              <a:rPr lang="en-US" sz="1700" dirty="0" smtClean="0">
                <a:latin typeface="Arial" panose="020B0604020202020204" pitchFamily="34" charset="0"/>
                <a:cs typeface="Arial" panose="020B0604020202020204" pitchFamily="34" charset="0"/>
              </a:rPr>
              <a:t>Decision </a:t>
            </a:r>
            <a:r>
              <a:rPr lang="en-US" sz="1700" dirty="0">
                <a:latin typeface="Arial" panose="020B0604020202020204" pitchFamily="34" charset="0"/>
                <a:cs typeface="Arial" panose="020B0604020202020204" pitchFamily="34" charset="0"/>
              </a:rPr>
              <a:t>to do the modifications now, to be finished before the Spring 2016 run</a:t>
            </a:r>
          </a:p>
          <a:p>
            <a:pPr marL="180000" indent="-180000">
              <a:spcAft>
                <a:spcPts val="500"/>
              </a:spcAft>
              <a:buFont typeface="Arial"/>
              <a:buChar char="•"/>
            </a:pPr>
            <a:r>
              <a:rPr lang="en-US" sz="1700" dirty="0">
                <a:latin typeface="Arial" panose="020B0604020202020204" pitchFamily="34" charset="0"/>
                <a:cs typeface="Arial" panose="020B0604020202020204" pitchFamily="34" charset="0"/>
              </a:rPr>
              <a:t>Work is in progress</a:t>
            </a:r>
          </a:p>
        </p:txBody>
      </p:sp>
      <p:sp>
        <p:nvSpPr>
          <p:cNvPr id="18" name="Rectangle 17"/>
          <p:cNvSpPr/>
          <p:nvPr/>
        </p:nvSpPr>
        <p:spPr>
          <a:xfrm>
            <a:off x="5486400" y="2391744"/>
            <a:ext cx="3655809" cy="369332"/>
          </a:xfrm>
          <a:prstGeom prst="rect">
            <a:avLst/>
          </a:prstGeom>
        </p:spPr>
        <p:txBody>
          <a:bodyPr wrap="none">
            <a:spAutoFit/>
          </a:bodyPr>
          <a:lstStyle/>
          <a:p>
            <a:pPr algn="ctr">
              <a:spcAft>
                <a:spcPts val="600"/>
              </a:spcAft>
            </a:pPr>
            <a:r>
              <a:rPr lang="en-US" b="1" dirty="0">
                <a:solidFill>
                  <a:srgbClr val="00B050"/>
                </a:solidFill>
                <a:latin typeface="Arial" panose="020B0604020202020204" pitchFamily="34" charset="0"/>
                <a:cs typeface="Arial" panose="020B0604020202020204" pitchFamily="34" charset="0"/>
              </a:rPr>
              <a:t>KPP achieved – December 2014</a:t>
            </a:r>
          </a:p>
        </p:txBody>
      </p:sp>
    </p:spTree>
    <p:extLst>
      <p:ext uri="{BB962C8B-B14F-4D97-AF65-F5344CB8AC3E}">
        <p14:creationId xmlns:p14="http://schemas.microsoft.com/office/powerpoint/2010/main" val="413185262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0" y="0"/>
            <a:ext cx="9144000" cy="642471"/>
          </a:xfrm>
        </p:spPr>
        <p:txBody>
          <a:bodyPr rtlCol="0">
            <a:normAutofit/>
          </a:bodyPr>
          <a:lstStyle/>
          <a:p>
            <a:pPr fontAlgn="auto">
              <a:spcAft>
                <a:spcPts val="0"/>
              </a:spcAft>
              <a:defRPr/>
            </a:pPr>
            <a:r>
              <a:rPr lang="en-US" sz="3600" dirty="0">
                <a:ln>
                  <a:prstDash val="solid"/>
                </a:ln>
              </a:rPr>
              <a:t>Hall </a:t>
            </a:r>
            <a:r>
              <a:rPr lang="en-US" sz="3600" dirty="0" smtClean="0">
                <a:ln>
                  <a:prstDash val="solid"/>
                </a:ln>
              </a:rPr>
              <a:t>B</a:t>
            </a:r>
            <a:r>
              <a:rPr lang="en-US" sz="3600" dirty="0">
                <a:ln>
                  <a:prstDash val="solid"/>
                </a:ln>
              </a:rPr>
              <a:t> </a:t>
            </a:r>
            <a:r>
              <a:rPr lang="en-US" sz="3600" dirty="0" smtClean="0">
                <a:ln>
                  <a:prstDash val="solid"/>
                </a:ln>
              </a:rPr>
              <a:t>Status</a:t>
            </a:r>
            <a:endParaRPr lang="en-US" sz="3600" b="0" dirty="0">
              <a:ln>
                <a:prstDash val="solid"/>
              </a:ln>
              <a:latin typeface="+mn-lt"/>
            </a:endParaRPr>
          </a:p>
        </p:txBody>
      </p:sp>
      <p:sp>
        <p:nvSpPr>
          <p:cNvPr id="335" name="TextBox 334"/>
          <p:cNvSpPr txBox="1"/>
          <p:nvPr/>
        </p:nvSpPr>
        <p:spPr>
          <a:xfrm>
            <a:off x="381000" y="3886200"/>
            <a:ext cx="1676400" cy="400110"/>
          </a:xfrm>
          <a:prstGeom prst="rect">
            <a:avLst/>
          </a:prstGeom>
          <a:noFill/>
        </p:spPr>
        <p:txBody>
          <a:bodyPr wrap="square" rtlCol="0">
            <a:spAutoFit/>
          </a:bodyPr>
          <a:lstStyle/>
          <a:p>
            <a:pPr defTabSz="457200"/>
            <a:endParaRPr lang="en-US" sz="2000" b="1" dirty="0">
              <a:solidFill>
                <a:srgbClr val="002060"/>
              </a:solidFill>
              <a:latin typeface="Arial" pitchFamily="34" charset="0"/>
              <a:cs typeface="Arial" pitchFamily="34" charset="0"/>
            </a:endParaRPr>
          </a:p>
        </p:txBody>
      </p:sp>
      <p:sp>
        <p:nvSpPr>
          <p:cNvPr id="336" name="TextBox 335"/>
          <p:cNvSpPr txBox="1"/>
          <p:nvPr/>
        </p:nvSpPr>
        <p:spPr>
          <a:xfrm>
            <a:off x="381000" y="990600"/>
            <a:ext cx="1143000" cy="400110"/>
          </a:xfrm>
          <a:prstGeom prst="rect">
            <a:avLst/>
          </a:prstGeom>
          <a:noFill/>
        </p:spPr>
        <p:txBody>
          <a:bodyPr wrap="square" rtlCol="0">
            <a:spAutoFit/>
          </a:bodyPr>
          <a:lstStyle/>
          <a:p>
            <a:pPr defTabSz="457200"/>
            <a:endParaRPr lang="en-US" sz="2000" b="1" dirty="0">
              <a:solidFill>
                <a:srgbClr val="002060"/>
              </a:solidFill>
              <a:latin typeface="Arial" pitchFamily="34" charset="0"/>
              <a:cs typeface="Arial" pitchFamily="34" charset="0"/>
            </a:endParaRPr>
          </a:p>
        </p:txBody>
      </p:sp>
      <p:sp>
        <p:nvSpPr>
          <p:cNvPr id="4" name="Rectangle 3"/>
          <p:cNvSpPr/>
          <p:nvPr/>
        </p:nvSpPr>
        <p:spPr>
          <a:xfrm>
            <a:off x="4601882" y="914400"/>
            <a:ext cx="4542118" cy="5519460"/>
          </a:xfrm>
          <a:prstGeom prst="rect">
            <a:avLst/>
          </a:prstGeom>
        </p:spPr>
        <p:txBody>
          <a:bodyPr wrap="square">
            <a:spAutoFit/>
          </a:bodyPr>
          <a:lstStyle/>
          <a:p>
            <a:pPr marL="342900" indent="-342900">
              <a:lnSpc>
                <a:spcPct val="80000"/>
              </a:lnSpc>
              <a:spcBef>
                <a:spcPct val="20000"/>
              </a:spcBef>
              <a:buFont typeface="Wingdings" pitchFamily="-110" charset="2"/>
              <a:buChar char="§"/>
            </a:pPr>
            <a:r>
              <a:rPr lang="en-US" sz="2000" b="1" dirty="0" smtClean="0">
                <a:solidFill>
                  <a:srgbClr val="000090"/>
                </a:solidFill>
                <a:cs typeface="Calibri"/>
              </a:rPr>
              <a:t>Detectors</a:t>
            </a:r>
            <a:endParaRPr lang="en-US" sz="2000" b="1" dirty="0">
              <a:solidFill>
                <a:srgbClr val="000090"/>
              </a:solidFill>
              <a:cs typeface="Calibri"/>
            </a:endParaRPr>
          </a:p>
          <a:p>
            <a:pPr marL="800100" lvl="1" indent="-342900">
              <a:lnSpc>
                <a:spcPct val="80000"/>
              </a:lnSpc>
              <a:spcBef>
                <a:spcPct val="20000"/>
              </a:spcBef>
              <a:buFont typeface="Wingdings" pitchFamily="-110" charset="2"/>
              <a:buChar char="§"/>
            </a:pPr>
            <a:r>
              <a:rPr lang="en-US" sz="2000" dirty="0">
                <a:solidFill>
                  <a:srgbClr val="000090"/>
                </a:solidFill>
                <a:cs typeface="Calibri"/>
              </a:rPr>
              <a:t>CLAS12 detectors are complete or in final phase of </a:t>
            </a:r>
            <a:r>
              <a:rPr lang="en-US" sz="2000" dirty="0" smtClean="0">
                <a:solidFill>
                  <a:srgbClr val="000090"/>
                </a:solidFill>
                <a:cs typeface="Calibri"/>
              </a:rPr>
              <a:t>construction</a:t>
            </a:r>
            <a:r>
              <a:rPr lang="en-US" sz="2000" dirty="0">
                <a:solidFill>
                  <a:srgbClr val="000090"/>
                </a:solidFill>
                <a:cs typeface="Calibri"/>
              </a:rPr>
              <a:t> </a:t>
            </a:r>
            <a:r>
              <a:rPr lang="en-US" sz="2000" dirty="0" smtClean="0">
                <a:solidFill>
                  <a:srgbClr val="000090"/>
                </a:solidFill>
                <a:cs typeface="Calibri"/>
              </a:rPr>
              <a:t>(LTCC).</a:t>
            </a:r>
          </a:p>
          <a:p>
            <a:pPr marL="800100" lvl="1" indent="-342900">
              <a:lnSpc>
                <a:spcPct val="80000"/>
              </a:lnSpc>
              <a:spcBef>
                <a:spcPct val="20000"/>
              </a:spcBef>
              <a:buFont typeface="Wingdings" pitchFamily="-110" charset="2"/>
              <a:buChar char="§"/>
            </a:pPr>
            <a:r>
              <a:rPr lang="en-US" sz="2000" dirty="0">
                <a:solidFill>
                  <a:srgbClr val="000090"/>
                </a:solidFill>
                <a:cs typeface="Calibri"/>
              </a:rPr>
              <a:t>Forward </a:t>
            </a:r>
            <a:r>
              <a:rPr lang="en-US" sz="2000" dirty="0" smtClean="0">
                <a:solidFill>
                  <a:srgbClr val="000090"/>
                </a:solidFill>
                <a:cs typeface="Calibri"/>
              </a:rPr>
              <a:t>Carriage: FTOF1a</a:t>
            </a:r>
            <a:r>
              <a:rPr lang="en-US" sz="2000" dirty="0">
                <a:solidFill>
                  <a:srgbClr val="000090"/>
                </a:solidFill>
                <a:cs typeface="Calibri"/>
              </a:rPr>
              <a:t>, FTOF1b, PCAL and EC essentially operational 2+ years prior to scheduled beam commissioning</a:t>
            </a:r>
            <a:r>
              <a:rPr lang="en-US" sz="2000" dirty="0" smtClean="0">
                <a:solidFill>
                  <a:srgbClr val="000090"/>
                </a:solidFill>
                <a:cs typeface="Calibri"/>
              </a:rPr>
              <a:t>.</a:t>
            </a:r>
          </a:p>
          <a:p>
            <a:pPr marL="342900" indent="-342900">
              <a:lnSpc>
                <a:spcPct val="80000"/>
              </a:lnSpc>
              <a:spcBef>
                <a:spcPct val="20000"/>
              </a:spcBef>
              <a:buFont typeface="Wingdings" pitchFamily="-110" charset="2"/>
              <a:buChar char="§"/>
            </a:pPr>
            <a:r>
              <a:rPr lang="en-US" sz="2000" b="1" dirty="0" smtClean="0">
                <a:solidFill>
                  <a:srgbClr val="000090"/>
                </a:solidFill>
                <a:cs typeface="Calibri"/>
              </a:rPr>
              <a:t>Magnets</a:t>
            </a:r>
            <a:endParaRPr lang="en-US" sz="2000" b="1" dirty="0">
              <a:solidFill>
                <a:srgbClr val="000090"/>
              </a:solidFill>
              <a:cs typeface="Calibri"/>
            </a:endParaRPr>
          </a:p>
          <a:p>
            <a:pPr marL="800100" lvl="1" indent="-342900">
              <a:lnSpc>
                <a:spcPct val="80000"/>
              </a:lnSpc>
              <a:spcBef>
                <a:spcPct val="20000"/>
              </a:spcBef>
              <a:buFont typeface="Wingdings" pitchFamily="-110" charset="2"/>
              <a:buChar char="§"/>
            </a:pPr>
            <a:r>
              <a:rPr lang="en-US" sz="2000" dirty="0">
                <a:solidFill>
                  <a:srgbClr val="000090"/>
                </a:solidFill>
                <a:cs typeface="Calibri"/>
              </a:rPr>
              <a:t>All Torus coils mounted to spit and connected through hex beams. </a:t>
            </a:r>
          </a:p>
          <a:p>
            <a:pPr marL="800100" lvl="1" indent="-342900">
              <a:lnSpc>
                <a:spcPct val="80000"/>
              </a:lnSpc>
              <a:spcBef>
                <a:spcPct val="20000"/>
              </a:spcBef>
              <a:buFont typeface="Wingdings" pitchFamily="-110" charset="2"/>
              <a:buChar char="§"/>
            </a:pPr>
            <a:r>
              <a:rPr lang="en-US" sz="2000" dirty="0">
                <a:solidFill>
                  <a:srgbClr val="000090"/>
                </a:solidFill>
                <a:cs typeface="Calibri"/>
              </a:rPr>
              <a:t>Solenoid coil #3 winding completed – </a:t>
            </a:r>
            <a:r>
              <a:rPr lang="en-US" sz="2000" dirty="0">
                <a:solidFill>
                  <a:srgbClr val="FF0000"/>
                </a:solidFill>
                <a:cs typeface="Calibri"/>
              </a:rPr>
              <a:t>on critical </a:t>
            </a:r>
            <a:r>
              <a:rPr lang="en-US" sz="2000" dirty="0" smtClean="0">
                <a:solidFill>
                  <a:srgbClr val="FF0000"/>
                </a:solidFill>
                <a:cs typeface="Calibri"/>
              </a:rPr>
              <a:t>path</a:t>
            </a:r>
            <a:r>
              <a:rPr lang="en-US" sz="2000" dirty="0" smtClean="0">
                <a:solidFill>
                  <a:srgbClr val="000090"/>
                </a:solidFill>
                <a:cs typeface="Calibri"/>
              </a:rPr>
              <a:t>.</a:t>
            </a:r>
          </a:p>
          <a:p>
            <a:pPr marL="342900" indent="-342900">
              <a:lnSpc>
                <a:spcPct val="80000"/>
              </a:lnSpc>
              <a:spcBef>
                <a:spcPct val="20000"/>
              </a:spcBef>
              <a:buFont typeface="Wingdings" pitchFamily="-110" charset="2"/>
              <a:buChar char="§"/>
            </a:pPr>
            <a:r>
              <a:rPr lang="en-US" sz="2000" b="1" dirty="0" smtClean="0">
                <a:solidFill>
                  <a:srgbClr val="000090"/>
                </a:solidFill>
                <a:cs typeface="Calibri"/>
              </a:rPr>
              <a:t>Software</a:t>
            </a:r>
            <a:endParaRPr lang="en-US" sz="2000" b="1" dirty="0">
              <a:solidFill>
                <a:srgbClr val="000090"/>
              </a:solidFill>
              <a:cs typeface="Calibri"/>
            </a:endParaRPr>
          </a:p>
          <a:p>
            <a:pPr marL="800100" lvl="1" indent="-342900">
              <a:lnSpc>
                <a:spcPct val="80000"/>
              </a:lnSpc>
              <a:spcBef>
                <a:spcPct val="20000"/>
              </a:spcBef>
              <a:buFont typeface="Wingdings" pitchFamily="-110" charset="2"/>
              <a:buChar char="§"/>
            </a:pPr>
            <a:r>
              <a:rPr lang="en-US" sz="2000" dirty="0">
                <a:solidFill>
                  <a:srgbClr val="000090"/>
                </a:solidFill>
                <a:cs typeface="Calibri"/>
              </a:rPr>
              <a:t>Offline software released,</a:t>
            </a:r>
            <a:r>
              <a:rPr lang="en-US" sz="2000" dirty="0">
                <a:solidFill>
                  <a:srgbClr val="00D001"/>
                </a:solidFill>
                <a:cs typeface="Calibri"/>
              </a:rPr>
              <a:t> </a:t>
            </a:r>
            <a:r>
              <a:rPr lang="en-US" sz="2000" dirty="0">
                <a:solidFill>
                  <a:srgbClr val="000090"/>
                </a:solidFill>
                <a:cs typeface="Calibri"/>
              </a:rPr>
              <a:t>validation of reconstruction code using cosmic rays. </a:t>
            </a:r>
          </a:p>
          <a:p>
            <a:pPr marL="342900" indent="-342900">
              <a:lnSpc>
                <a:spcPct val="80000"/>
              </a:lnSpc>
              <a:spcBef>
                <a:spcPct val="20000"/>
              </a:spcBef>
              <a:buFont typeface="Wingdings" pitchFamily="-110" charset="2"/>
              <a:buChar char="§"/>
            </a:pPr>
            <a:r>
              <a:rPr lang="en-US" sz="2000" b="1" dirty="0" smtClean="0">
                <a:solidFill>
                  <a:srgbClr val="000090"/>
                </a:solidFill>
                <a:cs typeface="Calibri"/>
              </a:rPr>
              <a:t>1</a:t>
            </a:r>
            <a:r>
              <a:rPr lang="en-US" sz="2000" b="1" baseline="30000" dirty="0" smtClean="0">
                <a:solidFill>
                  <a:srgbClr val="000090"/>
                </a:solidFill>
                <a:cs typeface="Calibri"/>
              </a:rPr>
              <a:t>st</a:t>
            </a:r>
            <a:r>
              <a:rPr lang="en-US" sz="2000" b="1" dirty="0" smtClean="0">
                <a:solidFill>
                  <a:srgbClr val="000090"/>
                </a:solidFill>
                <a:cs typeface="Calibri"/>
              </a:rPr>
              <a:t> </a:t>
            </a:r>
            <a:r>
              <a:rPr lang="en-US" sz="2000" b="1" dirty="0">
                <a:solidFill>
                  <a:srgbClr val="000090"/>
                </a:solidFill>
                <a:cs typeface="Calibri"/>
              </a:rPr>
              <a:t>Workshop on preparation of first CLAS12 physics experiment  </a:t>
            </a:r>
          </a:p>
        </p:txBody>
      </p:sp>
      <p:grpSp>
        <p:nvGrpSpPr>
          <p:cNvPr id="9" name="Group 8"/>
          <p:cNvGrpSpPr/>
          <p:nvPr/>
        </p:nvGrpSpPr>
        <p:grpSpPr>
          <a:xfrm>
            <a:off x="94412" y="1125069"/>
            <a:ext cx="4320000" cy="4320001"/>
            <a:chOff x="5804504" y="3129576"/>
            <a:chExt cx="3556953" cy="3556953"/>
          </a:xfrm>
        </p:grpSpPr>
        <p:pic>
          <p:nvPicPr>
            <p:cNvPr id="10" name="Picture 9"/>
            <p:cNvPicPr>
              <a:picLocks noChangeAspect="1"/>
            </p:cNvPicPr>
            <p:nvPr/>
          </p:nvPicPr>
          <p:blipFill>
            <a:blip r:embed="rId3"/>
            <a:stretch>
              <a:fillRect/>
            </a:stretch>
          </p:blipFill>
          <p:spPr>
            <a:xfrm>
              <a:off x="5804504" y="3129576"/>
              <a:ext cx="3556953" cy="3556953"/>
            </a:xfrm>
            <a:prstGeom prst="rect">
              <a:avLst/>
            </a:prstGeom>
            <a:ln>
              <a:noFill/>
            </a:ln>
            <a:effectLst>
              <a:outerShdw blurRad="292100" dist="139700" dir="2700000" algn="tl" rotWithShape="0">
                <a:srgbClr val="333333">
                  <a:alpha val="65000"/>
                </a:srgbClr>
              </a:outerShdw>
            </a:effectLst>
          </p:spPr>
        </p:pic>
        <p:sp>
          <p:nvSpPr>
            <p:cNvPr id="11" name="TextBox 10"/>
            <p:cNvSpPr txBox="1"/>
            <p:nvPr/>
          </p:nvSpPr>
          <p:spPr>
            <a:xfrm>
              <a:off x="5806461" y="6344115"/>
              <a:ext cx="1175121" cy="338554"/>
            </a:xfrm>
            <a:prstGeom prst="rect">
              <a:avLst/>
            </a:prstGeom>
            <a:solidFill>
              <a:srgbClr val="E46C0A"/>
            </a:solidFill>
          </p:spPr>
          <p:txBody>
            <a:bodyPr wrap="none" rtlCol="0">
              <a:spAutoFit/>
            </a:bodyPr>
            <a:lstStyle/>
            <a:p>
              <a:r>
                <a:rPr lang="en-US" sz="1600" dirty="0" smtClean="0">
                  <a:solidFill>
                    <a:srgbClr val="FFFF00"/>
                  </a:solidFill>
                </a:rPr>
                <a:t>10/15/2015</a:t>
              </a:r>
              <a:endParaRPr lang="en-US" sz="1600" dirty="0">
                <a:solidFill>
                  <a:srgbClr val="FFFF00"/>
                </a:solidFill>
              </a:endParaRPr>
            </a:p>
          </p:txBody>
        </p:sp>
      </p:grpSp>
      <p:cxnSp>
        <p:nvCxnSpPr>
          <p:cNvPr id="5" name="Straight Arrow Connector 4"/>
          <p:cNvCxnSpPr/>
          <p:nvPr/>
        </p:nvCxnSpPr>
        <p:spPr>
          <a:xfrm flipH="1">
            <a:off x="3526117" y="2002118"/>
            <a:ext cx="1583764" cy="1135529"/>
          </a:xfrm>
          <a:prstGeom prst="straightConnector1">
            <a:avLst/>
          </a:prstGeom>
          <a:ln>
            <a:tailEnd type="arrow"/>
          </a:ln>
        </p:spPr>
        <p:style>
          <a:lnRef idx="3">
            <a:schemeClr val="accent6"/>
          </a:lnRef>
          <a:fillRef idx="0">
            <a:schemeClr val="accent6"/>
          </a:fillRef>
          <a:effectRef idx="2">
            <a:schemeClr val="accent6"/>
          </a:effectRef>
          <a:fontRef idx="minor">
            <a:schemeClr val="tx1"/>
          </a:fontRef>
        </p:style>
      </p:cxnSp>
      <p:cxnSp>
        <p:nvCxnSpPr>
          <p:cNvPr id="14" name="Straight Arrow Connector 13"/>
          <p:cNvCxnSpPr/>
          <p:nvPr/>
        </p:nvCxnSpPr>
        <p:spPr>
          <a:xfrm flipH="1">
            <a:off x="3720353" y="3331882"/>
            <a:ext cx="1374588" cy="954428"/>
          </a:xfrm>
          <a:prstGeom prst="straightConnector1">
            <a:avLst/>
          </a:prstGeom>
          <a:ln>
            <a:tailEnd type="arrow"/>
          </a:ln>
        </p:spPr>
        <p:style>
          <a:lnRef idx="3">
            <a:schemeClr val="accent6"/>
          </a:lnRef>
          <a:fillRef idx="0">
            <a:schemeClr val="accent6"/>
          </a:fillRef>
          <a:effectRef idx="2">
            <a:schemeClr val="accent6"/>
          </a:effectRef>
          <a:fontRef idx="minor">
            <a:schemeClr val="tx1"/>
          </a:fontRef>
        </p:style>
      </p:cxnSp>
    </p:spTree>
    <p:extLst>
      <p:ext uri="{BB962C8B-B14F-4D97-AF65-F5344CB8AC3E}">
        <p14:creationId xmlns:p14="http://schemas.microsoft.com/office/powerpoint/2010/main" val="221903002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descr="Screen Shot 2015-10-04 at 11.34.40.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6185648" y="3464191"/>
            <a:ext cx="2958352" cy="2957433"/>
          </a:xfrm>
          <a:prstGeom prst="rect">
            <a:avLst/>
          </a:prstGeom>
          <a:ln>
            <a:noFill/>
          </a:ln>
          <a:effectLst>
            <a:outerShdw blurRad="292100" dist="139700" dir="2700000" algn="tl" rotWithShape="0">
              <a:srgbClr val="333333">
                <a:alpha val="65000"/>
              </a:srgbClr>
            </a:outerShdw>
          </a:effectLst>
        </p:spPr>
      </p:pic>
      <p:pic>
        <p:nvPicPr>
          <p:cNvPr id="26" name="Picture 25"/>
          <p:cNvPicPr>
            <a:picLocks noChangeAspect="1"/>
          </p:cNvPicPr>
          <p:nvPr/>
        </p:nvPicPr>
        <p:blipFill>
          <a:blip r:embed="rId4"/>
          <a:stretch>
            <a:fillRect/>
          </a:stretch>
        </p:blipFill>
        <p:spPr>
          <a:xfrm>
            <a:off x="6545455" y="1791726"/>
            <a:ext cx="2456660" cy="1634297"/>
          </a:xfrm>
          <a:prstGeom prst="rect">
            <a:avLst/>
          </a:prstGeom>
          <a:ln>
            <a:noFill/>
          </a:ln>
          <a:effectLst>
            <a:outerShdw blurRad="292100" dist="139700" dir="2700000" algn="tl" rotWithShape="0">
              <a:srgbClr val="333333">
                <a:alpha val="65000"/>
              </a:srgbClr>
            </a:outerShdw>
          </a:effectLst>
        </p:spPr>
      </p:pic>
      <p:sp>
        <p:nvSpPr>
          <p:cNvPr id="47106" name="Rectangle 2"/>
          <p:cNvSpPr>
            <a:spLocks noGrp="1" noChangeArrowheads="1"/>
          </p:cNvSpPr>
          <p:nvPr>
            <p:ph type="title"/>
          </p:nvPr>
        </p:nvSpPr>
        <p:spPr>
          <a:xfrm>
            <a:off x="0" y="99173"/>
            <a:ext cx="9144000" cy="1196227"/>
          </a:xfrm>
        </p:spPr>
        <p:txBody>
          <a:bodyPr rtlCol="0">
            <a:normAutofit fontScale="90000"/>
          </a:bodyPr>
          <a:lstStyle/>
          <a:p>
            <a:pPr algn="r" fontAlgn="auto">
              <a:spcAft>
                <a:spcPts val="0"/>
              </a:spcAft>
              <a:defRPr/>
            </a:pPr>
            <a:r>
              <a:rPr lang="en-US" sz="4400" dirty="0" smtClean="0">
                <a:ln>
                  <a:prstDash val="solid"/>
                </a:ln>
              </a:rPr>
              <a:t>CLAS12 Beyond the Baseline: </a:t>
            </a:r>
            <a:br>
              <a:rPr lang="en-US" sz="4400" dirty="0" smtClean="0">
                <a:ln>
                  <a:prstDash val="solid"/>
                </a:ln>
              </a:rPr>
            </a:br>
            <a:r>
              <a:rPr lang="en-US" sz="4400" dirty="0" smtClean="0">
                <a:ln>
                  <a:prstDash val="solid"/>
                </a:ln>
              </a:rPr>
              <a:t>User Contributions </a:t>
            </a:r>
            <a:endParaRPr lang="en-US" sz="4400" b="0" dirty="0">
              <a:ln>
                <a:prstDash val="solid"/>
              </a:ln>
              <a:latin typeface="+mn-lt"/>
            </a:endParaRPr>
          </a:p>
        </p:txBody>
      </p:sp>
      <p:sp>
        <p:nvSpPr>
          <p:cNvPr id="335" name="TextBox 334"/>
          <p:cNvSpPr txBox="1"/>
          <p:nvPr/>
        </p:nvSpPr>
        <p:spPr>
          <a:xfrm>
            <a:off x="381000" y="3886200"/>
            <a:ext cx="1676400" cy="400110"/>
          </a:xfrm>
          <a:prstGeom prst="rect">
            <a:avLst/>
          </a:prstGeom>
          <a:noFill/>
        </p:spPr>
        <p:txBody>
          <a:bodyPr wrap="square" rtlCol="0">
            <a:spAutoFit/>
          </a:bodyPr>
          <a:lstStyle/>
          <a:p>
            <a:pPr defTabSz="457200"/>
            <a:endParaRPr lang="en-US" sz="2000" b="1" dirty="0">
              <a:solidFill>
                <a:srgbClr val="002060"/>
              </a:solidFill>
              <a:latin typeface="Arial" pitchFamily="34" charset="0"/>
              <a:cs typeface="Arial" pitchFamily="34" charset="0"/>
            </a:endParaRPr>
          </a:p>
        </p:txBody>
      </p:sp>
      <p:sp>
        <p:nvSpPr>
          <p:cNvPr id="336" name="TextBox 335"/>
          <p:cNvSpPr txBox="1"/>
          <p:nvPr/>
        </p:nvSpPr>
        <p:spPr>
          <a:xfrm>
            <a:off x="381000" y="990600"/>
            <a:ext cx="1143000" cy="400110"/>
          </a:xfrm>
          <a:prstGeom prst="rect">
            <a:avLst/>
          </a:prstGeom>
          <a:noFill/>
        </p:spPr>
        <p:txBody>
          <a:bodyPr wrap="square" rtlCol="0">
            <a:spAutoFit/>
          </a:bodyPr>
          <a:lstStyle/>
          <a:p>
            <a:pPr defTabSz="457200"/>
            <a:endParaRPr lang="en-US" sz="2000" b="1" dirty="0">
              <a:solidFill>
                <a:srgbClr val="002060"/>
              </a:solidFill>
              <a:latin typeface="Arial" pitchFamily="34" charset="0"/>
              <a:cs typeface="Arial" pitchFamily="34" charset="0"/>
            </a:endParaRPr>
          </a:p>
        </p:txBody>
      </p:sp>
      <p:pic>
        <p:nvPicPr>
          <p:cNvPr id="6" name="Picture 2" descr="C:\Users\$niccolai.PORT-PHASE5\Downloads\15886845204_49a578ecc2_o.jpg"/>
          <p:cNvPicPr>
            <a:picLocks noChangeAspect="1" noChangeArrowheads="1"/>
          </p:cNvPicPr>
          <p:nvPr/>
        </p:nvPicPr>
        <p:blipFill>
          <a:blip r:embed="rId5"/>
          <a:srcRect l="11744" r="25653"/>
          <a:stretch>
            <a:fillRect/>
          </a:stretch>
        </p:blipFill>
        <p:spPr bwMode="auto">
          <a:xfrm>
            <a:off x="197161" y="699185"/>
            <a:ext cx="3122706" cy="2806052"/>
          </a:xfrm>
          <a:prstGeom prst="rect">
            <a:avLst/>
          </a:prstGeom>
          <a:ln>
            <a:noFill/>
          </a:ln>
          <a:effectLst>
            <a:outerShdw blurRad="292100" dist="139700" dir="2700000" algn="tl" rotWithShape="0">
              <a:srgbClr val="333333">
                <a:alpha val="65000"/>
              </a:srgbClr>
            </a:outerShdw>
          </a:effectLst>
        </p:spPr>
      </p:pic>
      <p:sp>
        <p:nvSpPr>
          <p:cNvPr id="15" name="TextBox 14"/>
          <p:cNvSpPr txBox="1"/>
          <p:nvPr/>
        </p:nvSpPr>
        <p:spPr>
          <a:xfrm>
            <a:off x="188694" y="3194675"/>
            <a:ext cx="3122706" cy="307777"/>
          </a:xfrm>
          <a:prstGeom prst="rect">
            <a:avLst/>
          </a:prstGeom>
        </p:spPr>
        <p:style>
          <a:lnRef idx="1">
            <a:schemeClr val="dk1"/>
          </a:lnRef>
          <a:fillRef idx="3">
            <a:schemeClr val="dk1"/>
          </a:fillRef>
          <a:effectRef idx="2">
            <a:schemeClr val="dk1"/>
          </a:effectRef>
          <a:fontRef idx="minor">
            <a:schemeClr val="lt1"/>
          </a:fontRef>
        </p:style>
        <p:txBody>
          <a:bodyPr wrap="square" rtlCol="0">
            <a:spAutoFit/>
          </a:bodyPr>
          <a:lstStyle/>
          <a:p>
            <a:r>
              <a:rPr lang="en-US" sz="1400" b="1" dirty="0" smtClean="0">
                <a:solidFill>
                  <a:srgbClr val="FFFF00"/>
                </a:solidFill>
              </a:rPr>
              <a:t>All detector parts arrived at </a:t>
            </a:r>
            <a:r>
              <a:rPr lang="en-US" sz="1400" b="1" dirty="0" err="1" smtClean="0">
                <a:solidFill>
                  <a:srgbClr val="FFFF00"/>
                </a:solidFill>
              </a:rPr>
              <a:t>JLab</a:t>
            </a:r>
            <a:r>
              <a:rPr lang="en-US" sz="1400" b="1" dirty="0" smtClean="0">
                <a:solidFill>
                  <a:srgbClr val="FFFF00"/>
                </a:solidFill>
              </a:rPr>
              <a:t> </a:t>
            </a:r>
            <a:r>
              <a:rPr lang="en-US" sz="1350" b="1" dirty="0" smtClean="0">
                <a:solidFill>
                  <a:srgbClr val="FFFF00"/>
                </a:solidFill>
              </a:rPr>
              <a:t>6/2/15</a:t>
            </a:r>
            <a:endParaRPr lang="en-US" sz="1350" b="1" dirty="0">
              <a:solidFill>
                <a:srgbClr val="FFFF00"/>
              </a:solidFill>
            </a:endParaRPr>
          </a:p>
        </p:txBody>
      </p:sp>
      <p:sp>
        <p:nvSpPr>
          <p:cNvPr id="16" name="TextBox 15"/>
          <p:cNvSpPr txBox="1"/>
          <p:nvPr/>
        </p:nvSpPr>
        <p:spPr>
          <a:xfrm>
            <a:off x="2483162" y="699185"/>
            <a:ext cx="836705" cy="738664"/>
          </a:xfrm>
          <a:prstGeom prst="rect">
            <a:avLst/>
          </a:prstGeom>
          <a:solidFill>
            <a:srgbClr val="E46C0A"/>
          </a:solidFill>
        </p:spPr>
        <p:txBody>
          <a:bodyPr wrap="square" rtlCol="0">
            <a:spAutoFit/>
          </a:bodyPr>
          <a:lstStyle/>
          <a:p>
            <a:r>
              <a:rPr lang="en-US" sz="1400" dirty="0" smtClean="0">
                <a:solidFill>
                  <a:srgbClr val="FFFF00"/>
                </a:solidFill>
              </a:rPr>
              <a:t>Central Neutron Detector</a:t>
            </a:r>
            <a:endParaRPr lang="en-US" sz="1400" dirty="0">
              <a:solidFill>
                <a:srgbClr val="FFFF00"/>
              </a:solidFill>
            </a:endParaRPr>
          </a:p>
        </p:txBody>
      </p:sp>
      <p:sp>
        <p:nvSpPr>
          <p:cNvPr id="31" name="TextBox 30"/>
          <p:cNvSpPr txBox="1"/>
          <p:nvPr/>
        </p:nvSpPr>
        <p:spPr>
          <a:xfrm>
            <a:off x="4793574" y="4416623"/>
            <a:ext cx="1529087" cy="307777"/>
          </a:xfrm>
          <a:prstGeom prst="rect">
            <a:avLst/>
          </a:prstGeom>
          <a:solidFill>
            <a:srgbClr val="E46C0A"/>
          </a:solidFill>
        </p:spPr>
        <p:txBody>
          <a:bodyPr wrap="square" rtlCol="0">
            <a:spAutoFit/>
          </a:bodyPr>
          <a:lstStyle/>
          <a:p>
            <a:r>
              <a:rPr lang="en-US" sz="1400" dirty="0" smtClean="0">
                <a:solidFill>
                  <a:srgbClr val="FFFF00"/>
                </a:solidFill>
              </a:rPr>
              <a:t>Two RICH Sectors</a:t>
            </a:r>
            <a:endParaRPr lang="en-US" sz="1400" baseline="-25000" dirty="0">
              <a:solidFill>
                <a:srgbClr val="FFFF00"/>
              </a:solidFill>
            </a:endParaRPr>
          </a:p>
        </p:txBody>
      </p:sp>
      <p:pic>
        <p:nvPicPr>
          <p:cNvPr id="17" name="Picture 16" descr="forward_tagger_explo1.jpg"/>
          <p:cNvPicPr>
            <a:picLocks noChangeAspect="1"/>
          </p:cNvPicPr>
          <p:nvPr/>
        </p:nvPicPr>
        <p:blipFill rotWithShape="1">
          <a:blip r:embed="rId6" cstate="print">
            <a:extLst>
              <a:ext uri="{BEBA8EAE-BF5A-486C-A8C5-ECC9F3942E4B}">
                <a14:imgProps xmlns:a14="http://schemas.microsoft.com/office/drawing/2010/main">
                  <a14:imgLayer r:embed="rId7">
                    <a14:imgEffect>
                      <a14:brightnessContrast bright="20000"/>
                    </a14:imgEffect>
                  </a14:imgLayer>
                </a14:imgProps>
              </a:ext>
              <a:ext uri="{28A0092B-C50C-407E-A947-70E740481C1C}">
                <a14:useLocalDpi xmlns:a14="http://schemas.microsoft.com/office/drawing/2010/main" val="0"/>
              </a:ext>
            </a:extLst>
          </a:blip>
          <a:srcRect l="6223" t="10982" r="14581" b="15586"/>
          <a:stretch/>
        </p:blipFill>
        <p:spPr>
          <a:xfrm>
            <a:off x="170234" y="3737391"/>
            <a:ext cx="3505394" cy="2511555"/>
          </a:xfrm>
          <a:prstGeom prst="rect">
            <a:avLst/>
          </a:prstGeom>
          <a:ln>
            <a:noFill/>
          </a:ln>
          <a:effectLst>
            <a:outerShdw blurRad="292100" dist="139700" dir="2700000" algn="tl" rotWithShape="0">
              <a:srgbClr val="333333">
                <a:alpha val="65000"/>
              </a:srgbClr>
            </a:outerShdw>
          </a:effectLst>
        </p:spPr>
      </p:pic>
      <p:sp>
        <p:nvSpPr>
          <p:cNvPr id="19" name="TextBox 18"/>
          <p:cNvSpPr txBox="1"/>
          <p:nvPr/>
        </p:nvSpPr>
        <p:spPr>
          <a:xfrm>
            <a:off x="171826" y="3737391"/>
            <a:ext cx="1397000" cy="307777"/>
          </a:xfrm>
          <a:prstGeom prst="rect">
            <a:avLst/>
          </a:prstGeom>
          <a:solidFill>
            <a:srgbClr val="E46C0A"/>
          </a:solidFill>
        </p:spPr>
        <p:txBody>
          <a:bodyPr wrap="square" rtlCol="0">
            <a:spAutoFit/>
          </a:bodyPr>
          <a:lstStyle/>
          <a:p>
            <a:r>
              <a:rPr lang="en-US" sz="1400" dirty="0" smtClean="0">
                <a:solidFill>
                  <a:srgbClr val="FFFF00"/>
                </a:solidFill>
              </a:rPr>
              <a:t>Forward Tagger</a:t>
            </a:r>
            <a:endParaRPr lang="en-US" sz="1400" dirty="0">
              <a:solidFill>
                <a:srgbClr val="FFFF00"/>
              </a:solidFill>
            </a:endParaRPr>
          </a:p>
        </p:txBody>
      </p:sp>
      <p:sp>
        <p:nvSpPr>
          <p:cNvPr id="21" name="TextBox 20"/>
          <p:cNvSpPr txBox="1"/>
          <p:nvPr/>
        </p:nvSpPr>
        <p:spPr>
          <a:xfrm>
            <a:off x="2256913" y="5925285"/>
            <a:ext cx="1418715" cy="307777"/>
          </a:xfrm>
          <a:prstGeom prst="rect">
            <a:avLst/>
          </a:prstGeom>
        </p:spPr>
        <p:style>
          <a:lnRef idx="1">
            <a:schemeClr val="dk1"/>
          </a:lnRef>
          <a:fillRef idx="3">
            <a:schemeClr val="dk1"/>
          </a:fillRef>
          <a:effectRef idx="2">
            <a:schemeClr val="dk1"/>
          </a:effectRef>
          <a:fontRef idx="minor">
            <a:schemeClr val="lt1"/>
          </a:fontRef>
        </p:style>
        <p:txBody>
          <a:bodyPr wrap="none" rtlCol="0">
            <a:spAutoFit/>
          </a:bodyPr>
          <a:lstStyle/>
          <a:p>
            <a:r>
              <a:rPr lang="en-US" sz="1400" b="1" dirty="0" smtClean="0">
                <a:solidFill>
                  <a:srgbClr val="FFFF00"/>
                </a:solidFill>
              </a:rPr>
              <a:t>In transit to </a:t>
            </a:r>
            <a:r>
              <a:rPr lang="en-US" sz="1400" b="1" dirty="0" err="1" smtClean="0">
                <a:solidFill>
                  <a:srgbClr val="FFFF00"/>
                </a:solidFill>
              </a:rPr>
              <a:t>JLab</a:t>
            </a:r>
            <a:endParaRPr lang="en-US" sz="1400" b="1" dirty="0">
              <a:solidFill>
                <a:srgbClr val="FFFF00"/>
              </a:solidFill>
            </a:endParaRPr>
          </a:p>
        </p:txBody>
      </p:sp>
      <p:pic>
        <p:nvPicPr>
          <p:cNvPr id="25" name="Picture 24" descr="Screen Shot 2015-10-26 at 18.34.29.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480273" y="1390710"/>
            <a:ext cx="3005418" cy="2261602"/>
          </a:xfrm>
          <a:prstGeom prst="rect">
            <a:avLst/>
          </a:prstGeom>
        </p:spPr>
      </p:pic>
      <p:sp>
        <p:nvSpPr>
          <p:cNvPr id="23" name="TextBox 22"/>
          <p:cNvSpPr txBox="1"/>
          <p:nvPr/>
        </p:nvSpPr>
        <p:spPr>
          <a:xfrm>
            <a:off x="3481395" y="1387823"/>
            <a:ext cx="1397000" cy="307777"/>
          </a:xfrm>
          <a:prstGeom prst="rect">
            <a:avLst/>
          </a:prstGeom>
          <a:solidFill>
            <a:srgbClr val="E46C0A"/>
          </a:solidFill>
        </p:spPr>
        <p:txBody>
          <a:bodyPr wrap="square" rtlCol="0">
            <a:spAutoFit/>
          </a:bodyPr>
          <a:lstStyle/>
          <a:p>
            <a:r>
              <a:rPr lang="en-US" sz="1400" dirty="0" err="1" smtClean="0">
                <a:solidFill>
                  <a:srgbClr val="FFFF00"/>
                </a:solidFill>
              </a:rPr>
              <a:t>Micromegas</a:t>
            </a:r>
            <a:endParaRPr lang="en-US" sz="1400" dirty="0">
              <a:solidFill>
                <a:srgbClr val="FFFF00"/>
              </a:solidFill>
            </a:endParaRPr>
          </a:p>
        </p:txBody>
      </p:sp>
      <p:sp>
        <p:nvSpPr>
          <p:cNvPr id="24" name="TextBox 23"/>
          <p:cNvSpPr txBox="1"/>
          <p:nvPr/>
        </p:nvSpPr>
        <p:spPr>
          <a:xfrm>
            <a:off x="3700888" y="3472481"/>
            <a:ext cx="2484760" cy="523220"/>
          </a:xfrm>
          <a:prstGeom prst="rect">
            <a:avLst/>
          </a:prstGeom>
        </p:spPr>
        <p:style>
          <a:lnRef idx="1">
            <a:schemeClr val="dk1"/>
          </a:lnRef>
          <a:fillRef idx="3">
            <a:schemeClr val="dk1"/>
          </a:fillRef>
          <a:effectRef idx="2">
            <a:schemeClr val="dk1"/>
          </a:effectRef>
          <a:fontRef idx="minor">
            <a:schemeClr val="lt1"/>
          </a:fontRef>
        </p:style>
        <p:txBody>
          <a:bodyPr wrap="square" rtlCol="0">
            <a:spAutoFit/>
          </a:bodyPr>
          <a:lstStyle/>
          <a:p>
            <a:r>
              <a:rPr lang="en-US" sz="1400" b="1" dirty="0" smtClean="0">
                <a:solidFill>
                  <a:srgbClr val="FFFF00"/>
                </a:solidFill>
              </a:rPr>
              <a:t>1st </a:t>
            </a:r>
            <a:r>
              <a:rPr lang="en-US" sz="1400" b="1" dirty="0">
                <a:solidFill>
                  <a:srgbClr val="FFFF00"/>
                </a:solidFill>
              </a:rPr>
              <a:t>barrel and forward trackers to arrive at </a:t>
            </a:r>
            <a:r>
              <a:rPr lang="en-US" sz="1400" b="1" dirty="0" err="1">
                <a:solidFill>
                  <a:srgbClr val="FFFF00"/>
                </a:solidFill>
              </a:rPr>
              <a:t>JLab</a:t>
            </a:r>
            <a:r>
              <a:rPr lang="en-US" sz="1400" b="1" dirty="0">
                <a:solidFill>
                  <a:srgbClr val="FFFF00"/>
                </a:solidFill>
              </a:rPr>
              <a:t> in Nov/Dec</a:t>
            </a:r>
          </a:p>
        </p:txBody>
      </p:sp>
      <p:sp>
        <p:nvSpPr>
          <p:cNvPr id="32" name="TextBox 31"/>
          <p:cNvSpPr txBox="1"/>
          <p:nvPr/>
        </p:nvSpPr>
        <p:spPr>
          <a:xfrm>
            <a:off x="3837901" y="5103128"/>
            <a:ext cx="2484760" cy="523220"/>
          </a:xfrm>
          <a:prstGeom prst="rect">
            <a:avLst/>
          </a:prstGeom>
        </p:spPr>
        <p:style>
          <a:lnRef idx="1">
            <a:schemeClr val="dk1"/>
          </a:lnRef>
          <a:fillRef idx="3">
            <a:schemeClr val="dk1"/>
          </a:fillRef>
          <a:effectRef idx="2">
            <a:schemeClr val="dk1"/>
          </a:effectRef>
          <a:fontRef idx="minor">
            <a:schemeClr val="lt1"/>
          </a:fontRef>
        </p:style>
        <p:txBody>
          <a:bodyPr wrap="square" rtlCol="0">
            <a:spAutoFit/>
          </a:bodyPr>
          <a:lstStyle/>
          <a:p>
            <a:r>
              <a:rPr lang="en-US" sz="1400" b="1" dirty="0" smtClean="0">
                <a:solidFill>
                  <a:srgbClr val="FFFF00"/>
                </a:solidFill>
              </a:rPr>
              <a:t>1st sector under construction and ready by summer 2017</a:t>
            </a:r>
            <a:endParaRPr lang="en-US" sz="1400" b="1" dirty="0">
              <a:solidFill>
                <a:srgbClr val="FFFF00"/>
              </a:solidFill>
            </a:endParaRPr>
          </a:p>
        </p:txBody>
      </p:sp>
      <p:sp>
        <p:nvSpPr>
          <p:cNvPr id="33" name="TextBox 32"/>
          <p:cNvSpPr txBox="1"/>
          <p:nvPr/>
        </p:nvSpPr>
        <p:spPr>
          <a:xfrm>
            <a:off x="6545454" y="1514854"/>
            <a:ext cx="2456661" cy="307777"/>
          </a:xfrm>
          <a:prstGeom prst="rect">
            <a:avLst/>
          </a:prstGeom>
          <a:solidFill>
            <a:srgbClr val="E46C0A"/>
          </a:solidFill>
        </p:spPr>
        <p:txBody>
          <a:bodyPr wrap="square" rtlCol="0">
            <a:spAutoFit/>
          </a:bodyPr>
          <a:lstStyle/>
          <a:p>
            <a:r>
              <a:rPr lang="en-US" sz="1400" dirty="0" smtClean="0">
                <a:solidFill>
                  <a:srgbClr val="FFFF00"/>
                </a:solidFill>
              </a:rPr>
              <a:t>Longitudinally Pol. NH</a:t>
            </a:r>
            <a:r>
              <a:rPr lang="en-US" sz="1400" baseline="-25000" dirty="0" smtClean="0">
                <a:solidFill>
                  <a:srgbClr val="FFFF00"/>
                </a:solidFill>
              </a:rPr>
              <a:t>3</a:t>
            </a:r>
            <a:r>
              <a:rPr lang="en-US" sz="1400" dirty="0" smtClean="0">
                <a:solidFill>
                  <a:srgbClr val="FFFF00"/>
                </a:solidFill>
              </a:rPr>
              <a:t>/ND</a:t>
            </a:r>
            <a:r>
              <a:rPr lang="en-US" sz="1400" baseline="-25000" dirty="0">
                <a:solidFill>
                  <a:srgbClr val="FFFF00"/>
                </a:solidFill>
              </a:rPr>
              <a:t>3</a:t>
            </a:r>
            <a:endParaRPr lang="en-US" sz="1400" dirty="0">
              <a:solidFill>
                <a:srgbClr val="FFFF00"/>
              </a:solidFill>
            </a:endParaRPr>
          </a:p>
        </p:txBody>
      </p:sp>
      <p:sp>
        <p:nvSpPr>
          <p:cNvPr id="35" name="TextBox 34"/>
          <p:cNvSpPr txBox="1"/>
          <p:nvPr/>
        </p:nvSpPr>
        <p:spPr>
          <a:xfrm>
            <a:off x="7347237" y="3121223"/>
            <a:ext cx="1644363" cy="307777"/>
          </a:xfrm>
          <a:prstGeom prst="rect">
            <a:avLst/>
          </a:prstGeom>
        </p:spPr>
        <p:style>
          <a:lnRef idx="1">
            <a:schemeClr val="dk1"/>
          </a:lnRef>
          <a:fillRef idx="3">
            <a:schemeClr val="dk1"/>
          </a:fillRef>
          <a:effectRef idx="2">
            <a:schemeClr val="dk1"/>
          </a:effectRef>
          <a:fontRef idx="minor">
            <a:schemeClr val="lt1"/>
          </a:fontRef>
        </p:style>
        <p:txBody>
          <a:bodyPr wrap="none" rtlCol="0">
            <a:spAutoFit/>
          </a:bodyPr>
          <a:lstStyle/>
          <a:p>
            <a:r>
              <a:rPr lang="en-US" sz="1400" b="1" dirty="0" smtClean="0">
                <a:solidFill>
                  <a:srgbClr val="FFFF00"/>
                </a:solidFill>
              </a:rPr>
              <a:t>Under Construction</a:t>
            </a:r>
            <a:endParaRPr lang="en-US" sz="1400" b="1" dirty="0">
              <a:solidFill>
                <a:srgbClr val="FFFF00"/>
              </a:solidFill>
            </a:endParaRPr>
          </a:p>
        </p:txBody>
      </p:sp>
      <p:cxnSp>
        <p:nvCxnSpPr>
          <p:cNvPr id="22" name="Straight Arrow Connector 21"/>
          <p:cNvCxnSpPr/>
          <p:nvPr/>
        </p:nvCxnSpPr>
        <p:spPr>
          <a:xfrm>
            <a:off x="6322661" y="4703076"/>
            <a:ext cx="624986" cy="0"/>
          </a:xfrm>
          <a:prstGeom prst="straightConnector1">
            <a:avLst/>
          </a:prstGeom>
          <a:ln>
            <a:tailEnd type="arrow"/>
          </a:ln>
        </p:spPr>
        <p:style>
          <a:lnRef idx="2">
            <a:schemeClr val="accent6"/>
          </a:lnRef>
          <a:fillRef idx="0">
            <a:schemeClr val="accent6"/>
          </a:fillRef>
          <a:effectRef idx="1">
            <a:schemeClr val="accent6"/>
          </a:effectRef>
          <a:fontRef idx="minor">
            <a:schemeClr val="tx1"/>
          </a:fontRef>
        </p:style>
      </p:cxnSp>
      <p:cxnSp>
        <p:nvCxnSpPr>
          <p:cNvPr id="38" name="Straight Arrow Connector 37"/>
          <p:cNvCxnSpPr/>
          <p:nvPr/>
        </p:nvCxnSpPr>
        <p:spPr>
          <a:xfrm>
            <a:off x="6322661" y="4703076"/>
            <a:ext cx="1461692" cy="400052"/>
          </a:xfrm>
          <a:prstGeom prst="straightConnector1">
            <a:avLst/>
          </a:prstGeom>
          <a:ln>
            <a:tailEnd type="arrow"/>
          </a:ln>
        </p:spPr>
        <p:style>
          <a:lnRef idx="2">
            <a:schemeClr val="accent6"/>
          </a:lnRef>
          <a:fillRef idx="0">
            <a:schemeClr val="accent6"/>
          </a:fillRef>
          <a:effectRef idx="1">
            <a:schemeClr val="accent6"/>
          </a:effectRef>
          <a:fontRef idx="minor">
            <a:schemeClr val="tx1"/>
          </a:fontRef>
        </p:style>
      </p:cxnSp>
    </p:spTree>
    <p:extLst>
      <p:ext uri="{BB962C8B-B14F-4D97-AF65-F5344CB8AC3E}">
        <p14:creationId xmlns:p14="http://schemas.microsoft.com/office/powerpoint/2010/main" val="96098513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 name="TextBox 334"/>
          <p:cNvSpPr txBox="1"/>
          <p:nvPr/>
        </p:nvSpPr>
        <p:spPr>
          <a:xfrm>
            <a:off x="381000" y="3886200"/>
            <a:ext cx="1676400" cy="400110"/>
          </a:xfrm>
          <a:prstGeom prst="rect">
            <a:avLst/>
          </a:prstGeom>
          <a:noFill/>
        </p:spPr>
        <p:txBody>
          <a:bodyPr wrap="square" rtlCol="0">
            <a:spAutoFit/>
          </a:bodyPr>
          <a:lstStyle/>
          <a:p>
            <a:pPr defTabSz="457200"/>
            <a:endParaRPr lang="en-US" sz="2000" b="1" dirty="0">
              <a:solidFill>
                <a:srgbClr val="002060"/>
              </a:solidFill>
              <a:latin typeface="Arial" pitchFamily="34" charset="0"/>
              <a:cs typeface="Arial" pitchFamily="34" charset="0"/>
            </a:endParaRPr>
          </a:p>
        </p:txBody>
      </p:sp>
      <p:pic>
        <p:nvPicPr>
          <p:cNvPr id="8" name="Picture 3" descr="C:\Users\ent\Downloads\DSC_009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 y="0"/>
            <a:ext cx="9144000" cy="6394822"/>
          </a:xfrm>
          <a:prstGeom prst="rect">
            <a:avLst/>
          </a:prstGeom>
          <a:noFill/>
          <a:effectLst>
            <a:outerShdw blurRad="292100" dist="139700" dir="2700000" algn="ctr" rotWithShape="0">
              <a:schemeClr val="tx1">
                <a:alpha val="65000"/>
              </a:schemeClr>
            </a:outerShdw>
          </a:effectLst>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sp>
        <p:nvSpPr>
          <p:cNvPr id="10" name="Rectangle 9"/>
          <p:cNvSpPr/>
          <p:nvPr/>
        </p:nvSpPr>
        <p:spPr>
          <a:xfrm>
            <a:off x="3602279" y="5715000"/>
            <a:ext cx="5541721" cy="769441"/>
          </a:xfrm>
          <a:prstGeom prst="rect">
            <a:avLst/>
          </a:prstGeom>
        </p:spPr>
        <p:txBody>
          <a:bodyPr wrap="square">
            <a:spAutoFit/>
          </a:bodyPr>
          <a:lstStyle/>
          <a:p>
            <a:r>
              <a:rPr lang="en-US" sz="4400" dirty="0">
                <a:ln>
                  <a:prstDash val="solid"/>
                </a:ln>
                <a:solidFill>
                  <a:schemeClr val="bg1"/>
                </a:solidFill>
                <a:effectLst>
                  <a:outerShdw blurRad="88000" dist="50800" dir="5040000" algn="tl">
                    <a:schemeClr val="accent4">
                      <a:tint val="80000"/>
                      <a:satMod val="250000"/>
                      <a:alpha val="45000"/>
                    </a:schemeClr>
                  </a:outerShdw>
                </a:effectLst>
                <a:ea typeface="+mj-ea"/>
                <a:cs typeface="Arial" panose="020B0604020202020204" pitchFamily="34" charset="0"/>
              </a:rPr>
              <a:t>Hall C</a:t>
            </a:r>
            <a:r>
              <a:rPr lang="en-US" sz="4000" dirty="0" smtClean="0">
                <a:ln w="11430"/>
                <a:solidFill>
                  <a:schemeClr val="bg1"/>
                </a:solidFill>
                <a:effectLst>
                  <a:outerShdw blurRad="80000" dist="40000" dir="5040000" algn="tl">
                    <a:srgbClr val="000000">
                      <a:alpha val="30000"/>
                    </a:srgbClr>
                  </a:outerShdw>
                </a:effectLst>
                <a:latin typeface="Tahoma"/>
                <a:cs typeface="Tahoma"/>
              </a:rPr>
              <a:t> </a:t>
            </a:r>
            <a:r>
              <a:rPr lang="en-US" sz="4400" dirty="0">
                <a:ln>
                  <a:prstDash val="solid"/>
                </a:ln>
                <a:solidFill>
                  <a:schemeClr val="bg1"/>
                </a:solidFill>
                <a:effectLst>
                  <a:outerShdw blurRad="88000" dist="50800" dir="5040000" algn="tl">
                    <a:schemeClr val="accent4">
                      <a:tint val="80000"/>
                      <a:satMod val="250000"/>
                      <a:alpha val="45000"/>
                    </a:schemeClr>
                  </a:outerShdw>
                </a:effectLst>
                <a:ea typeface="+mj-ea"/>
                <a:cs typeface="Arial" panose="020B0604020202020204" pitchFamily="34" charset="0"/>
              </a:rPr>
              <a:t>: SHMS + HMS</a:t>
            </a:r>
          </a:p>
        </p:txBody>
      </p:sp>
      <p:grpSp>
        <p:nvGrpSpPr>
          <p:cNvPr id="2" name="Group 1"/>
          <p:cNvGrpSpPr/>
          <p:nvPr/>
        </p:nvGrpSpPr>
        <p:grpSpPr>
          <a:xfrm>
            <a:off x="133738" y="92661"/>
            <a:ext cx="2152262" cy="1583739"/>
            <a:chOff x="155791" y="164378"/>
            <a:chExt cx="2152262" cy="1583739"/>
          </a:xfrm>
        </p:grpSpPr>
        <p:pic>
          <p:nvPicPr>
            <p:cNvPr id="9" name="Content Placeholder 3" descr="SHMS-HMS.JPG"/>
            <p:cNvPicPr>
              <a:picLocks noChangeAspect="1"/>
            </p:cNvPicPr>
            <p:nvPr/>
          </p:nvPicPr>
          <p:blipFill>
            <a:blip r:embed="rId4" cstate="print">
              <a:lum bright="20000" contrast="20000"/>
            </a:blip>
            <a:srcRect/>
            <a:stretch>
              <a:fillRect/>
            </a:stretch>
          </p:blipFill>
          <p:spPr bwMode="auto">
            <a:xfrm>
              <a:off x="155791" y="164378"/>
              <a:ext cx="2145019" cy="1583739"/>
            </a:xfrm>
            <a:prstGeom prst="rect">
              <a:avLst/>
            </a:prstGeom>
            <a:ln>
              <a:noFill/>
            </a:ln>
            <a:effectLst>
              <a:outerShdw blurRad="292100" dist="139700" dir="2700000" algn="tl" rotWithShape="0">
                <a:srgbClr val="333333">
                  <a:alpha val="65000"/>
                </a:srgbClr>
              </a:outerShdw>
            </a:effectLst>
            <a:scene3d>
              <a:camera prst="orthographicFront"/>
              <a:lightRig rig="threePt" dir="t"/>
            </a:scene3d>
            <a:sp3d>
              <a:bevelT/>
            </a:sp3d>
          </p:spPr>
        </p:pic>
        <p:sp>
          <p:nvSpPr>
            <p:cNvPr id="6" name="TextBox 5"/>
            <p:cNvSpPr txBox="1"/>
            <p:nvPr/>
          </p:nvSpPr>
          <p:spPr>
            <a:xfrm>
              <a:off x="1219200" y="1143000"/>
              <a:ext cx="1088853" cy="276999"/>
            </a:xfrm>
            <a:prstGeom prst="rect">
              <a:avLst/>
            </a:prstGeom>
            <a:noFill/>
          </p:spPr>
          <p:txBody>
            <a:bodyPr wrap="square" rtlCol="0">
              <a:spAutoFit/>
            </a:bodyPr>
            <a:lstStyle/>
            <a:p>
              <a:r>
                <a:rPr lang="en-US" sz="1200" b="1" kern="1200" dirty="0" smtClean="0">
                  <a:solidFill>
                    <a:srgbClr val="FFFF00"/>
                  </a:solidFill>
                  <a:latin typeface="+mj-lt"/>
                </a:rPr>
                <a:t>HMS (Exists)</a:t>
              </a:r>
              <a:endParaRPr lang="en-US" sz="1200" b="1" kern="1200" dirty="0">
                <a:solidFill>
                  <a:srgbClr val="FFFF00"/>
                </a:solidFill>
                <a:latin typeface="+mj-lt"/>
              </a:endParaRPr>
            </a:p>
          </p:txBody>
        </p:sp>
        <p:sp>
          <p:nvSpPr>
            <p:cNvPr id="7" name="TextBox 6"/>
            <p:cNvSpPr txBox="1"/>
            <p:nvPr/>
          </p:nvSpPr>
          <p:spPr>
            <a:xfrm rot="19804795">
              <a:off x="314184" y="513417"/>
              <a:ext cx="1038189" cy="276999"/>
            </a:xfrm>
            <a:prstGeom prst="rect">
              <a:avLst/>
            </a:prstGeom>
            <a:noFill/>
          </p:spPr>
          <p:txBody>
            <a:bodyPr wrap="square" rtlCol="0">
              <a:spAutoFit/>
            </a:bodyPr>
            <a:lstStyle/>
            <a:p>
              <a:r>
                <a:rPr lang="en-US" sz="1200" b="1" dirty="0" smtClean="0">
                  <a:solidFill>
                    <a:srgbClr val="FFFF00"/>
                  </a:solidFill>
                  <a:latin typeface="+mj-lt"/>
                </a:rPr>
                <a:t>SHMS (New)</a:t>
              </a:r>
              <a:endParaRPr lang="en-US" sz="1200" b="1" dirty="0">
                <a:solidFill>
                  <a:srgbClr val="FFFF00"/>
                </a:solidFill>
                <a:latin typeface="+mj-lt"/>
              </a:endParaRPr>
            </a:p>
          </p:txBody>
        </p:sp>
      </p:grpSp>
      <p:grpSp>
        <p:nvGrpSpPr>
          <p:cNvPr id="42" name="Group 41"/>
          <p:cNvGrpSpPr/>
          <p:nvPr/>
        </p:nvGrpSpPr>
        <p:grpSpPr>
          <a:xfrm>
            <a:off x="3886200" y="28116"/>
            <a:ext cx="3505200" cy="1752600"/>
            <a:chOff x="3886200" y="28116"/>
            <a:chExt cx="3505200" cy="1752600"/>
          </a:xfrm>
        </p:grpSpPr>
        <p:grpSp>
          <p:nvGrpSpPr>
            <p:cNvPr id="25" name="Group 24"/>
            <p:cNvGrpSpPr/>
            <p:nvPr/>
          </p:nvGrpSpPr>
          <p:grpSpPr>
            <a:xfrm>
              <a:off x="3886200" y="28116"/>
              <a:ext cx="2438399" cy="1752600"/>
              <a:chOff x="0" y="1752597"/>
              <a:chExt cx="5943601" cy="4436972"/>
            </a:xfrm>
          </p:grpSpPr>
          <p:pic>
            <p:nvPicPr>
              <p:cNvPr id="26" name="Picture 38"/>
              <p:cNvPicPr>
                <a:picLocks noChangeAspect="1"/>
              </p:cNvPicPr>
              <p:nvPr/>
            </p:nvPicPr>
            <p:blipFill>
              <a:blip r:embed="rId5" cstate="print"/>
              <a:srcRect/>
              <a:stretch>
                <a:fillRect/>
              </a:stretch>
            </p:blipFill>
            <p:spPr bwMode="auto">
              <a:xfrm>
                <a:off x="0" y="1752600"/>
                <a:ext cx="5943601" cy="4436969"/>
              </a:xfrm>
              <a:prstGeom prst="rect">
                <a:avLst/>
              </a:prstGeom>
              <a:ln>
                <a:noFill/>
              </a:ln>
              <a:effectLst>
                <a:outerShdw blurRad="292100" dist="139700" dir="2700000" algn="tl" rotWithShape="0">
                  <a:srgbClr val="333333">
                    <a:alpha val="65000"/>
                  </a:srgbClr>
                </a:outerShdw>
              </a:effectLst>
              <a:scene3d>
                <a:camera prst="orthographicFront"/>
                <a:lightRig rig="threePt" dir="t"/>
              </a:scene3d>
              <a:sp3d>
                <a:bevelT/>
              </a:sp3d>
            </p:spPr>
          </p:pic>
          <p:grpSp>
            <p:nvGrpSpPr>
              <p:cNvPr id="27" name="Group 26"/>
              <p:cNvGrpSpPr/>
              <p:nvPr/>
            </p:nvGrpSpPr>
            <p:grpSpPr>
              <a:xfrm>
                <a:off x="29502" y="1752597"/>
                <a:ext cx="5042562" cy="3277577"/>
                <a:chOff x="29502" y="1752597"/>
                <a:chExt cx="5042562" cy="3277577"/>
              </a:xfrm>
            </p:grpSpPr>
            <p:sp>
              <p:nvSpPr>
                <p:cNvPr id="28" name="TextBox 25"/>
                <p:cNvSpPr txBox="1">
                  <a:spLocks noChangeArrowheads="1"/>
                </p:cNvSpPr>
                <p:nvPr/>
              </p:nvSpPr>
              <p:spPr bwMode="auto">
                <a:xfrm>
                  <a:off x="1676400" y="3270251"/>
                  <a:ext cx="1295401" cy="411464"/>
                </a:xfrm>
                <a:prstGeom prst="rect">
                  <a:avLst/>
                </a:prstGeom>
                <a:solidFill>
                  <a:srgbClr val="FFFF00"/>
                </a:solidFill>
                <a:ln w="9525">
                  <a:solidFill>
                    <a:srgbClr val="000000"/>
                  </a:solidFill>
                  <a:miter lim="800000"/>
                  <a:headEnd/>
                  <a:tailEnd/>
                </a:ln>
                <a:scene3d>
                  <a:camera prst="orthographicFront"/>
                  <a:lightRig rig="threePt" dir="t"/>
                </a:scene3d>
                <a:sp3d>
                  <a:bevelT/>
                </a:sp3d>
              </p:spPr>
              <p:txBody>
                <a:bodyPr anchor="ctr">
                  <a:prstTxWarp prst="textNoShape">
                    <a:avLst/>
                  </a:prstTxWarp>
                </a:bodyPr>
                <a:lstStyle/>
                <a:p>
                  <a:pPr algn="ctr" eaLnBrk="0" hangingPunct="0"/>
                  <a:r>
                    <a:rPr lang="en-US" sz="500" b="1" i="1" dirty="0" smtClean="0">
                      <a:solidFill>
                        <a:srgbClr val="FF0000"/>
                      </a:solidFill>
                      <a:latin typeface="Arial" charset="0"/>
                    </a:rPr>
                    <a:t>Heavy </a:t>
                  </a:r>
                  <a:r>
                    <a:rPr lang="en-US" sz="500" b="1" i="1" dirty="0">
                      <a:solidFill>
                        <a:srgbClr val="FF0000"/>
                      </a:solidFill>
                      <a:latin typeface="Arial" charset="0"/>
                    </a:rPr>
                    <a:t>Gas </a:t>
                  </a:r>
                  <a:r>
                    <a:rPr lang="en-US" sz="500" b="1" dirty="0" smtClean="0">
                      <a:solidFill>
                        <a:srgbClr val="FF0000"/>
                      </a:solidFill>
                      <a:latin typeface="Arial" charset="0"/>
                    </a:rPr>
                    <a:t>Cerenkov </a:t>
                  </a:r>
                  <a:endParaRPr lang="en-US" sz="500" b="1" dirty="0">
                    <a:solidFill>
                      <a:srgbClr val="FF0000"/>
                    </a:solidFill>
                    <a:latin typeface="Arial" charset="0"/>
                  </a:endParaRPr>
                </a:p>
              </p:txBody>
            </p:sp>
            <p:sp>
              <p:nvSpPr>
                <p:cNvPr id="29" name="TextBox 28"/>
                <p:cNvSpPr txBox="1">
                  <a:spLocks noChangeArrowheads="1"/>
                </p:cNvSpPr>
                <p:nvPr/>
              </p:nvSpPr>
              <p:spPr bwMode="auto">
                <a:xfrm>
                  <a:off x="3529013" y="4646274"/>
                  <a:ext cx="1543051" cy="383900"/>
                </a:xfrm>
                <a:prstGeom prst="rect">
                  <a:avLst/>
                </a:prstGeom>
                <a:solidFill>
                  <a:srgbClr val="FFFF00"/>
                </a:solidFill>
                <a:ln w="9525">
                  <a:solidFill>
                    <a:srgbClr val="000000"/>
                  </a:solidFill>
                  <a:miter lim="800000"/>
                  <a:headEnd/>
                  <a:tailEnd/>
                </a:ln>
                <a:scene3d>
                  <a:camera prst="orthographicFront"/>
                  <a:lightRig rig="threePt" dir="t"/>
                </a:scene3d>
                <a:sp3d>
                  <a:bevelT/>
                </a:sp3d>
              </p:spPr>
              <p:txBody>
                <a:bodyPr anchor="ctr">
                  <a:prstTxWarp prst="textNoShape">
                    <a:avLst/>
                  </a:prstTxWarp>
                </a:bodyPr>
                <a:lstStyle/>
                <a:p>
                  <a:pPr algn="ctr" eaLnBrk="0" hangingPunct="0"/>
                  <a:r>
                    <a:rPr lang="en-US" sz="500" b="1" i="1" dirty="0" smtClean="0">
                      <a:solidFill>
                        <a:srgbClr val="FF0000"/>
                      </a:solidFill>
                      <a:latin typeface="Arial" charset="0"/>
                    </a:rPr>
                    <a:t>Noble-Gas</a:t>
                  </a:r>
                  <a:r>
                    <a:rPr lang="en-US" sz="500" b="1" dirty="0" smtClean="0">
                      <a:solidFill>
                        <a:srgbClr val="FF0000"/>
                      </a:solidFill>
                      <a:latin typeface="Arial" charset="0"/>
                    </a:rPr>
                    <a:t> </a:t>
                  </a:r>
                  <a:r>
                    <a:rPr lang="en-US" sz="500" b="1" dirty="0">
                      <a:solidFill>
                        <a:srgbClr val="FF0000"/>
                      </a:solidFill>
                      <a:latin typeface="Arial" charset="0"/>
                    </a:rPr>
                    <a:t>Cerenkov</a:t>
                  </a:r>
                </a:p>
              </p:txBody>
            </p:sp>
            <p:sp>
              <p:nvSpPr>
                <p:cNvPr id="30" name="TextBox 27"/>
                <p:cNvSpPr txBox="1">
                  <a:spLocks noChangeArrowheads="1"/>
                </p:cNvSpPr>
                <p:nvPr/>
              </p:nvSpPr>
              <p:spPr bwMode="auto">
                <a:xfrm>
                  <a:off x="2600325" y="4067539"/>
                  <a:ext cx="1233488" cy="385824"/>
                </a:xfrm>
                <a:prstGeom prst="rect">
                  <a:avLst/>
                </a:prstGeom>
                <a:solidFill>
                  <a:srgbClr val="FFFF00"/>
                </a:solidFill>
                <a:ln w="9525">
                  <a:solidFill>
                    <a:srgbClr val="000000"/>
                  </a:solidFill>
                  <a:miter lim="800000"/>
                  <a:headEnd/>
                  <a:tailEnd/>
                </a:ln>
                <a:scene3d>
                  <a:camera prst="orthographicFront"/>
                  <a:lightRig rig="threePt" dir="t"/>
                </a:scene3d>
                <a:sp3d>
                  <a:bevelT/>
                </a:sp3d>
              </p:spPr>
              <p:txBody>
                <a:bodyPr anchor="ctr">
                  <a:prstTxWarp prst="textNoShape">
                    <a:avLst/>
                  </a:prstTxWarp>
                </a:bodyPr>
                <a:lstStyle/>
                <a:p>
                  <a:pPr algn="ctr" eaLnBrk="0" hangingPunct="0"/>
                  <a:r>
                    <a:rPr lang="en-US" sz="500" b="1" dirty="0">
                      <a:solidFill>
                        <a:srgbClr val="FF0000"/>
                      </a:solidFill>
                      <a:latin typeface="Arial" charset="0"/>
                    </a:rPr>
                    <a:t>Drift Chambers</a:t>
                  </a:r>
                </a:p>
              </p:txBody>
            </p:sp>
            <p:sp>
              <p:nvSpPr>
                <p:cNvPr id="31" name="TextBox 23"/>
                <p:cNvSpPr txBox="1">
                  <a:spLocks noChangeArrowheads="1"/>
                </p:cNvSpPr>
                <p:nvPr/>
              </p:nvSpPr>
              <p:spPr bwMode="auto">
                <a:xfrm>
                  <a:off x="29502" y="4067539"/>
                  <a:ext cx="1570830" cy="385824"/>
                </a:xfrm>
                <a:prstGeom prst="rect">
                  <a:avLst/>
                </a:prstGeom>
                <a:solidFill>
                  <a:srgbClr val="FFFF00"/>
                </a:solidFill>
                <a:ln w="9525">
                  <a:solidFill>
                    <a:schemeClr val="tx1"/>
                  </a:solidFill>
                  <a:miter lim="800000"/>
                  <a:headEnd/>
                  <a:tailEnd/>
                </a:ln>
                <a:scene3d>
                  <a:camera prst="orthographicFront"/>
                  <a:lightRig rig="threePt" dir="t"/>
                </a:scene3d>
                <a:sp3d>
                  <a:bevelT/>
                </a:sp3d>
              </p:spPr>
              <p:txBody>
                <a:bodyPr anchor="ctr">
                  <a:prstTxWarp prst="textNoShape">
                    <a:avLst/>
                  </a:prstTxWarp>
                </a:bodyPr>
                <a:lstStyle/>
                <a:p>
                  <a:pPr algn="ctr" eaLnBrk="0" hangingPunct="0"/>
                  <a:r>
                    <a:rPr lang="en-US" sz="500" b="1" dirty="0">
                      <a:solidFill>
                        <a:srgbClr val="FF0000"/>
                      </a:solidFill>
                      <a:latin typeface="Arial" charset="0"/>
                    </a:rPr>
                    <a:t>Shower Counter </a:t>
                  </a:r>
                </a:p>
              </p:txBody>
            </p:sp>
            <p:sp>
              <p:nvSpPr>
                <p:cNvPr id="32" name="TextBox 24"/>
                <p:cNvSpPr txBox="1">
                  <a:spLocks noChangeArrowheads="1"/>
                </p:cNvSpPr>
                <p:nvPr/>
              </p:nvSpPr>
              <p:spPr bwMode="auto">
                <a:xfrm>
                  <a:off x="2600324" y="1752597"/>
                  <a:ext cx="1671638" cy="385824"/>
                </a:xfrm>
                <a:prstGeom prst="rect">
                  <a:avLst/>
                </a:prstGeom>
                <a:solidFill>
                  <a:srgbClr val="FFFF00"/>
                </a:solidFill>
                <a:ln w="9525">
                  <a:solidFill>
                    <a:srgbClr val="000000"/>
                  </a:solidFill>
                  <a:miter lim="800000"/>
                  <a:headEnd/>
                  <a:tailEnd/>
                </a:ln>
                <a:scene3d>
                  <a:camera prst="orthographicFront"/>
                  <a:lightRig rig="threePt" dir="t"/>
                </a:scene3d>
                <a:sp3d>
                  <a:bevelT/>
                </a:sp3d>
              </p:spPr>
              <p:txBody>
                <a:bodyPr anchor="ctr">
                  <a:prstTxWarp prst="textNoShape">
                    <a:avLst/>
                  </a:prstTxWarp>
                </a:bodyPr>
                <a:lstStyle/>
                <a:p>
                  <a:pPr algn="ctr" eaLnBrk="0" hangingPunct="0"/>
                  <a:r>
                    <a:rPr lang="en-US" sz="500" b="1" dirty="0">
                      <a:solidFill>
                        <a:srgbClr val="FF0000"/>
                      </a:solidFill>
                      <a:latin typeface="Arial" charset="0"/>
                    </a:rPr>
                    <a:t>S2 </a:t>
                  </a:r>
                  <a:r>
                    <a:rPr lang="en-US" sz="500" b="1" dirty="0" err="1">
                      <a:solidFill>
                        <a:srgbClr val="FF0000"/>
                      </a:solidFill>
                      <a:latin typeface="Arial" charset="0"/>
                    </a:rPr>
                    <a:t>Hodoscope</a:t>
                  </a:r>
                  <a:endParaRPr lang="en-US" sz="500" b="1" dirty="0">
                    <a:solidFill>
                      <a:srgbClr val="FF0000"/>
                    </a:solidFill>
                    <a:latin typeface="Arial" charset="0"/>
                  </a:endParaRPr>
                </a:p>
              </p:txBody>
            </p:sp>
            <p:sp>
              <p:nvSpPr>
                <p:cNvPr id="33" name="TextBox 26"/>
                <p:cNvSpPr txBox="1">
                  <a:spLocks noChangeArrowheads="1"/>
                </p:cNvSpPr>
                <p:nvPr/>
              </p:nvSpPr>
              <p:spPr bwMode="auto">
                <a:xfrm>
                  <a:off x="2628108" y="2717156"/>
                  <a:ext cx="1643856" cy="385824"/>
                </a:xfrm>
                <a:prstGeom prst="rect">
                  <a:avLst/>
                </a:prstGeom>
                <a:solidFill>
                  <a:srgbClr val="FFFF00"/>
                </a:solidFill>
                <a:ln w="9525">
                  <a:solidFill>
                    <a:srgbClr val="000000"/>
                  </a:solidFill>
                  <a:miter lim="800000"/>
                  <a:headEnd/>
                  <a:tailEnd/>
                </a:ln>
                <a:scene3d>
                  <a:camera prst="orthographicFront"/>
                  <a:lightRig rig="threePt" dir="t"/>
                </a:scene3d>
                <a:sp3d>
                  <a:bevelT/>
                </a:sp3d>
              </p:spPr>
              <p:txBody>
                <a:bodyPr anchor="ctr">
                  <a:prstTxWarp prst="textNoShape">
                    <a:avLst/>
                  </a:prstTxWarp>
                </a:bodyPr>
                <a:lstStyle/>
                <a:p>
                  <a:pPr algn="ctr" eaLnBrk="0" hangingPunct="0"/>
                  <a:r>
                    <a:rPr lang="en-US" sz="500" b="1" dirty="0">
                      <a:solidFill>
                        <a:srgbClr val="FF0000"/>
                      </a:solidFill>
                      <a:latin typeface="Arial" charset="0"/>
                    </a:rPr>
                    <a:t>S1 </a:t>
                  </a:r>
                  <a:r>
                    <a:rPr lang="en-US" sz="500" b="1" dirty="0" err="1">
                      <a:solidFill>
                        <a:srgbClr val="FF0000"/>
                      </a:solidFill>
                      <a:latin typeface="Arial" charset="0"/>
                    </a:rPr>
                    <a:t>Hodoscope</a:t>
                  </a:r>
                  <a:endParaRPr lang="en-US" sz="500" b="1" dirty="0">
                    <a:solidFill>
                      <a:srgbClr val="FF0000"/>
                    </a:solidFill>
                    <a:latin typeface="Arial" charset="0"/>
                  </a:endParaRPr>
                </a:p>
              </p:txBody>
            </p:sp>
            <p:sp>
              <p:nvSpPr>
                <p:cNvPr id="34" name="TextBox 23"/>
                <p:cNvSpPr txBox="1">
                  <a:spLocks noChangeArrowheads="1"/>
                </p:cNvSpPr>
                <p:nvPr/>
              </p:nvSpPr>
              <p:spPr bwMode="auto">
                <a:xfrm>
                  <a:off x="658018" y="1752597"/>
                  <a:ext cx="1570830" cy="343905"/>
                </a:xfrm>
                <a:prstGeom prst="rect">
                  <a:avLst/>
                </a:prstGeom>
                <a:solidFill>
                  <a:srgbClr val="FFFF00"/>
                </a:solidFill>
                <a:ln w="9525">
                  <a:solidFill>
                    <a:schemeClr val="tx1"/>
                  </a:solidFill>
                  <a:miter lim="800000"/>
                  <a:headEnd/>
                  <a:tailEnd/>
                </a:ln>
                <a:scene3d>
                  <a:camera prst="orthographicFront"/>
                  <a:lightRig rig="threePt" dir="t"/>
                </a:scene3d>
                <a:sp3d>
                  <a:bevelT/>
                </a:sp3d>
              </p:spPr>
              <p:txBody>
                <a:bodyPr anchor="ctr">
                  <a:prstTxWarp prst="textNoShape">
                    <a:avLst/>
                  </a:prstTxWarp>
                </a:bodyPr>
                <a:lstStyle/>
                <a:p>
                  <a:pPr algn="ctr" eaLnBrk="0" hangingPunct="0"/>
                  <a:r>
                    <a:rPr lang="en-US" sz="500" b="1" dirty="0" err="1">
                      <a:solidFill>
                        <a:srgbClr val="FF0000"/>
                      </a:solidFill>
                      <a:latin typeface="Arial" charset="0"/>
                    </a:rPr>
                    <a:t>PreShower</a:t>
                  </a:r>
                  <a:r>
                    <a:rPr lang="en-US" sz="500" b="1" dirty="0">
                      <a:solidFill>
                        <a:srgbClr val="FF0000"/>
                      </a:solidFill>
                      <a:latin typeface="Arial" charset="0"/>
                    </a:rPr>
                    <a:t> Counter </a:t>
                  </a:r>
                </a:p>
              </p:txBody>
            </p:sp>
            <p:cxnSp>
              <p:nvCxnSpPr>
                <p:cNvPr id="35" name="Straight Arrow Connector 34"/>
                <p:cNvCxnSpPr>
                  <a:cxnSpLocks noChangeShapeType="1"/>
                </p:cNvCxnSpPr>
                <p:nvPr/>
              </p:nvCxnSpPr>
              <p:spPr bwMode="auto">
                <a:xfrm flipH="1">
                  <a:off x="1828801" y="2138421"/>
                  <a:ext cx="771523" cy="269023"/>
                </a:xfrm>
                <a:prstGeom prst="straightConnector1">
                  <a:avLst/>
                </a:prstGeom>
                <a:noFill/>
                <a:ln w="19050">
                  <a:solidFill>
                    <a:srgbClr val="000000"/>
                  </a:solidFill>
                  <a:round/>
                  <a:headEnd/>
                  <a:tailEnd type="arrow" w="sm" len="lg"/>
                </a:ln>
                <a:effectLst>
                  <a:outerShdw dist="38100" dir="20760014" algn="br" rotWithShape="0">
                    <a:schemeClr val="bg1">
                      <a:alpha val="96999"/>
                    </a:schemeClr>
                  </a:outerShdw>
                </a:effectLst>
                <a:scene3d>
                  <a:camera prst="orthographicFront"/>
                  <a:lightRig rig="threePt" dir="t"/>
                </a:scene3d>
                <a:sp3d>
                  <a:bevelT/>
                </a:sp3d>
              </p:spPr>
            </p:cxnSp>
            <p:cxnSp>
              <p:nvCxnSpPr>
                <p:cNvPr id="36" name="Straight Arrow Connector 35"/>
                <p:cNvCxnSpPr>
                  <a:cxnSpLocks noChangeShapeType="1"/>
                </p:cNvCxnSpPr>
                <p:nvPr/>
              </p:nvCxnSpPr>
              <p:spPr bwMode="auto">
                <a:xfrm flipH="1">
                  <a:off x="3157536" y="3102980"/>
                  <a:ext cx="771523" cy="192912"/>
                </a:xfrm>
                <a:prstGeom prst="straightConnector1">
                  <a:avLst/>
                </a:prstGeom>
                <a:noFill/>
                <a:ln w="19050">
                  <a:solidFill>
                    <a:srgbClr val="000000"/>
                  </a:solidFill>
                  <a:round/>
                  <a:headEnd/>
                  <a:tailEnd type="arrow" w="sm" len="lg"/>
                </a:ln>
                <a:effectLst>
                  <a:outerShdw dist="38100" dir="20760014" algn="br" rotWithShape="0">
                    <a:schemeClr val="bg1">
                      <a:alpha val="96999"/>
                    </a:schemeClr>
                  </a:outerShdw>
                </a:effectLst>
                <a:scene3d>
                  <a:camera prst="orthographicFront"/>
                  <a:lightRig rig="threePt" dir="t"/>
                </a:scene3d>
                <a:sp3d>
                  <a:bevelT/>
                </a:sp3d>
              </p:spPr>
            </p:cxnSp>
            <p:cxnSp>
              <p:nvCxnSpPr>
                <p:cNvPr id="37" name="Straight Arrow Connector 36"/>
                <p:cNvCxnSpPr>
                  <a:cxnSpLocks noChangeShapeType="1"/>
                </p:cNvCxnSpPr>
                <p:nvPr/>
              </p:nvCxnSpPr>
              <p:spPr bwMode="auto">
                <a:xfrm flipH="1">
                  <a:off x="1300161" y="2138421"/>
                  <a:ext cx="185738" cy="385824"/>
                </a:xfrm>
                <a:prstGeom prst="straightConnector1">
                  <a:avLst/>
                </a:prstGeom>
                <a:noFill/>
                <a:ln w="19050">
                  <a:solidFill>
                    <a:srgbClr val="000000"/>
                  </a:solidFill>
                  <a:round/>
                  <a:headEnd/>
                  <a:tailEnd type="arrow" w="sm" len="lg"/>
                </a:ln>
                <a:effectLst>
                  <a:outerShdw dist="38100" dir="20760014" algn="br" rotWithShape="0">
                    <a:schemeClr val="bg1">
                      <a:alpha val="96999"/>
                    </a:schemeClr>
                  </a:outerShdw>
                </a:effectLst>
                <a:scene3d>
                  <a:camera prst="orthographicFront"/>
                  <a:lightRig rig="threePt" dir="t"/>
                </a:scene3d>
                <a:sp3d>
                  <a:bevelT/>
                </a:sp3d>
              </p:spPr>
            </p:cxnSp>
            <p:cxnSp>
              <p:nvCxnSpPr>
                <p:cNvPr id="38" name="Straight Arrow Connector 37"/>
                <p:cNvCxnSpPr>
                  <a:cxnSpLocks noChangeShapeType="1"/>
                </p:cNvCxnSpPr>
                <p:nvPr/>
              </p:nvCxnSpPr>
              <p:spPr bwMode="auto">
                <a:xfrm flipH="1" flipV="1">
                  <a:off x="557211" y="3488803"/>
                  <a:ext cx="214310" cy="578735"/>
                </a:xfrm>
                <a:prstGeom prst="straightConnector1">
                  <a:avLst/>
                </a:prstGeom>
                <a:noFill/>
                <a:ln w="19050">
                  <a:solidFill>
                    <a:srgbClr val="000000"/>
                  </a:solidFill>
                  <a:round/>
                  <a:headEnd/>
                  <a:tailEnd type="arrow" w="sm" len="lg"/>
                </a:ln>
                <a:effectLst>
                  <a:outerShdw dist="38100" dir="20760014" algn="br" rotWithShape="0">
                    <a:schemeClr val="bg1">
                      <a:alpha val="96999"/>
                    </a:schemeClr>
                  </a:outerShdw>
                </a:effectLst>
                <a:scene3d>
                  <a:camera prst="orthographicFront"/>
                  <a:lightRig rig="threePt" dir="t"/>
                </a:scene3d>
                <a:sp3d>
                  <a:bevelT/>
                </a:sp3d>
              </p:spPr>
            </p:cxnSp>
          </p:grpSp>
        </p:grpSp>
        <p:cxnSp>
          <p:nvCxnSpPr>
            <p:cNvPr id="41" name="Curved Connector 40"/>
            <p:cNvCxnSpPr/>
            <p:nvPr/>
          </p:nvCxnSpPr>
          <p:spPr>
            <a:xfrm flipV="1">
              <a:off x="6324600" y="685800"/>
              <a:ext cx="1066800" cy="609600"/>
            </a:xfrm>
            <a:prstGeom prst="curvedConnector3">
              <a:avLst/>
            </a:prstGeom>
            <a:ln w="57150" cmpd="sng">
              <a:solidFill>
                <a:srgbClr val="FFFF00"/>
              </a:solidFill>
              <a:tailEnd type="arrow"/>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1304425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0" y="-15875"/>
            <a:ext cx="9144000" cy="777875"/>
          </a:xfrm>
        </p:spPr>
        <p:txBody>
          <a:bodyPr rtlCol="0">
            <a:normAutofit/>
          </a:bodyPr>
          <a:lstStyle/>
          <a:p>
            <a:pPr fontAlgn="auto">
              <a:spcAft>
                <a:spcPts val="0"/>
              </a:spcAft>
              <a:defRPr/>
            </a:pPr>
            <a:r>
              <a:rPr lang="en-US" sz="3600" dirty="0">
                <a:ln>
                  <a:prstDash val="solid"/>
                </a:ln>
              </a:rPr>
              <a:t>Hall C Status</a:t>
            </a:r>
          </a:p>
        </p:txBody>
      </p:sp>
      <p:sp>
        <p:nvSpPr>
          <p:cNvPr id="335" name="TextBox 334"/>
          <p:cNvSpPr txBox="1"/>
          <p:nvPr/>
        </p:nvSpPr>
        <p:spPr>
          <a:xfrm>
            <a:off x="381000" y="3886200"/>
            <a:ext cx="1676400" cy="400110"/>
          </a:xfrm>
          <a:prstGeom prst="rect">
            <a:avLst/>
          </a:prstGeom>
          <a:noFill/>
        </p:spPr>
        <p:txBody>
          <a:bodyPr wrap="square" rtlCol="0">
            <a:spAutoFit/>
          </a:bodyPr>
          <a:lstStyle/>
          <a:p>
            <a:pPr defTabSz="457200"/>
            <a:endParaRPr lang="en-US" sz="2000" b="1" dirty="0">
              <a:solidFill>
                <a:srgbClr val="002060"/>
              </a:solidFill>
              <a:latin typeface="Arial" pitchFamily="34" charset="0"/>
              <a:cs typeface="Arial" pitchFamily="34" charset="0"/>
            </a:endParaRPr>
          </a:p>
        </p:txBody>
      </p:sp>
      <p:sp>
        <p:nvSpPr>
          <p:cNvPr id="336" name="TextBox 335"/>
          <p:cNvSpPr txBox="1"/>
          <p:nvPr/>
        </p:nvSpPr>
        <p:spPr>
          <a:xfrm>
            <a:off x="381000" y="990600"/>
            <a:ext cx="1143000" cy="400110"/>
          </a:xfrm>
          <a:prstGeom prst="rect">
            <a:avLst/>
          </a:prstGeom>
          <a:noFill/>
        </p:spPr>
        <p:txBody>
          <a:bodyPr wrap="square" rtlCol="0">
            <a:spAutoFit/>
          </a:bodyPr>
          <a:lstStyle/>
          <a:p>
            <a:pPr defTabSz="457200"/>
            <a:endParaRPr lang="en-US" sz="2000" b="1" dirty="0">
              <a:solidFill>
                <a:srgbClr val="002060"/>
              </a:solidFill>
              <a:latin typeface="Arial" pitchFamily="34" charset="0"/>
              <a:cs typeface="Arial" pitchFamily="34" charset="0"/>
            </a:endParaRPr>
          </a:p>
        </p:txBody>
      </p:sp>
      <p:pic>
        <p:nvPicPr>
          <p:cNvPr id="8" name="Picture 7"/>
          <p:cNvPicPr>
            <a:picLocks noChangeAspect="1"/>
          </p:cNvPicPr>
          <p:nvPr/>
        </p:nvPicPr>
        <p:blipFill>
          <a:blip r:embed="rId3"/>
          <a:stretch>
            <a:fillRect/>
          </a:stretch>
        </p:blipFill>
        <p:spPr>
          <a:xfrm>
            <a:off x="5376333" y="914400"/>
            <a:ext cx="3466942" cy="2592107"/>
          </a:xfrm>
          <a:prstGeom prst="rect">
            <a:avLst/>
          </a:prstGeom>
          <a:ln>
            <a:noFill/>
          </a:ln>
          <a:effectLst>
            <a:outerShdw blurRad="292100" dist="139700" dir="2700000" algn="tl" rotWithShape="0">
              <a:srgbClr val="333333">
                <a:alpha val="65000"/>
              </a:srgbClr>
            </a:outerShdw>
          </a:effectLst>
        </p:spPr>
      </p:pic>
      <p:sp>
        <p:nvSpPr>
          <p:cNvPr id="9" name="Content Placeholder 2"/>
          <p:cNvSpPr>
            <a:spLocks noGrp="1"/>
          </p:cNvSpPr>
          <p:nvPr>
            <p:ph idx="1"/>
          </p:nvPr>
        </p:nvSpPr>
        <p:spPr>
          <a:xfrm>
            <a:off x="152400" y="907560"/>
            <a:ext cx="4937994" cy="5417040"/>
          </a:xfrm>
        </p:spPr>
        <p:txBody>
          <a:bodyPr>
            <a:noAutofit/>
          </a:bodyPr>
          <a:lstStyle/>
          <a:p>
            <a:pPr>
              <a:spcBef>
                <a:spcPts val="600"/>
              </a:spcBef>
            </a:pPr>
            <a:r>
              <a:rPr lang="en-US" sz="1600" b="1" dirty="0" smtClean="0"/>
              <a:t>All Detector Construction is Complete</a:t>
            </a:r>
          </a:p>
          <a:p>
            <a:pPr marL="625475" lvl="1">
              <a:spcBef>
                <a:spcPts val="600"/>
              </a:spcBef>
            </a:pPr>
            <a:r>
              <a:rPr lang="en-US" sz="1600" dirty="0" smtClean="0"/>
              <a:t>“Rear” Detectors have been installed.</a:t>
            </a:r>
          </a:p>
          <a:p>
            <a:pPr marL="625475" lvl="1">
              <a:spcBef>
                <a:spcPts val="600"/>
              </a:spcBef>
              <a:spcAft>
                <a:spcPts val="600"/>
              </a:spcAft>
            </a:pPr>
            <a:r>
              <a:rPr lang="en-US" sz="1600" dirty="0" smtClean="0"/>
              <a:t>“Front” Detectors are in Experiment Staging Building.</a:t>
            </a:r>
          </a:p>
          <a:p>
            <a:pPr marL="625475" lvl="1">
              <a:spcBef>
                <a:spcPts val="600"/>
              </a:spcBef>
              <a:spcAft>
                <a:spcPts val="600"/>
              </a:spcAft>
            </a:pPr>
            <a:r>
              <a:rPr lang="en-US" sz="1600" dirty="0"/>
              <a:t>Remaining detector installations follow final magnet installation</a:t>
            </a:r>
            <a:r>
              <a:rPr lang="en-US" sz="1600" dirty="0" smtClean="0"/>
              <a:t>.</a:t>
            </a:r>
          </a:p>
          <a:p>
            <a:pPr marL="625475" lvl="1">
              <a:spcBef>
                <a:spcPts val="600"/>
              </a:spcBef>
              <a:spcAft>
                <a:spcPts val="600"/>
              </a:spcAft>
            </a:pPr>
            <a:r>
              <a:rPr lang="en-US" sz="1600" dirty="0"/>
              <a:t>Only the Noble-Gas Cerenkov construction </a:t>
            </a:r>
            <a:r>
              <a:rPr lang="en-US" sz="1600" dirty="0" smtClean="0"/>
              <a:t>is 12-GeV </a:t>
            </a:r>
            <a:r>
              <a:rPr lang="en-US" sz="1600" dirty="0"/>
              <a:t>scope. </a:t>
            </a:r>
            <a:r>
              <a:rPr lang="en-US" sz="1600" dirty="0">
                <a:solidFill>
                  <a:srgbClr val="008000"/>
                </a:solidFill>
              </a:rPr>
              <a:t>Other detector construction is primarily </a:t>
            </a:r>
            <a:r>
              <a:rPr lang="en-US" sz="1600" dirty="0" smtClean="0">
                <a:solidFill>
                  <a:srgbClr val="008000"/>
                </a:solidFill>
              </a:rPr>
              <a:t>contributed</a:t>
            </a:r>
            <a:r>
              <a:rPr lang="en-US" sz="1600" dirty="0">
                <a:solidFill>
                  <a:srgbClr val="008000"/>
                </a:solidFill>
              </a:rPr>
              <a:t> </a:t>
            </a:r>
            <a:r>
              <a:rPr lang="en-US" sz="1600" dirty="0" smtClean="0">
                <a:solidFill>
                  <a:srgbClr val="008000"/>
                </a:solidFill>
              </a:rPr>
              <a:t>(significant involvement of universities and outside institutions)</a:t>
            </a:r>
          </a:p>
          <a:p>
            <a:pPr>
              <a:spcBef>
                <a:spcPts val="600"/>
              </a:spcBef>
            </a:pPr>
            <a:r>
              <a:rPr lang="en-US" sz="1600" b="1" dirty="0" err="1" smtClean="0"/>
              <a:t>Beamline</a:t>
            </a:r>
            <a:r>
              <a:rPr lang="en-US" sz="1600" b="1" dirty="0" smtClean="0"/>
              <a:t> at 84%</a:t>
            </a:r>
          </a:p>
          <a:p>
            <a:pPr marL="625475" lvl="1">
              <a:spcBef>
                <a:spcPts val="600"/>
              </a:spcBef>
              <a:buFont typeface="Lucida Grande"/>
              <a:buChar char="-"/>
            </a:pPr>
            <a:r>
              <a:rPr lang="en-US" sz="1600" dirty="0" smtClean="0"/>
              <a:t>Upstream </a:t>
            </a:r>
            <a:r>
              <a:rPr lang="en-US" sz="1600" dirty="0" err="1" smtClean="0"/>
              <a:t>Beamline</a:t>
            </a:r>
            <a:r>
              <a:rPr lang="en-US" sz="1600" dirty="0" smtClean="0"/>
              <a:t>: Done: (Compton, </a:t>
            </a:r>
            <a:r>
              <a:rPr lang="en-US" sz="1600" dirty="0" err="1" smtClean="0"/>
              <a:t>Møller</a:t>
            </a:r>
            <a:r>
              <a:rPr lang="en-US" sz="1600" dirty="0" smtClean="0"/>
              <a:t>, Magnet-mapping) </a:t>
            </a:r>
          </a:p>
          <a:p>
            <a:pPr>
              <a:spcBef>
                <a:spcPts val="600"/>
              </a:spcBef>
            </a:pPr>
            <a:r>
              <a:rPr lang="en-US" sz="1600" b="1" dirty="0" smtClean="0"/>
              <a:t>Q1 and HB Magnets are Installed </a:t>
            </a:r>
          </a:p>
          <a:p>
            <a:pPr marL="625475" lvl="1">
              <a:spcBef>
                <a:spcPts val="600"/>
              </a:spcBef>
              <a:buFont typeface="Lucida Grande"/>
              <a:buChar char="-"/>
            </a:pPr>
            <a:r>
              <a:rPr lang="en-US" sz="1600" dirty="0" smtClean="0"/>
              <a:t>Q1: Accepted. HB: Testing</a:t>
            </a:r>
          </a:p>
          <a:p>
            <a:pPr>
              <a:spcBef>
                <a:spcPts val="600"/>
              </a:spcBef>
            </a:pPr>
            <a:r>
              <a:rPr lang="en-US" sz="1600" b="1" dirty="0" smtClean="0"/>
              <a:t>The Only </a:t>
            </a:r>
            <a:r>
              <a:rPr lang="en-US" sz="1600" b="1" dirty="0"/>
              <a:t>S</a:t>
            </a:r>
            <a:r>
              <a:rPr lang="en-US" sz="1600" b="1" dirty="0" smtClean="0"/>
              <a:t>ignificant </a:t>
            </a:r>
            <a:r>
              <a:rPr lang="en-US" sz="1600" b="1" dirty="0"/>
              <a:t>F</a:t>
            </a:r>
            <a:r>
              <a:rPr lang="en-US" sz="1600" b="1" dirty="0" smtClean="0"/>
              <a:t>abrications Remaining</a:t>
            </a:r>
            <a:r>
              <a:rPr lang="en-US" sz="1600" b="1" dirty="0"/>
              <a:t> </a:t>
            </a:r>
            <a:r>
              <a:rPr lang="en-US" sz="1600" b="1" dirty="0" smtClean="0"/>
              <a:t>are Q2, Dipole, Q3</a:t>
            </a:r>
          </a:p>
          <a:p>
            <a:pPr marL="625475" lvl="1">
              <a:spcBef>
                <a:spcPts val="600"/>
              </a:spcBef>
            </a:pPr>
            <a:r>
              <a:rPr lang="en-US" sz="1600" dirty="0" smtClean="0"/>
              <a:t>Arrivals: early 2016</a:t>
            </a:r>
          </a:p>
        </p:txBody>
      </p:sp>
      <p:pic>
        <p:nvPicPr>
          <p:cNvPr id="11" name="Picture 10"/>
          <p:cNvPicPr>
            <a:picLocks noChangeAspect="1"/>
          </p:cNvPicPr>
          <p:nvPr/>
        </p:nvPicPr>
        <p:blipFill>
          <a:blip r:embed="rId4"/>
          <a:stretch>
            <a:fillRect/>
          </a:stretch>
        </p:blipFill>
        <p:spPr>
          <a:xfrm>
            <a:off x="6100075" y="3657600"/>
            <a:ext cx="2743200" cy="275004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408444733"/>
      </p:ext>
    </p:extLst>
  </p:cSld>
  <p:clrMapOvr>
    <a:masterClrMapping/>
  </p:clrMapOvr>
  <p:timing>
    <p:tnLst>
      <p:par>
        <p:cTn id="1" dur="indefinite" restart="never" nodeType="tmRoot"/>
      </p:par>
    </p:tnLst>
  </p:timing>
</p:sld>
</file>

<file path=ppt/theme/theme1.xml><?xml version="1.0" encoding="utf-8"?>
<a:theme xmlns:a="http://schemas.openxmlformats.org/drawingml/2006/main" name="1_JLabPowerpointMai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3_JLabPowerpointMai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4_JLabPowerpointMai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57357</TotalTime>
  <Words>1928</Words>
  <Application>Microsoft Office PowerPoint</Application>
  <PresentationFormat>On-screen Show (4:3)</PresentationFormat>
  <Paragraphs>495</Paragraphs>
  <Slides>31</Slides>
  <Notes>11</Notes>
  <HiddenSlides>0</HiddenSlides>
  <MMClips>0</MMClips>
  <ScaleCrop>false</ScaleCrop>
  <HeadingPairs>
    <vt:vector size="4" baseType="variant">
      <vt:variant>
        <vt:lpstr>Theme</vt:lpstr>
      </vt:variant>
      <vt:variant>
        <vt:i4>3</vt:i4>
      </vt:variant>
      <vt:variant>
        <vt:lpstr>Slide Titles</vt:lpstr>
      </vt:variant>
      <vt:variant>
        <vt:i4>31</vt:i4>
      </vt:variant>
    </vt:vector>
  </HeadingPairs>
  <TitlesOfParts>
    <vt:vector size="34" baseType="lpstr">
      <vt:lpstr>1_JLabPowerpointMain</vt:lpstr>
      <vt:lpstr>3_JLabPowerpointMain</vt:lpstr>
      <vt:lpstr>4_JLabPowerpointMain</vt:lpstr>
      <vt:lpstr>PowerPoint Presentation</vt:lpstr>
      <vt:lpstr>Outline</vt:lpstr>
      <vt:lpstr>PowerPoint Presentation</vt:lpstr>
      <vt:lpstr>12 GeV Upgrade Project</vt:lpstr>
      <vt:lpstr>Hall D: 100% Complete</vt:lpstr>
      <vt:lpstr>Hall B Status</vt:lpstr>
      <vt:lpstr>CLAS12 Beyond the Baseline:  User Contributions </vt:lpstr>
      <vt:lpstr>PowerPoint Presentation</vt:lpstr>
      <vt:lpstr>Hall C Status</vt:lpstr>
      <vt:lpstr>PowerPoint Presentation</vt:lpstr>
      <vt:lpstr>Hall A Projected Experiment Schedule</vt:lpstr>
      <vt:lpstr>Hall B Schedule</vt:lpstr>
      <vt:lpstr>Program Advisory Committee</vt:lpstr>
      <vt:lpstr>PAC43 Results</vt:lpstr>
      <vt:lpstr>PowerPoint Presentation</vt:lpstr>
      <vt:lpstr>12 GeV Approved Experiments by PAC Days </vt:lpstr>
      <vt:lpstr>Jeopardy</vt:lpstr>
      <vt:lpstr>Future Projects</vt:lpstr>
      <vt:lpstr>Budget </vt:lpstr>
      <vt:lpstr>2015 NSAC Long Range Plan</vt:lpstr>
      <vt:lpstr>NSAC 2015 LRP</vt:lpstr>
      <vt:lpstr>JLEIC: EIC at Jefferson Lab </vt:lpstr>
      <vt:lpstr>PowerPoint Presentation</vt:lpstr>
      <vt:lpstr>PowerPoint Presentation</vt:lpstr>
      <vt:lpstr> EIC Timeline</vt:lpstr>
      <vt:lpstr>EIC Developments</vt:lpstr>
      <vt:lpstr>Summary</vt:lpstr>
      <vt:lpstr>JLab: A Laboratory for Nuclear Science</vt:lpstr>
      <vt:lpstr>NSAC 2015 LRP</vt:lpstr>
      <vt:lpstr>NSAC 2015 LRP</vt:lpstr>
      <vt:lpstr>NSAC 2015 LRP</vt:lpstr>
    </vt:vector>
  </TitlesOfParts>
  <Company>Jefferson Lab</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Robert McKeown</dc:creator>
  <cp:lastModifiedBy>Robert McKeown</cp:lastModifiedBy>
  <cp:revision>87</cp:revision>
  <dcterms:created xsi:type="dcterms:W3CDTF">2015-04-10T12:26:13Z</dcterms:created>
  <dcterms:modified xsi:type="dcterms:W3CDTF">2016-01-12T14:03:04Z</dcterms:modified>
</cp:coreProperties>
</file>