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8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3D60F4-EEC3-DF4E-AFF4-7E736A8115C0}" type="datetimeFigureOut">
              <a:rPr lang="en-US" smtClean="0"/>
              <a:t>1/12/16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E240DD-6565-0E43-8A5C-EC9836129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17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373174-18EF-F541-BFFF-CF26080DF81C}" type="datetimeFigureOut">
              <a:rPr lang="en-US" smtClean="0"/>
              <a:t>1/12/16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397CC8-562B-544E-B060-156CB34A1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109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486-6A64-B841-9B43-B567371C2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140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486-6A64-B841-9B43-B567371C2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916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486-6A64-B841-9B43-B567371C2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985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486-6A64-B841-9B43-B567371C2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14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486-6A64-B841-9B43-B567371C2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136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486-6A64-B841-9B43-B567371C2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464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486-6A64-B841-9B43-B567371C2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016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486-6A64-B841-9B43-B567371C2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975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486-6A64-B841-9B43-B567371C2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360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486-6A64-B841-9B43-B567371C2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056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486-6A64-B841-9B43-B567371C2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406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90486-6A64-B841-9B43-B567371C2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906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0000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008000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660066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DOE Visit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Nov. 24,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751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486-6A64-B841-9B43-B567371C2288}" type="slidenum">
              <a:rPr lang="en-US" smtClean="0"/>
              <a:t>10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66521" y="1028343"/>
            <a:ext cx="7193355" cy="4216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aseline="30000" dirty="0"/>
          </a:p>
          <a:p>
            <a:r>
              <a:rPr lang="en-US" sz="4000" baseline="30000" dirty="0"/>
              <a:t>3.1 Goals for the first </a:t>
            </a:r>
            <a:r>
              <a:rPr lang="en-US" sz="4000" baseline="30000" dirty="0" smtClean="0"/>
              <a:t>year</a:t>
            </a:r>
          </a:p>
          <a:p>
            <a:endParaRPr lang="en-US" sz="4000" baseline="30000" dirty="0"/>
          </a:p>
          <a:p>
            <a:r>
              <a:rPr lang="en-US" sz="2800" baseline="30000" dirty="0"/>
              <a:t>During the first year, we will address the following key issues</a:t>
            </a:r>
            <a:r>
              <a:rPr lang="en-US" sz="2800" baseline="30000" dirty="0" smtClean="0"/>
              <a:t>:</a:t>
            </a:r>
          </a:p>
          <a:p>
            <a:r>
              <a:rPr lang="en-US" sz="2800" baseline="30000" dirty="0" smtClean="0"/>
              <a:t>        1</a:t>
            </a:r>
            <a:r>
              <a:rPr lang="en-US" sz="2800" baseline="30000" dirty="0"/>
              <a:t>. Simulations/Reconstruction (11 recommendations)</a:t>
            </a:r>
          </a:p>
          <a:p>
            <a:r>
              <a:rPr lang="en-US" sz="2800" baseline="30000" dirty="0" smtClean="0"/>
              <a:t>	2</a:t>
            </a:r>
            <a:r>
              <a:rPr lang="en-US" sz="2800" baseline="30000" dirty="0"/>
              <a:t>. Magnet and integration (5</a:t>
            </a:r>
            <a:r>
              <a:rPr lang="en-US" sz="2800" baseline="30000" dirty="0" smtClean="0"/>
              <a:t>)</a:t>
            </a:r>
            <a:endParaRPr lang="en-US" sz="2800" baseline="30000" dirty="0"/>
          </a:p>
          <a:p>
            <a:r>
              <a:rPr lang="en-US" sz="2800" baseline="30000" dirty="0" smtClean="0"/>
              <a:t>	3</a:t>
            </a:r>
            <a:r>
              <a:rPr lang="en-US" sz="2800" baseline="30000" dirty="0"/>
              <a:t>. DAQ/Electronics (4</a:t>
            </a:r>
            <a:r>
              <a:rPr lang="en-US" sz="2800" baseline="30000" dirty="0" smtClean="0"/>
              <a:t>)</a:t>
            </a:r>
          </a:p>
          <a:p>
            <a:endParaRPr lang="en-US" sz="2800" baseline="30000" dirty="0"/>
          </a:p>
          <a:p>
            <a:r>
              <a:rPr lang="en-US" sz="4000" baseline="30000" dirty="0"/>
              <a:t>3.2 Goals for the second </a:t>
            </a:r>
            <a:r>
              <a:rPr lang="en-US" sz="4000" baseline="30000" dirty="0" smtClean="0"/>
              <a:t>year</a:t>
            </a:r>
          </a:p>
          <a:p>
            <a:endParaRPr lang="en-US" sz="4000" baseline="30000" dirty="0"/>
          </a:p>
          <a:p>
            <a:r>
              <a:rPr lang="en-US" sz="2800" baseline="30000" dirty="0" smtClean="0"/>
              <a:t>	4</a:t>
            </a:r>
            <a:r>
              <a:rPr lang="en-US" sz="2800" baseline="30000" dirty="0"/>
              <a:t>. Electron PID/Trigger (</a:t>
            </a:r>
            <a:r>
              <a:rPr lang="en-US" sz="2800" baseline="30000" dirty="0" err="1"/>
              <a:t>ECal</a:t>
            </a:r>
            <a:r>
              <a:rPr lang="en-US" sz="2800" baseline="30000" dirty="0"/>
              <a:t>, </a:t>
            </a:r>
            <a:r>
              <a:rPr lang="en-US" sz="2800" baseline="30000" dirty="0" err="1"/>
              <a:t>Ligh</a:t>
            </a:r>
            <a:r>
              <a:rPr lang="en-US" sz="2800" baseline="30000" dirty="0"/>
              <a:t> Gas Cherenkov) (3)</a:t>
            </a:r>
          </a:p>
          <a:p>
            <a:r>
              <a:rPr lang="en-US" sz="2800" baseline="30000" dirty="0" smtClean="0"/>
              <a:t>	5</a:t>
            </a:r>
            <a:r>
              <a:rPr lang="en-US" sz="2800" baseline="30000" dirty="0"/>
              <a:t>. Hadron PID (TOF-MRPC and Heavy Gas </a:t>
            </a:r>
            <a:r>
              <a:rPr lang="en-US" sz="2800" baseline="30000" dirty="0" err="1"/>
              <a:t>Cherenkovs</a:t>
            </a:r>
            <a:r>
              <a:rPr lang="en-US" sz="2800" baseline="30000" dirty="0"/>
              <a:t>) (3</a:t>
            </a:r>
            <a:r>
              <a:rPr lang="en-US" sz="2800" baseline="30000" dirty="0" smtClean="0"/>
              <a:t>)</a:t>
            </a:r>
          </a:p>
          <a:p>
            <a:r>
              <a:rPr lang="en-US" sz="2800" baseline="30000" dirty="0"/>
              <a:t>	</a:t>
            </a:r>
            <a:r>
              <a:rPr lang="en-US" sz="2800" baseline="30000" dirty="0" smtClean="0"/>
              <a:t> </a:t>
            </a:r>
            <a:r>
              <a:rPr lang="en-US" sz="2800" baseline="30000" dirty="0"/>
              <a:t>6. Tracking/GEM (2)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86486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486-6A64-B841-9B43-B567371C2288}" type="slidenum">
              <a:rPr lang="en-US" smtClean="0"/>
              <a:t>11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1203" y="485282"/>
            <a:ext cx="8992797" cy="4072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aseline="30000" dirty="0" smtClean="0"/>
              <a:t>3.3 </a:t>
            </a:r>
            <a:r>
              <a:rPr lang="en-US" sz="4000" baseline="30000" dirty="0"/>
              <a:t>Request for the first year (2016) from the DOE</a:t>
            </a:r>
          </a:p>
          <a:p>
            <a:endParaRPr lang="en-US" sz="2400" baseline="30000" dirty="0"/>
          </a:p>
          <a:p>
            <a:r>
              <a:rPr lang="en-US" sz="2400" baseline="30000" dirty="0"/>
              <a:t>1</a:t>
            </a:r>
            <a:r>
              <a:rPr lang="en-US" sz="2400" baseline="30000" dirty="0" smtClean="0"/>
              <a:t>.</a:t>
            </a:r>
            <a:r>
              <a:rPr lang="en-US" sz="2400" dirty="0" smtClean="0"/>
              <a:t> </a:t>
            </a:r>
            <a:r>
              <a:rPr lang="en-US" sz="2400" baseline="30000" dirty="0" smtClean="0"/>
              <a:t>Simulations</a:t>
            </a:r>
            <a:r>
              <a:rPr lang="en-US" sz="2400" baseline="30000" dirty="0"/>
              <a:t>/Software: 3 postdocs total</a:t>
            </a:r>
          </a:p>
          <a:p>
            <a:r>
              <a:rPr lang="en-US" sz="2400" baseline="30000" dirty="0" smtClean="0"/>
              <a:t>	(</a:t>
            </a:r>
            <a:r>
              <a:rPr lang="en-US" sz="2400" baseline="30000" dirty="0"/>
              <a:t>a) 1.5 for Stony Brook work with Seamus Riordan/</a:t>
            </a:r>
            <a:r>
              <a:rPr lang="en-US" sz="2400" baseline="30000" dirty="0" err="1"/>
              <a:t>Abhay</a:t>
            </a:r>
            <a:r>
              <a:rPr lang="en-US" sz="2400" baseline="30000" dirty="0"/>
              <a:t> </a:t>
            </a:r>
            <a:r>
              <a:rPr lang="en-US" sz="2400" baseline="30000" dirty="0" err="1"/>
              <a:t>Desh</a:t>
            </a:r>
            <a:r>
              <a:rPr lang="en-US" sz="2400" baseline="30000" dirty="0"/>
              <a:t>- </a:t>
            </a:r>
            <a:r>
              <a:rPr lang="en-US" sz="2400" baseline="30000" dirty="0" err="1"/>
              <a:t>pande</a:t>
            </a:r>
            <a:r>
              <a:rPr lang="en-US" sz="2400" baseline="30000" dirty="0"/>
              <a:t>/Tom </a:t>
            </a:r>
            <a:r>
              <a:rPr lang="en-US" sz="2400" baseline="30000" dirty="0" err="1"/>
              <a:t>Hemmick</a:t>
            </a:r>
            <a:r>
              <a:rPr lang="en-US" sz="2400" baseline="30000" dirty="0"/>
              <a:t>,</a:t>
            </a:r>
          </a:p>
          <a:p>
            <a:r>
              <a:rPr lang="en-US" sz="2400" baseline="30000" dirty="0" smtClean="0"/>
              <a:t>	(</a:t>
            </a:r>
            <a:r>
              <a:rPr lang="en-US" sz="2400" baseline="30000" dirty="0"/>
              <a:t>b) 1 for Duke, work with </a:t>
            </a:r>
            <a:r>
              <a:rPr lang="en-US" sz="2400" baseline="30000" dirty="0" err="1"/>
              <a:t>Zhiwen</a:t>
            </a:r>
            <a:r>
              <a:rPr lang="en-US" sz="2400" baseline="30000" dirty="0"/>
              <a:t> Zhao/</a:t>
            </a:r>
            <a:r>
              <a:rPr lang="en-US" sz="2400" baseline="30000" dirty="0" err="1"/>
              <a:t>Haiyan</a:t>
            </a:r>
            <a:r>
              <a:rPr lang="en-US" sz="2400" baseline="30000" dirty="0"/>
              <a:t> </a:t>
            </a:r>
            <a:r>
              <a:rPr lang="en-US" sz="2400" baseline="30000" dirty="0" err="1"/>
              <a:t>Gao</a:t>
            </a:r>
            <a:r>
              <a:rPr lang="en-US" sz="2400" baseline="30000" dirty="0"/>
              <a:t> (c) 0.5 for Temple, work with </a:t>
            </a:r>
            <a:r>
              <a:rPr lang="en-US" sz="2400" baseline="30000" dirty="0" err="1"/>
              <a:t>Zein-Eddine</a:t>
            </a:r>
            <a:r>
              <a:rPr lang="en-US" sz="2400" baseline="30000" dirty="0"/>
              <a:t> </a:t>
            </a:r>
            <a:r>
              <a:rPr lang="en-US" sz="2400" baseline="30000" dirty="0" err="1"/>
              <a:t>Meziani</a:t>
            </a:r>
            <a:r>
              <a:rPr lang="en-US" sz="2400" baseline="30000" dirty="0" smtClean="0"/>
              <a:t>.</a:t>
            </a:r>
          </a:p>
          <a:p>
            <a:endParaRPr lang="en-US" sz="2400" baseline="30000" dirty="0"/>
          </a:p>
          <a:p>
            <a:r>
              <a:rPr lang="en-US" sz="2400" baseline="30000" dirty="0" smtClean="0"/>
              <a:t>2</a:t>
            </a:r>
            <a:r>
              <a:rPr lang="en-US" sz="2400" baseline="30000" dirty="0"/>
              <a:t>. </a:t>
            </a:r>
            <a:r>
              <a:rPr lang="en-US" sz="2400" baseline="30000" dirty="0" smtClean="0"/>
              <a:t>Magnet</a:t>
            </a:r>
            <a:endParaRPr lang="en-US" sz="2400" baseline="30000" dirty="0"/>
          </a:p>
          <a:p>
            <a:r>
              <a:rPr lang="en-US" sz="2400" baseline="30000" dirty="0" smtClean="0"/>
              <a:t>	(</a:t>
            </a:r>
            <a:r>
              <a:rPr lang="en-US" sz="2400" baseline="30000" dirty="0" smtClean="0"/>
              <a:t>a)Magnet </a:t>
            </a:r>
            <a:r>
              <a:rPr lang="en-US" sz="2400" baseline="30000" dirty="0"/>
              <a:t>transportation and performance testing: </a:t>
            </a:r>
            <a:r>
              <a:rPr lang="en-US" sz="2400" baseline="30000" dirty="0" err="1"/>
              <a:t>JLab</a:t>
            </a:r>
            <a:r>
              <a:rPr lang="en-US" sz="2400" baseline="30000" dirty="0"/>
              <a:t> </a:t>
            </a:r>
            <a:endParaRPr lang="en-US" sz="2400" baseline="30000" dirty="0" smtClean="0"/>
          </a:p>
          <a:p>
            <a:r>
              <a:rPr lang="en-US" sz="2400" baseline="30000" dirty="0" smtClean="0"/>
              <a:t>	(</a:t>
            </a:r>
            <a:r>
              <a:rPr lang="en-US" sz="2400" baseline="30000" dirty="0"/>
              <a:t>b) 3-d modeling and integration: 0.8 FTE (Argonne</a:t>
            </a:r>
            <a:r>
              <a:rPr lang="en-US" sz="2400" baseline="30000" dirty="0" smtClean="0"/>
              <a:t>)</a:t>
            </a:r>
          </a:p>
          <a:p>
            <a:endParaRPr lang="en-US" sz="2400" baseline="30000" dirty="0"/>
          </a:p>
          <a:p>
            <a:r>
              <a:rPr lang="en-US" sz="2400" baseline="30000" dirty="0" smtClean="0"/>
              <a:t>3</a:t>
            </a:r>
            <a:r>
              <a:rPr lang="en-US" sz="2400" baseline="30000" dirty="0"/>
              <a:t>. DAQ: (</a:t>
            </a:r>
            <a:r>
              <a:rPr lang="en-US" sz="2400" baseline="30000" dirty="0" err="1"/>
              <a:t>JLab</a:t>
            </a:r>
            <a:r>
              <a:rPr lang="en-US" sz="2400" baseline="30000" dirty="0"/>
              <a:t> resource excluded) $73 K equipment 0.5 postdoc (Stony Brook, work with Krishna Kumar/</a:t>
            </a:r>
            <a:r>
              <a:rPr lang="en-US" sz="2400" baseline="30000" dirty="0" err="1"/>
              <a:t>Abhay</a:t>
            </a:r>
            <a:r>
              <a:rPr lang="en-US" sz="2400" baseline="30000" dirty="0"/>
              <a:t> </a:t>
            </a:r>
            <a:r>
              <a:rPr lang="en-US" sz="2400" baseline="30000" dirty="0" err="1"/>
              <a:t>Despande</a:t>
            </a:r>
            <a:r>
              <a:rPr lang="en-US" sz="2400" baseline="30000" dirty="0"/>
              <a:t>).</a:t>
            </a:r>
          </a:p>
          <a:p>
            <a:r>
              <a:rPr lang="en-US" sz="2400" baseline="30000" dirty="0" smtClean="0"/>
              <a:t>.</a:t>
            </a:r>
            <a:endParaRPr lang="en-US" sz="2400" baseline="30000" dirty="0"/>
          </a:p>
          <a:p>
            <a:r>
              <a:rPr lang="en-US" sz="2400" baseline="30000" dirty="0"/>
              <a:t>Total: First year: $73 K and 4.3 FTE (mainly postdocs).</a:t>
            </a:r>
          </a:p>
        </p:txBody>
      </p:sp>
    </p:spTree>
    <p:extLst>
      <p:ext uri="{BB962C8B-B14F-4D97-AF65-F5344CB8AC3E}">
        <p14:creationId xmlns:p14="http://schemas.microsoft.com/office/powerpoint/2010/main" val="4216092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486-6A64-B841-9B43-B567371C2288}" type="slidenum">
              <a:rPr lang="en-US" smtClean="0"/>
              <a:t>12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199" y="335847"/>
            <a:ext cx="8229601" cy="50577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000" baseline="30000" dirty="0"/>
          </a:p>
          <a:p>
            <a:r>
              <a:rPr lang="en-US" sz="4000" baseline="30000" dirty="0"/>
              <a:t>3.4 Requests for the second year (2017</a:t>
            </a:r>
            <a:r>
              <a:rPr lang="en-US" sz="4000" baseline="30000" dirty="0" smtClean="0"/>
              <a:t>)</a:t>
            </a:r>
          </a:p>
          <a:p>
            <a:endParaRPr lang="en-US" sz="4000" baseline="30000" dirty="0"/>
          </a:p>
          <a:p>
            <a:r>
              <a:rPr lang="es-ES_tradnl" sz="2800" baseline="30000" dirty="0"/>
              <a:t>4. </a:t>
            </a:r>
            <a:r>
              <a:rPr lang="es-ES_tradnl" sz="2800" baseline="30000" dirty="0" err="1"/>
              <a:t>Electron</a:t>
            </a:r>
            <a:r>
              <a:rPr lang="es-ES_tradnl" sz="2800" baseline="30000" dirty="0"/>
              <a:t> PID: $107K, 1.6 FTE</a:t>
            </a:r>
          </a:p>
          <a:p>
            <a:r>
              <a:rPr lang="es-ES_tradnl" sz="2800" baseline="30000" dirty="0" smtClean="0"/>
              <a:t>	(</a:t>
            </a:r>
            <a:r>
              <a:rPr lang="es-ES_tradnl" sz="2800" baseline="30000" dirty="0"/>
              <a:t>a) </a:t>
            </a:r>
            <a:r>
              <a:rPr lang="es-ES_tradnl" sz="2800" baseline="30000" dirty="0" err="1"/>
              <a:t>ECal</a:t>
            </a:r>
            <a:r>
              <a:rPr lang="es-ES_tradnl" sz="2800" baseline="30000" dirty="0"/>
              <a:t> (</a:t>
            </a:r>
            <a:r>
              <a:rPr lang="es-ES_tradnl" sz="2800" baseline="30000" dirty="0" err="1"/>
              <a:t>including</a:t>
            </a:r>
            <a:r>
              <a:rPr lang="es-ES_tradnl" sz="2800" baseline="30000" dirty="0"/>
              <a:t> SPD): (</a:t>
            </a:r>
            <a:r>
              <a:rPr lang="es-ES_tradnl" sz="2800" baseline="30000" dirty="0" err="1"/>
              <a:t>Chinese</a:t>
            </a:r>
            <a:r>
              <a:rPr lang="es-ES_tradnl" sz="2800" baseline="30000" dirty="0"/>
              <a:t> </a:t>
            </a:r>
            <a:r>
              <a:rPr lang="es-ES_tradnl" sz="2800" baseline="30000" dirty="0" err="1"/>
              <a:t>contributions</a:t>
            </a:r>
            <a:r>
              <a:rPr lang="es-ES_tradnl" sz="2800" baseline="30000" dirty="0"/>
              <a:t> </a:t>
            </a:r>
            <a:r>
              <a:rPr lang="es-ES_tradnl" sz="2800" baseline="30000" dirty="0" err="1"/>
              <a:t>excluded</a:t>
            </a:r>
            <a:r>
              <a:rPr lang="es-ES_tradnl" sz="2800" baseline="30000" dirty="0"/>
              <a:t>): $20 K </a:t>
            </a:r>
            <a:r>
              <a:rPr lang="es-ES_tradnl" sz="2800" baseline="30000" dirty="0" err="1"/>
              <a:t>equipment</a:t>
            </a:r>
            <a:r>
              <a:rPr lang="es-ES_tradnl" sz="2800" baseline="30000" dirty="0"/>
              <a:t> </a:t>
            </a:r>
            <a:r>
              <a:rPr lang="es-ES_tradnl" sz="2800" baseline="30000" dirty="0" smtClean="0"/>
              <a:t>	and </a:t>
            </a:r>
            <a:r>
              <a:rPr lang="es-ES_tradnl" sz="2800" baseline="30000" dirty="0" err="1"/>
              <a:t>visitor</a:t>
            </a:r>
            <a:r>
              <a:rPr lang="es-ES_tradnl" sz="2800" baseline="30000" dirty="0"/>
              <a:t> </a:t>
            </a:r>
            <a:r>
              <a:rPr lang="es-ES_tradnl" sz="2800" baseline="30000" dirty="0" err="1"/>
              <a:t>support</a:t>
            </a:r>
            <a:r>
              <a:rPr lang="es-ES_tradnl" sz="2800" baseline="30000" dirty="0"/>
              <a:t>, 1.1 FTE (</a:t>
            </a:r>
            <a:r>
              <a:rPr lang="es-ES_tradnl" sz="2800" baseline="30000" dirty="0" err="1"/>
              <a:t>UVa</a:t>
            </a:r>
            <a:r>
              <a:rPr lang="es-ES_tradnl" sz="2800" baseline="30000" dirty="0"/>
              <a:t>, </a:t>
            </a:r>
            <a:r>
              <a:rPr lang="es-ES_tradnl" sz="2800" baseline="30000" dirty="0" err="1"/>
              <a:t>work</a:t>
            </a:r>
            <a:r>
              <a:rPr lang="es-ES_tradnl" sz="2800" baseline="30000" dirty="0"/>
              <a:t> </a:t>
            </a:r>
            <a:r>
              <a:rPr lang="es-ES_tradnl" sz="2800" baseline="30000" dirty="0" err="1"/>
              <a:t>with</a:t>
            </a:r>
            <a:r>
              <a:rPr lang="es-ES_tradnl" sz="2800" baseline="30000" dirty="0"/>
              <a:t> </a:t>
            </a:r>
            <a:r>
              <a:rPr lang="es-ES_tradnl" sz="2800" baseline="30000" dirty="0" err="1" smtClean="0"/>
              <a:t>Xiaochao</a:t>
            </a:r>
            <a:r>
              <a:rPr lang="es-ES_tradnl" sz="2800" baseline="30000" dirty="0" smtClean="0"/>
              <a:t> </a:t>
            </a:r>
            <a:r>
              <a:rPr lang="es-ES_tradnl" sz="2800" baseline="30000" dirty="0" err="1"/>
              <a:t>Zheng</a:t>
            </a:r>
            <a:r>
              <a:rPr lang="es-ES_tradnl" sz="2800" baseline="30000" dirty="0"/>
              <a:t>)</a:t>
            </a:r>
          </a:p>
          <a:p>
            <a:r>
              <a:rPr lang="es-ES_tradnl" sz="2800" baseline="30000" dirty="0" smtClean="0"/>
              <a:t>		(</a:t>
            </a:r>
            <a:r>
              <a:rPr lang="es-ES_tradnl" sz="2800" baseline="30000" dirty="0"/>
              <a:t>b)Light Gas </a:t>
            </a:r>
            <a:r>
              <a:rPr lang="es-ES_tradnl" sz="2800" baseline="30000" dirty="0" err="1"/>
              <a:t>Cerenkov</a:t>
            </a:r>
            <a:r>
              <a:rPr lang="es-ES_tradnl" sz="2800" baseline="30000" dirty="0"/>
              <a:t>: $87 K </a:t>
            </a:r>
            <a:r>
              <a:rPr lang="es-ES_tradnl" sz="2800" baseline="30000" dirty="0" err="1"/>
              <a:t>equipment</a:t>
            </a:r>
            <a:r>
              <a:rPr lang="es-ES_tradnl" sz="2800" baseline="30000" dirty="0"/>
              <a:t>, 0.5 FTE (Temple, </a:t>
            </a:r>
            <a:r>
              <a:rPr lang="es-ES_tradnl" sz="2800" baseline="30000" dirty="0" err="1"/>
              <a:t>work</a:t>
            </a:r>
            <a:r>
              <a:rPr lang="es-ES_tradnl" sz="2800" baseline="30000" dirty="0"/>
              <a:t> </a:t>
            </a:r>
            <a:r>
              <a:rPr lang="es-ES_tradnl" sz="2800" baseline="30000" dirty="0" err="1"/>
              <a:t>with</a:t>
            </a:r>
            <a:r>
              <a:rPr lang="es-ES_tradnl" sz="2800" baseline="30000" dirty="0"/>
              <a:t> </a:t>
            </a:r>
            <a:r>
              <a:rPr lang="es-ES_tradnl" sz="2800" baseline="30000" dirty="0" err="1"/>
              <a:t>Zein</a:t>
            </a:r>
            <a:r>
              <a:rPr lang="es-ES_tradnl" sz="2800" baseline="30000" dirty="0" smtClean="0"/>
              <a:t>-	</a:t>
            </a:r>
            <a:r>
              <a:rPr lang="es-ES_tradnl" sz="2800" baseline="30000" dirty="0" err="1" smtClean="0"/>
              <a:t>Eddine</a:t>
            </a:r>
            <a:r>
              <a:rPr lang="es-ES_tradnl" sz="2800" baseline="30000" dirty="0" smtClean="0"/>
              <a:t> </a:t>
            </a:r>
            <a:r>
              <a:rPr lang="es-ES_tradnl" sz="2800" baseline="30000" dirty="0" err="1"/>
              <a:t>Meziani</a:t>
            </a:r>
            <a:r>
              <a:rPr lang="es-ES_tradnl" sz="2800" baseline="30000" dirty="0"/>
              <a:t>)</a:t>
            </a:r>
          </a:p>
          <a:p>
            <a:r>
              <a:rPr lang="es-ES_tradnl" sz="2800" baseline="30000" dirty="0" smtClean="0"/>
              <a:t>5</a:t>
            </a:r>
            <a:r>
              <a:rPr lang="es-ES_tradnl" sz="2800" baseline="30000" dirty="0"/>
              <a:t>. </a:t>
            </a:r>
            <a:r>
              <a:rPr lang="es-ES_tradnl" sz="2800" baseline="30000" dirty="0" err="1"/>
              <a:t>Hadron</a:t>
            </a:r>
            <a:r>
              <a:rPr lang="es-ES_tradnl" sz="2800" baseline="30000" dirty="0"/>
              <a:t> PID: $212 K </a:t>
            </a:r>
            <a:r>
              <a:rPr lang="es-ES_tradnl" sz="2800" baseline="30000" dirty="0" err="1"/>
              <a:t>equipment</a:t>
            </a:r>
            <a:r>
              <a:rPr lang="es-ES_tradnl" sz="2800" baseline="30000" dirty="0"/>
              <a:t>, 1.2 FTE</a:t>
            </a:r>
          </a:p>
          <a:p>
            <a:r>
              <a:rPr lang="es-ES_tradnl" sz="2800" baseline="30000" dirty="0" smtClean="0"/>
              <a:t>	(</a:t>
            </a:r>
            <a:r>
              <a:rPr lang="es-ES_tradnl" sz="2800" baseline="30000" dirty="0"/>
              <a:t>a)Heavy Gas </a:t>
            </a:r>
            <a:r>
              <a:rPr lang="es-ES_tradnl" sz="2800" baseline="30000" dirty="0" err="1"/>
              <a:t>Cerenkov</a:t>
            </a:r>
            <a:r>
              <a:rPr lang="es-ES_tradnl" sz="2800" baseline="30000" dirty="0"/>
              <a:t>: (Canadian </a:t>
            </a:r>
            <a:r>
              <a:rPr lang="es-ES_tradnl" sz="2800" baseline="30000" dirty="0" err="1"/>
              <a:t>contributions</a:t>
            </a:r>
            <a:r>
              <a:rPr lang="es-ES_tradnl" sz="2800" baseline="30000" dirty="0"/>
              <a:t> </a:t>
            </a:r>
            <a:r>
              <a:rPr lang="es-ES_tradnl" sz="2800" baseline="30000" dirty="0" err="1"/>
              <a:t>excluded</a:t>
            </a:r>
            <a:r>
              <a:rPr lang="es-ES_tradnl" sz="2800" baseline="30000" dirty="0"/>
              <a:t>) $121K </a:t>
            </a:r>
            <a:r>
              <a:rPr lang="es-ES_tradnl" sz="2800" baseline="30000" dirty="0" err="1"/>
              <a:t>equipment</a:t>
            </a:r>
            <a:r>
              <a:rPr lang="es-ES_tradnl" sz="2800" baseline="30000" dirty="0"/>
              <a:t>, </a:t>
            </a:r>
            <a:r>
              <a:rPr lang="es-ES_tradnl" sz="2800" baseline="30000" dirty="0" smtClean="0"/>
              <a:t>	0.8 </a:t>
            </a:r>
            <a:r>
              <a:rPr lang="es-ES_tradnl" sz="2800" baseline="30000" dirty="0"/>
              <a:t>FTE (</a:t>
            </a:r>
            <a:r>
              <a:rPr lang="es-ES_tradnl" sz="2800" baseline="30000" dirty="0" err="1"/>
              <a:t>Duke</a:t>
            </a:r>
            <a:r>
              <a:rPr lang="es-ES_tradnl" sz="2800" baseline="30000" dirty="0"/>
              <a:t>, </a:t>
            </a:r>
            <a:r>
              <a:rPr lang="es-ES_tradnl" sz="2800" baseline="30000" dirty="0" err="1"/>
              <a:t>work</a:t>
            </a:r>
            <a:r>
              <a:rPr lang="es-ES_tradnl" sz="2800" baseline="30000" dirty="0"/>
              <a:t> </a:t>
            </a:r>
            <a:r>
              <a:rPr lang="es-ES_tradnl" sz="2800" baseline="30000" dirty="0" err="1"/>
              <a:t>with</a:t>
            </a:r>
            <a:r>
              <a:rPr lang="es-ES_tradnl" sz="2800" baseline="30000" dirty="0"/>
              <a:t> </a:t>
            </a:r>
            <a:r>
              <a:rPr lang="es-ES_tradnl" sz="2800" baseline="30000" dirty="0" err="1"/>
              <a:t>Haiyan</a:t>
            </a:r>
            <a:r>
              <a:rPr lang="es-ES_tradnl" sz="2800" baseline="30000" dirty="0"/>
              <a:t> </a:t>
            </a:r>
            <a:r>
              <a:rPr lang="es-ES_tradnl" sz="2800" baseline="30000" dirty="0" err="1"/>
              <a:t>Gao</a:t>
            </a:r>
            <a:r>
              <a:rPr lang="es-ES_tradnl" sz="2800" baseline="30000" dirty="0"/>
              <a:t>)</a:t>
            </a:r>
          </a:p>
          <a:p>
            <a:r>
              <a:rPr lang="es-ES_tradnl" sz="2800" baseline="30000" dirty="0" smtClean="0"/>
              <a:t>	(</a:t>
            </a:r>
            <a:r>
              <a:rPr lang="es-ES_tradnl" sz="2800" baseline="30000" dirty="0"/>
              <a:t>b) MRPC: $91K, 0.4 FTE (</a:t>
            </a:r>
            <a:r>
              <a:rPr lang="es-ES_tradnl" sz="2800" baseline="30000" dirty="0" err="1"/>
              <a:t>Chinese</a:t>
            </a:r>
            <a:r>
              <a:rPr lang="es-ES_tradnl" sz="2800" baseline="30000" dirty="0"/>
              <a:t> </a:t>
            </a:r>
            <a:r>
              <a:rPr lang="es-ES_tradnl" sz="2800" baseline="30000" dirty="0" err="1"/>
              <a:t>contributions</a:t>
            </a:r>
            <a:r>
              <a:rPr lang="es-ES_tradnl" sz="2800" baseline="30000" dirty="0"/>
              <a:t> </a:t>
            </a:r>
            <a:r>
              <a:rPr lang="es-ES_tradnl" sz="2800" baseline="30000" dirty="0" err="1"/>
              <a:t>excluded</a:t>
            </a:r>
            <a:r>
              <a:rPr lang="es-ES_tradnl" sz="2800" baseline="30000" dirty="0"/>
              <a:t>) (</a:t>
            </a:r>
            <a:r>
              <a:rPr lang="es-ES_tradnl" sz="2800" baseline="30000" dirty="0" err="1" smtClean="0"/>
              <a:t>Institution</a:t>
            </a:r>
            <a:r>
              <a:rPr lang="es-ES_tradnl" sz="2800" baseline="30000" dirty="0" smtClean="0"/>
              <a:t> </a:t>
            </a:r>
            <a:r>
              <a:rPr lang="es-ES_tradnl" sz="2800" baseline="30000" dirty="0"/>
              <a:t>TBD)</a:t>
            </a:r>
          </a:p>
          <a:p>
            <a:r>
              <a:rPr lang="es-ES_tradnl" sz="2800" baseline="30000" dirty="0" smtClean="0"/>
              <a:t>6</a:t>
            </a:r>
            <a:r>
              <a:rPr lang="es-ES_tradnl" sz="2800" baseline="30000" dirty="0"/>
              <a:t>. </a:t>
            </a:r>
            <a:r>
              <a:rPr lang="es-ES_tradnl" sz="2800" baseline="30000" dirty="0" err="1"/>
              <a:t>GEMs</a:t>
            </a:r>
            <a:r>
              <a:rPr lang="es-ES_tradnl" sz="2800" baseline="30000" dirty="0"/>
              <a:t>: (</a:t>
            </a:r>
            <a:r>
              <a:rPr lang="es-ES_tradnl" sz="2800" baseline="30000" dirty="0" err="1"/>
              <a:t>Chinese</a:t>
            </a:r>
            <a:r>
              <a:rPr lang="es-ES_tradnl" sz="2800" baseline="30000" dirty="0"/>
              <a:t> </a:t>
            </a:r>
            <a:r>
              <a:rPr lang="es-ES_tradnl" sz="2800" baseline="30000" dirty="0" err="1"/>
              <a:t>contributions</a:t>
            </a:r>
            <a:r>
              <a:rPr lang="es-ES_tradnl" sz="2800" baseline="30000" dirty="0"/>
              <a:t> </a:t>
            </a:r>
            <a:r>
              <a:rPr lang="es-ES_tradnl" sz="2800" baseline="30000" dirty="0" err="1"/>
              <a:t>excluded</a:t>
            </a:r>
            <a:r>
              <a:rPr lang="es-ES_tradnl" sz="2800" baseline="30000" dirty="0"/>
              <a:t>) $80 K </a:t>
            </a:r>
            <a:r>
              <a:rPr lang="es-ES_tradnl" sz="2800" baseline="30000" dirty="0" err="1"/>
              <a:t>procurement</a:t>
            </a:r>
            <a:r>
              <a:rPr lang="es-ES_tradnl" sz="2800" baseline="30000" dirty="0"/>
              <a:t> and </a:t>
            </a:r>
            <a:r>
              <a:rPr lang="es-ES_tradnl" sz="2800" baseline="30000" dirty="0" err="1"/>
              <a:t>visitor</a:t>
            </a:r>
            <a:r>
              <a:rPr lang="es-ES_tradnl" sz="2800" baseline="30000" dirty="0"/>
              <a:t> </a:t>
            </a:r>
            <a:r>
              <a:rPr lang="es-ES_tradnl" sz="2800" baseline="30000" dirty="0" err="1"/>
              <a:t>support</a:t>
            </a:r>
            <a:r>
              <a:rPr lang="es-ES_tradnl" sz="2800" baseline="30000" dirty="0"/>
              <a:t> (</a:t>
            </a:r>
            <a:r>
              <a:rPr lang="es-ES_tradnl" sz="2800" baseline="30000" dirty="0" err="1"/>
              <a:t>UVa</a:t>
            </a:r>
            <a:r>
              <a:rPr lang="es-ES_tradnl" sz="2800" baseline="30000" dirty="0"/>
              <a:t>, </a:t>
            </a:r>
            <a:r>
              <a:rPr lang="es-ES_tradnl" sz="2800" baseline="30000" dirty="0" err="1"/>
              <a:t>Nilanga</a:t>
            </a:r>
            <a:r>
              <a:rPr lang="es-ES_tradnl" sz="2800" baseline="30000" dirty="0"/>
              <a:t> </a:t>
            </a:r>
            <a:r>
              <a:rPr lang="es-ES_tradnl" sz="2800" baseline="30000" dirty="0" err="1"/>
              <a:t>Liyanage</a:t>
            </a:r>
            <a:r>
              <a:rPr lang="es-ES_tradnl" sz="2800" baseline="30000" dirty="0"/>
              <a:t> and Temple, </a:t>
            </a:r>
            <a:r>
              <a:rPr lang="es-ES_tradnl" sz="2800" baseline="30000" dirty="0" err="1"/>
              <a:t>Bernd</a:t>
            </a:r>
            <a:r>
              <a:rPr lang="es-ES_tradnl" sz="2800" baseline="30000" dirty="0"/>
              <a:t> </a:t>
            </a:r>
            <a:r>
              <a:rPr lang="es-ES_tradnl" sz="2800" baseline="30000" dirty="0" err="1"/>
              <a:t>Surrow</a:t>
            </a:r>
            <a:r>
              <a:rPr lang="es-ES_tradnl" sz="2800" baseline="30000" dirty="0"/>
              <a:t>)</a:t>
            </a:r>
          </a:p>
          <a:p>
            <a:endParaRPr lang="es-ES_tradnl" sz="2800" baseline="30000" dirty="0"/>
          </a:p>
          <a:p>
            <a:r>
              <a:rPr lang="es-ES_tradnl" sz="2800" baseline="30000" dirty="0"/>
              <a:t>Total: </a:t>
            </a:r>
            <a:r>
              <a:rPr lang="es-ES_tradnl" sz="2800" baseline="30000" dirty="0" err="1"/>
              <a:t>Second</a:t>
            </a:r>
            <a:r>
              <a:rPr lang="es-ES_tradnl" sz="2800" baseline="30000" dirty="0"/>
              <a:t> </a:t>
            </a:r>
            <a:r>
              <a:rPr lang="es-ES_tradnl" sz="2800" baseline="30000" dirty="0" err="1"/>
              <a:t>year</a:t>
            </a:r>
            <a:r>
              <a:rPr lang="es-ES_tradnl" sz="2800" baseline="30000" dirty="0"/>
              <a:t>: $399 K and 2.8 FTE (</a:t>
            </a:r>
            <a:r>
              <a:rPr lang="es-ES_tradnl" sz="2800" baseline="30000" dirty="0" err="1"/>
              <a:t>mainly</a:t>
            </a:r>
            <a:r>
              <a:rPr lang="es-ES_tradnl" sz="2800" baseline="30000" dirty="0"/>
              <a:t> </a:t>
            </a:r>
            <a:r>
              <a:rPr lang="es-ES_tradnl" sz="2800" baseline="30000" dirty="0" err="1"/>
              <a:t>postdocs</a:t>
            </a:r>
            <a:r>
              <a:rPr lang="es-ES_tradnl" sz="2800" baseline="300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008502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Attendees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</a:t>
            </a:r>
          </a:p>
          <a:p>
            <a:pPr lvl="1"/>
            <a:r>
              <a:rPr lang="en-US" dirty="0" smtClean="0"/>
              <a:t>Tim Hallman</a:t>
            </a:r>
          </a:p>
          <a:p>
            <a:pPr lvl="1"/>
            <a:r>
              <a:rPr lang="en-US" dirty="0" err="1" smtClean="0"/>
              <a:t>Gulshan</a:t>
            </a:r>
            <a:r>
              <a:rPr lang="en-US" dirty="0" smtClean="0"/>
              <a:t> </a:t>
            </a:r>
            <a:r>
              <a:rPr lang="en-US" dirty="0" err="1" smtClean="0"/>
              <a:t>Rai</a:t>
            </a:r>
            <a:endParaRPr lang="en-US" dirty="0" smtClean="0"/>
          </a:p>
          <a:p>
            <a:pPr lvl="1"/>
            <a:r>
              <a:rPr lang="en-US" dirty="0" err="1" smtClean="0"/>
              <a:t>Jehanne</a:t>
            </a:r>
            <a:r>
              <a:rPr lang="en-US" dirty="0" smtClean="0"/>
              <a:t> </a:t>
            </a:r>
            <a:r>
              <a:rPr lang="en-US" dirty="0" err="1" smtClean="0"/>
              <a:t>Gillo</a:t>
            </a:r>
            <a:endParaRPr lang="en-US" dirty="0" smtClean="0"/>
          </a:p>
          <a:p>
            <a:pPr lvl="1"/>
            <a:r>
              <a:rPr lang="en-US" dirty="0" smtClean="0"/>
              <a:t>A number of others </a:t>
            </a:r>
          </a:p>
          <a:p>
            <a:r>
              <a:rPr lang="en-US" dirty="0" smtClean="0"/>
              <a:t>JLab: Rolf </a:t>
            </a:r>
          </a:p>
          <a:p>
            <a:r>
              <a:rPr lang="en-US" dirty="0" err="1" smtClean="0"/>
              <a:t>SoLID</a:t>
            </a:r>
            <a:endParaRPr lang="en-US" dirty="0" smtClean="0"/>
          </a:p>
          <a:p>
            <a:pPr lvl="1"/>
            <a:r>
              <a:rPr lang="en-US" dirty="0" smtClean="0"/>
              <a:t>Paul, </a:t>
            </a:r>
            <a:r>
              <a:rPr lang="en-US" dirty="0" err="1" smtClean="0"/>
              <a:t>Haiyan</a:t>
            </a:r>
            <a:r>
              <a:rPr lang="en-US" dirty="0" smtClean="0"/>
              <a:t>, JP, </a:t>
            </a:r>
            <a:r>
              <a:rPr lang="en-US" dirty="0" err="1" smtClean="0"/>
              <a:t>Zein-Eddin</a:t>
            </a:r>
            <a:r>
              <a:rPr lang="en-US" dirty="0" err="1"/>
              <a:t>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486-6A64-B841-9B43-B567371C22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566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 of </a:t>
            </a:r>
            <a:r>
              <a:rPr lang="en-US" dirty="0" err="1" smtClean="0"/>
              <a:t>SoLID</a:t>
            </a:r>
            <a:r>
              <a:rPr lang="en-US" dirty="0" smtClean="0"/>
              <a:t> (</a:t>
            </a:r>
            <a:r>
              <a:rPr lang="en-US" dirty="0" err="1" smtClean="0"/>
              <a:t>Haiyan</a:t>
            </a:r>
            <a:r>
              <a:rPr lang="en-US" dirty="0" smtClean="0"/>
              <a:t>)</a:t>
            </a:r>
          </a:p>
          <a:p>
            <a:r>
              <a:rPr lang="en-US" dirty="0" smtClean="0"/>
              <a:t>Pre R&amp;D Plan for </a:t>
            </a:r>
            <a:r>
              <a:rPr lang="en-US" dirty="0" err="1" smtClean="0"/>
              <a:t>SoLID</a:t>
            </a:r>
            <a:r>
              <a:rPr lang="en-US" dirty="0" smtClean="0"/>
              <a:t> (Paul)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486-6A64-B841-9B43-B567371C228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90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of the Meeting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98299" y="2173213"/>
            <a:ext cx="8229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 err="1" smtClean="0">
                <a:solidFill>
                  <a:srgbClr val="000090"/>
                </a:solidFill>
              </a:rPr>
              <a:t>SoLID</a:t>
            </a:r>
            <a:r>
              <a:rPr lang="en-US" sz="2400" dirty="0" smtClean="0">
                <a:solidFill>
                  <a:srgbClr val="000090"/>
                </a:solidFill>
              </a:rPr>
              <a:t> is well supported by the LRP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rgbClr val="000090"/>
                </a:solidFill>
              </a:rPr>
              <a:t>Project has not been approved yet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rgbClr val="000090"/>
                </a:solidFill>
              </a:rPr>
              <a:t>DOE plans to move forward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rgbClr val="000090"/>
                </a:solidFill>
              </a:rPr>
              <a:t>Work out a time line with JLab management: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 smtClean="0">
                <a:solidFill>
                  <a:srgbClr val="000090"/>
                </a:solidFill>
              </a:rPr>
              <a:t> First </a:t>
            </a:r>
            <a:r>
              <a:rPr lang="en-US" sz="2400" dirty="0">
                <a:solidFill>
                  <a:srgbClr val="000090"/>
                </a:solidFill>
              </a:rPr>
              <a:t>draft of MIE (Spring 2017</a:t>
            </a:r>
            <a:r>
              <a:rPr lang="en-US" sz="2400" dirty="0" smtClean="0">
                <a:solidFill>
                  <a:srgbClr val="000090"/>
                </a:solidFill>
              </a:rPr>
              <a:t>)</a:t>
            </a:r>
          </a:p>
          <a:p>
            <a:pPr marL="914400" lvl="1" indent="-457200">
              <a:buAutoNum type="alphaLcPeriod"/>
            </a:pPr>
            <a:r>
              <a:rPr lang="en-US" sz="2400" dirty="0" smtClean="0">
                <a:solidFill>
                  <a:srgbClr val="000090"/>
                </a:solidFill>
              </a:rPr>
              <a:t>DOE Science Review is the next step (Summer 17)</a:t>
            </a:r>
          </a:p>
          <a:p>
            <a:pPr marL="914400" lvl="1" indent="-457200">
              <a:buAutoNum type="alphaLcPeriod"/>
            </a:pPr>
            <a:r>
              <a:rPr lang="en-US" sz="2400" dirty="0" smtClean="0">
                <a:solidFill>
                  <a:srgbClr val="000090"/>
                </a:solidFill>
              </a:rPr>
              <a:t>JLab </a:t>
            </a:r>
            <a:r>
              <a:rPr lang="en-US" sz="2400" dirty="0">
                <a:solidFill>
                  <a:srgbClr val="000090"/>
                </a:solidFill>
              </a:rPr>
              <a:t>(Rolf) will certify readiness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rgbClr val="000090"/>
                </a:solidFill>
              </a:rPr>
              <a:t>DOE requires one contact person (Paul)</a:t>
            </a:r>
          </a:p>
          <a:p>
            <a:pPr marL="457200" indent="-457200">
              <a:buAutoNum type="arabicPeriod"/>
            </a:pPr>
            <a:r>
              <a:rPr lang="en-US" sz="2400" dirty="0" err="1" smtClean="0">
                <a:solidFill>
                  <a:srgbClr val="000090"/>
                </a:solidFill>
              </a:rPr>
              <a:t>SoLID</a:t>
            </a:r>
            <a:r>
              <a:rPr lang="en-US" sz="2400" dirty="0" smtClean="0">
                <a:solidFill>
                  <a:srgbClr val="000090"/>
                </a:solidFill>
              </a:rPr>
              <a:t> can request Pre R&amp;D funds, asked to provide a plan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486-6A64-B841-9B43-B567371C228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62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(Pre-)R&amp;D Plan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486-6A64-B841-9B43-B567371C2288}" type="slidenum">
              <a:rPr lang="en-US" smtClean="0"/>
              <a:t>5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7200" y="2629172"/>
            <a:ext cx="7949021" cy="29649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aseline="30000" dirty="0" smtClean="0"/>
              <a:t>1. Late </a:t>
            </a:r>
            <a:r>
              <a:rPr lang="en-US" sz="2800" baseline="30000" dirty="0"/>
              <a:t>2016: Address first set of recommendations from the Director’s Review in order to prepare for the DOE Science Review</a:t>
            </a:r>
            <a:r>
              <a:rPr lang="en-US" sz="2800" baseline="30000" dirty="0" smtClean="0"/>
              <a:t>.</a:t>
            </a:r>
          </a:p>
          <a:p>
            <a:pPr marL="514350" indent="-514350">
              <a:buAutoNum type="arabicPeriod"/>
            </a:pPr>
            <a:endParaRPr lang="en-US" sz="2800" baseline="30000" dirty="0"/>
          </a:p>
          <a:p>
            <a:r>
              <a:rPr lang="en-US" sz="2800" baseline="30000" dirty="0"/>
              <a:t>2. Spring 2017: First draft of </a:t>
            </a:r>
            <a:r>
              <a:rPr lang="en-US" sz="2800" baseline="30000" dirty="0" smtClean="0"/>
              <a:t>MIE</a:t>
            </a:r>
          </a:p>
          <a:p>
            <a:endParaRPr lang="en-US" sz="2800" baseline="30000" dirty="0"/>
          </a:p>
          <a:p>
            <a:r>
              <a:rPr lang="en-US" sz="2800" baseline="30000" dirty="0"/>
              <a:t>3. Summer 2017: DOE Science </a:t>
            </a:r>
            <a:r>
              <a:rPr lang="en-US" sz="2800" baseline="30000" dirty="0" smtClean="0"/>
              <a:t>Review</a:t>
            </a:r>
          </a:p>
          <a:p>
            <a:endParaRPr lang="en-US" sz="2800" baseline="30000" dirty="0"/>
          </a:p>
          <a:p>
            <a:r>
              <a:rPr lang="en-US" sz="2800" baseline="30000" dirty="0"/>
              <a:t>4. 2020: Project </a:t>
            </a:r>
            <a:r>
              <a:rPr lang="en-US" sz="2800" baseline="30000" dirty="0" smtClean="0"/>
              <a:t>Start</a:t>
            </a:r>
          </a:p>
          <a:p>
            <a:endParaRPr lang="en-US" sz="2800" baseline="30000" dirty="0"/>
          </a:p>
          <a:p>
            <a:r>
              <a:rPr lang="en-US" sz="2800" baseline="30000" dirty="0"/>
              <a:t>We are requesting support from the DOE so that we can meet this </a:t>
            </a:r>
            <a:r>
              <a:rPr lang="en-US" sz="2800" baseline="30000" dirty="0" smtClean="0"/>
              <a:t>schedule</a:t>
            </a:r>
            <a:r>
              <a:rPr lang="en-US" sz="2800" baseline="30000" dirty="0"/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51916" y="1417638"/>
            <a:ext cx="18850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Schedule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22971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486-6A64-B841-9B43-B567371C2288}" type="slidenum">
              <a:rPr lang="en-US" smtClean="0"/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" y="832197"/>
            <a:ext cx="8229600" cy="5468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aseline="30000" dirty="0"/>
          </a:p>
          <a:p>
            <a:r>
              <a:rPr lang="en-US" sz="4000" baseline="30000" dirty="0" smtClean="0"/>
              <a:t>2. </a:t>
            </a:r>
            <a:r>
              <a:rPr lang="en-US" sz="4000" baseline="30000" dirty="0"/>
              <a:t>Plan to address the Recommendations in the Director’s Review</a:t>
            </a:r>
          </a:p>
          <a:p>
            <a:r>
              <a:rPr lang="en-US" sz="2800" baseline="30000" dirty="0"/>
              <a:t>Following is our plan to address the recommendations given in the Director’s Review: The numbers are the order of the recommendations in the report of the Director’s review</a:t>
            </a:r>
            <a:r>
              <a:rPr lang="en-US" sz="2800" baseline="30000" dirty="0" smtClean="0"/>
              <a:t>.</a:t>
            </a:r>
          </a:p>
          <a:p>
            <a:endParaRPr lang="en-US" sz="2800" baseline="30000" dirty="0"/>
          </a:p>
          <a:p>
            <a:r>
              <a:rPr lang="en-US" sz="2800" baseline="30000" dirty="0"/>
              <a:t>1. Completed: 15 (MRPC glass stability).</a:t>
            </a:r>
          </a:p>
          <a:p>
            <a:r>
              <a:rPr lang="en-US" sz="2800" baseline="30000" dirty="0"/>
              <a:t>2. To be completed before DOE Science Review:</a:t>
            </a:r>
          </a:p>
          <a:p>
            <a:r>
              <a:rPr lang="en-US" sz="2800" baseline="30000" dirty="0" smtClean="0"/>
              <a:t>	2</a:t>
            </a:r>
            <a:r>
              <a:rPr lang="en-US" sz="2800" baseline="30000" dirty="0"/>
              <a:t>. Simulation of performance for core measurements</a:t>
            </a:r>
          </a:p>
          <a:p>
            <a:r>
              <a:rPr lang="en-US" sz="2800" baseline="30000" dirty="0" smtClean="0"/>
              <a:t>	3</a:t>
            </a:r>
            <a:r>
              <a:rPr lang="en-US" sz="2800" baseline="30000" dirty="0"/>
              <a:t>. Development of a plan for the precision calibration of Q2 for PVDIS</a:t>
            </a:r>
          </a:p>
          <a:p>
            <a:r>
              <a:rPr lang="en-US" sz="2800" baseline="30000" dirty="0" smtClean="0"/>
              <a:t>	4</a:t>
            </a:r>
            <a:r>
              <a:rPr lang="en-US" sz="2800" baseline="30000" dirty="0"/>
              <a:t>. Bin migration for J/Psi</a:t>
            </a:r>
          </a:p>
          <a:p>
            <a:r>
              <a:rPr lang="en-US" sz="2800" baseline="30000" dirty="0" smtClean="0"/>
              <a:t>	5</a:t>
            </a:r>
            <a:r>
              <a:rPr lang="en-US" sz="2800" baseline="30000" dirty="0"/>
              <a:t>. S/B trigger rates for J/Psi</a:t>
            </a:r>
          </a:p>
          <a:p>
            <a:r>
              <a:rPr lang="en-US" sz="2800" baseline="30000" dirty="0" smtClean="0"/>
              <a:t>	6</a:t>
            </a:r>
            <a:r>
              <a:rPr lang="en-US" sz="2800" baseline="30000" dirty="0"/>
              <a:t>. DAQ </a:t>
            </a:r>
            <a:r>
              <a:rPr lang="en-US" sz="2800" baseline="30000" dirty="0" err="1"/>
              <a:t>deadtime</a:t>
            </a:r>
            <a:endParaRPr lang="en-US" sz="2800" baseline="30000" dirty="0"/>
          </a:p>
          <a:p>
            <a:r>
              <a:rPr lang="en-US" sz="2800" baseline="30000" dirty="0" smtClean="0"/>
              <a:t>	8</a:t>
            </a:r>
            <a:r>
              <a:rPr lang="en-US" sz="2800" baseline="30000" dirty="0"/>
              <a:t>. SIDIS comparisons with SBS and CLAS12</a:t>
            </a:r>
          </a:p>
          <a:p>
            <a:r>
              <a:rPr lang="en-US" sz="2800" baseline="30000" dirty="0" smtClean="0"/>
              <a:t>	26</a:t>
            </a:r>
            <a:r>
              <a:rPr lang="en-US" sz="2800" baseline="30000" dirty="0"/>
              <a:t>. Baffle optimization</a:t>
            </a:r>
          </a:p>
          <a:p>
            <a:r>
              <a:rPr lang="en-US" sz="2800" baseline="30000" dirty="0" smtClean="0"/>
              <a:t>	1</a:t>
            </a:r>
            <a:r>
              <a:rPr lang="en-US" sz="2800" baseline="30000" dirty="0"/>
              <a:t>/7/16/24 (full simulation/software frame), significant parts will be done, (full version will be a long-term effort)</a:t>
            </a:r>
          </a:p>
        </p:txBody>
      </p:sp>
    </p:spTree>
    <p:extLst>
      <p:ext uri="{BB962C8B-B14F-4D97-AF65-F5344CB8AC3E}">
        <p14:creationId xmlns:p14="http://schemas.microsoft.com/office/powerpoint/2010/main" val="1461011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486-6A64-B841-9B43-B567371C2288}" type="slidenum">
              <a:rPr lang="en-US" smtClean="0"/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25243" y="150907"/>
            <a:ext cx="74827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aseline="30000" dirty="0"/>
              <a:t>2 Plan to address the Recommendations in the Director’s </a:t>
            </a:r>
            <a:r>
              <a:rPr lang="en-US" sz="3600" baseline="30000" dirty="0" smtClean="0"/>
              <a:t>Review (cont.)</a:t>
            </a:r>
            <a:endParaRPr lang="en-US" sz="3600" baseline="30000" dirty="0"/>
          </a:p>
        </p:txBody>
      </p:sp>
      <p:sp>
        <p:nvSpPr>
          <p:cNvPr id="6" name="Rectangle 5"/>
          <p:cNvSpPr/>
          <p:nvPr/>
        </p:nvSpPr>
        <p:spPr>
          <a:xfrm>
            <a:off x="1642119" y="600927"/>
            <a:ext cx="6221944" cy="6247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aseline="30000" dirty="0"/>
          </a:p>
          <a:p>
            <a:r>
              <a:rPr lang="en-US" sz="2400" baseline="30000" dirty="0"/>
              <a:t>3. To be complete before MIE: (in addition to above) </a:t>
            </a:r>
            <a:endParaRPr lang="en-US" sz="2400" baseline="30000" dirty="0" smtClean="0"/>
          </a:p>
          <a:p>
            <a:r>
              <a:rPr lang="en-US" sz="2400" baseline="30000" dirty="0" smtClean="0"/>
              <a:t>	11</a:t>
            </a:r>
            <a:r>
              <a:rPr lang="en-US" sz="2400" baseline="30000" dirty="0"/>
              <a:t>. R&amp;D plan with timeline</a:t>
            </a:r>
          </a:p>
          <a:p>
            <a:r>
              <a:rPr lang="en-US" sz="2400" baseline="30000" dirty="0" smtClean="0"/>
              <a:t>	23/12</a:t>
            </a:r>
            <a:r>
              <a:rPr lang="en-US" sz="2400" baseline="30000" dirty="0"/>
              <a:t>/13. GEM foils, assist Chinese group and schedule risk/backup plan</a:t>
            </a:r>
          </a:p>
          <a:p>
            <a:r>
              <a:rPr lang="en-US" sz="2400" baseline="30000" dirty="0" smtClean="0"/>
              <a:t>	14</a:t>
            </a:r>
            <a:r>
              <a:rPr lang="en-US" sz="2400" baseline="30000" dirty="0"/>
              <a:t>. </a:t>
            </a:r>
            <a:r>
              <a:rPr lang="en-US" sz="2400" baseline="30000" dirty="0" err="1"/>
              <a:t>ECal</a:t>
            </a:r>
            <a:r>
              <a:rPr lang="en-US" sz="2400" baseline="30000" dirty="0"/>
              <a:t>, contact other groups. This process has started and will continue as we progress.</a:t>
            </a:r>
          </a:p>
          <a:p>
            <a:r>
              <a:rPr lang="en-US" sz="2400" baseline="30000" dirty="0" smtClean="0"/>
              <a:t>	21</a:t>
            </a:r>
            <a:r>
              <a:rPr lang="en-US" sz="2400" baseline="30000" dirty="0"/>
              <a:t>. Plan for trigger/slow control</a:t>
            </a:r>
          </a:p>
          <a:p>
            <a:r>
              <a:rPr lang="en-US" sz="2400" baseline="30000" dirty="0" smtClean="0"/>
              <a:t>	22</a:t>
            </a:r>
            <a:r>
              <a:rPr lang="en-US" sz="2400" baseline="30000" dirty="0"/>
              <a:t>. Resource needs</a:t>
            </a:r>
          </a:p>
          <a:p>
            <a:r>
              <a:rPr lang="en-US" sz="2400" baseline="30000" dirty="0" smtClean="0"/>
              <a:t>	23</a:t>
            </a:r>
            <a:r>
              <a:rPr lang="en-US" sz="2400" baseline="30000" dirty="0"/>
              <a:t>. Communication</a:t>
            </a:r>
          </a:p>
          <a:p>
            <a:r>
              <a:rPr lang="en-US" sz="2400" baseline="30000" dirty="0" smtClean="0"/>
              <a:t>	25</a:t>
            </a:r>
            <a:r>
              <a:rPr lang="en-US" sz="2400" baseline="30000" dirty="0"/>
              <a:t>. Calculation of </a:t>
            </a:r>
            <a:r>
              <a:rPr lang="en-US" sz="2400" baseline="30000" dirty="0" err="1"/>
              <a:t>radiative</a:t>
            </a:r>
            <a:r>
              <a:rPr lang="en-US" sz="2400" baseline="30000" dirty="0"/>
              <a:t> corrections</a:t>
            </a:r>
          </a:p>
          <a:p>
            <a:r>
              <a:rPr lang="en-US" sz="2400" baseline="30000" dirty="0" smtClean="0"/>
              <a:t>	Project </a:t>
            </a:r>
            <a:r>
              <a:rPr lang="en-US" sz="2400" baseline="30000" dirty="0"/>
              <a:t>management :(27, 28, 29, 30, 32, 34, 35, 36)</a:t>
            </a:r>
          </a:p>
          <a:p>
            <a:endParaRPr lang="en-US" sz="2400" baseline="30000" dirty="0" smtClean="0"/>
          </a:p>
          <a:p>
            <a:r>
              <a:rPr lang="en-US" sz="2400" baseline="30000" dirty="0" smtClean="0"/>
              <a:t>Other </a:t>
            </a:r>
            <a:r>
              <a:rPr lang="en-US" sz="2400" baseline="30000" dirty="0"/>
              <a:t>items related to the magnet: (18, 19, 20, 31,33) will either be done, or have a plan to be addressed</a:t>
            </a:r>
            <a:r>
              <a:rPr lang="en-US" sz="2400" baseline="30000" dirty="0" smtClean="0"/>
              <a:t>.</a:t>
            </a:r>
          </a:p>
          <a:p>
            <a:endParaRPr lang="en-US" sz="2400" baseline="30000" dirty="0"/>
          </a:p>
          <a:p>
            <a:r>
              <a:rPr lang="en-US" sz="2400" baseline="30000" dirty="0"/>
              <a:t>4. The following items are being worked on, but the full solution will be a long-term effort:</a:t>
            </a:r>
          </a:p>
          <a:p>
            <a:r>
              <a:rPr lang="en-US" sz="2400" baseline="30000" dirty="0" smtClean="0"/>
              <a:t>	1</a:t>
            </a:r>
            <a:r>
              <a:rPr lang="en-US" sz="2400" baseline="30000" dirty="0"/>
              <a:t>/7/16/24 full simulation/software framework</a:t>
            </a:r>
          </a:p>
          <a:p>
            <a:r>
              <a:rPr lang="en-US" sz="2400" baseline="30000" dirty="0" smtClean="0"/>
              <a:t>	9</a:t>
            </a:r>
            <a:r>
              <a:rPr lang="en-US" sz="2400" baseline="30000" dirty="0"/>
              <a:t>/17. </a:t>
            </a:r>
            <a:r>
              <a:rPr lang="en-US" sz="2400" baseline="30000" dirty="0" err="1"/>
              <a:t>Kaon</a:t>
            </a:r>
            <a:r>
              <a:rPr lang="en-US" sz="2400" baseline="30000" dirty="0"/>
              <a:t> identification: looked into options, improvement in MRPC-TOF most promising</a:t>
            </a:r>
          </a:p>
          <a:p>
            <a:r>
              <a:rPr lang="en-US" sz="2400" baseline="30000" dirty="0" smtClean="0"/>
              <a:t>	10</a:t>
            </a:r>
            <a:r>
              <a:rPr lang="en-US" sz="2400" baseline="30000" dirty="0"/>
              <a:t>. develop GPD program: TCS approved; DDVCS, LOI submit- ted, proposal under development</a:t>
            </a:r>
          </a:p>
          <a:p>
            <a:r>
              <a:rPr lang="en-US" sz="2400" baseline="30000" dirty="0"/>
              <a:t>Transverse polarized DVCS under development Full GPD program will require funding beyond base line (</a:t>
            </a:r>
            <a:r>
              <a:rPr lang="en-US" sz="2400" baseline="30000" dirty="0" err="1"/>
              <a:t>Muon</a:t>
            </a:r>
            <a:r>
              <a:rPr lang="en-US" sz="2400" baseline="30000" dirty="0"/>
              <a:t> detection, ...)</a:t>
            </a:r>
          </a:p>
        </p:txBody>
      </p:sp>
    </p:spTree>
    <p:extLst>
      <p:ext uri="{BB962C8B-B14F-4D97-AF65-F5344CB8AC3E}">
        <p14:creationId xmlns:p14="http://schemas.microsoft.com/office/powerpoint/2010/main" val="3457157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486-6A64-B841-9B43-B567371C2288}" type="slidenum">
              <a:rPr lang="en-US" smtClean="0"/>
              <a:t>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47839" y="834542"/>
            <a:ext cx="7443753" cy="3334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000" baseline="30000" dirty="0"/>
          </a:p>
          <a:p>
            <a:r>
              <a:rPr lang="en-US" sz="4000" baseline="30000" dirty="0"/>
              <a:t>3.5 Present DOE-sponsored University </a:t>
            </a:r>
            <a:r>
              <a:rPr lang="en-US" sz="4000" baseline="30000" dirty="0" smtClean="0"/>
              <a:t>Effort</a:t>
            </a:r>
          </a:p>
          <a:p>
            <a:endParaRPr lang="en-US" sz="4000" baseline="30000" dirty="0"/>
          </a:p>
          <a:p>
            <a:r>
              <a:rPr lang="en-US" sz="2800" baseline="30000" dirty="0" smtClean="0"/>
              <a:t>1. Duke</a:t>
            </a:r>
            <a:r>
              <a:rPr lang="en-US" sz="2800" baseline="30000" dirty="0"/>
              <a:t>: 1.65 FTE (Tracking, Software, SIDIS Systematics, and HGC) </a:t>
            </a:r>
            <a:endParaRPr lang="en-US" sz="2800" baseline="30000" dirty="0" smtClean="0"/>
          </a:p>
          <a:p>
            <a:r>
              <a:rPr lang="en-US" sz="2800" baseline="30000" dirty="0" smtClean="0"/>
              <a:t>2. Syracuse</a:t>
            </a:r>
            <a:r>
              <a:rPr lang="en-US" sz="2800" baseline="30000" dirty="0"/>
              <a:t>: 1.5 FTE (PVDIS Systematics)</a:t>
            </a:r>
          </a:p>
          <a:p>
            <a:r>
              <a:rPr lang="en-US" sz="2800" baseline="30000" dirty="0"/>
              <a:t>3. Stony Brook: 0.75 (Software framework)</a:t>
            </a:r>
          </a:p>
          <a:p>
            <a:r>
              <a:rPr lang="en-US" sz="2800" baseline="30000" dirty="0"/>
              <a:t>4. UVA: (</a:t>
            </a:r>
            <a:r>
              <a:rPr lang="en-US" sz="2800" baseline="30000" dirty="0" err="1"/>
              <a:t>Xiachao</a:t>
            </a:r>
            <a:r>
              <a:rPr lang="en-US" sz="2800" baseline="30000" dirty="0"/>
              <a:t> </a:t>
            </a:r>
            <a:r>
              <a:rPr lang="en-US" sz="2800" baseline="30000" dirty="0" err="1"/>
              <a:t>Zheng</a:t>
            </a:r>
            <a:r>
              <a:rPr lang="en-US" sz="2800" baseline="30000" dirty="0"/>
              <a:t>) </a:t>
            </a:r>
            <a:r>
              <a:rPr lang="en-US" sz="2800" baseline="30000" dirty="0" err="1"/>
              <a:t>ECal</a:t>
            </a:r>
            <a:r>
              <a:rPr lang="en-US" sz="2800" baseline="30000" dirty="0"/>
              <a:t>:, SPD’s 0.5 FTE (Testing prototypes)</a:t>
            </a:r>
          </a:p>
          <a:p>
            <a:r>
              <a:rPr lang="en-US" sz="2800" baseline="30000" dirty="0" smtClean="0"/>
              <a:t>5</a:t>
            </a:r>
            <a:r>
              <a:rPr lang="en-US" sz="2800" baseline="30000" dirty="0"/>
              <a:t>. UVA: (</a:t>
            </a:r>
            <a:r>
              <a:rPr lang="en-US" sz="2800" baseline="30000" dirty="0" err="1"/>
              <a:t>Nilanga</a:t>
            </a:r>
            <a:r>
              <a:rPr lang="en-US" sz="2800" baseline="30000" dirty="0"/>
              <a:t> </a:t>
            </a:r>
            <a:r>
              <a:rPr lang="en-US" sz="2800" baseline="30000" dirty="0" err="1"/>
              <a:t>Liyanage</a:t>
            </a:r>
            <a:r>
              <a:rPr lang="en-US" sz="2800" baseline="30000" dirty="0"/>
              <a:t>) GEM’s: 0.25 FTE (Developing large area GEM’s, coordinate with Chinese)</a:t>
            </a:r>
          </a:p>
          <a:p>
            <a:r>
              <a:rPr lang="en-US" sz="2800" baseline="30000" dirty="0"/>
              <a:t>6. Temple: 0.2 FTE (J/</a:t>
            </a:r>
            <a:r>
              <a:rPr lang="en-US" sz="2800" baseline="30000" dirty="0" err="1"/>
              <a:t>Ψ</a:t>
            </a:r>
            <a:r>
              <a:rPr lang="en-US" sz="2800" baseline="30000" dirty="0"/>
              <a:t> systematics, LGC)</a:t>
            </a:r>
          </a:p>
        </p:txBody>
      </p:sp>
    </p:spTree>
    <p:extLst>
      <p:ext uri="{BB962C8B-B14F-4D97-AF65-F5344CB8AC3E}">
        <p14:creationId xmlns:p14="http://schemas.microsoft.com/office/powerpoint/2010/main" val="3468142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SoLID</a:t>
            </a:r>
            <a:r>
              <a:rPr lang="en-US" dirty="0" smtClean="0"/>
              <a:t> Organization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486-6A64-B841-9B43-B567371C2288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5" descr="chart_solid_Jan2016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080" y="1365623"/>
            <a:ext cx="7337556" cy="4990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418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1224</TotalTime>
  <Words>547</Words>
  <Application>Microsoft Macintosh PowerPoint</Application>
  <PresentationFormat>On-screen Show (4:3)</PresentationFormat>
  <Paragraphs>149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DOE Visit</vt:lpstr>
      <vt:lpstr>Attendees</vt:lpstr>
      <vt:lpstr>Presentations</vt:lpstr>
      <vt:lpstr>Content of the Meeting</vt:lpstr>
      <vt:lpstr>(Pre-)R&amp;D Plan</vt:lpstr>
      <vt:lpstr>PowerPoint Presentation</vt:lpstr>
      <vt:lpstr>PowerPoint Presentation</vt:lpstr>
      <vt:lpstr>PowerPoint Presentation</vt:lpstr>
      <vt:lpstr>SoLID Organization</vt:lpstr>
      <vt:lpstr>PowerPoint Presentation</vt:lpstr>
      <vt:lpstr>PowerPoint Presentation</vt:lpstr>
      <vt:lpstr>PowerPoint Presentation</vt:lpstr>
    </vt:vector>
  </TitlesOfParts>
  <Company>Syracuse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 Visit</dc:title>
  <dc:creator>Paul Souder</dc:creator>
  <cp:lastModifiedBy>Paul Souder</cp:lastModifiedBy>
  <cp:revision>12</cp:revision>
  <dcterms:created xsi:type="dcterms:W3CDTF">2016-01-10T14:35:40Z</dcterms:created>
  <dcterms:modified xsi:type="dcterms:W3CDTF">2016-01-12T15:08:26Z</dcterms:modified>
</cp:coreProperties>
</file>