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60" r:id="rId5"/>
    <p:sldId id="258" r:id="rId6"/>
    <p:sldId id="271" r:id="rId7"/>
    <p:sldId id="269" r:id="rId8"/>
    <p:sldId id="273" r:id="rId9"/>
    <p:sldId id="264" r:id="rId10"/>
    <p:sldId id="276" r:id="rId11"/>
    <p:sldId id="277" r:id="rId12"/>
    <p:sldId id="279" r:id="rId13"/>
    <p:sldId id="286" r:id="rId14"/>
    <p:sldId id="284" r:id="rId15"/>
    <p:sldId id="285" r:id="rId16"/>
    <p:sldId id="289" r:id="rId17"/>
    <p:sldId id="288" r:id="rId18"/>
    <p:sldId id="287" r:id="rId19"/>
    <p:sldId id="280" r:id="rId20"/>
    <p:sldId id="290" r:id="rId21"/>
    <p:sldId id="292" r:id="rId22"/>
    <p:sldId id="293" r:id="rId23"/>
    <p:sldId id="294" r:id="rId24"/>
    <p:sldId id="281" r:id="rId25"/>
    <p:sldId id="283" r:id="rId26"/>
    <p:sldId id="27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016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723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10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24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35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4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9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06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21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36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25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06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CA79F-4E13-4B7B-AB92-0A308E7B5C1F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3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 DAQ update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Alexandre </a:t>
            </a:r>
            <a:r>
              <a:rPr lang="en-US" dirty="0" err="1" smtClean="0"/>
              <a:t>Camsonne</a:t>
            </a:r>
            <a:endParaRPr lang="en-US" dirty="0" smtClean="0"/>
          </a:p>
          <a:p>
            <a:r>
              <a:rPr lang="en-US" dirty="0" smtClean="0"/>
              <a:t>January </a:t>
            </a:r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</a:p>
          <a:p>
            <a:r>
              <a:rPr lang="en-US" dirty="0" err="1" smtClean="0"/>
              <a:t>SoLID</a:t>
            </a:r>
            <a:r>
              <a:rPr lang="en-US" dirty="0" smtClean="0"/>
              <a:t> collaboration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949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FADC new VTP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New CTP for Hall B</a:t>
            </a:r>
          </a:p>
          <a:p>
            <a:r>
              <a:rPr lang="en-US" dirty="0" smtClean="0"/>
              <a:t>Allow readout FADC in parallel : 16 times faster</a:t>
            </a:r>
          </a:p>
          <a:p>
            <a:r>
              <a:rPr lang="en-US" dirty="0" smtClean="0"/>
              <a:t>FADC readout is not a bottle neck : max rate with 8 </a:t>
            </a:r>
            <a:r>
              <a:rPr lang="en-US" dirty="0" err="1" smtClean="0"/>
              <a:t>Gbps</a:t>
            </a:r>
            <a:r>
              <a:rPr lang="en-US" dirty="0" smtClean="0"/>
              <a:t> link assuming 20 samples</a:t>
            </a:r>
          </a:p>
          <a:p>
            <a:r>
              <a:rPr lang="en-US" dirty="0" smtClean="0"/>
              <a:t>Can read all channels 64 channels per sector and reduce on VTP : clustering</a:t>
            </a:r>
          </a:p>
          <a:p>
            <a:r>
              <a:rPr lang="en-US" dirty="0" smtClean="0"/>
              <a:t>2 </a:t>
            </a:r>
            <a:r>
              <a:rPr lang="en-US" dirty="0" err="1" smtClean="0"/>
              <a:t>additionnal</a:t>
            </a:r>
            <a:r>
              <a:rPr lang="en-US" dirty="0" smtClean="0"/>
              <a:t> optical links for trigger for triggering neighboring </a:t>
            </a:r>
            <a:r>
              <a:rPr lang="en-US" dirty="0" smtClean="0"/>
              <a:t>sector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First prototype in about 1 month</a:t>
            </a:r>
            <a:endParaRPr lang="en-US" dirty="0">
              <a:solidFill>
                <a:schemeClr val="accent3"/>
              </a:solidFill>
            </a:endParaRP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936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Cerenkov PMT readout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MAROC3 close to what we need</a:t>
            </a:r>
          </a:p>
          <a:p>
            <a:pPr lvl="1"/>
            <a:r>
              <a:rPr lang="en-US" dirty="0" smtClean="0"/>
              <a:t>64 channels</a:t>
            </a:r>
          </a:p>
          <a:p>
            <a:pPr lvl="1"/>
            <a:r>
              <a:rPr lang="en-US" dirty="0" smtClean="0"/>
              <a:t>Variable gain</a:t>
            </a:r>
          </a:p>
          <a:p>
            <a:pPr lvl="1"/>
            <a:r>
              <a:rPr lang="en-US" dirty="0" smtClean="0"/>
              <a:t>Discriminated fast logic signal</a:t>
            </a:r>
          </a:p>
          <a:p>
            <a:pPr lvl="1"/>
            <a:r>
              <a:rPr lang="en-US" dirty="0" smtClean="0"/>
              <a:t>Missing : analog sum of 8, need sum of 64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>
                <a:solidFill>
                  <a:schemeClr val="accent3"/>
                </a:solidFill>
              </a:rPr>
              <a:t>8 sum of 8 available just need to sum them, will check with INFN for modified RICH board, requested 10 K$ </a:t>
            </a:r>
            <a:r>
              <a:rPr lang="en-US" dirty="0" err="1" smtClean="0">
                <a:solidFill>
                  <a:schemeClr val="accent3"/>
                </a:solidFill>
              </a:rPr>
              <a:t>preRD</a:t>
            </a:r>
            <a:r>
              <a:rPr lang="en-US" dirty="0" smtClean="0">
                <a:solidFill>
                  <a:schemeClr val="accent3"/>
                </a:solidFill>
              </a:rPr>
              <a:t> money</a:t>
            </a:r>
          </a:p>
          <a:p>
            <a:pPr lvl="1"/>
            <a:r>
              <a:rPr lang="en-US" dirty="0" smtClean="0">
                <a:solidFill>
                  <a:schemeClr val="accent3"/>
                </a:solidFill>
              </a:rPr>
              <a:t>Radiation hardness is pretty good, need to be tested, possibility of new version to handle Single Event Upset</a:t>
            </a:r>
          </a:p>
          <a:p>
            <a:pPr lvl="1"/>
            <a:r>
              <a:rPr lang="en-US" dirty="0" smtClean="0">
                <a:solidFill>
                  <a:schemeClr val="accent3"/>
                </a:solidFill>
              </a:rPr>
              <a:t>MAROC default option </a:t>
            </a:r>
            <a:endParaRPr lang="en-US" dirty="0">
              <a:solidFill>
                <a:schemeClr val="accent3"/>
              </a:solidFill>
            </a:endParaRP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Will check design with electronics group for FADC analog output</a:t>
            </a:r>
          </a:p>
          <a:p>
            <a:r>
              <a:rPr lang="en-US" dirty="0" smtClean="0"/>
              <a:t>Possible readout schemes</a:t>
            </a:r>
          </a:p>
          <a:p>
            <a:pPr lvl="1"/>
            <a:r>
              <a:rPr lang="en-US" dirty="0" smtClean="0"/>
              <a:t>FADC only ( default )</a:t>
            </a:r>
          </a:p>
          <a:p>
            <a:pPr lvl="1"/>
            <a:r>
              <a:rPr lang="en-US" dirty="0" smtClean="0"/>
              <a:t>FADC + VETROC </a:t>
            </a:r>
          </a:p>
          <a:p>
            <a:pPr lvl="1"/>
            <a:r>
              <a:rPr lang="en-US" dirty="0" smtClean="0"/>
              <a:t>VETROC only : needs to be </a:t>
            </a:r>
            <a:r>
              <a:rPr lang="en-US" dirty="0" smtClean="0"/>
              <a:t>evaluated </a:t>
            </a:r>
          </a:p>
          <a:p>
            <a:pPr lvl="1"/>
            <a:endParaRPr lang="en-US" dirty="0"/>
          </a:p>
          <a:p>
            <a:pPr lvl="1"/>
            <a:r>
              <a:rPr lang="en-US" dirty="0" smtClean="0">
                <a:solidFill>
                  <a:schemeClr val="accent3"/>
                </a:solidFill>
              </a:rPr>
              <a:t>Preferred : Add TDC readout for each Cerenkov channel  232 VETROC </a:t>
            </a:r>
            <a:r>
              <a:rPr lang="en-US" dirty="0" err="1" smtClean="0">
                <a:solidFill>
                  <a:schemeClr val="accent3"/>
                </a:solidFill>
              </a:rPr>
              <a:t>additionnal</a:t>
            </a:r>
            <a:r>
              <a:rPr lang="en-US" dirty="0" smtClean="0">
                <a:solidFill>
                  <a:schemeClr val="accent3"/>
                </a:solidFill>
              </a:rPr>
              <a:t> 700 K$, could improve Cerenkov trigger</a:t>
            </a:r>
            <a:endParaRPr lang="en-US" dirty="0">
              <a:solidFill>
                <a:schemeClr val="accent3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193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MRPC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Expected timing resolution 80 to 50 </a:t>
            </a:r>
            <a:r>
              <a:rPr lang="en-US" dirty="0" err="1" smtClean="0"/>
              <a:t>ps</a:t>
            </a:r>
            <a:endParaRPr lang="en-US" dirty="0" smtClean="0"/>
          </a:p>
          <a:p>
            <a:r>
              <a:rPr lang="en-US" dirty="0" smtClean="0"/>
              <a:t>Default readout</a:t>
            </a:r>
          </a:p>
          <a:p>
            <a:pPr lvl="1"/>
            <a:r>
              <a:rPr lang="en-US" dirty="0" smtClean="0"/>
              <a:t>NINO + VETROC : 20 </a:t>
            </a:r>
            <a:r>
              <a:rPr lang="en-US" dirty="0" err="1" smtClean="0"/>
              <a:t>ps</a:t>
            </a:r>
            <a:r>
              <a:rPr lang="en-US" dirty="0" smtClean="0"/>
              <a:t> timing resolution</a:t>
            </a:r>
          </a:p>
          <a:p>
            <a:r>
              <a:rPr lang="en-US" dirty="0" smtClean="0"/>
              <a:t>R&amp;D MRPC : 20 </a:t>
            </a:r>
            <a:r>
              <a:rPr lang="en-US" dirty="0" err="1" smtClean="0"/>
              <a:t>ps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Sampling TDC ASICs : PSEC4/5, SAMPIC, DRS4 give 5 to 1 </a:t>
            </a:r>
            <a:r>
              <a:rPr lang="en-US" dirty="0" err="1" smtClean="0"/>
              <a:t>ps</a:t>
            </a:r>
            <a:r>
              <a:rPr lang="en-US" dirty="0" smtClean="0"/>
              <a:t> resolution</a:t>
            </a:r>
          </a:p>
          <a:p>
            <a:pPr lvl="1"/>
            <a:r>
              <a:rPr lang="en-US" dirty="0" smtClean="0"/>
              <a:t>TDC ASIC SBIR : 2ps </a:t>
            </a:r>
            <a:r>
              <a:rPr lang="en-US" dirty="0" smtClean="0"/>
              <a:t>LSB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Need to determine effect of background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More details in TOF talk, would go for sampling electronics though add </a:t>
            </a:r>
            <a:r>
              <a:rPr lang="en-US" dirty="0" err="1" smtClean="0">
                <a:solidFill>
                  <a:schemeClr val="accent3"/>
                </a:solidFill>
              </a:rPr>
              <a:t>deadtime</a:t>
            </a:r>
            <a:r>
              <a:rPr lang="en-US" dirty="0" smtClean="0">
                <a:solidFill>
                  <a:schemeClr val="accent3"/>
                </a:solidFill>
              </a:rPr>
              <a:t> and event size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329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94753"/>
            <a:ext cx="8956129" cy="6915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1112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GEM readout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VMM3</a:t>
            </a:r>
            <a:endParaRPr lang="en-US" dirty="0"/>
          </a:p>
          <a:p>
            <a:pPr lvl="1"/>
            <a:r>
              <a:rPr lang="en-US" dirty="0" smtClean="0"/>
              <a:t>Peaking time 25 to 200 ns</a:t>
            </a:r>
          </a:p>
          <a:p>
            <a:pPr lvl="1"/>
            <a:r>
              <a:rPr lang="en-US" dirty="0" smtClean="0"/>
              <a:t>6 bit ADC 25 ns</a:t>
            </a:r>
          </a:p>
          <a:p>
            <a:pPr lvl="1"/>
            <a:r>
              <a:rPr lang="en-US" dirty="0" smtClean="0"/>
              <a:t>10 bit ADC and time 200 ns : 38 bit</a:t>
            </a:r>
          </a:p>
          <a:p>
            <a:pPr lvl="1"/>
            <a:r>
              <a:rPr lang="en-US" dirty="0" smtClean="0"/>
              <a:t>200 MHz readout</a:t>
            </a:r>
          </a:p>
          <a:p>
            <a:pPr lvl="1"/>
            <a:r>
              <a:rPr lang="en-US" dirty="0" smtClean="0"/>
              <a:t>Digital readout</a:t>
            </a:r>
          </a:p>
          <a:p>
            <a:r>
              <a:rPr lang="en-US" dirty="0" smtClean="0"/>
              <a:t>Promising option though no multiple samples, or low resolution </a:t>
            </a:r>
            <a:r>
              <a:rPr lang="en-US" dirty="0" smtClean="0"/>
              <a:t>ADC might be an issue with background</a:t>
            </a:r>
            <a:endParaRPr lang="en-US" dirty="0" smtClean="0"/>
          </a:p>
          <a:p>
            <a:r>
              <a:rPr lang="en-US" dirty="0" smtClean="0"/>
              <a:t>Test board available after ATLAS testing ( 1 to 2 years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Requested 10 K$ </a:t>
            </a:r>
            <a:r>
              <a:rPr lang="en-US" dirty="0" err="1" smtClean="0">
                <a:solidFill>
                  <a:schemeClr val="accent3"/>
                </a:solidFill>
              </a:rPr>
              <a:t>preRD</a:t>
            </a:r>
            <a:r>
              <a:rPr lang="en-US" dirty="0" smtClean="0">
                <a:solidFill>
                  <a:schemeClr val="accent3"/>
                </a:solidFill>
              </a:rPr>
              <a:t> for evaluation board</a:t>
            </a:r>
            <a:endParaRPr lang="en-US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847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DREAM CLAS12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371600"/>
            <a:ext cx="4845050" cy="402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371600"/>
            <a:ext cx="4038600" cy="228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" y="3810000"/>
            <a:ext cx="3429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Close to APV25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Longueur</a:t>
            </a:r>
            <a:r>
              <a:rPr lang="en-US" dirty="0" smtClean="0"/>
              <a:t> pipeline 12.8 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Or64 channel trigger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Cons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Designed for low trigger rate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No zero suppression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63246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Proposa</a:t>
            </a:r>
            <a:r>
              <a:rPr lang="en-US" dirty="0" smtClean="0"/>
              <a:t>l for 1 MHz chip development : US funding might help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9633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Tape costs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552104"/>
              </p:ext>
            </p:extLst>
          </p:nvPr>
        </p:nvGraphicFramePr>
        <p:xfrm>
          <a:off x="914400" y="1295401"/>
          <a:ext cx="7315199" cy="3352803"/>
        </p:xfrm>
        <a:graphic>
          <a:graphicData uri="http://schemas.openxmlformats.org/drawingml/2006/table">
            <a:tbl>
              <a:tblPr/>
              <a:tblGrid>
                <a:gridCol w="1156553"/>
                <a:gridCol w="1609537"/>
                <a:gridCol w="346965"/>
                <a:gridCol w="780674"/>
                <a:gridCol w="693931"/>
                <a:gridCol w="819226"/>
                <a:gridCol w="559000"/>
                <a:gridCol w="684294"/>
                <a:gridCol w="665019"/>
              </a:tblGrid>
              <a:tr h="478971">
                <a:tc>
                  <a:txBody>
                    <a:bodyPr/>
                    <a:lstStyle/>
                    <a:p>
                      <a:pPr rtl="0" fontAlgn="b"/>
                      <a:endParaRPr lang="en-US" sz="1100" dirty="0">
                        <a:effectLst/>
                      </a:endParaRP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>
                        <a:effectLst/>
                      </a:endParaRP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Days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Data rate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Seconds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Total data TB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Double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DLO5 in $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dirty="0">
                          <a:effectLst/>
                        </a:rPr>
                        <a:t>DLO6 in $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2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E12-11-108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Pol proton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120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250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10368000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2592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5184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259200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155520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2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E12-12-006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J/Psi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60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250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5184000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1296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2592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129600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77760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2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E12-10-006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Transv. Pol. 3He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90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250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7776000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1944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3888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194400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116640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2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E12-11-007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Long. Pol. 3 He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35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250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3024000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756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1512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75600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45360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2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E12-10-007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PVDIS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169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250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14601600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3650.4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7300.8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365040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219024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229">
                <a:tc>
                  <a:txBody>
                    <a:bodyPr/>
                    <a:lstStyle/>
                    <a:p>
                      <a:pPr rtl="0" fontAlgn="b"/>
                      <a:endParaRPr lang="en-US" sz="1100">
                        <a:effectLst/>
                      </a:endParaRP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Total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474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>
                        <a:effectLst/>
                      </a:endParaRP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40953600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10238.4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20476.8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dirty="0">
                          <a:effectLst/>
                        </a:rPr>
                        <a:t>1023840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dirty="0">
                          <a:effectLst/>
                        </a:rPr>
                        <a:t>614304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92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Actual days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Actual years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>
                        <a:effectLst/>
                      </a:endParaRP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Time in s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>
                        <a:effectLst/>
                      </a:endParaRP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>
                        <a:effectLst/>
                      </a:endParaRP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Per year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394200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236520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2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948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2.60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474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dirty="0">
                          <a:effectLst/>
                        </a:rPr>
                        <a:t>40953600</a:t>
                      </a: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>
                        <a:effectLst/>
                      </a:endParaRP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>
                        <a:effectLst/>
                      </a:endParaRPr>
                    </a:p>
                  </a:txBody>
                  <a:tcPr marL="11641" marR="1164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1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10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100" dirty="0">
                        <a:effectLst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95400" y="5257800"/>
            <a:ext cx="5867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650 K$ total tape cost, if double 1.3 M$ total tape cost </a:t>
            </a:r>
          </a:p>
          <a:p>
            <a:r>
              <a:rPr lang="en-US" dirty="0" smtClean="0"/>
              <a:t>( might be cheaper with improved technology )</a:t>
            </a:r>
          </a:p>
          <a:p>
            <a:r>
              <a:rPr lang="en-US" dirty="0" smtClean="0"/>
              <a:t>500 MB/s should be ok for hard drives, need estimate network upgrade ( less than 100 K$ since fiber are already being pulled , to be confirmed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450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</a:t>
            </a:r>
            <a:r>
              <a:rPr lang="en-US" dirty="0" err="1" smtClean="0"/>
              <a:t>PreRD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318526"/>
              </p:ext>
            </p:extLst>
          </p:nvPr>
        </p:nvGraphicFramePr>
        <p:xfrm>
          <a:off x="1676400" y="1600200"/>
          <a:ext cx="5029200" cy="4800602"/>
        </p:xfrm>
        <a:graphic>
          <a:graphicData uri="http://schemas.openxmlformats.org/drawingml/2006/table">
            <a:tbl>
              <a:tblPr/>
              <a:tblGrid>
                <a:gridCol w="1257300"/>
                <a:gridCol w="1257300"/>
                <a:gridCol w="1257300"/>
                <a:gridCol w="1257300"/>
              </a:tblGrid>
              <a:tr h="3892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Cost estimation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800">
                        <a:effectLst/>
                      </a:endParaRP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800">
                        <a:effectLst/>
                      </a:endParaRP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800">
                        <a:effectLst/>
                      </a:endParaRP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FADC 250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4500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18000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4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Cables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800">
                        <a:effectLst/>
                      </a:endParaRP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800">
                        <a:effectLst/>
                      </a:endParaRP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4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V1290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11000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VME64X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11000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VETROC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4500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9000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4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TD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3000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3000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4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CTP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7000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7000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4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SSP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5000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5000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4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GTP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5000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5000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4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TS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3500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3500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4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TID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3000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9000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4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SD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2500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7500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2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FADC trigger Dist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4000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12000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VXS crate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15000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45000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VME CPU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4500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18000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Optical fiber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100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20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2000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2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SRS computers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3000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3000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4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MPD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4500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4500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L3 farm node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5000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5000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2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Network router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10000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10000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46">
                <a:tc>
                  <a:txBody>
                    <a:bodyPr/>
                    <a:lstStyle/>
                    <a:p>
                      <a:pPr rtl="0" fontAlgn="b"/>
                      <a:endParaRPr lang="en-US" sz="800">
                        <a:effectLst/>
                      </a:endParaRP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Total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>
                          <a:effectLst/>
                        </a:rPr>
                        <a:t>49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dirty="0">
                          <a:effectLst/>
                        </a:rPr>
                        <a:t>151500</a:t>
                      </a:r>
                    </a:p>
                  </a:txBody>
                  <a:tcPr marL="8495" marR="849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8616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 RD hardware : detector test stand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995822"/>
              </p:ext>
            </p:extLst>
          </p:nvPr>
        </p:nvGraphicFramePr>
        <p:xfrm>
          <a:off x="2362198" y="1600202"/>
          <a:ext cx="5105404" cy="4648202"/>
        </p:xfrm>
        <a:graphic>
          <a:graphicData uri="http://schemas.openxmlformats.org/drawingml/2006/table">
            <a:tbl>
              <a:tblPr/>
              <a:tblGrid>
                <a:gridCol w="1276351"/>
                <a:gridCol w="1276351"/>
                <a:gridCol w="1276351"/>
                <a:gridCol w="1276351"/>
              </a:tblGrid>
              <a:tr h="35755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FADC 250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4500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4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18000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55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VETROC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4500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2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9000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TD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3000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3000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CTP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7000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7000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SSP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5000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5000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TID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3000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3000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SD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2500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2500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33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FADC trigger Dist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4000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4000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55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VXS crate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15000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15000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55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VME CPU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4500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4500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55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Optical fiber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20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2000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55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Computer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3000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3000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MPD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4500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4500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33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Network router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10000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10000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77">
                <a:tc>
                  <a:txBody>
                    <a:bodyPr/>
                    <a:lstStyle/>
                    <a:p>
                      <a:pPr rtl="0" fontAlgn="b"/>
                      <a:endParaRPr lang="en-US" sz="1100">
                        <a:effectLst/>
                      </a:endParaRP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>
                        <a:effectLst/>
                      </a:endParaRP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>
                        <a:effectLst/>
                      </a:endParaRP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>
                        <a:effectLst/>
                      </a:endParaRP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>
                          <a:effectLst/>
                        </a:rPr>
                        <a:t>Total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>
                        <a:effectLst/>
                      </a:endParaRP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>
                        <a:effectLst/>
                      </a:endParaRP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dirty="0">
                          <a:effectLst/>
                        </a:rPr>
                        <a:t>72500</a:t>
                      </a:r>
                    </a:p>
                  </a:txBody>
                  <a:tcPr marL="12089" marR="12089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447800" y="6400800"/>
            <a:ext cx="6776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Added </a:t>
            </a:r>
            <a:r>
              <a:rPr lang="en-US" dirty="0" err="1" smtClean="0"/>
              <a:t>additionnal</a:t>
            </a:r>
            <a:r>
              <a:rPr lang="en-US" dirty="0" smtClean="0"/>
              <a:t> 10 K$ for MAROC </a:t>
            </a:r>
            <a:r>
              <a:rPr lang="en-US" smtClean="0"/>
              <a:t>and 15 </a:t>
            </a:r>
            <a:r>
              <a:rPr lang="en-US" dirty="0" smtClean="0"/>
              <a:t>K$ </a:t>
            </a:r>
            <a:r>
              <a:rPr lang="en-US" smtClean="0"/>
              <a:t>for VMM3 : total 97 K$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986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JLAB : </a:t>
            </a:r>
          </a:p>
          <a:p>
            <a:pPr lvl="1"/>
            <a:r>
              <a:rPr lang="en-US" dirty="0" smtClean="0"/>
              <a:t>Alexandre Camsonne</a:t>
            </a:r>
          </a:p>
          <a:p>
            <a:pPr lvl="1"/>
            <a:r>
              <a:rPr lang="en-US" dirty="0" smtClean="0"/>
              <a:t>Robert Michaels ( Compton development 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Steve Wood</a:t>
            </a:r>
            <a:endParaRPr lang="en-US" dirty="0" smtClean="0"/>
          </a:p>
          <a:p>
            <a:pPr lvl="1"/>
            <a:r>
              <a:rPr lang="en-US" dirty="0" smtClean="0"/>
              <a:t>Electronics group</a:t>
            </a:r>
          </a:p>
          <a:p>
            <a:pPr lvl="1"/>
            <a:r>
              <a:rPr lang="en-US" dirty="0" smtClean="0"/>
              <a:t>DAQ group</a:t>
            </a:r>
          </a:p>
          <a:p>
            <a:r>
              <a:rPr lang="en-US" dirty="0" smtClean="0"/>
              <a:t>Stony Brook</a:t>
            </a:r>
          </a:p>
          <a:p>
            <a:pPr lvl="1"/>
            <a:r>
              <a:rPr lang="en-US" dirty="0" smtClean="0"/>
              <a:t>Seamus Riordan</a:t>
            </a:r>
          </a:p>
          <a:p>
            <a:pPr lvl="1"/>
            <a:r>
              <a:rPr lang="en-US" dirty="0" smtClean="0"/>
              <a:t>Krishna Kumar</a:t>
            </a:r>
          </a:p>
          <a:p>
            <a:pPr lvl="1"/>
            <a:r>
              <a:rPr lang="en-US" dirty="0" smtClean="0"/>
              <a:t>Postdoc</a:t>
            </a:r>
          </a:p>
          <a:p>
            <a:pPr lvl="1"/>
            <a:r>
              <a:rPr lang="en-US" dirty="0" smtClean="0"/>
              <a:t>Student</a:t>
            </a:r>
          </a:p>
          <a:p>
            <a:r>
              <a:rPr lang="en-US" dirty="0" smtClean="0"/>
              <a:t>UVA : </a:t>
            </a:r>
            <a:r>
              <a:rPr lang="en-US" dirty="0" err="1" smtClean="0"/>
              <a:t>Danning</a:t>
            </a:r>
            <a:r>
              <a:rPr lang="en-US" dirty="0" smtClean="0"/>
              <a:t> Di GEM </a:t>
            </a:r>
            <a:r>
              <a:rPr lang="en-US" dirty="0" smtClean="0"/>
              <a:t>readout ( SBS / Tritium )</a:t>
            </a:r>
            <a:endParaRPr lang="en-US" dirty="0" smtClean="0"/>
          </a:p>
          <a:p>
            <a:r>
              <a:rPr lang="en-US" dirty="0" smtClean="0"/>
              <a:t>Need to make detailed manpower and task schedule for R&amp;D and experiment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63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2c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plans for the High Level Trigger and the needs for slow control need to be worked out in detail and the implications for resources need to be evaluated.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implications of the need for these resources in the context of availability of resources at the laboratory need to be understood.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Closer communication with the other </a:t>
            </a:r>
            <a:r>
              <a:rPr lang="en-US" dirty="0" err="1" smtClean="0"/>
              <a:t>JLab</a:t>
            </a:r>
            <a:r>
              <a:rPr lang="en-US" dirty="0" smtClean="0"/>
              <a:t> experiments and the </a:t>
            </a:r>
            <a:r>
              <a:rPr lang="en-US" dirty="0" err="1" smtClean="0"/>
              <a:t>JLab</a:t>
            </a:r>
            <a:r>
              <a:rPr lang="en-US" dirty="0" smtClean="0"/>
              <a:t> computing center is strongly encouraged.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Having a functional simulation and reconstruction routines as soon as possible should be a high priority in the software effort. Such software will pay off many times over in experimental design and avoiding pitfalls.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781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25963"/>
          </a:xfrm>
        </p:spPr>
        <p:txBody>
          <a:bodyPr>
            <a:normAutofit fontScale="925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GEM occupancies and digitization SIDIS for event size, </a:t>
            </a:r>
            <a:r>
              <a:rPr lang="en-US" dirty="0"/>
              <a:t>occupancy (</a:t>
            </a:r>
            <a:r>
              <a:rPr lang="en-US" dirty="0">
                <a:solidFill>
                  <a:schemeClr val="accent3"/>
                </a:solidFill>
              </a:rPr>
              <a:t>Ole, </a:t>
            </a:r>
            <a:r>
              <a:rPr lang="en-US" dirty="0" err="1">
                <a:solidFill>
                  <a:schemeClr val="accent3"/>
                </a:solidFill>
              </a:rPr>
              <a:t>Zhiwen</a:t>
            </a:r>
            <a:r>
              <a:rPr lang="en-US" dirty="0">
                <a:solidFill>
                  <a:schemeClr val="accent3"/>
                </a:solidFill>
              </a:rPr>
              <a:t>, Duke </a:t>
            </a:r>
            <a:r>
              <a:rPr lang="en-US" dirty="0" smtClean="0"/>
              <a:t>)</a:t>
            </a: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Updated trigger rates PVDIS, </a:t>
            </a:r>
            <a:r>
              <a:rPr lang="en-US" dirty="0" smtClean="0"/>
              <a:t>SIDIS</a:t>
            </a:r>
            <a:r>
              <a:rPr lang="en-US" dirty="0">
                <a:solidFill>
                  <a:schemeClr val="accent3"/>
                </a:solidFill>
              </a:rPr>
              <a:t>(</a:t>
            </a:r>
            <a:r>
              <a:rPr lang="en-US" dirty="0" err="1">
                <a:solidFill>
                  <a:schemeClr val="accent3"/>
                </a:solidFill>
              </a:rPr>
              <a:t>Zhiwen</a:t>
            </a:r>
            <a:r>
              <a:rPr lang="en-US" dirty="0">
                <a:solidFill>
                  <a:schemeClr val="accent3"/>
                </a:solidFill>
              </a:rPr>
              <a:t>, </a:t>
            </a:r>
            <a:r>
              <a:rPr lang="en-US" dirty="0" err="1" smtClean="0">
                <a:solidFill>
                  <a:schemeClr val="accent3"/>
                </a:solidFill>
              </a:rPr>
              <a:t>Rakitah</a:t>
            </a:r>
            <a:r>
              <a:rPr lang="en-US" dirty="0" smtClean="0">
                <a:solidFill>
                  <a:schemeClr val="accent3"/>
                </a:solidFill>
              </a:rPr>
              <a:t>)</a:t>
            </a: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FADC digitization PVDIS : realistic </a:t>
            </a:r>
            <a:r>
              <a:rPr lang="en-US" dirty="0"/>
              <a:t>PID </a:t>
            </a:r>
            <a:r>
              <a:rPr lang="en-US" dirty="0" smtClean="0">
                <a:solidFill>
                  <a:schemeClr val="accent3"/>
                </a:solidFill>
              </a:rPr>
              <a:t>(</a:t>
            </a:r>
            <a:r>
              <a:rPr lang="en-US" dirty="0" err="1" smtClean="0">
                <a:solidFill>
                  <a:schemeClr val="accent3"/>
                </a:solidFill>
              </a:rPr>
              <a:t>Zhiwen</a:t>
            </a:r>
            <a:r>
              <a:rPr lang="en-US" dirty="0" smtClean="0">
                <a:solidFill>
                  <a:schemeClr val="accent3"/>
                </a:solidFill>
              </a:rPr>
              <a:t>, </a:t>
            </a:r>
            <a:r>
              <a:rPr lang="en-US" dirty="0" err="1" smtClean="0">
                <a:solidFill>
                  <a:schemeClr val="accent3"/>
                </a:solidFill>
              </a:rPr>
              <a:t>Yuxiao</a:t>
            </a:r>
            <a:r>
              <a:rPr lang="en-US" dirty="0" smtClean="0">
                <a:solidFill>
                  <a:schemeClr val="accent3"/>
                </a:solidFill>
              </a:rPr>
              <a:t>?)</a:t>
            </a: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Cerenkov simulation only timing readout no </a:t>
            </a:r>
            <a:r>
              <a:rPr lang="en-US" dirty="0" smtClean="0"/>
              <a:t>FADC</a:t>
            </a:r>
            <a:r>
              <a:rPr lang="en-US" dirty="0" smtClean="0">
                <a:solidFill>
                  <a:schemeClr val="accent3"/>
                </a:solidFill>
              </a:rPr>
              <a:t>(</a:t>
            </a:r>
            <a:r>
              <a:rPr lang="en-US" dirty="0" err="1" smtClean="0">
                <a:solidFill>
                  <a:schemeClr val="accent3"/>
                </a:solidFill>
              </a:rPr>
              <a:t>Zhiwen</a:t>
            </a:r>
            <a:r>
              <a:rPr lang="en-US" dirty="0" smtClean="0">
                <a:solidFill>
                  <a:schemeClr val="accent3"/>
                </a:solidFill>
              </a:rPr>
              <a:t>?)</a:t>
            </a:r>
            <a:endParaRPr lang="en-US" dirty="0" smtClean="0"/>
          </a:p>
          <a:p>
            <a:r>
              <a:rPr lang="en-US" dirty="0" smtClean="0"/>
              <a:t>Effect 1 sample vs 3 samples GEM and 20 samples vs time integral SIDIS</a:t>
            </a:r>
          </a:p>
          <a:p>
            <a:r>
              <a:rPr lang="en-US" dirty="0" smtClean="0"/>
              <a:t>Full FADC trigger </a:t>
            </a:r>
            <a:r>
              <a:rPr lang="en-US" dirty="0" smtClean="0"/>
              <a:t>simulation SIDIS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0021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Timeline before next collaboration </a:t>
            </a:r>
            <a:r>
              <a:rPr lang="en-US" dirty="0" smtClean="0"/>
              <a:t>meeting (September 2015)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Summer SBS projects</a:t>
            </a:r>
          </a:p>
          <a:p>
            <a:pPr lvl="1"/>
            <a:r>
              <a:rPr lang="en-US" dirty="0" smtClean="0"/>
              <a:t>GTP : calorimeter</a:t>
            </a:r>
          </a:p>
          <a:p>
            <a:pPr lvl="1"/>
            <a:r>
              <a:rPr lang="en-US" dirty="0" smtClean="0"/>
              <a:t>VETROC : used by Compton</a:t>
            </a:r>
          </a:p>
          <a:p>
            <a:pPr lvl="1"/>
            <a:r>
              <a:rPr lang="en-US" dirty="0" smtClean="0"/>
              <a:t>FADC : FADC counting DAQ deployment and HCAL trigger</a:t>
            </a:r>
          </a:p>
          <a:p>
            <a:pPr lvl="1"/>
            <a:r>
              <a:rPr lang="en-US" dirty="0" smtClean="0"/>
              <a:t>L3 farm test will Hall D and DAQ group</a:t>
            </a:r>
          </a:p>
          <a:p>
            <a:pPr lvl="1"/>
            <a:r>
              <a:rPr lang="en-US" dirty="0" smtClean="0"/>
              <a:t>GEM : MPD test</a:t>
            </a:r>
          </a:p>
          <a:p>
            <a:r>
              <a:rPr lang="en-US" dirty="0" smtClean="0"/>
              <a:t>Development :</a:t>
            </a:r>
          </a:p>
          <a:p>
            <a:pPr lvl="1"/>
            <a:r>
              <a:rPr lang="en-US" dirty="0" err="1" smtClean="0"/>
              <a:t>Deadtime</a:t>
            </a:r>
            <a:r>
              <a:rPr lang="en-US" dirty="0" smtClean="0"/>
              <a:t> </a:t>
            </a:r>
            <a:r>
              <a:rPr lang="en-US" dirty="0" err="1" smtClean="0"/>
              <a:t>mesurement</a:t>
            </a:r>
            <a:endParaRPr lang="en-US" dirty="0" smtClean="0"/>
          </a:p>
          <a:p>
            <a:pPr lvl="1"/>
            <a:r>
              <a:rPr lang="en-US" dirty="0" smtClean="0"/>
              <a:t>FADC readout and trigger serialization ( could be used by other experiments NPS, SBS )</a:t>
            </a:r>
          </a:p>
        </p:txBody>
      </p:sp>
    </p:spTree>
    <p:extLst>
      <p:ext uri="{BB962C8B-B14F-4D97-AF65-F5344CB8AC3E}">
        <p14:creationId xmlns:p14="http://schemas.microsoft.com/office/powerpoint/2010/main" val="24556522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 R&amp;D manpower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Test trigger rate capability ( 3 months  + 1 JLAB )</a:t>
            </a:r>
            <a:endParaRPr lang="en-US" dirty="0"/>
          </a:p>
          <a:p>
            <a:r>
              <a:rPr lang="en-US" dirty="0" smtClean="0"/>
              <a:t>Test </a:t>
            </a:r>
            <a:r>
              <a:rPr lang="en-US" dirty="0" smtClean="0"/>
              <a:t>full triggering </a:t>
            </a:r>
            <a:r>
              <a:rPr lang="en-US" dirty="0" smtClean="0"/>
              <a:t>schemes ( implementation  3month / test 6 month + 1 person JLAB)</a:t>
            </a:r>
            <a:endParaRPr lang="en-US" dirty="0"/>
          </a:p>
          <a:p>
            <a:r>
              <a:rPr lang="en-US" dirty="0" smtClean="0"/>
              <a:t>GEM APV rate capability ( </a:t>
            </a:r>
            <a:r>
              <a:rPr lang="en-US" dirty="0" smtClean="0"/>
              <a:t> </a:t>
            </a:r>
            <a:r>
              <a:rPr lang="en-US" dirty="0" smtClean="0"/>
              <a:t>3 months +1 person (</a:t>
            </a:r>
            <a:r>
              <a:rPr lang="en-US" dirty="0" err="1" smtClean="0"/>
              <a:t>UVA+Stony</a:t>
            </a:r>
            <a:r>
              <a:rPr lang="en-US" dirty="0" smtClean="0"/>
              <a:t> Brook)</a:t>
            </a:r>
            <a:endParaRPr lang="en-US" dirty="0"/>
          </a:p>
          <a:p>
            <a:r>
              <a:rPr lang="en-US" dirty="0" smtClean="0"/>
              <a:t>MRPC : high resolution timing ( 6 month + 1 JLAB )</a:t>
            </a:r>
          </a:p>
          <a:p>
            <a:r>
              <a:rPr lang="en-US" dirty="0" smtClean="0"/>
              <a:t>L3 : performance tests and data reduction ( 1 year / 1 student or postdoc and JLAB staff)</a:t>
            </a:r>
          </a:p>
          <a:p>
            <a:pPr lvl="1"/>
            <a:r>
              <a:rPr lang="en-US" dirty="0" smtClean="0"/>
              <a:t>Implementation of L3 farm</a:t>
            </a:r>
          </a:p>
          <a:p>
            <a:pPr lvl="1"/>
            <a:r>
              <a:rPr lang="en-US" dirty="0" smtClean="0"/>
              <a:t>Need simulated data ( software </a:t>
            </a:r>
            <a:r>
              <a:rPr lang="en-US" dirty="0" smtClean="0"/>
              <a:t>) (</a:t>
            </a:r>
            <a:r>
              <a:rPr lang="en-US" dirty="0" smtClean="0">
                <a:solidFill>
                  <a:schemeClr val="accent3"/>
                </a:solidFill>
              </a:rPr>
              <a:t>Ole, </a:t>
            </a:r>
            <a:r>
              <a:rPr lang="en-US" dirty="0" err="1" smtClean="0">
                <a:solidFill>
                  <a:schemeClr val="accent3"/>
                </a:solidFill>
              </a:rPr>
              <a:t>Zhiwen</a:t>
            </a:r>
            <a:r>
              <a:rPr lang="en-US" dirty="0" smtClean="0">
                <a:solidFill>
                  <a:schemeClr val="accent3"/>
                </a:solidFill>
              </a:rPr>
              <a:t>, Duke 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Reconstruction algorithm to test ( software )</a:t>
            </a:r>
          </a:p>
          <a:p>
            <a:pPr lvl="1"/>
            <a:endParaRPr lang="en-US" dirty="0"/>
          </a:p>
          <a:p>
            <a:r>
              <a:rPr lang="en-US" dirty="0" smtClean="0"/>
              <a:t>Can be covered by operation funds DAQ and electronics</a:t>
            </a:r>
          </a:p>
          <a:p>
            <a:r>
              <a:rPr lang="en-US" dirty="0" smtClean="0"/>
              <a:t>Could use addition student for training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9547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SBS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Trigger test HCAL : 16 FADC + GTP</a:t>
            </a:r>
          </a:p>
          <a:p>
            <a:pPr lvl="1"/>
            <a:r>
              <a:rPr lang="en-US" dirty="0" smtClean="0"/>
              <a:t>Trigger test completion in about 2 months</a:t>
            </a:r>
          </a:p>
          <a:p>
            <a:endParaRPr lang="en-US" dirty="0"/>
          </a:p>
          <a:p>
            <a:r>
              <a:rPr lang="en-US" dirty="0" smtClean="0"/>
              <a:t>GEM MPD :</a:t>
            </a:r>
          </a:p>
          <a:p>
            <a:pPr lvl="1"/>
            <a:r>
              <a:rPr lang="en-US" dirty="0" smtClean="0"/>
              <a:t>5 MPDs</a:t>
            </a:r>
          </a:p>
          <a:p>
            <a:pPr lvl="1"/>
            <a:r>
              <a:rPr lang="en-US" dirty="0" smtClean="0"/>
              <a:t>First iteration of CODA library</a:t>
            </a:r>
          </a:p>
          <a:p>
            <a:pPr lvl="1"/>
            <a:r>
              <a:rPr lang="en-US" dirty="0" smtClean="0"/>
              <a:t>Implementation optical link readout ( 2 months )</a:t>
            </a:r>
          </a:p>
          <a:p>
            <a:r>
              <a:rPr lang="en-US" dirty="0" smtClean="0"/>
              <a:t>SRS : PRAD this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6361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Timeline before next collaboration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SBS </a:t>
            </a:r>
            <a:r>
              <a:rPr lang="en-US" dirty="0" smtClean="0"/>
              <a:t>projects</a:t>
            </a:r>
          </a:p>
          <a:p>
            <a:pPr lvl="1"/>
            <a:r>
              <a:rPr lang="en-US" dirty="0" smtClean="0"/>
              <a:t>GTP </a:t>
            </a:r>
            <a:r>
              <a:rPr lang="en-US" dirty="0" smtClean="0"/>
              <a:t>calorimeter </a:t>
            </a:r>
            <a:r>
              <a:rPr lang="en-US" dirty="0" smtClean="0"/>
              <a:t>trigger test</a:t>
            </a:r>
          </a:p>
          <a:p>
            <a:pPr lvl="1"/>
            <a:r>
              <a:rPr lang="en-US" dirty="0" smtClean="0"/>
              <a:t>GEM </a:t>
            </a:r>
            <a:r>
              <a:rPr lang="en-US" dirty="0" smtClean="0"/>
              <a:t>: </a:t>
            </a:r>
            <a:r>
              <a:rPr lang="en-US" dirty="0" smtClean="0"/>
              <a:t>preliminary </a:t>
            </a:r>
            <a:r>
              <a:rPr lang="en-US" dirty="0" smtClean="0"/>
              <a:t>performance</a:t>
            </a:r>
          </a:p>
          <a:p>
            <a:endParaRPr lang="en-US" dirty="0" smtClean="0"/>
          </a:p>
          <a:p>
            <a:r>
              <a:rPr lang="en-US" dirty="0" smtClean="0"/>
              <a:t>DAQ document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89674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Add parity specific requirements ?</a:t>
            </a:r>
          </a:p>
          <a:p>
            <a:pPr lvl="1"/>
            <a:r>
              <a:rPr lang="en-US" dirty="0" err="1" smtClean="0"/>
              <a:t>Deadtime</a:t>
            </a:r>
            <a:endParaRPr lang="en-US" dirty="0" smtClean="0"/>
          </a:p>
          <a:p>
            <a:pPr lvl="1"/>
            <a:r>
              <a:rPr lang="en-US" dirty="0" smtClean="0"/>
              <a:t>Helicity</a:t>
            </a:r>
          </a:p>
          <a:p>
            <a:pPr lvl="1"/>
            <a:r>
              <a:rPr lang="en-US" dirty="0" smtClean="0"/>
              <a:t>BPM/charge measurement</a:t>
            </a:r>
          </a:p>
          <a:p>
            <a:pPr lvl="1"/>
            <a:r>
              <a:rPr lang="en-US" dirty="0" smtClean="0"/>
              <a:t>Pion trigger</a:t>
            </a:r>
          </a:p>
          <a:p>
            <a:r>
              <a:rPr lang="en-US" dirty="0" smtClean="0"/>
              <a:t>Address comment :</a:t>
            </a:r>
          </a:p>
          <a:p>
            <a:pPr lvl="1"/>
            <a:r>
              <a:rPr lang="en-US" dirty="0" smtClean="0"/>
              <a:t>L3 farm performance and cost</a:t>
            </a:r>
          </a:p>
          <a:p>
            <a:r>
              <a:rPr lang="en-US" dirty="0" smtClean="0"/>
              <a:t>New Hardware</a:t>
            </a:r>
          </a:p>
          <a:p>
            <a:r>
              <a:rPr lang="en-US" dirty="0" smtClean="0"/>
              <a:t>New GEM chip</a:t>
            </a:r>
          </a:p>
          <a:p>
            <a:r>
              <a:rPr lang="en-US" dirty="0" smtClean="0"/>
              <a:t>Tape price</a:t>
            </a:r>
          </a:p>
          <a:p>
            <a:r>
              <a:rPr lang="en-US" dirty="0" smtClean="0"/>
              <a:t>Network upgrade</a:t>
            </a:r>
          </a:p>
          <a:p>
            <a:endParaRPr lang="en-US" dirty="0"/>
          </a:p>
          <a:p>
            <a:r>
              <a:rPr lang="en-US" dirty="0" smtClean="0"/>
              <a:t>Give total price with dependencies and project </a:t>
            </a:r>
            <a:r>
              <a:rPr lang="en-US" dirty="0" smtClean="0"/>
              <a:t>price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3"/>
                </a:solidFill>
              </a:rPr>
              <a:t>Steve started editing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6484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Progress from SBS on calorimeter trigger and GEM</a:t>
            </a:r>
            <a:endParaRPr lang="en-US" dirty="0"/>
          </a:p>
          <a:p>
            <a:r>
              <a:rPr lang="en-US" dirty="0" smtClean="0"/>
              <a:t>Need digitized data for </a:t>
            </a:r>
          </a:p>
          <a:p>
            <a:pPr lvl="1"/>
            <a:r>
              <a:rPr lang="en-US" dirty="0" smtClean="0"/>
              <a:t>SIDIS GEM occupancies</a:t>
            </a:r>
          </a:p>
          <a:p>
            <a:pPr lvl="1"/>
            <a:r>
              <a:rPr lang="en-US" dirty="0" smtClean="0"/>
              <a:t>L3 Farm evaluation</a:t>
            </a:r>
          </a:p>
          <a:p>
            <a:pPr lvl="1"/>
            <a:r>
              <a:rPr lang="en-US" dirty="0" smtClean="0"/>
              <a:t>Trigger rates and efficiencies</a:t>
            </a:r>
          </a:p>
          <a:p>
            <a:r>
              <a:rPr lang="en-US" dirty="0" smtClean="0"/>
              <a:t>MAROC default option for Cerenkov readout</a:t>
            </a:r>
            <a:endParaRPr lang="en-US" dirty="0"/>
          </a:p>
          <a:p>
            <a:r>
              <a:rPr lang="en-US" dirty="0" smtClean="0"/>
              <a:t>Request for </a:t>
            </a:r>
            <a:r>
              <a:rPr lang="en-US" dirty="0" err="1" smtClean="0"/>
              <a:t>PreRD</a:t>
            </a:r>
            <a:r>
              <a:rPr lang="en-US" dirty="0" smtClean="0"/>
              <a:t> fund</a:t>
            </a:r>
          </a:p>
          <a:p>
            <a:r>
              <a:rPr lang="en-US" dirty="0" smtClean="0"/>
              <a:t>Start work on document update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174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0"/>
            <a:ext cx="8229600" cy="1143000"/>
          </a:xfrm>
        </p:spPr>
        <p:txBody>
          <a:bodyPr/>
          <a:lstStyle/>
          <a:p>
            <a:r>
              <a:rPr lang="en-US" dirty="0" smtClean="0"/>
              <a:t>DAQ observations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95400"/>
            <a:ext cx="9067800" cy="3818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088021"/>
            <a:ext cx="8229600" cy="1500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4267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Dead time correction PVDIS 1b.2</a:t>
            </a:r>
            <a:br>
              <a:rPr lang="en-US" dirty="0" smtClean="0"/>
            </a:br>
            <a:r>
              <a:rPr lang="en-US" dirty="0" smtClean="0"/>
              <a:t>( no major progress since last meeting)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Test with small scale setup</a:t>
            </a:r>
            <a:endParaRPr lang="en-US" dirty="0"/>
          </a:p>
          <a:p>
            <a:r>
              <a:rPr lang="en-US" dirty="0" smtClean="0"/>
              <a:t>Simulation </a:t>
            </a:r>
            <a:endParaRPr lang="en-US" dirty="0"/>
          </a:p>
          <a:p>
            <a:r>
              <a:rPr lang="en-US" dirty="0" smtClean="0"/>
              <a:t>Discuss with DAQ group for particular features needed</a:t>
            </a:r>
          </a:p>
          <a:p>
            <a:pPr lvl="1"/>
            <a:r>
              <a:rPr lang="en-US" dirty="0" smtClean="0"/>
              <a:t>Example : helicity gated </a:t>
            </a:r>
            <a:r>
              <a:rPr lang="en-US" dirty="0" err="1" smtClean="0"/>
              <a:t>deadtimes</a:t>
            </a:r>
            <a:endParaRPr lang="en-US" dirty="0" smtClean="0"/>
          </a:p>
          <a:p>
            <a:r>
              <a:rPr lang="en-US" dirty="0" smtClean="0"/>
              <a:t>Rework CDR to add parity specific </a:t>
            </a:r>
            <a:r>
              <a:rPr lang="en-US" dirty="0" smtClean="0"/>
              <a:t>electronics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accent3"/>
                </a:solidFill>
              </a:rPr>
              <a:t>Need to write a separate document about DAQ requirements for DAQ group, Electronics group and potential collaborators on electronics (</a:t>
            </a:r>
            <a:r>
              <a:rPr lang="en-US" dirty="0" err="1" smtClean="0">
                <a:solidFill>
                  <a:schemeClr val="accent3"/>
                </a:solidFill>
              </a:rPr>
              <a:t>Saclay</a:t>
            </a:r>
            <a:r>
              <a:rPr lang="en-US" dirty="0" smtClean="0">
                <a:solidFill>
                  <a:schemeClr val="accent3"/>
                </a:solidFill>
              </a:rPr>
              <a:t>)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178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L3 trigger 2c1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Test on small scale L1 trigger</a:t>
            </a:r>
          </a:p>
          <a:p>
            <a:r>
              <a:rPr lang="en-US" dirty="0" smtClean="0"/>
              <a:t>L3 farm : collaborate with Hall D, try to test simulated data on their setup</a:t>
            </a:r>
            <a:endParaRPr lang="en-US" dirty="0"/>
          </a:p>
          <a:p>
            <a:r>
              <a:rPr lang="en-US" dirty="0" smtClean="0"/>
              <a:t>Need simulated digitized data and tracking algorithm to test online</a:t>
            </a:r>
          </a:p>
          <a:p>
            <a:r>
              <a:rPr lang="en-US" dirty="0" smtClean="0"/>
              <a:t>Need to figure out funding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accent3"/>
                </a:solidFill>
              </a:rPr>
              <a:t>Progress : DAQ group advised to first test on simulated data the L3 farm algorithm</a:t>
            </a:r>
          </a:p>
          <a:p>
            <a:pPr lvl="1"/>
            <a:r>
              <a:rPr lang="en-US" dirty="0" smtClean="0">
                <a:solidFill>
                  <a:schemeClr val="accent3"/>
                </a:solidFill>
              </a:rPr>
              <a:t>Need digitized background simulation data</a:t>
            </a:r>
          </a:p>
          <a:p>
            <a:pPr lvl="1"/>
            <a:r>
              <a:rPr lang="en-US" dirty="0" smtClean="0">
                <a:solidFill>
                  <a:schemeClr val="accent3"/>
                </a:solidFill>
              </a:rPr>
              <a:t>Need algorithm to do analysis 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804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Ressources</a:t>
            </a:r>
            <a:r>
              <a:rPr lang="en-US" dirty="0" smtClean="0"/>
              <a:t> 2c2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Computing </a:t>
            </a:r>
            <a:r>
              <a:rPr lang="en-US" dirty="0" err="1" smtClean="0"/>
              <a:t>ressources</a:t>
            </a:r>
            <a:r>
              <a:rPr lang="en-US" dirty="0" smtClean="0"/>
              <a:t> needed for L3</a:t>
            </a:r>
          </a:p>
          <a:p>
            <a:endParaRPr lang="en-US" dirty="0"/>
          </a:p>
          <a:p>
            <a:r>
              <a:rPr lang="en-US" dirty="0" smtClean="0"/>
              <a:t>Tape SILO needs, network </a:t>
            </a:r>
          </a:p>
          <a:p>
            <a:endParaRPr lang="en-US" dirty="0"/>
          </a:p>
          <a:p>
            <a:r>
              <a:rPr lang="en-US" dirty="0" smtClean="0"/>
              <a:t>Manpower</a:t>
            </a:r>
          </a:p>
        </p:txBody>
      </p:sp>
    </p:spTree>
    <p:extLst>
      <p:ext uri="{BB962C8B-B14F-4D97-AF65-F5344CB8AC3E}">
        <p14:creationId xmlns:p14="http://schemas.microsoft.com/office/powerpoint/2010/main" val="1057048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L3 trigger 2c2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on small scale L1 trigger</a:t>
            </a:r>
          </a:p>
          <a:p>
            <a:endParaRPr lang="en-US" dirty="0" smtClean="0"/>
          </a:p>
          <a:p>
            <a:r>
              <a:rPr lang="en-US" dirty="0" smtClean="0"/>
              <a:t>L3 farm : collaborate with Hall D, try to test simulated data on their setup</a:t>
            </a:r>
          </a:p>
          <a:p>
            <a:endParaRPr lang="en-US" dirty="0" smtClean="0"/>
          </a:p>
          <a:p>
            <a:r>
              <a:rPr lang="en-US" dirty="0" smtClean="0"/>
              <a:t>Need to figure out funding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218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Forgotten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Bunker design</a:t>
            </a:r>
          </a:p>
          <a:p>
            <a:pPr lvl="1"/>
            <a:r>
              <a:rPr lang="en-US" dirty="0" smtClean="0"/>
              <a:t>Radiation</a:t>
            </a:r>
          </a:p>
          <a:p>
            <a:pPr lvl="1"/>
            <a:r>
              <a:rPr lang="en-US" dirty="0" smtClean="0"/>
              <a:t>Cooling of bunker to be evaluated /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091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FADC </a:t>
            </a:r>
            <a:r>
              <a:rPr lang="en-US" dirty="0" err="1" smtClean="0"/>
              <a:t>availables</a:t>
            </a:r>
            <a:endParaRPr lang="en-US" dirty="0" smtClean="0"/>
          </a:p>
          <a:p>
            <a:r>
              <a:rPr lang="en-US" dirty="0" smtClean="0"/>
              <a:t>VXS crates and Intel CPU</a:t>
            </a:r>
          </a:p>
          <a:p>
            <a:r>
              <a:rPr lang="en-US" dirty="0" smtClean="0"/>
              <a:t>GTP borrowed</a:t>
            </a:r>
          </a:p>
          <a:p>
            <a:r>
              <a:rPr lang="en-US" dirty="0" smtClean="0"/>
              <a:t>VETROC available</a:t>
            </a:r>
            <a:endParaRPr lang="en-US" dirty="0"/>
          </a:p>
          <a:p>
            <a:r>
              <a:rPr lang="en-US" dirty="0" smtClean="0"/>
              <a:t>R&amp;D need</a:t>
            </a:r>
          </a:p>
          <a:p>
            <a:pPr lvl="1"/>
            <a:r>
              <a:rPr lang="en-US" dirty="0" smtClean="0"/>
              <a:t>Individual FADC reading</a:t>
            </a:r>
          </a:p>
          <a:p>
            <a:pPr lvl="1"/>
            <a:r>
              <a:rPr lang="en-US" dirty="0" smtClean="0"/>
              <a:t>Trigger setup</a:t>
            </a:r>
          </a:p>
          <a:p>
            <a:pPr lvl="1"/>
            <a:r>
              <a:rPr lang="en-US" dirty="0" err="1" smtClean="0"/>
              <a:t>Deadtime</a:t>
            </a:r>
            <a:r>
              <a:rPr lang="en-US" dirty="0" smtClean="0"/>
              <a:t> measurement for PVDIS</a:t>
            </a:r>
          </a:p>
          <a:p>
            <a:pPr lvl="1"/>
            <a:r>
              <a:rPr lang="en-US" dirty="0" smtClean="0"/>
              <a:t>( High resolution TDC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510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1569</TotalTime>
  <Words>1435</Words>
  <Application>Microsoft Office PowerPoint</Application>
  <PresentationFormat>On-screen Show (4:3)</PresentationFormat>
  <Paragraphs>410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SoLID DAQ update  </vt:lpstr>
      <vt:lpstr>Recommendations 2c</vt:lpstr>
      <vt:lpstr>DAQ observations</vt:lpstr>
      <vt:lpstr>Dead time correction PVDIS 1b.2 ( no major progress since last meeting)</vt:lpstr>
      <vt:lpstr>L3 trigger 2c1 </vt:lpstr>
      <vt:lpstr>Ressources 2c2 </vt:lpstr>
      <vt:lpstr>L3 trigger 2c2 </vt:lpstr>
      <vt:lpstr>Forgotten recommendation</vt:lpstr>
      <vt:lpstr>Hardware</vt:lpstr>
      <vt:lpstr>FADC new VTP design</vt:lpstr>
      <vt:lpstr>Cerenkov PMT readout</vt:lpstr>
      <vt:lpstr>MRPC </vt:lpstr>
      <vt:lpstr>PowerPoint Presentation</vt:lpstr>
      <vt:lpstr>GEM readout</vt:lpstr>
      <vt:lpstr>DREAM CLAS12</vt:lpstr>
      <vt:lpstr>Tape costs</vt:lpstr>
      <vt:lpstr>Total PreRD</vt:lpstr>
      <vt:lpstr>Pre RD hardware : detector test stand</vt:lpstr>
      <vt:lpstr>Manpower</vt:lpstr>
      <vt:lpstr>Simulations needs</vt:lpstr>
      <vt:lpstr>Timeline before next collaboration meeting (September 2015)</vt:lpstr>
      <vt:lpstr>Pre R&amp;D manpower</vt:lpstr>
      <vt:lpstr>SBS update</vt:lpstr>
      <vt:lpstr>Timeline before next collaboration meeting</vt:lpstr>
      <vt:lpstr>Document update</vt:lpstr>
      <vt:lpstr>Conclusion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DAQ review recommendation</dc:title>
  <dc:creator>camsonne</dc:creator>
  <cp:lastModifiedBy>Alexandre Camsonne</cp:lastModifiedBy>
  <cp:revision>49</cp:revision>
  <dcterms:created xsi:type="dcterms:W3CDTF">2015-05-14T14:01:54Z</dcterms:created>
  <dcterms:modified xsi:type="dcterms:W3CDTF">2016-01-12T18:56:22Z</dcterms:modified>
</cp:coreProperties>
</file>