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73" r:id="rId2"/>
    <p:sldId id="337" r:id="rId3"/>
    <p:sldId id="343" r:id="rId4"/>
    <p:sldId id="342" r:id="rId5"/>
    <p:sldId id="345" r:id="rId6"/>
    <p:sldId id="347" r:id="rId7"/>
    <p:sldId id="346" r:id="rId8"/>
    <p:sldId id="348" r:id="rId9"/>
    <p:sldId id="354" r:id="rId10"/>
    <p:sldId id="355" r:id="rId11"/>
    <p:sldId id="356" r:id="rId12"/>
    <p:sldId id="349" r:id="rId13"/>
    <p:sldId id="350" r:id="rId14"/>
    <p:sldId id="351" r:id="rId15"/>
    <p:sldId id="359" r:id="rId16"/>
    <p:sldId id="360" r:id="rId17"/>
    <p:sldId id="353" r:id="rId18"/>
    <p:sldId id="357" r:id="rId19"/>
    <p:sldId id="331" r:id="rId20"/>
    <p:sldId id="352" r:id="rId21"/>
    <p:sldId id="340" r:id="rId22"/>
    <p:sldId id="35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4E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74" autoAdjust="0"/>
    <p:restoredTop sz="94660"/>
  </p:normalViewPr>
  <p:slideViewPr>
    <p:cSldViewPr>
      <p:cViewPr varScale="1">
        <p:scale>
          <a:sx n="103" d="100"/>
          <a:sy n="103" d="100"/>
        </p:scale>
        <p:origin x="1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416DA-2082-4286-9CC8-7D8B3884267B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3F99-2246-4C7F-82AD-6D3862C7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5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70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76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69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8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38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16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40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0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55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42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3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5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3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72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6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8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24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6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4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6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0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5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3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3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2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6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7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genda.infn.it/getFile.py/access?contribId=55&amp;sessionId=2&amp;resId=0&amp;materialId=slides&amp;confId=8839" TargetMode="Externa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sciencedirect.com/science/article/pii/S016890021501436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171" y="1981200"/>
            <a:ext cx="9144000" cy="1066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 Detectors in US</a:t>
            </a:r>
            <a:endParaRPr lang="en-U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171" y="3200400"/>
            <a:ext cx="9144000" cy="114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 Gnanvo </a:t>
            </a:r>
          </a:p>
          <a:p>
            <a:pPr>
              <a:spcBef>
                <a:spcPts val="0"/>
              </a:spcBef>
            </a:pPr>
            <a:r>
              <a:rPr lang="en-US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Virginia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Collaboration Meeting @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01/13/2016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674275"/>
            <a:ext cx="35624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 of SoLID GEM Trackers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Large area GEM R&amp;D @ UVa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Update on APV25 Electronics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SoLID GEM-US Pre-R&amp;D</a:t>
            </a:r>
          </a:p>
        </p:txBody>
      </p:sp>
    </p:spTree>
    <p:extLst>
      <p:ext uri="{BB962C8B-B14F-4D97-AF65-F5344CB8AC3E}">
        <p14:creationId xmlns:p14="http://schemas.microsoft.com/office/powerpoint/2010/main" val="184762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APV-25 Electronics: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SRS electronics for PRad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4" t="7123"/>
          <a:stretch>
            <a:fillRect/>
          </a:stretch>
        </p:blipFill>
        <p:spPr bwMode="auto">
          <a:xfrm>
            <a:off x="6221796" y="899327"/>
            <a:ext cx="2771047" cy="486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974" t="71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9" name="AutoShape 5"/>
          <p:cNvCxnSpPr>
            <a:cxnSpLocks noChangeShapeType="1"/>
            <a:stCxn id="6" idx="0"/>
            <a:endCxn id="6" idx="0"/>
          </p:cNvCxnSpPr>
          <p:nvPr/>
        </p:nvCxnSpPr>
        <p:spPr bwMode="auto">
          <a:xfrm>
            <a:off x="6286500" y="3386161"/>
            <a:ext cx="12700" cy="12700"/>
          </a:xfrm>
          <a:prstGeom prst="bentConnector3">
            <a:avLst>
              <a:gd name="adj1" fmla="val -12361850"/>
            </a:avLst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79004" y="457200"/>
            <a:ext cx="6221796" cy="152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45000" rIns="0" bIns="45000">
            <a:spAutoFit/>
          </a:bodyPr>
          <a:lstStyle>
            <a:lvl1pPr marL="182563" indent="-1825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altLang="en-US" b="1" dirty="0">
                <a:solidFill>
                  <a:schemeClr val="tx2"/>
                </a:solidFill>
                <a:cs typeface="Arial" panose="020B0604020202020204" pitchFamily="34" charset="0"/>
              </a:rPr>
              <a:t>The Scalable Readout System (SRS)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rgbClr val="004586"/>
                </a:solidFill>
                <a:cs typeface="Arial" panose="020B0604020202020204" pitchFamily="34" charset="0"/>
              </a:rPr>
              <a:t>APV25</a:t>
            </a:r>
            <a:r>
              <a:rPr lang="en-US" altLang="en-US" sz="1200" dirty="0">
                <a:cs typeface="Arial" panose="020B0604020202020204" pitchFamily="34" charset="0"/>
              </a:rPr>
              <a:t>-based system developed by the</a:t>
            </a:r>
            <a:r>
              <a:rPr lang="en-US" altLang="en-US" sz="1200" dirty="0">
                <a:solidFill>
                  <a:srgbClr val="C5000B"/>
                </a:solidFill>
                <a:cs typeface="Arial" panose="020B0604020202020204" pitchFamily="34" charset="0"/>
              </a:rPr>
              <a:t> international RD51 Coll. based  @ CERN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rgbClr val="004586"/>
                </a:solidFill>
                <a:cs typeface="Arial" panose="020B0604020202020204" pitchFamily="34" charset="0"/>
              </a:rPr>
              <a:t>Front End </a:t>
            </a:r>
            <a:r>
              <a:rPr lang="en-US" altLang="en-US" sz="1200" dirty="0">
                <a:cs typeface="Arial" panose="020B0604020202020204" pitchFamily="34" charset="0"/>
              </a:rPr>
              <a:t>cards on the chamber host the </a:t>
            </a:r>
            <a:r>
              <a:rPr lang="en-US" altLang="en-US" sz="1200" dirty="0">
                <a:solidFill>
                  <a:srgbClr val="004586"/>
                </a:solidFill>
                <a:cs typeface="Arial" panose="020B0604020202020204" pitchFamily="34" charset="0"/>
              </a:rPr>
              <a:t>APV25 chip</a:t>
            </a:r>
            <a:r>
              <a:rPr lang="en-US" altLang="en-US" sz="1200" dirty="0">
                <a:cs typeface="Arial" panose="020B0604020202020204" pitchFamily="34" charset="0"/>
              </a:rPr>
              <a:t> ➩ </a:t>
            </a:r>
            <a:r>
              <a:rPr lang="en-US" altLang="en-US" sz="1200" dirty="0" smtClean="0">
                <a:cs typeface="Arial" panose="020B0604020202020204" pitchFamily="34" charset="0"/>
              </a:rPr>
              <a:t>data </a:t>
            </a:r>
            <a:r>
              <a:rPr lang="en-US" altLang="en-US" sz="1200" dirty="0">
                <a:cs typeface="Arial" panose="020B0604020202020204" pitchFamily="34" charset="0"/>
              </a:rPr>
              <a:t>to ADC via </a:t>
            </a:r>
            <a:r>
              <a:rPr lang="en-US" altLang="en-US" sz="1200" dirty="0">
                <a:solidFill>
                  <a:srgbClr val="C5000B"/>
                </a:solidFill>
                <a:cs typeface="Arial" panose="020B0604020202020204" pitchFamily="34" charset="0"/>
              </a:rPr>
              <a:t>HDMI cables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rgbClr val="004586"/>
                </a:solidFill>
                <a:cs typeface="Arial" panose="020B0604020202020204" pitchFamily="34" charset="0"/>
              </a:rPr>
              <a:t>ADC cards </a:t>
            </a:r>
            <a:r>
              <a:rPr lang="en-US" altLang="en-US" sz="1200" dirty="0">
                <a:cs typeface="Arial" panose="020B0604020202020204" pitchFamily="34" charset="0"/>
              </a:rPr>
              <a:t>interfaced with the FPGA board (</a:t>
            </a:r>
            <a:r>
              <a:rPr lang="en-US" altLang="en-US" sz="1200" dirty="0">
                <a:solidFill>
                  <a:srgbClr val="004586"/>
                </a:solidFill>
                <a:cs typeface="Arial" panose="020B0604020202020204" pitchFamily="34" charset="0"/>
              </a:rPr>
              <a:t>FEC card</a:t>
            </a:r>
            <a:r>
              <a:rPr lang="en-US" altLang="en-US" sz="1200" dirty="0">
                <a:cs typeface="Arial" panose="020B0604020202020204" pitchFamily="34" charset="0"/>
              </a:rPr>
              <a:t>) ➩ FEC data fragment to the SRU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rgbClr val="004586"/>
                </a:solidFill>
                <a:cs typeface="Arial" panose="020B0604020202020204" pitchFamily="34" charset="0"/>
              </a:rPr>
              <a:t>SRU</a:t>
            </a:r>
            <a:r>
              <a:rPr lang="en-US" altLang="en-US" sz="1200" dirty="0">
                <a:cs typeface="Arial" panose="020B0604020202020204" pitchFamily="34" charset="0"/>
              </a:rPr>
              <a:t> send the data fragment from many FECs to the DAQ PC through </a:t>
            </a:r>
            <a:r>
              <a:rPr lang="en-US" altLang="en-US" sz="1200" dirty="0">
                <a:solidFill>
                  <a:srgbClr val="C5000B"/>
                </a:solidFill>
                <a:cs typeface="Arial" panose="020B0604020202020204" pitchFamily="34" charset="0"/>
              </a:rPr>
              <a:t>Gb Ethernet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2308" y="2133600"/>
            <a:ext cx="6124191" cy="2606334"/>
            <a:chOff x="51437" y="2124075"/>
            <a:chExt cx="6019800" cy="260633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19572" y="377529"/>
              <a:ext cx="2505119" cy="5998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" r="4919" b="2806"/>
            <a:stretch>
              <a:fillRect/>
            </a:stretch>
          </p:blipFill>
          <p:spPr bwMode="auto">
            <a:xfrm>
              <a:off x="51437" y="2185910"/>
              <a:ext cx="1279525" cy="176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3508" r="4919" b="28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914400" y="3822700"/>
              <a:ext cx="1588" cy="405124"/>
            </a:xfrm>
            <a:prstGeom prst="line">
              <a:avLst/>
            </a:prstGeom>
            <a:noFill/>
            <a:ln w="18360" cap="flat">
              <a:solidFill>
                <a:srgbClr val="00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 rot="20820000">
              <a:off x="2820194" y="2884030"/>
              <a:ext cx="619125" cy="306388"/>
            </a:xfrm>
            <a:prstGeom prst="rect">
              <a:avLst/>
            </a:prstGeom>
            <a:solidFill>
              <a:srgbClr val="FFFFFF"/>
            </a:solidFill>
            <a:ln w="18360" cap="flat">
              <a:solidFill>
                <a:srgbClr val="00458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9000" tIns="54000" rIns="99000" bIns="54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9pPr>
            </a:lstStyle>
            <a:p>
              <a:r>
                <a:rPr lang="en-US" altLang="en-US" b="1">
                  <a:solidFill>
                    <a:srgbClr val="004586"/>
                  </a:solidFill>
                </a:rPr>
                <a:t>SRU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 rot="20820000">
              <a:off x="2235941" y="3141959"/>
              <a:ext cx="558800" cy="306388"/>
            </a:xfrm>
            <a:prstGeom prst="rect">
              <a:avLst/>
            </a:prstGeom>
            <a:solidFill>
              <a:srgbClr val="FFFFFF"/>
            </a:solidFill>
            <a:ln w="18360" cap="flat">
              <a:solidFill>
                <a:srgbClr val="0066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9000" tIns="54000" rIns="99000" bIns="54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9pPr>
            </a:lstStyle>
            <a:p>
              <a:r>
                <a:rPr lang="en-US" altLang="en-US" b="1">
                  <a:solidFill>
                    <a:srgbClr val="004586"/>
                  </a:solidFill>
                </a:rPr>
                <a:t>FEC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 rot="20520000">
              <a:off x="1896548" y="4167266"/>
              <a:ext cx="585788" cy="306388"/>
            </a:xfrm>
            <a:prstGeom prst="rect">
              <a:avLst/>
            </a:prstGeom>
            <a:solidFill>
              <a:srgbClr val="FFFFFF"/>
            </a:solidFill>
            <a:ln w="18360" cap="flat">
              <a:solidFill>
                <a:srgbClr val="0066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9000" tIns="54000" rIns="99000" bIns="54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9pPr>
            </a:lstStyle>
            <a:p>
              <a:r>
                <a:rPr lang="en-US" altLang="en-US" sz="1300" b="1" dirty="0">
                  <a:solidFill>
                    <a:srgbClr val="004586"/>
                  </a:solidFill>
                </a:rPr>
                <a:t>ADC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20520000">
              <a:off x="777661" y="4438309"/>
              <a:ext cx="771525" cy="292100"/>
            </a:xfrm>
            <a:prstGeom prst="rect">
              <a:avLst/>
            </a:prstGeom>
            <a:solidFill>
              <a:srgbClr val="FFFFFF"/>
            </a:solidFill>
            <a:ln w="18360" cap="flat">
              <a:solidFill>
                <a:srgbClr val="0066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9000" tIns="54000" rIns="99000" bIns="54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9pPr>
            </a:lstStyle>
            <a:p>
              <a:r>
                <a:rPr lang="en-US" altLang="en-US" sz="1300" b="1">
                  <a:solidFill>
                    <a:srgbClr val="004586"/>
                  </a:solidFill>
                </a:rPr>
                <a:t>APV25</a:t>
              </a:r>
            </a:p>
          </p:txBody>
        </p:sp>
      </p:grp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76200" y="5029200"/>
            <a:ext cx="5857491" cy="1498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90000" tIns="45000" rIns="90000" bIns="4500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 marL="430213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300" b="1" dirty="0">
                <a:solidFill>
                  <a:schemeClr val="tx2"/>
                </a:solidFill>
              </a:rPr>
              <a:t>The Need for PRad GEMs readout:</a:t>
            </a:r>
          </a:p>
          <a:p>
            <a:pPr lvl="1">
              <a:lnSpc>
                <a:spcPct val="150000"/>
              </a:lnSpc>
              <a:buSzPct val="82000"/>
              <a:buFont typeface="Wingdings" panose="05000000000000000000" pitchFamily="2" charset="2"/>
              <a:buChar char="§"/>
            </a:pPr>
            <a:r>
              <a:rPr lang="en-US" altLang="en-US" sz="1200" dirty="0" smtClean="0">
                <a:solidFill>
                  <a:srgbClr val="FF0000"/>
                </a:solidFill>
              </a:rPr>
              <a:t>Peak trigger rate 5 kHz</a:t>
            </a:r>
          </a:p>
          <a:p>
            <a:pPr lvl="1">
              <a:lnSpc>
                <a:spcPct val="150000"/>
              </a:lnSpc>
              <a:buSzPct val="82000"/>
              <a:buFont typeface="Wingdings" panose="05000000000000000000" pitchFamily="2" charset="2"/>
              <a:buChar char="§"/>
            </a:pPr>
            <a:r>
              <a:rPr lang="en-US" altLang="en-US" sz="1200" dirty="0" smtClean="0"/>
              <a:t>72 </a:t>
            </a:r>
            <a:r>
              <a:rPr lang="en-US" altLang="en-US" sz="1200" dirty="0"/>
              <a:t>APV25-FE cards </a:t>
            </a:r>
            <a:r>
              <a:rPr lang="en-US" altLang="en-US" sz="1200" dirty="0" smtClean="0"/>
              <a:t>(9216 channels), 6 </a:t>
            </a:r>
            <a:r>
              <a:rPr lang="en-US" altLang="en-US" sz="1200" dirty="0" smtClean="0">
                <a:solidFill>
                  <a:srgbClr val="C5000B"/>
                </a:solidFill>
              </a:rPr>
              <a:t>(8*)</a:t>
            </a:r>
            <a:r>
              <a:rPr lang="en-US" altLang="en-US" sz="1200" dirty="0" smtClean="0"/>
              <a:t> </a:t>
            </a:r>
            <a:r>
              <a:rPr lang="en-US" altLang="en-US" sz="1200" dirty="0"/>
              <a:t>ADC/FECs </a:t>
            </a:r>
            <a:r>
              <a:rPr lang="en-US" altLang="en-US" sz="1200" dirty="0">
                <a:latin typeface="DejaVu Sans" charset="0"/>
                <a:cs typeface="DejaVu Sans" charset="0"/>
              </a:rPr>
              <a:t>⇨ </a:t>
            </a:r>
            <a:r>
              <a:rPr lang="en-US" altLang="en-US" sz="1200" dirty="0" smtClean="0"/>
              <a:t>2</a:t>
            </a:r>
            <a:r>
              <a:rPr lang="en-US" altLang="en-US" sz="1200" dirty="0" smtClean="0">
                <a:solidFill>
                  <a:srgbClr val="C5000B"/>
                </a:solidFill>
              </a:rPr>
              <a:t> </a:t>
            </a:r>
            <a:r>
              <a:rPr lang="en-US" altLang="en-US" sz="1200" dirty="0"/>
              <a:t>SRU </a:t>
            </a:r>
            <a:r>
              <a:rPr lang="en-US" altLang="en-US" sz="1200" dirty="0" smtClean="0"/>
              <a:t>boards</a:t>
            </a:r>
          </a:p>
          <a:p>
            <a:pPr lvl="1">
              <a:lnSpc>
                <a:spcPct val="150000"/>
              </a:lnSpc>
              <a:buSzPct val="82000"/>
              <a:buFont typeface="Wingdings" panose="05000000000000000000" pitchFamily="2" charset="2"/>
              <a:buChar char="§"/>
            </a:pPr>
            <a:r>
              <a:rPr lang="en-US" altLang="en-US" sz="1200" dirty="0" smtClean="0">
                <a:cs typeface="DejaVu Sans" charset="0"/>
              </a:rPr>
              <a:t>Implementation of the 10 Gb Optical link for the SRU </a:t>
            </a:r>
            <a:r>
              <a:rPr lang="en-US" altLang="en-US" sz="1200" dirty="0" smtClean="0">
                <a:solidFill>
                  <a:srgbClr val="FF0000"/>
                </a:solidFill>
                <a:cs typeface="DejaVu Sans" charset="0"/>
              </a:rPr>
              <a:t>(done)</a:t>
            </a:r>
          </a:p>
          <a:p>
            <a:pPr lvl="1">
              <a:lnSpc>
                <a:spcPct val="150000"/>
              </a:lnSpc>
              <a:buSzPct val="82000"/>
              <a:buFont typeface="Wingdings" panose="05000000000000000000" pitchFamily="2" charset="2"/>
              <a:buChar char="§"/>
            </a:pPr>
            <a:r>
              <a:rPr lang="en-US" altLang="en-US" sz="1200" dirty="0" smtClean="0">
                <a:cs typeface="DejaVu Sans" charset="0"/>
              </a:rPr>
              <a:t>Integration of SRS into CODA DAQ </a:t>
            </a:r>
            <a:r>
              <a:rPr lang="en-US" altLang="en-US" sz="1200" dirty="0" smtClean="0">
                <a:solidFill>
                  <a:srgbClr val="FF0000"/>
                </a:solidFill>
                <a:cs typeface="DejaVu Sans" charset="0"/>
              </a:rPr>
              <a:t>(in good progress, test currently ongoing)</a:t>
            </a:r>
          </a:p>
        </p:txBody>
      </p:sp>
    </p:spTree>
    <p:extLst>
      <p:ext uri="{BB962C8B-B14F-4D97-AF65-F5344CB8AC3E}">
        <p14:creationId xmlns:p14="http://schemas.microsoft.com/office/powerpoint/2010/main" val="104961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in Experiment at JLab in 2016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11</a:t>
            </a:fld>
            <a:endParaRPr lang="en-US"/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-1" y="1295400"/>
            <a:ext cx="9140686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PRad in Hall B: (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– May 2016)</a:t>
            </a:r>
            <a:endParaRPr lang="en-US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Two PRad GEMs 120 cm × 55 cm provide 100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position accuracy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Readout electronics: APV25 + SRS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Experiment in Hall A (Fall 2016)</a:t>
            </a:r>
            <a:endParaRPr lang="en-US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 Experiments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Tritium target with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Bigbite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Spectrometer @ 11 GeV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chambers (150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cm ×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60 cm) made of 3 SBS GEM modules each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Readout electronic: APV25 + MPD</a:t>
            </a:r>
          </a:p>
        </p:txBody>
      </p:sp>
    </p:spTree>
    <p:extLst>
      <p:ext uri="{BB962C8B-B14F-4D97-AF65-F5344CB8AC3E}">
        <p14:creationId xmlns:p14="http://schemas.microsoft.com/office/powerpoint/2010/main" val="3065410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GEM-US Pre-R&amp;D program: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the next 2 years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12</a:t>
            </a:fld>
            <a:endParaRPr lang="en-US"/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-1" y="533400"/>
            <a:ext cx="9140686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year 2016: 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Study of the performance of GEM in high background rate environment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x-ray source combine with cosmic (and/ or 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Sr) to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input on the GEM efficiency in high rate environment  needed for the evaluation of the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tracking efficiency by the tracking reconstruction software group 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Optimization of the design of different GEM modules size needed to equipped all layers in all PVDIS / SIDIS / J/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Acquire a few Chinese GEM foils for test and characterization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 test, Performance comparison with standard CERN foils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Readout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electronics for SoLID GEMs 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need for SoLID GEM tracking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specification for the ideal chip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of the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chips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on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other than APV25, DREAM and VMM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year 2017: 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SoLID GEM chambers design &amp; prototyping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Assembly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a prototype for the most challenging geometry (can even use Chinese GEM foils)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Applied experience learned from the EIC-FT-GEM R&amp;D prototype II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Readout electronics for SoLID GEMs 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Acquire a few VMM electronics from RD51 for tests with the SRS DAQ</a:t>
            </a:r>
          </a:p>
        </p:txBody>
      </p:sp>
    </p:spTree>
    <p:extLst>
      <p:ext uri="{BB962C8B-B14F-4D97-AF65-F5344CB8AC3E}">
        <p14:creationId xmlns:p14="http://schemas.microsoft.com/office/powerpoint/2010/main" val="358297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73111" y="3401894"/>
            <a:ext cx="3959286" cy="2971191"/>
            <a:chOff x="3505199" y="1561501"/>
            <a:chExt cx="2743201" cy="20585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199" y="1561501"/>
              <a:ext cx="2743201" cy="20585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02297" y="2397843"/>
              <a:ext cx="513945" cy="28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0247251">
              <a:off x="3536340" y="2536298"/>
              <a:ext cx="867096" cy="353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X-ray tube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375920">
              <a:off x="5494312" y="2455557"/>
              <a:ext cx="439810" cy="306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GEM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GEM-US Pre-R&amp;D program: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rate studies for SBS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106"/>
          <a:stretch/>
        </p:blipFill>
        <p:spPr>
          <a:xfrm>
            <a:off x="1106320" y="3457446"/>
            <a:ext cx="1464010" cy="10986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821551"/>
            <a:ext cx="435544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X-ray box setup @ UVa: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energy range: up to 50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Angular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distribution: uniform within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Output flux: 24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MHz/cm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the surface of GEM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20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 and current 5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μA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Charge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deposition in GEM: 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Conversion rate about 0.5% to electrons for ionization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 3.4*10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electrons/cm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/s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to about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MHz / cm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MIP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448" y="629872"/>
            <a:ext cx="4638675" cy="24943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7648"/>
          <a:stretch/>
        </p:blipFill>
        <p:spPr>
          <a:xfrm>
            <a:off x="4355449" y="3236490"/>
            <a:ext cx="4788551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4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GEM-US Pre-R&amp;D program: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rate studies for SBS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1" y="533400"/>
            <a:ext cx="9228993" cy="4884715"/>
            <a:chOff x="-8793" y="1485819"/>
            <a:chExt cx="9228993" cy="48847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793" y="2133600"/>
              <a:ext cx="8229600" cy="423693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213193" y="2438400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cut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13193" y="3429000"/>
              <a:ext cx="785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on 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position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13193" y="4465767"/>
              <a:ext cx="10070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on 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APV timing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correlation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13193" y="5646226"/>
              <a:ext cx="9894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on large ADC value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1856601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Hit map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64283" y="1856600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 size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16621" y="1485819"/>
              <a:ext cx="1121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APV timing </a:t>
              </a:r>
            </a:p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vs. y correlation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61270" y="1674168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ADC x vs. y </a:t>
              </a:r>
            </a:p>
            <a:p>
              <a:r>
                <a:rPr lang="en-US" sz="12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orrelation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15000" y="1670485"/>
              <a:ext cx="81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ADC x/y </a:t>
              </a:r>
            </a:p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ratio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15326" y="1670484"/>
              <a:ext cx="99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 </a:t>
              </a:r>
            </a:p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multiplicity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" y="5615899"/>
            <a:ext cx="9143999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These data produced for this study could be used as input for the tracking efficiency for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0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GEM-US Pre-R&amp;D program: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BNL VMM chip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286" y="637000"/>
            <a:ext cx="5105400" cy="3826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4" y="2886592"/>
            <a:ext cx="4572000" cy="34266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257800" y="4754686"/>
            <a:ext cx="350520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from G. </a:t>
            </a:r>
            <a:r>
              <a:rPr lang="en-US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Iakovidis</a:t>
            </a: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(RD51/ &amp; MPGD2105) 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5984" y="1186869"/>
            <a:ext cx="3979302" cy="138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45000" rIns="0" bIns="45000">
            <a:spAutoFit/>
          </a:bodyPr>
          <a:lstStyle>
            <a:lvl1pPr marL="182563" indent="-1825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VMM developed at BNL for the ATLAS Muon </a:t>
            </a:r>
            <a:r>
              <a:rPr lang="en-US" altLang="en-US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Upgrage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 New Small Wheel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export regulations (ITAR) compliance </a:t>
            </a:r>
            <a:r>
              <a:rPr lang="en-US" dirty="0" smtClean="0"/>
              <a:t>circuit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  <a:hlinkClick r:id="rId5"/>
              </a:rPr>
              <a:t>G. </a:t>
            </a:r>
            <a:r>
              <a:rPr lang="en-US" altLang="en-US" dirty="0" err="1" smtClean="0">
                <a:solidFill>
                  <a:schemeClr val="tx1"/>
                </a:solidFill>
                <a:cs typeface="Arial" panose="020B0604020202020204" pitchFamily="34" charset="0"/>
                <a:hlinkClick r:id="rId5"/>
              </a:rPr>
              <a:t>Iakovidis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  <a:hlinkClick r:id="rId5"/>
              </a:rPr>
              <a:t> MPGD2015 @ Trieste</a:t>
            </a:r>
            <a:endParaRPr lang="en-US" altLang="en-US" dirty="0" smtClean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1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GEM-US Pre-R&amp;D program: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BNL VMM chip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686" y="3066262"/>
            <a:ext cx="4572000" cy="3426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14" y="609600"/>
            <a:ext cx="4572000" cy="3426613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800600" y="1017879"/>
            <a:ext cx="4272452" cy="10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45000" rIns="0" bIns="45000">
            <a:spAutoFit/>
          </a:bodyPr>
          <a:lstStyle>
            <a:lvl1pPr marL="182563" indent="-1825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VMM2 FE card has an SRS version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Supported by RD51 collaboration as replacement of APV25 chip within th</a:t>
            </a:r>
            <a:r>
              <a:rPr lang="en-US" alt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e community</a:t>
            </a:r>
            <a:endParaRPr lang="en-US" altLang="en-US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038600" y="1219200"/>
            <a:ext cx="762000" cy="10668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6200" y="4527341"/>
            <a:ext cx="4492486" cy="170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45000" rIns="0" bIns="45000">
            <a:spAutoFit/>
          </a:bodyPr>
          <a:lstStyle>
            <a:lvl1pPr marL="182563" indent="-1825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VMM3 expected to be release this year (2016)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Will be very close to the final version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Upgrade and bug fix of VMM2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We plan to a</a:t>
            </a:r>
            <a:r>
              <a:rPr lang="en-US" alt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cquire a few chips to start test with our current SRS setup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5485" y="519133"/>
            <a:ext cx="350520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from G. </a:t>
            </a:r>
            <a:r>
              <a:rPr lang="en-US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Iakovidis</a:t>
            </a: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(RD51/ &amp; MPGD2105) </a:t>
            </a:r>
          </a:p>
        </p:txBody>
      </p:sp>
    </p:spTree>
    <p:extLst>
      <p:ext uri="{BB962C8B-B14F-4D97-AF65-F5344CB8AC3E}">
        <p14:creationId xmlns:p14="http://schemas.microsoft.com/office/powerpoint/2010/main" val="142187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SoLID Collaboration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6945" y="0"/>
            <a:ext cx="8488615" cy="400110"/>
          </a:xfrm>
          <a:prstGeom prst="rect">
            <a:avLst/>
          </a:prstGeom>
          <a:gradFill flip="none" rotWithShape="1">
            <a:gsLst>
              <a:gs pos="2000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0" rIns="0" rtlCol="0">
            <a:spAutoFit/>
          </a:bodyPr>
          <a:lstStyle/>
          <a:p>
            <a:pPr algn="ctr" defTabSz="4571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prstClr val="black"/>
                </a:solidFill>
                <a:latin typeface="Comic Sans MS"/>
                <a:ea typeface="ＭＳ Ｐゴシック" pitchFamily="-107" charset="-128"/>
                <a:cs typeface="Comic Sans MS"/>
              </a:rPr>
              <a:t>SoLID</a:t>
            </a:r>
            <a:r>
              <a:rPr lang="en-US" sz="2000" dirty="0" smtClean="0">
                <a:solidFill>
                  <a:prstClr val="black"/>
                </a:solidFill>
                <a:latin typeface="Comic Sans MS"/>
                <a:ea typeface="ＭＳ Ｐゴシック" pitchFamily="-107" charset="-128"/>
                <a:cs typeface="Comic Sans MS"/>
              </a:rPr>
              <a:t> GEM R&amp;D activities requiring  funding at </a:t>
            </a:r>
            <a:r>
              <a:rPr lang="en-US" sz="2000" dirty="0" err="1" smtClean="0">
                <a:solidFill>
                  <a:prstClr val="black"/>
                </a:solidFill>
                <a:latin typeface="Comic Sans MS"/>
                <a:ea typeface="ＭＳ Ｐゴシック" pitchFamily="-107" charset="-128"/>
                <a:cs typeface="Comic Sans MS"/>
              </a:rPr>
              <a:t>UVa</a:t>
            </a:r>
            <a:r>
              <a:rPr lang="en-US" sz="2000" dirty="0" smtClean="0">
                <a:solidFill>
                  <a:prstClr val="black"/>
                </a:solidFill>
                <a:latin typeface="Comic Sans MS"/>
                <a:ea typeface="ＭＳ Ｐゴシック" pitchFamily="-107" charset="-128"/>
                <a:cs typeface="Comic Sans MS"/>
              </a:rPr>
              <a:t> and TU</a:t>
            </a:r>
            <a:endParaRPr lang="en-US" sz="2000" dirty="0">
              <a:solidFill>
                <a:prstClr val="black"/>
              </a:solidFill>
              <a:latin typeface="Comic Sans MS"/>
              <a:ea typeface="ＭＳ Ｐゴシック" pitchFamily="-107" charset="-128"/>
              <a:cs typeface="Comic Sans M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0" y="990600"/>
            <a:ext cx="9144000" cy="373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Small investments in pre R&amp;D pay big dividends at final R&amp;D and production.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While a significant progress towards   </a:t>
            </a:r>
            <a:r>
              <a:rPr lang="en-US" sz="1600" dirty="0" err="1" smtClean="0">
                <a:solidFill>
                  <a:srgbClr val="000052"/>
                </a:solidFill>
                <a:latin typeface="Comic Sans MS" pitchFamily="-106" charset="0"/>
              </a:rPr>
              <a:t>SoLID</a:t>
            </a: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 GEMs accomplished within the EIC R&amp;D program some </a:t>
            </a:r>
            <a:r>
              <a:rPr lang="en-US" sz="1600" dirty="0" err="1" smtClean="0">
                <a:solidFill>
                  <a:srgbClr val="000052"/>
                </a:solidFill>
                <a:latin typeface="Comic Sans MS" pitchFamily="-106" charset="0"/>
              </a:rPr>
              <a:t>SoLID</a:t>
            </a: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 specific funding needed.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Following is a rough estimate for the first year of </a:t>
            </a:r>
            <a:r>
              <a:rPr lang="en-US" sz="1600" dirty="0" err="1" smtClean="0">
                <a:solidFill>
                  <a:srgbClr val="000052"/>
                </a:solidFill>
                <a:latin typeface="Comic Sans MS" pitchFamily="-106" charset="0"/>
              </a:rPr>
              <a:t>SoLID</a:t>
            </a: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  GEM pre-R&amp;D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err="1" smtClean="0">
                <a:solidFill>
                  <a:srgbClr val="FF6600"/>
                </a:solidFill>
                <a:latin typeface="Comic Sans MS" pitchFamily="-106" charset="0"/>
              </a:rPr>
              <a:t>UVa</a:t>
            </a:r>
            <a:r>
              <a:rPr lang="en-US" sz="1600" dirty="0" smtClean="0">
                <a:solidFill>
                  <a:srgbClr val="FF6600"/>
                </a:solidFill>
                <a:latin typeface="Comic Sans MS" pitchFamily="-106" charset="0"/>
              </a:rPr>
              <a:t> $ 20 k : </a:t>
            </a:r>
            <a:endParaRPr lang="en-US" sz="1600" dirty="0" smtClean="0">
              <a:solidFill>
                <a:srgbClr val="000052"/>
              </a:solidFill>
              <a:latin typeface="Comic Sans MS" pitchFamily="-106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Components and manpower for a Solid prototype design.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smtClean="0">
                <a:solidFill>
                  <a:srgbClr val="FF6600"/>
                </a:solidFill>
                <a:latin typeface="Comic Sans MS" pitchFamily="-106" charset="0"/>
              </a:rPr>
              <a:t>TU $ 20 k:</a:t>
            </a:r>
            <a:endParaRPr lang="en-US" sz="1600" dirty="0" smtClean="0">
              <a:solidFill>
                <a:srgbClr val="000052"/>
              </a:solidFill>
              <a:latin typeface="Comic Sans MS" pitchFamily="-106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Design and fabrication costs for </a:t>
            </a:r>
            <a:r>
              <a:rPr lang="en-US" sz="1600" dirty="0" err="1" smtClean="0">
                <a:solidFill>
                  <a:srgbClr val="000052"/>
                </a:solidFill>
                <a:latin typeface="Comic Sans MS" pitchFamily="-106" charset="0"/>
              </a:rPr>
              <a:t>SoLID</a:t>
            </a: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 specific GEM foils and chamber components.</a:t>
            </a:r>
            <a:endParaRPr lang="en-US" sz="1600" dirty="0" smtClean="0">
              <a:solidFill>
                <a:srgbClr val="FF6600"/>
              </a:solidFill>
              <a:latin typeface="Comic Sans MS" pitchFamily="-106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smtClean="0">
                <a:solidFill>
                  <a:srgbClr val="FF6600"/>
                </a:solidFill>
                <a:latin typeface="Comic Sans MS" pitchFamily="-106" charset="0"/>
              </a:rPr>
              <a:t>UVa/TU  $ 40 k:</a:t>
            </a:r>
            <a:endParaRPr lang="en-US" sz="1600" dirty="0">
              <a:solidFill>
                <a:srgbClr val="FF6600"/>
              </a:solidFill>
              <a:latin typeface="Comic Sans MS" pitchFamily="-106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>
                <a:solidFill>
                  <a:srgbClr val="000052"/>
                </a:solidFill>
                <a:latin typeface="Comic Sans MS" pitchFamily="-106" charset="0"/>
              </a:rPr>
              <a:t>Funds to host Chinese collaborators for extended visits. </a:t>
            </a: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 </a:t>
            </a:r>
          </a:p>
          <a:p>
            <a:pPr marL="1257300" lvl="2" indent="-342900">
              <a:spcBef>
                <a:spcPts val="600"/>
              </a:spcBef>
              <a:spcAft>
                <a:spcPts val="0"/>
              </a:spcAft>
              <a:buFont typeface="Arial" pitchFamily="-106" charset="0"/>
              <a:buChar char="•"/>
            </a:pPr>
            <a:r>
              <a:rPr lang="en-US" sz="1600" dirty="0" smtClean="0">
                <a:solidFill>
                  <a:srgbClr val="000052"/>
                </a:solidFill>
                <a:latin typeface="Comic Sans MS" pitchFamily="-106" charset="0"/>
              </a:rPr>
              <a:t> Purchase  single mask foils from CIAE and build and characterize prototypes.</a:t>
            </a:r>
          </a:p>
        </p:txBody>
      </p:sp>
      <p:sp>
        <p:nvSpPr>
          <p:cNvPr id="9" name="TextBox 8"/>
          <p:cNvSpPr txBox="1"/>
          <p:nvPr/>
        </p:nvSpPr>
        <p:spPr>
          <a:xfrm rot="21147219">
            <a:off x="1778577" y="5121972"/>
            <a:ext cx="5416991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Nilanga’s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 @ the previous SoLID Coll. Meeting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(Sept. 2015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75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/ Outlook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18</a:t>
            </a:fld>
            <a:endParaRPr lang="en-US"/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-1" y="762000"/>
            <a:ext cx="9140686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GEM activities in US (UVa &amp; Temple U)</a:t>
            </a:r>
            <a:endParaRPr lang="en-US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of Large Area GEM trackers for the SBS in Hall A and PRad in Hall B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Ongoing intensive GEM R&amp;D for the EIC forward tracking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Multi-Institute collaboration for development of MPGD technologies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Effort to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promote domestic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of GEM with Tech Etch (B.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Surrow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Temple U)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in the integration of the APV-25 readout electronics into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CODA DAQ</a:t>
            </a:r>
          </a:p>
          <a:p>
            <a:pPr marL="1200150" lvl="2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Both APV-SRS and APV-MPD Electronics will be used in beam at JLab in 2016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GEM-US program for a two years pre-R&amp;D 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Finalize the design of SoLID GEM modules for all configuration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Setup a program to start testing and characterization of Chinese GEM foils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of full size prototypes of the 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needs and option for SoLID GEM readout electronics 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Study the currently available candidate such as  BNL VMM or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DREAM chip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68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313" y="281940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Up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1/13/2016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2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SoLID GEM Trackers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2</a:t>
            </a:fld>
            <a:endParaRPr lang="en-US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7206343" y="3238500"/>
            <a:ext cx="1861457" cy="1828800"/>
            <a:chOff x="6708866" y="1219200"/>
            <a:chExt cx="2419894" cy="237744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54" t="14033" r="31268" b="16764"/>
            <a:stretch/>
          </p:blipFill>
          <p:spPr>
            <a:xfrm>
              <a:off x="6751320" y="1219200"/>
              <a:ext cx="2377440" cy="237744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6708866" y="3159827"/>
              <a:ext cx="19812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/>
                  </a:solidFill>
                  <a:latin typeface="Comic Sans MS"/>
                  <a:cs typeface="Comic Sans MS"/>
                </a:rPr>
                <a:t>6 disk layers</a:t>
              </a:r>
            </a:p>
          </p:txBody>
        </p: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7239000" y="829407"/>
            <a:ext cx="1828800" cy="1834662"/>
            <a:chOff x="6751320" y="3760318"/>
            <a:chExt cx="2377440" cy="238506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13847" r="30281" b="18012"/>
            <a:stretch/>
          </p:blipFill>
          <p:spPr>
            <a:xfrm>
              <a:off x="6751320" y="3760318"/>
              <a:ext cx="2377440" cy="237744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81800" y="5745269"/>
              <a:ext cx="19507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/>
                  </a:solidFill>
                  <a:latin typeface="Comic Sans MS"/>
                  <a:cs typeface="Comic Sans MS"/>
                </a:rPr>
                <a:t>5 disk layers</a:t>
              </a:r>
            </a:p>
          </p:txBody>
        </p:sp>
      </p:grpSp>
      <p:pic>
        <p:nvPicPr>
          <p:cNvPr id="54" name="Picture 53" descr="solid_SIDI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06" y="3124200"/>
            <a:ext cx="2744435" cy="2057400"/>
          </a:xfrm>
          <a:prstGeom prst="rect">
            <a:avLst/>
          </a:prstGeom>
        </p:spPr>
      </p:pic>
      <p:pic>
        <p:nvPicPr>
          <p:cNvPr id="55" name="Picture 54" descr="solid_PVDI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07" y="718038"/>
            <a:ext cx="2744435" cy="205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12465" y="529413"/>
            <a:ext cx="755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PVDIS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307656" y="2968823"/>
            <a:ext cx="760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/>
                <a:cs typeface="Comic Sans MS"/>
              </a:rPr>
              <a:t>SIDIS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1" y="1109514"/>
            <a:ext cx="4800601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requirements for PVDIS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Luminosity ~ 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from 100 kHz/cm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600 kHz/cm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(with baffles) from GEANT4 estimation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Spatial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Resolution: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 100 µm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(σ) in azimuthal direction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area: ~37 m2 total area (30 sectors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× 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planes, each sector covering 12 degree)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Need radiation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magnetic field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tolerant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0" y="5029200"/>
            <a:ext cx="91439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Use the same set of GEM modules for all 3 configurations (PVDIS, SIDIS and J/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 electronics channels from PVDIS would be more than enough for SIDIS and J/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endCxn id="44" idx="0"/>
          </p:cNvCxnSpPr>
          <p:nvPr/>
        </p:nvCxnSpPr>
        <p:spPr>
          <a:xfrm>
            <a:off x="8153400" y="2775438"/>
            <a:ext cx="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818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SoLID GEM Trackers: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PVDIS Configuration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20</a:t>
            </a:fld>
            <a:endParaRPr lang="en-US"/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-1" y="609600"/>
            <a:ext cx="9144001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 five locations with GEMs:</a:t>
            </a:r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GEM modules at each location: each module with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12-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degree angular width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219200" y="4233366"/>
            <a:ext cx="6705600" cy="87203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Largest GEM module size required: 113 cm x (21-44) cm</a:t>
            </a:r>
          </a:p>
          <a:p>
            <a:pPr algn="ctr">
              <a:lnSpc>
                <a:spcPct val="15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spares, we will need about 170 k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 channels.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1647" b="2340"/>
          <a:stretch/>
        </p:blipFill>
        <p:spPr>
          <a:xfrm>
            <a:off x="0" y="1464350"/>
            <a:ext cx="9052560" cy="26504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5352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F0D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number of readout channels; but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of electronics going down – cost per channel for the RD51 SRS APV-25 based readout is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 $3.00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expenses to optimize electronics for SoLID needs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99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SoLID GEM Trackers: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 Configuration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520981"/>
            <a:ext cx="9140686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Six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locations instrumented with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GEM trackers: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PVDIS GEMs can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 re-arranged to make all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layers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</a:t>
            </a: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 </a:t>
            </a: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closer to the axis so that they are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with  </a:t>
            </a: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Group 1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622137"/>
              </p:ext>
            </p:extLst>
          </p:nvPr>
        </p:nvGraphicFramePr>
        <p:xfrm>
          <a:off x="76200" y="1752600"/>
          <a:ext cx="5638800" cy="3200400"/>
        </p:xfrm>
        <a:graphic>
          <a:graphicData uri="http://schemas.openxmlformats.org/drawingml/2006/table">
            <a:tbl>
              <a:tblPr/>
              <a:tblGrid>
                <a:gridCol w="743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Plane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Z (cm)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O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Active area (m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# of channels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-175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87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2.0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24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-150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98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2.9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30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-119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112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3.7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33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-68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135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5.4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28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42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2.6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20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3.8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26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total: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~20.4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~ 161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905000"/>
            <a:ext cx="21336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0638" y="4132263"/>
            <a:ext cx="1427162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829006" y="1969171"/>
            <a:ext cx="8270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-106" charset="0"/>
              </a:rPr>
              <a:t>PVDIS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8153400" y="3794125"/>
            <a:ext cx="841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-106" charset="0"/>
              </a:rPr>
              <a:t>SIDIS</a:t>
            </a:r>
          </a:p>
        </p:txBody>
      </p:sp>
      <p:cxnSp>
        <p:nvCxnSpPr>
          <p:cNvPr id="16" name="Straight Arrow Connector 15"/>
          <p:cNvCxnSpPr>
            <a:stCxn id="12" idx="2"/>
            <a:endCxn id="13" idx="1"/>
          </p:cNvCxnSpPr>
          <p:nvPr/>
        </p:nvCxnSpPr>
        <p:spPr>
          <a:xfrm>
            <a:off x="6781800" y="4022725"/>
            <a:ext cx="858838" cy="839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5715000"/>
            <a:ext cx="9140686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idea of using the same modules for different configurations need to be evaluated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not necessarily be optimal in term of cost production and best design for the experiment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35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SoLID Collaboration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22</a:t>
            </a:fld>
            <a:endParaRPr lang="en-US"/>
          </a:p>
        </p:txBody>
      </p:sp>
      <p:sp>
        <p:nvSpPr>
          <p:cNvPr id="7" name="Shape 31"/>
          <p:cNvSpPr>
            <a:spLocks noGrp="1"/>
          </p:cNvSpPr>
          <p:nvPr>
            <p:ph type="title"/>
          </p:nvPr>
        </p:nvSpPr>
        <p:spPr>
          <a:xfrm>
            <a:off x="1092794" y="69850"/>
            <a:ext cx="6942288" cy="546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lang="en-US" sz="2400" dirty="0" smtClean="0">
                <a:uFill>
                  <a:solidFill/>
                </a:uFill>
              </a:rPr>
              <a:t>Temple University GEM R&amp;D program</a:t>
            </a:r>
            <a:endParaRPr sz="2400" dirty="0">
              <a:uFill>
                <a:solidFill/>
              </a:uFill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>
          <a:xfrm>
            <a:off x="140722" y="1295400"/>
            <a:ext cx="9003278" cy="5331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230000"/>
              </a:lnSpc>
              <a:spcBef>
                <a:spcPts val="2600"/>
              </a:spcBef>
              <a:buFont typeface="Arial" pitchFamily="34" charset="0"/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Major effort 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on 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STAR Forward GEM Tracker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 completed with 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full installation in fall 2012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 - 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24 large triple-GEM detectors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 arranged on disks / 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30720 channels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 (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APV25-S1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) </a:t>
            </a:r>
          </a:p>
          <a:p>
            <a:pPr lvl="1">
              <a:lnSpc>
                <a:spcPct val="230000"/>
              </a:lnSpc>
              <a:buFont typeface="Arial" pitchFamily="34" charset="0"/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Large group at TU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 with 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fully equipped micro-pattern detector laboratory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 (Detector lab and permanent clear room facility) at 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new Science Education and Research Center with outstanding resources</a:t>
            </a:r>
          </a:p>
          <a:p>
            <a:pPr lvl="1">
              <a:lnSpc>
                <a:spcPct val="230000"/>
              </a:lnSpc>
              <a:buFont typeface="Arial" pitchFamily="34" charset="0"/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Major funded EIC R&amp;D effort on large triple-GEM detectors 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focusing on 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light-weight structures</a:t>
            </a:r>
            <a:r>
              <a:rPr lang="en-US" sz="1600" smtClean="0">
                <a:solidFill>
                  <a:srgbClr val="000000"/>
                </a:solidFill>
                <a:uFill>
                  <a:solidFill/>
                </a:uFill>
              </a:rPr>
              <a:t> and </a:t>
            </a:r>
            <a:r>
              <a:rPr lang="en-US" sz="160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commercial fabrication of various detector components</a:t>
            </a:r>
            <a:endParaRPr lang="en-US" sz="1600" dirty="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838200"/>
            <a:ext cx="364882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52"/>
                </a:solidFill>
                <a:effectLst/>
                <a:uFill>
                  <a:solidFill>
                    <a:srgbClr val="D5F0FF"/>
                  </a:solidFill>
                </a:uFill>
                <a:latin typeface="+mn-lt"/>
                <a:ea typeface="Times New Roman"/>
                <a:cs typeface="Times New Roman"/>
                <a:sym typeface="Times New Roman"/>
              </a:rPr>
              <a:t>Slides provided by Bernd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52"/>
                </a:solidFill>
                <a:effectLst/>
                <a:uFill>
                  <a:solidFill>
                    <a:srgbClr val="D5F0FF"/>
                  </a:solidFill>
                </a:uFill>
                <a:latin typeface="+mn-lt"/>
                <a:ea typeface="Times New Roman"/>
                <a:cs typeface="Times New Roman"/>
                <a:sym typeface="Times New Roman"/>
              </a:rPr>
              <a:t>Surrow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52"/>
              </a:solidFill>
              <a:effectLst/>
              <a:uFill>
                <a:solidFill>
                  <a:srgbClr val="D5F0FF"/>
                </a:solidFill>
              </a:u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435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SoLID GEM Trackers: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GEM challenges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3</a:t>
            </a:fld>
            <a:endParaRPr lang="en-US"/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-1" y="990600"/>
            <a:ext cx="9140686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needs GEM modules as large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 cm × 44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cm for the larger disk of PVDIS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biggest challenge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be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non-availability of large area GEM foils.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Previously limited by double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mask technique for etching: hard to the two masks accurately:  Max area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was limited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~ 45 cm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Single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 technique allows to make GEM foils as large as 200 cm ×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 cm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remaining challenge is large production capacity: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If all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LHC related large GEM project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(CMS, ALICE, TOTEM) gets underway, this will require almost 100 % of CERN production capacity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work going on for large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production capabilities in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and in the US.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718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71119" y="4172764"/>
            <a:ext cx="5035897" cy="2609036"/>
            <a:chOff x="3671119" y="4066401"/>
            <a:chExt cx="5035897" cy="260903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119" y="4160837"/>
              <a:ext cx="5035897" cy="25146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700417" y="4066401"/>
              <a:ext cx="49773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Characterization with </a:t>
              </a:r>
              <a:r>
                <a:rPr lang="en-US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Cosmics</a:t>
              </a:r>
              <a:endPara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57600" y="533400"/>
            <a:ext cx="4953000" cy="2414293"/>
            <a:chOff x="3848100" y="742691"/>
            <a:chExt cx="4953000" cy="2414293"/>
          </a:xfrm>
        </p:grpSpPr>
        <p:pic>
          <p:nvPicPr>
            <p:cNvPr id="21" name="Picture 2" descr="C:\Users\Kiadtisak\Desktop\Desktop_Stuff\DNP_20151028\pic_selected\pRad_setu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900" y="914915"/>
              <a:ext cx="4572000" cy="2242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848100" y="742691"/>
              <a:ext cx="4953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PRad: Proton Radius Experiment in Hall A @ JLab (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E12-11-106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)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GEM R&amp;D @ UVa: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PRad GEM Trackers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1/13/2016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4</a:t>
            </a:fld>
            <a:endParaRPr lang="en-US"/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733800" y="2868305"/>
            <a:ext cx="50292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PRad GEM trackers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large triple-GEM chambers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(~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122 cm × 55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cm)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GEM ever built,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bigger than the largest SoLID GEM module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COMPASS style 2D Cartesian strip readout : 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narrow strip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(&gt; 130 cm) →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still low capacitance noise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9160" y="989700"/>
            <a:ext cx="3276040" cy="5033665"/>
            <a:chOff x="91306" y="1062335"/>
            <a:chExt cx="3276040" cy="5033665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" t="3509" r="4919" b="2806"/>
            <a:stretch/>
          </p:blipFill>
          <p:spPr bwMode="auto">
            <a:xfrm>
              <a:off x="91306" y="1524000"/>
              <a:ext cx="327604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3508" r="4919" b="28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91307" y="1062335"/>
              <a:ext cx="32760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PRad triple-GEM detector</a:t>
              </a:r>
            </a:p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(active area: 122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× 55 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cm)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08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GEM R&amp;D @ UVa: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of U-V strip readout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5</a:t>
            </a:fld>
            <a:endParaRPr lang="en-US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0" y="530929"/>
            <a:ext cx="4897565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EIC-FT-GEM (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Prototype I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Trapezoid shape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1-m long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triple-GEM 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3-2-2-2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widths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inner radius and outer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radius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equal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to 23 cm and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44 cm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respectively.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Readout board: flexible 2D U-V strip readouts (COMPASS style)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pitch of 550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 layer (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wide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U-strips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run parallel to one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radial side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the detector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bottom layer (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490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V-strips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run parallel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 the other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side. 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Test beam results published in </a:t>
            </a:r>
            <a:r>
              <a:rPr lang="pl-PL" sz="1200" b="1" dirty="0" smtClean="0">
                <a:solidFill>
                  <a:srgbClr val="0000CC"/>
                </a:solidFill>
                <a:latin typeface="Helvetica"/>
                <a:cs typeface="Helvetica"/>
                <a:sym typeface="Helvetica Light"/>
                <a:hlinkClick r:id="rId3"/>
              </a:rPr>
              <a:t>NIM A 808 (2016) 83-92</a:t>
            </a:r>
            <a:endParaRPr lang="en-US" sz="1200" b="1" dirty="0">
              <a:solidFill>
                <a:srgbClr val="0000CC"/>
              </a:solidFill>
              <a:latin typeface="Helvetica"/>
              <a:cs typeface="Helvetica"/>
              <a:sym typeface="Helvetica Light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6200" y="2362200"/>
            <a:ext cx="2468880" cy="2209800"/>
            <a:chOff x="45720" y="2209800"/>
            <a:chExt cx="2468880" cy="2209800"/>
          </a:xfrm>
        </p:grpSpPr>
        <p:grpSp>
          <p:nvGrpSpPr>
            <p:cNvPr id="18" name="Group 17"/>
            <p:cNvGrpSpPr/>
            <p:nvPr/>
          </p:nvGrpSpPr>
          <p:grpSpPr>
            <a:xfrm>
              <a:off x="45720" y="2407920"/>
              <a:ext cx="2468880" cy="2011680"/>
              <a:chOff x="2772010" y="2254298"/>
              <a:chExt cx="2201756" cy="210312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59"/>
              <a:stretch/>
            </p:blipFill>
            <p:spPr>
              <a:xfrm>
                <a:off x="2772010" y="2254298"/>
                <a:ext cx="2201756" cy="2103120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>
              <a:xfrm flipV="1">
                <a:off x="4343400" y="2590800"/>
                <a:ext cx="0" cy="14478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/>
            <p:cNvSpPr/>
            <p:nvPr/>
          </p:nvSpPr>
          <p:spPr>
            <a:xfrm>
              <a:off x="534273" y="2209800"/>
              <a:ext cx="149177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Efficiency vs. HV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14600" y="2362200"/>
            <a:ext cx="2468880" cy="2209800"/>
            <a:chOff x="2484120" y="2209800"/>
            <a:chExt cx="2468880" cy="2209800"/>
          </a:xfrm>
        </p:grpSpPr>
        <p:grpSp>
          <p:nvGrpSpPr>
            <p:cNvPr id="16" name="Group 15"/>
            <p:cNvGrpSpPr/>
            <p:nvPr/>
          </p:nvGrpSpPr>
          <p:grpSpPr>
            <a:xfrm>
              <a:off x="2484120" y="2407920"/>
              <a:ext cx="2468880" cy="2011680"/>
              <a:chOff x="152401" y="2149227"/>
              <a:chExt cx="2362200" cy="210312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241"/>
              <a:stretch/>
            </p:blipFill>
            <p:spPr>
              <a:xfrm>
                <a:off x="152401" y="2149227"/>
                <a:ext cx="2362200" cy="2103120"/>
              </a:xfrm>
              <a:prstGeom prst="rect">
                <a:avLst/>
              </a:prstGeom>
            </p:spPr>
          </p:pic>
          <p:cxnSp>
            <p:nvCxnSpPr>
              <p:cNvPr id="14" name="Straight Connector 13"/>
              <p:cNvCxnSpPr/>
              <p:nvPr/>
            </p:nvCxnSpPr>
            <p:spPr>
              <a:xfrm flipV="1">
                <a:off x="1905000" y="2476887"/>
                <a:ext cx="0" cy="14478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2916898" y="2209800"/>
              <a:ext cx="16033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 size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vs. HV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200" y="4523601"/>
            <a:ext cx="5009002" cy="2029599"/>
            <a:chOff x="76200" y="4523601"/>
            <a:chExt cx="5009002" cy="2029599"/>
          </a:xfrm>
        </p:grpSpPr>
        <p:grpSp>
          <p:nvGrpSpPr>
            <p:cNvPr id="32" name="Group 31"/>
            <p:cNvGrpSpPr/>
            <p:nvPr/>
          </p:nvGrpSpPr>
          <p:grpSpPr>
            <a:xfrm>
              <a:off x="76200" y="4634045"/>
              <a:ext cx="5009002" cy="1919155"/>
              <a:chOff x="76200" y="4634045"/>
              <a:chExt cx="5009002" cy="1919155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76200" y="4634045"/>
                <a:ext cx="2468880" cy="1919155"/>
                <a:chOff x="76200" y="4634045"/>
                <a:chExt cx="2468880" cy="1919155"/>
              </a:xfrm>
            </p:grpSpPr>
            <p:pic>
              <p:nvPicPr>
                <p:cNvPr id="8" name="Picture 7"/>
                <p:cNvPicPr>
                  <a:picLocks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00" y="4634045"/>
                  <a:ext cx="2468880" cy="1919155"/>
                </a:xfrm>
                <a:prstGeom prst="rect">
                  <a:avLst/>
                </a:prstGeom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685800" y="5957246"/>
                  <a:ext cx="1491774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Top layer</a:t>
                  </a:r>
                  <a:endParaRPr lang="en-US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2616322" y="4634045"/>
                <a:ext cx="2468880" cy="1919155"/>
                <a:chOff x="2616322" y="4634045"/>
                <a:chExt cx="2468880" cy="1919155"/>
              </a:xfrm>
            </p:grpSpPr>
            <p:pic>
              <p:nvPicPr>
                <p:cNvPr id="7" name="Picture 6"/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6322" y="4634045"/>
                  <a:ext cx="2468880" cy="1919155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3048000" y="5873401"/>
                  <a:ext cx="1192597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Bottom layer</a:t>
                  </a:r>
                  <a:endParaRPr lang="en-US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4" name="Rectangle 23"/>
            <p:cNvSpPr/>
            <p:nvPr/>
          </p:nvSpPr>
          <p:spPr>
            <a:xfrm>
              <a:off x="457200" y="4523601"/>
              <a:ext cx="43434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Distribution of the strip pedestal noise 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05400" y="3957935"/>
            <a:ext cx="3910199" cy="2900065"/>
            <a:chOff x="5233801" y="3957935"/>
            <a:chExt cx="3910199" cy="2900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520" y="4098258"/>
              <a:ext cx="3840480" cy="275974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233801" y="3957935"/>
              <a:ext cx="37779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Position resolution in x (radial) and y (azimuthal) on various locations on the chamber 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085202" y="468997"/>
            <a:ext cx="4020315" cy="3328725"/>
            <a:chOff x="5085202" y="468997"/>
            <a:chExt cx="4020315" cy="33287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503" y="762000"/>
              <a:ext cx="3985712" cy="303572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085202" y="468997"/>
              <a:ext cx="40203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U-V strip Readout of EIC-SoLID GEM Proto I 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61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GEM R&amp;D @ UVa: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EIC-FT-GEM Prototype II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6</a:t>
            </a:fld>
            <a:endParaRPr lang="en-US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11722" y="1059458"/>
            <a:ext cx="4800601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foil for 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Forward Tracker 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R&amp;D: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GEM foil design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by three groups at UVa, Florida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Tech (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Hohlmann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Temple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(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Surrow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area: A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trapezoid foil with a length of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903.57 mm,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widths at both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ends equal to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mm and 529 mm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and an opening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angle of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30.1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Opening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angle of the trapezoid is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30.1 deg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., allows some overlap when making a disk from 12 detectors.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All HV sectors connections and gas flow structure are made 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large radius end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Honeycomb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support are removed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 low mass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Share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 lot of features with SoLID Trackers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GEMs</a:t>
            </a:r>
            <a:endParaRPr 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00600" y="613172"/>
            <a:ext cx="4245185" cy="3646686"/>
            <a:chOff x="380999" y="3358327"/>
            <a:chExt cx="4245185" cy="3646686"/>
          </a:xfrm>
        </p:grpSpPr>
        <p:pic>
          <p:nvPicPr>
            <p:cNvPr id="8" name="graphics1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80999" y="3804613"/>
              <a:ext cx="4245185" cy="32004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80999" y="3358327"/>
              <a:ext cx="41148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Common GEM foil for EIC-FT-GEM proto II</a:t>
              </a:r>
            </a:p>
            <a:p>
              <a:pPr algn="ctr"/>
              <a:r>
                <a:rPr lang="en-US" sz="1100" i="1" dirty="0" smtClean="0">
                  <a:latin typeface="Arial" panose="020B0604020202020204" pitchFamily="34" charset="0"/>
                </a:rPr>
                <a:t>(design by A. Zhang @ Florida Tech)</a:t>
              </a:r>
              <a:endParaRPr lang="en-US" sz="1100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200" y="4578811"/>
            <a:ext cx="5314950" cy="1602447"/>
            <a:chOff x="1898074" y="4413815"/>
            <a:chExt cx="5917937" cy="1901028"/>
          </a:xfrm>
        </p:grpSpPr>
        <p:pic>
          <p:nvPicPr>
            <p:cNvPr id="12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98074" y="4796152"/>
              <a:ext cx="5867664" cy="15186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Rectangle 5"/>
            <p:cNvSpPr/>
            <p:nvPr/>
          </p:nvSpPr>
          <p:spPr>
            <a:xfrm>
              <a:off x="1898074" y="4413815"/>
              <a:ext cx="5917937" cy="3103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Novel assembly method for light weight GEM for EIC/SoLID </a:t>
              </a:r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5486400" y="4526087"/>
            <a:ext cx="364515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assembly method: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Ongoing work on the design of proto II of Forward Tracker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etector R&amp;D of EIC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assembly technique for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GEM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oils are glued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frames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frames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glued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but sealed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O-rings and bolts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could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 re-opened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3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s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44005"/>
          <a:stretch>
            <a:fillRect/>
          </a:stretch>
        </p:blipFill>
        <p:spPr>
          <a:xfrm>
            <a:off x="684142" y="3352800"/>
            <a:ext cx="7772400" cy="3262839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7</a:t>
            </a:fld>
            <a:endParaRPr lang="en-US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0" y="552777"/>
            <a:ext cx="91440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of the U-V strip 2D readout board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readout strip pitch is equal to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 improve spatial resolution, reduce pedestal noise and strip occupancy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cluster size will increase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→ however provide an easier way to separate photon background from MIPs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U-V strip stereo-angle of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30.1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significant improvement of the spatial resolution in the radial direction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 contacts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between the strips and the FE electronics done with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zebra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connectors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outer radius side of the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detector.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With zebra connectors,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mounted connectors and metallized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holes (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 the readout board </a:t>
            </a:r>
          </a:p>
          <a:p>
            <a:pPr marL="628650" lvl="1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production cost and eliminated  risk associated with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 and connector soldering on flexible readout foil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Zebra-Panasonic adapter board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Needed to read out the chamber with he existing APV25-SRS Front End Cards, design almost ongoing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final version, for EIC/SoLID GEM trackers, the zebra strips will be directly on the FE cards</a:t>
            </a:r>
            <a:endParaRPr lang="en-US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GEM R&amp;D @ UVa: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EIC-FT-GEM Prototype II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6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Low-Mass GEM R&amp;D: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Chromium GEM foil (Cr-GEM)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8</a:t>
            </a:fld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57200" y="561445"/>
            <a:ext cx="2743200" cy="3629555"/>
            <a:chOff x="961024" y="2771245"/>
            <a:chExt cx="2163176" cy="3629555"/>
          </a:xfrm>
        </p:grpSpPr>
        <p:sp>
          <p:nvSpPr>
            <p:cNvPr id="28" name="TextBox 27"/>
            <p:cNvSpPr txBox="1"/>
            <p:nvPr/>
          </p:nvSpPr>
          <p:spPr>
            <a:xfrm>
              <a:off x="1365738" y="2771245"/>
              <a:ext cx="12458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 GEM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961024" y="5776993"/>
              <a:ext cx="2103120" cy="622172"/>
              <a:chOff x="5212080" y="1144375"/>
              <a:chExt cx="3931920" cy="108203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212080" y="1190094"/>
                <a:ext cx="3931920" cy="9906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212080" y="1144375"/>
                <a:ext cx="3931920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212080" y="2180694"/>
                <a:ext cx="3931920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7" name="Picture 2" descr="C:\Users\kgnanvo\work@UVa\GEMatLarge\copperLessGEM\WP_20141202_00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77" t="31552" r="15403" b="30002"/>
            <a:stretch/>
          </p:blipFill>
          <p:spPr bwMode="auto">
            <a:xfrm rot="5400000">
              <a:off x="1203591" y="3964657"/>
              <a:ext cx="1671885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1021080" y="3049879"/>
              <a:ext cx="2103120" cy="912521"/>
              <a:chOff x="497128" y="939274"/>
              <a:chExt cx="3931920" cy="15869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97128" y="1253888"/>
                <a:ext cx="3931920" cy="9906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97128" y="939274"/>
                <a:ext cx="3931920" cy="27651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97128" y="1208169"/>
                <a:ext cx="3931920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97128" y="2268484"/>
                <a:ext cx="3931920" cy="25778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97128" y="2244488"/>
                <a:ext cx="3931920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346266" y="2998775"/>
              <a:ext cx="7360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11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</a:t>
              </a:r>
              <a:r>
                <a:rPr lang="en-US" sz="11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Cu</a:t>
              </a:r>
              <a:endParaRPr lang="en-US" sz="11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11395" y="3269066"/>
              <a:ext cx="11128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n-US" sz="11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</a:t>
              </a:r>
              <a:r>
                <a:rPr lang="en-US" sz="11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Kapton</a:t>
              </a:r>
              <a:endPara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/>
            <p:cNvCxnSpPr>
              <a:stCxn id="30" idx="2"/>
            </p:cNvCxnSpPr>
            <p:nvPr/>
          </p:nvCxnSpPr>
          <p:spPr>
            <a:xfrm>
              <a:off x="1425324" y="6217187"/>
              <a:ext cx="90914" cy="183613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92353" y="5955577"/>
              <a:ext cx="8659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nm Cr</a:t>
              </a:r>
              <a:endParaRPr lang="en-US" sz="1100" b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89476" y="5836187"/>
              <a:ext cx="11128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n-US" sz="11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</a:t>
              </a:r>
              <a:r>
                <a:rPr lang="en-US" sz="11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Kapton</a:t>
              </a:r>
              <a:endPara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95181" y="5380045"/>
              <a:ext cx="75693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Cr-GEM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692456" y="3216984"/>
              <a:ext cx="110135" cy="135058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083267" y="3358540"/>
              <a:ext cx="8659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nm Cr</a:t>
              </a:r>
              <a:endParaRPr lang="en-US" sz="1100" b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Elbow Connector 36"/>
            <p:cNvCxnSpPr>
              <a:stCxn id="12" idx="3"/>
              <a:endCxn id="17" idx="0"/>
            </p:cNvCxnSpPr>
            <p:nvPr/>
          </p:nvCxnSpPr>
          <p:spPr>
            <a:xfrm flipH="1" flipV="1">
              <a:off x="2953934" y="4879058"/>
              <a:ext cx="110210" cy="1209021"/>
            </a:xfrm>
            <a:prstGeom prst="bentConnector3">
              <a:avLst>
                <a:gd name="adj1" fmla="val -207422"/>
              </a:avLst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graphics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30670" b="1333"/>
          <a:stretch>
            <a:fillRect/>
          </a:stretch>
        </p:blipFill>
        <p:spPr>
          <a:xfrm>
            <a:off x="3747202" y="540127"/>
            <a:ext cx="5257800" cy="2735003"/>
          </a:xfrm>
          <a:prstGeom prst="rect">
            <a:avLst/>
          </a:prstGeom>
        </p:spPr>
      </p:pic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0" y="4267200"/>
            <a:ext cx="3711691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Cr-GEM foil:</a:t>
            </a: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Copper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(Cu)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clad raw material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comes with 100 nm Chromium (Cr) layer between Cu and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 5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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 layers removed, leave only 100 nm residual Cr layers as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electrodes,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Cr-GEM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foils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provided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CERN PCB workshop 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Cr-GEM foil lead to almost 50% reduction of the material of an SoLID-like light weight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triple-GEM detector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this is because the material in a lightweight triple-GEM is dominated by the GEM foils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graphics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34540"/>
          <a:stretch>
            <a:fillRect/>
          </a:stretch>
        </p:blipFill>
        <p:spPr>
          <a:xfrm>
            <a:off x="3632902" y="3780638"/>
            <a:ext cx="5486400" cy="2519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654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SoLID Collaboration Meeting @ 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APV-25 Electronics: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 electronics for SBS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1/13/2016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F3F2FCBF-7FF4-41B8-BA4D-C7524EB884FA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61" y="4469147"/>
            <a:ext cx="4520228" cy="1894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27432"/>
            <a:ext cx="3977951" cy="3224828"/>
          </a:xfrm>
          <a:prstGeom prst="rect">
            <a:avLst/>
          </a:prstGeom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4511351" y="874087"/>
            <a:ext cx="4556449" cy="299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45000" rIns="0" bIns="45000">
            <a:spAutoFit/>
          </a:bodyPr>
          <a:lstStyle>
            <a:lvl1pPr marL="182563" indent="-1825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dirty="0" smtClean="0">
                <a:solidFill>
                  <a:schemeClr val="tx2"/>
                </a:solidFill>
                <a:cs typeface="Arial" panose="020B0604020202020204" pitchFamily="34" charset="0"/>
              </a:rPr>
              <a:t>Multi Purposed Digitizer (MPD) is a VME64x module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MPD data transferred may either on the 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VME 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bus or via optical fiber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INFN &amp; 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JLab 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currently working on the implementation of 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the communication 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between MPD and SSP over optical 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fiber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First tested prototype expected by end of Nov/2015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DAQ</a:t>
            </a:r>
            <a:r>
              <a:rPr lang="en-US" altLang="en-US" dirty="0" smtClean="0">
                <a:solidFill>
                  <a:schemeClr val="tx1"/>
                </a:solidFill>
                <a:cs typeface="Arial" panose="020B0604020202020204" pitchFamily="34" charset="0"/>
              </a:rPr>
              <a:t>: Porting of MPD acquisition code to CODA framework close to be completed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029200" y="4724400"/>
            <a:ext cx="3919346" cy="1198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90000" tIns="45000" rIns="90000" bIns="4500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 marL="430213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 lvl="1">
              <a:lnSpc>
                <a:spcPct val="150000"/>
              </a:lnSpc>
              <a:buSzPct val="82000"/>
              <a:buFont typeface="Wingdings" panose="05000000000000000000" pitchFamily="2" charset="2"/>
              <a:buChar char="§"/>
            </a:pPr>
            <a:r>
              <a:rPr lang="en-US" altLang="en-US" sz="1200" dirty="0" smtClean="0">
                <a:solidFill>
                  <a:schemeClr val="tx1"/>
                </a:solidFill>
                <a:cs typeface="DejaVu Sans" charset="0"/>
              </a:rPr>
              <a:t>Integration into </a:t>
            </a:r>
            <a:r>
              <a:rPr lang="en-US" altLang="en-US" sz="1200" dirty="0" smtClean="0">
                <a:solidFill>
                  <a:schemeClr val="tx1"/>
                </a:solidFill>
                <a:cs typeface="DejaVu Sans" charset="0"/>
              </a:rPr>
              <a:t>CODA DAQ (in good progress, test currently ongoing</a:t>
            </a:r>
            <a:r>
              <a:rPr lang="en-US" altLang="en-US" sz="1200" dirty="0" smtClean="0">
                <a:solidFill>
                  <a:schemeClr val="tx1"/>
                </a:solidFill>
                <a:cs typeface="DejaVu Sans" charset="0"/>
              </a:rPr>
              <a:t>)</a:t>
            </a:r>
          </a:p>
          <a:p>
            <a:pPr lvl="1">
              <a:lnSpc>
                <a:spcPct val="150000"/>
              </a:lnSpc>
              <a:buSzPct val="82000"/>
              <a:buFont typeface="Wingdings" panose="05000000000000000000" pitchFamily="2" charset="2"/>
              <a:buChar char="§"/>
            </a:pPr>
            <a:r>
              <a:rPr lang="en-US" altLang="en-US" sz="1200" dirty="0" smtClean="0">
                <a:solidFill>
                  <a:srgbClr val="FF0000"/>
                </a:solidFill>
                <a:cs typeface="DejaVu Sans" charset="0"/>
              </a:rPr>
              <a:t>Test of the full MPD + CODA DAQ with SBS chamber in coming weeks</a:t>
            </a:r>
            <a:endParaRPr lang="en-US" altLang="en-US" sz="1200" dirty="0" smtClean="0">
              <a:solidFill>
                <a:srgbClr val="FF0000"/>
              </a:solidFill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60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4959</TotalTime>
  <Words>2565</Words>
  <Application>Microsoft Office PowerPoint</Application>
  <PresentationFormat>On-screen Show (4:3)</PresentationFormat>
  <Paragraphs>353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 PL UMing HK</vt:lpstr>
      <vt:lpstr>Arial</vt:lpstr>
      <vt:lpstr>Calibri</vt:lpstr>
      <vt:lpstr>Comic Sans MS</vt:lpstr>
      <vt:lpstr>DejaVu Sans</vt:lpstr>
      <vt:lpstr>Helvetica</vt:lpstr>
      <vt:lpstr>Helvetica Light</vt:lpstr>
      <vt:lpstr>ＭＳ Ｐゴシック</vt:lpstr>
      <vt:lpstr>Symbol</vt:lpstr>
      <vt:lpstr>Times New Roman</vt:lpstr>
      <vt:lpstr>Wingdings</vt:lpstr>
      <vt:lpstr>Office Theme</vt:lpstr>
      <vt:lpstr>SoLID GEM Detectors in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Temple University GEM R&amp;D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kgnanvo</dc:creator>
  <cp:lastModifiedBy>Kondo Gnanvo</cp:lastModifiedBy>
  <cp:revision>618</cp:revision>
  <dcterms:created xsi:type="dcterms:W3CDTF">2013-04-08T15:33:27Z</dcterms:created>
  <dcterms:modified xsi:type="dcterms:W3CDTF">2016-01-13T13:27:44Z</dcterms:modified>
</cp:coreProperties>
</file>