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26" r:id="rId3"/>
    <p:sldId id="427" r:id="rId4"/>
    <p:sldId id="430" r:id="rId5"/>
    <p:sldId id="431" r:id="rId6"/>
    <p:sldId id="432" r:id="rId7"/>
    <p:sldId id="433" r:id="rId8"/>
    <p:sldId id="434" r:id="rId9"/>
    <p:sldId id="461" r:id="rId10"/>
    <p:sldId id="460" r:id="rId11"/>
    <p:sldId id="462" r:id="rId12"/>
    <p:sldId id="463" r:id="rId13"/>
    <p:sldId id="464" r:id="rId14"/>
    <p:sldId id="465" r:id="rId15"/>
    <p:sldId id="435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58" r:id="rId24"/>
    <p:sldId id="457" r:id="rId25"/>
    <p:sldId id="466" r:id="rId26"/>
    <p:sldId id="376" r:id="rId27"/>
    <p:sldId id="397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1" autoAdjust="0"/>
  </p:normalViewPr>
  <p:slideViewPr>
    <p:cSldViewPr>
      <p:cViewPr>
        <p:scale>
          <a:sx n="90" d="100"/>
          <a:sy n="90" d="100"/>
        </p:scale>
        <p:origin x="-58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A47B-02D2-426D-8E1E-58764CA69E5F}" type="datetimeFigureOut">
              <a:rPr lang="zh-CN" altLang="en-US" smtClean="0"/>
              <a:pPr/>
              <a:t>2016/1/13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9FB5-B99A-4059-ABC2-01B0009C11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3136B3-6BE3-48A1-895A-B7E514CBECB4}" type="datetime1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2016/1/13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MTD Review @BNL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2016/1/13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2786063" y="6391275"/>
            <a:ext cx="5214961" cy="500063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dirty="0" err="1" smtClean="0">
                <a:solidFill>
                  <a:srgbClr val="0000FF"/>
                </a:solidFill>
                <a:latin typeface="+mn-lt"/>
                <a:ea typeface="+mn-ea"/>
              </a:rPr>
              <a:t>SoLID</a:t>
            </a:r>
            <a:r>
              <a:rPr lang="en-US" altLang="zh-CN" sz="1400" b="0" i="0" baseline="0" dirty="0" smtClean="0">
                <a:solidFill>
                  <a:srgbClr val="0000FF"/>
                </a:solidFill>
                <a:latin typeface="+mn-lt"/>
                <a:ea typeface="+mn-ea"/>
              </a:rPr>
              <a:t> collaboration meeting, January 12-13, 2016</a:t>
            </a:r>
            <a:endParaRPr lang="en-US" altLang="zh-CN" sz="1400" b="0" i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2125" y="6400800"/>
            <a:ext cx="1966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Wang Yi, </a:t>
            </a:r>
            <a:r>
              <a:rPr lang="en-US" altLang="zh-CN" sz="1200" dirty="0" err="1">
                <a:latin typeface="+mn-lt"/>
                <a:ea typeface="+mn-ea"/>
              </a:rPr>
              <a:t>Tsinghua</a:t>
            </a:r>
            <a:r>
              <a:rPr lang="en-US" altLang="zh-CN" sz="1200" dirty="0">
                <a:latin typeface="+mn-lt"/>
                <a:ea typeface="+mn-ea"/>
              </a:rPr>
              <a:t> University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79" y="359853"/>
            <a:ext cx="2243868" cy="428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70752-0168-4855-AD72-7E1D69DF507C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68454" y="135293"/>
            <a:ext cx="6675380" cy="836712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Update on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SoLID</a:t>
            </a: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-TOF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华文楷体" pitchFamily="2" charset="-122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71604" y="2928934"/>
            <a:ext cx="6786589" cy="3071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Outline: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Conceptual design of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SoLID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-TOF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Beam test  @Hall A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Aging test of glass and MRPC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Development of 20ps MRPC 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Conclusions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b="1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25" y="1500188"/>
            <a:ext cx="707231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 indent="-1809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                                    Wang Yi </a:t>
            </a:r>
          </a:p>
          <a:p>
            <a:pPr eaLnBrk="0" hangingPunct="0">
              <a:lnSpc>
                <a:spcPct val="150000"/>
              </a:lnSpc>
              <a:buClr>
                <a:srgbClr val="A50021"/>
              </a:buClr>
              <a:defRPr/>
            </a:pPr>
            <a:r>
              <a:rPr lang="en-US" altLang="zh-CN" sz="2000" dirty="0"/>
              <a:t>  Department of Engineering Physics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5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565" y="24160"/>
            <a:ext cx="9170905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214282" y="0"/>
            <a:ext cx="831815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</a:rPr>
              <a:t>Comparasion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with other material   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5572140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Morales talk @RPC2012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3" name="Textplatzhalter 1"/>
          <p:cNvSpPr txBox="1">
            <a:spLocks/>
          </p:cNvSpPr>
          <p:nvPr/>
        </p:nvSpPr>
        <p:spPr>
          <a:xfrm>
            <a:off x="468313" y="333375"/>
            <a:ext cx="8207375" cy="9353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357158" y="1071546"/>
            <a:ext cx="4411066" cy="21963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Cyclotron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U-120M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Řež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36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MeV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flux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r>
              <a:rPr kumimoji="0" lang="de-DE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- 10</a:t>
            </a:r>
            <a:r>
              <a:rPr kumimoji="0" lang="de-DE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n/cm</a:t>
            </a:r>
            <a:r>
              <a:rPr kumimoji="0" lang="de-DE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spectra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– 36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MeV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429000"/>
            <a:ext cx="2786082" cy="286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platzhalter 1"/>
          <p:cNvSpPr txBox="1">
            <a:spLocks/>
          </p:cNvSpPr>
          <p:nvPr/>
        </p:nvSpPr>
        <p:spPr bwMode="auto">
          <a:xfrm>
            <a:off x="1142976" y="357166"/>
            <a:ext cx="4958663" cy="503337"/>
          </a:xfrm>
          <a:prstGeom prst="rect">
            <a:avLst/>
          </a:prstGeom>
          <a:solidFill>
            <a:srgbClr val="FFFF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Arial" charset="0"/>
              </a:rPr>
              <a:t>Neutron Test</a:t>
            </a:r>
            <a:endParaRPr lang="de-DE" altLang="en-US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feld 4"/>
          <p:cNvSpPr txBox="1"/>
          <p:nvPr/>
        </p:nvSpPr>
        <p:spPr>
          <a:xfrm>
            <a:off x="755576" y="5295364"/>
            <a:ext cx="155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t>target</a:t>
            </a:r>
            <a:r>
              <a:rPr lang="de-DE" b="1" dirty="0" smtClean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b="1" dirty="0" err="1" smtClean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t>support</a:t>
            </a:r>
            <a:endParaRPr lang="de-DE" b="1" dirty="0">
              <a:solidFill>
                <a:prstClr val="white">
                  <a:lumMod val="95000"/>
                </a:prst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000372"/>
            <a:ext cx="28083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Neutron </a:t>
            </a:r>
            <a:r>
              <a:rPr lang="de-DE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energy</a:t>
            </a:r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spectrum</a:t>
            </a:r>
            <a:endParaRPr lang="en-US" dirty="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2928934"/>
            <a:ext cx="5143536" cy="3190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72000" y="1357298"/>
            <a:ext cx="4572000" cy="4724400"/>
            <a:chOff x="4267200" y="1752600"/>
            <a:chExt cx="4572000" cy="4724400"/>
          </a:xfrm>
        </p:grpSpPr>
        <p:pic>
          <p:nvPicPr>
            <p:cNvPr id="5" name="Picture 2" descr="E:\软件安装包\QQ\869249419\FileRecv\MobileFile\IMG_20150331_1305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1752600"/>
              <a:ext cx="2663825" cy="47244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</p:pic>
        <p:cxnSp>
          <p:nvCxnSpPr>
            <p:cNvPr id="6" name="直接连接符 5"/>
            <p:cNvCxnSpPr/>
            <p:nvPr/>
          </p:nvCxnSpPr>
          <p:spPr>
            <a:xfrm>
              <a:off x="5867400" y="2286000"/>
              <a:ext cx="2209800" cy="1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7" name="直接连接符 6"/>
            <p:cNvCxnSpPr/>
            <p:nvPr/>
          </p:nvCxnSpPr>
          <p:spPr>
            <a:xfrm>
              <a:off x="5943600" y="4799013"/>
              <a:ext cx="2286000" cy="15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8" name="圆角矩形标注 7"/>
            <p:cNvSpPr/>
            <p:nvPr/>
          </p:nvSpPr>
          <p:spPr>
            <a:xfrm>
              <a:off x="5410200" y="3810000"/>
              <a:ext cx="1524000" cy="457200"/>
            </a:xfrm>
            <a:prstGeom prst="wedgeRoundRectCallou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Hign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rate MRPC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圆角矩形标注 8"/>
            <p:cNvSpPr/>
            <p:nvPr/>
          </p:nvSpPr>
          <p:spPr>
            <a:xfrm>
              <a:off x="5410200" y="2438400"/>
              <a:ext cx="1600200" cy="457200"/>
            </a:xfrm>
            <a:prstGeom prst="wedgeRoundRectCallou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X-ray Generator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943600" y="3352800"/>
              <a:ext cx="1676400" cy="1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>
            <a:xfrm>
              <a:off x="5943600" y="4494213"/>
              <a:ext cx="1752600" cy="15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2" name="直接箭头连接符 11"/>
            <p:cNvCxnSpPr/>
            <p:nvPr/>
          </p:nvCxnSpPr>
          <p:spPr>
            <a:xfrm rot="5400000">
              <a:off x="6665913" y="3543300"/>
              <a:ext cx="2516188" cy="158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3" name="直接箭头连接符 12"/>
            <p:cNvCxnSpPr/>
            <p:nvPr/>
          </p:nvCxnSpPr>
          <p:spPr>
            <a:xfrm rot="5400000">
              <a:off x="6669088" y="3924300"/>
              <a:ext cx="1141412" cy="158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4" name="TextBox 28"/>
            <p:cNvSpPr txBox="1">
              <a:spLocks noChangeArrowheads="1"/>
            </p:cNvSpPr>
            <p:nvPr/>
          </p:nvSpPr>
          <p:spPr bwMode="auto">
            <a:xfrm>
              <a:off x="7924800" y="3124200"/>
              <a:ext cx="914400" cy="369888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130cm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29"/>
            <p:cNvSpPr txBox="1">
              <a:spLocks noChangeArrowheads="1"/>
            </p:cNvSpPr>
            <p:nvPr/>
          </p:nvSpPr>
          <p:spPr bwMode="auto">
            <a:xfrm>
              <a:off x="7239000" y="3581400"/>
              <a:ext cx="762000" cy="369888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60cm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" name="Picture 2" descr="D:\王杰\Aging test\素材\PPT做图\QQ截图20150324090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85860"/>
            <a:ext cx="4484688" cy="3352800"/>
          </a:xfrm>
          <a:prstGeom prst="rect">
            <a:avLst/>
          </a:prstGeom>
          <a:noFill/>
        </p:spPr>
      </p:pic>
      <p:sp>
        <p:nvSpPr>
          <p:cNvPr id="17" name="标题 1"/>
          <p:cNvSpPr txBox="1">
            <a:spLocks/>
          </p:cNvSpPr>
          <p:nvPr/>
        </p:nvSpPr>
        <p:spPr>
          <a:xfrm>
            <a:off x="899593" y="214290"/>
            <a:ext cx="6225108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Online irradiation test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0" y="4643446"/>
            <a:ext cx="4429124" cy="194117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This is online test system. The efficiency and time resolution can be obtained by cosmic ray while irradiated by X-rays.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0.1C/cm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 is accumulated in 35 days.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28728" y="5214950"/>
            <a:ext cx="5715040" cy="46384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plateau before and after irradiation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3" name="Picture 2" descr="效率、clustersize、噪声 (2)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9290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两个时间分辨 (2)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7158" y="5143512"/>
            <a:ext cx="4071966" cy="80092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efficiency, cluster size and noise with irradiation time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29190" y="5143512"/>
            <a:ext cx="4071966" cy="80092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time resolution with irradiation time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6" name="灯片编号占位符 1"/>
          <p:cNvSpPr txBox="1">
            <a:spLocks/>
          </p:cNvSpPr>
          <p:nvPr/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624" y="212680"/>
            <a:ext cx="6072230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alibri" pitchFamily="34" charset="0"/>
              </a:rPr>
              <a:t>TOF electronics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14480" y="1127880"/>
            <a:ext cx="5715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Fast preamplifier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itchFamily="34" charset="0"/>
              </a:rPr>
              <a:t>：</a:t>
            </a:r>
            <a:endParaRPr lang="en-US" altLang="zh-CN" sz="24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   </a:t>
            </a:r>
            <a:r>
              <a:rPr lang="en-US" altLang="zh-CN" sz="2400" kern="0" dirty="0" err="1" smtClean="0">
                <a:solidFill>
                  <a:sysClr val="windowText" lastClr="000000"/>
                </a:solidFill>
                <a:latin typeface="Arial" pitchFamily="34" charset="0"/>
              </a:rPr>
              <a:t>Ninos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(TOT)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(ALICE)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  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itchFamily="34" charset="0"/>
              </a:rPr>
              <a:t>Padi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(TOT)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(GSI)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  CAD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(TOT)</a:t>
            </a:r>
            <a:r>
              <a:rPr lang="zh-CN" altLang="en-US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(Tsinghua)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" pitchFamily="34" charset="0"/>
              </a:rPr>
              <a:t>   Low time jitter faster FEE</a:t>
            </a:r>
            <a:endParaRPr lang="en-US" altLang="zh-CN" sz="2400" kern="0" dirty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TDC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HPTDC (ALICE, 25ps/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itchFamily="34" charset="0"/>
              </a:rPr>
              <a:t>ch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GET4    (GSI, 25ps/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itchFamily="34" charset="0"/>
              </a:rPr>
              <a:t>ch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FPGA TDC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(GSI and other)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" pitchFamily="34" charset="0"/>
              </a:rPr>
              <a:t>Pulse wave form digitizer</a:t>
            </a:r>
            <a:endParaRPr lang="en-US" altLang="zh-CN" sz="2400" kern="0" dirty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DAQ</a:t>
            </a:r>
            <a:endParaRPr lang="zh-CN" altLang="en-US" sz="24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85813" y="214313"/>
            <a:ext cx="7170563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Intrinsic resolution of 10gap-MRPC</a:t>
            </a:r>
            <a:endParaRPr lang="en-US" altLang="zh-CN" sz="36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18733"/>
              </p:ext>
            </p:extLst>
          </p:nvPr>
        </p:nvGraphicFramePr>
        <p:xfrm>
          <a:off x="785813" y="3861048"/>
          <a:ext cx="6738515" cy="99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2044700" imgH="279400" progId="Equation.DSMT4">
                  <p:embed/>
                </p:oleObj>
              </mc:Choice>
              <mc:Fallback>
                <p:oleObj name="Equation" r:id="rId3" imgW="2044700" imgH="279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861048"/>
                        <a:ext cx="6738515" cy="992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0030" y="1556792"/>
            <a:ext cx="8230442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Time jitter of HPTDC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      </a:t>
            </a:r>
            <a:r>
              <a:rPr lang="en-US" altLang="zh-CN" sz="2400" dirty="0" smtClean="0"/>
              <a:t>25</a:t>
            </a:r>
            <a:r>
              <a:rPr lang="en-US" altLang="zh-CN" sz="2400" dirty="0" smtClean="0">
                <a:solidFill>
                  <a:schemeClr val="tx1"/>
                </a:solidFill>
              </a:rPr>
              <a:t>ps        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   NINO</a:t>
            </a:r>
            <a:r>
              <a:rPr lang="en-US" altLang="zh-CN" sz="2400" dirty="0" smtClean="0"/>
              <a:t>s </a:t>
            </a:r>
            <a:r>
              <a:rPr lang="en-US" altLang="zh-CN" sz="2400" dirty="0" err="1" smtClean="0"/>
              <a:t>ASIC+Interface</a:t>
            </a:r>
            <a:r>
              <a:rPr lang="en-US" altLang="zh-CN" sz="2400" dirty="0" smtClean="0"/>
              <a:t> card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         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24ps        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MRPC resolution tested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 </a:t>
            </a:r>
            <a:r>
              <a:rPr lang="en-US" altLang="zh-CN" sz="2400" dirty="0" smtClean="0">
                <a:solidFill>
                  <a:schemeClr val="tx1"/>
                </a:solidFill>
              </a:rPr>
              <a:t>40ps  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So the intrinsic resolution of MRPC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is: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53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09465" y="184786"/>
            <a:ext cx="6542855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Resolution of 24 x140</a:t>
            </a: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  <a:sym typeface="Symbol"/>
              </a:rPr>
              <a:t>m MRPC</a:t>
            </a:r>
            <a:endParaRPr lang="en-US" altLang="zh-CN" sz="36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0030" y="1556792"/>
            <a:ext cx="8230442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Fast wave form digitizer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        </a:t>
            </a:r>
            <a:r>
              <a:rPr lang="en-US" altLang="zh-CN" sz="2400" dirty="0" smtClean="0"/>
              <a:t>      30-&gt;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5ps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   Low time jitter f</a:t>
            </a:r>
            <a:r>
              <a:rPr lang="en-US" altLang="zh-CN" sz="2400" dirty="0" smtClean="0"/>
              <a:t>ast FEE                                    24-&gt; </a:t>
            </a:r>
            <a:r>
              <a:rPr lang="en-US" altLang="zh-CN" sz="2400" dirty="0">
                <a:solidFill>
                  <a:srgbClr val="FF0000"/>
                </a:solidFill>
              </a:rPr>
              <a:t>5ps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   MRPC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intrinsic         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</a:t>
            </a:r>
            <a:r>
              <a:rPr lang="en-US" altLang="zh-CN" sz="2400" dirty="0" smtClean="0"/>
              <a:t>                   20-&gt; </a:t>
            </a:r>
            <a:r>
              <a:rPr lang="en-US" altLang="zh-CN" sz="2400" dirty="0" smtClean="0">
                <a:solidFill>
                  <a:srgbClr val="FF0000"/>
                </a:solidFill>
              </a:rPr>
              <a:t>13ps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Time resolution of TOF: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917123"/>
              </p:ext>
            </p:extLst>
          </p:nvPr>
        </p:nvGraphicFramePr>
        <p:xfrm>
          <a:off x="1458913" y="3938588"/>
          <a:ext cx="54816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638300" imgH="279400" progId="Equation.DSMT4">
                  <p:embed/>
                </p:oleObj>
              </mc:Choice>
              <mc:Fallback>
                <p:oleObj name="Equation" r:id="rId3" imgW="1638300" imgH="279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938588"/>
                        <a:ext cx="5481637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3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5769" y="260648"/>
            <a:ext cx="82296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TOF PID at the EIC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140" y="4388486"/>
            <a:ext cx="8934780" cy="2104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TOF Positives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Compact (10-15 cm of space needed), allowing more room for, e.g., RICH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zh-CN" sz="1800" dirty="0" smtClean="0">
                <a:solidFill>
                  <a:sysClr val="windowText" lastClr="000000"/>
                </a:solidFill>
                <a:latin typeface="Calibri"/>
              </a:rPr>
              <a:t>More clean </a:t>
            </a:r>
            <a:r>
              <a:rPr lang="en-US" altLang="zh-CN" sz="1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zh-CN" sz="1800" dirty="0" smtClean="0">
                <a:solidFill>
                  <a:sysClr val="windowText" lastClr="000000"/>
                </a:solidFill>
                <a:latin typeface="Calibri"/>
              </a:rPr>
              <a:t>PID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contribute to e/h identification using TPC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/dx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TOF Negatives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counter?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6740" y="6492875"/>
            <a:ext cx="837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06697"/>
              </p:ext>
            </p:extLst>
          </p:nvPr>
        </p:nvGraphicFramePr>
        <p:xfrm>
          <a:off x="457200" y="1063430"/>
          <a:ext cx="8284782" cy="3001205"/>
        </p:xfrm>
        <a:graphic>
          <a:graphicData uri="http://schemas.openxmlformats.org/drawingml/2006/table">
            <a:tbl>
              <a:tblPr firstRow="1" bandRow="1"/>
              <a:tblGrid>
                <a:gridCol w="1619434"/>
                <a:gridCol w="1619434"/>
                <a:gridCol w="2468647"/>
                <a:gridCol w="2577267"/>
              </a:tblGrid>
              <a:tr h="545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@</a:t>
                      </a:r>
                      <a:r>
                        <a:rPr lang="en-US" baseline="0" dirty="0" smtClean="0"/>
                        <a:t> 1m distance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Pion-</a:t>
                      </a:r>
                      <a:r>
                        <a:rPr lang="en-US" dirty="0" err="1" smtClean="0"/>
                        <a:t>Kaon</a:t>
                      </a:r>
                      <a:r>
                        <a:rPr lang="en-US" dirty="0" smtClean="0"/>
                        <a:t> Separation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err="1" smtClean="0"/>
                        <a:t>Kaon</a:t>
                      </a:r>
                      <a:r>
                        <a:rPr lang="en-US" dirty="0" smtClean="0"/>
                        <a:t>-Proton Separation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=100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</a:tr>
              <a:tr h="813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ps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1m</a:t>
                      </a:r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ps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3m</a:t>
                      </a:r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3811201" y="1778375"/>
            <a:ext cx="4750582" cy="1863540"/>
            <a:chOff x="3811201" y="1778375"/>
            <a:chExt cx="4750582" cy="1863540"/>
          </a:xfrm>
        </p:grpSpPr>
        <p:pic>
          <p:nvPicPr>
            <p:cNvPr id="8" name="Picture 11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01" y="1780551"/>
              <a:ext cx="2249820" cy="228526"/>
            </a:xfrm>
            <a:prstGeom prst="rect">
              <a:avLst/>
            </a:prstGeom>
          </p:spPr>
        </p:pic>
        <p:pic>
          <p:nvPicPr>
            <p:cNvPr id="9" name="Picture 13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01" y="2566209"/>
              <a:ext cx="2249820" cy="228526"/>
            </a:xfrm>
            <a:prstGeom prst="rect">
              <a:avLst/>
            </a:prstGeom>
          </p:spPr>
        </p:pic>
        <p:pic>
          <p:nvPicPr>
            <p:cNvPr id="10" name="Picture 14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01" y="3413389"/>
              <a:ext cx="2249820" cy="228526"/>
            </a:xfrm>
            <a:prstGeom prst="rect">
              <a:avLst/>
            </a:prstGeom>
          </p:spPr>
        </p:pic>
        <p:pic>
          <p:nvPicPr>
            <p:cNvPr id="11" name="Picture 15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963" y="1778375"/>
              <a:ext cx="2249820" cy="228526"/>
            </a:xfrm>
            <a:prstGeom prst="rect">
              <a:avLst/>
            </a:prstGeom>
          </p:spPr>
        </p:pic>
        <p:pic>
          <p:nvPicPr>
            <p:cNvPr id="12" name="Picture 16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963" y="2564033"/>
              <a:ext cx="2249820" cy="228526"/>
            </a:xfrm>
            <a:prstGeom prst="rect">
              <a:avLst/>
            </a:prstGeom>
          </p:spPr>
        </p:pic>
        <p:pic>
          <p:nvPicPr>
            <p:cNvPr id="13" name="Picture 17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963" y="3411213"/>
              <a:ext cx="2249820" cy="228526"/>
            </a:xfrm>
            <a:prstGeom prst="rect">
              <a:avLst/>
            </a:prstGeom>
          </p:spPr>
        </p:pic>
        <p:cxnSp>
          <p:nvCxnSpPr>
            <p:cNvPr id="14" name="Straight Arrow Connector 19"/>
            <p:cNvCxnSpPr/>
            <p:nvPr/>
          </p:nvCxnSpPr>
          <p:spPr>
            <a:xfrm>
              <a:off x="3888401" y="1887127"/>
              <a:ext cx="14546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Straight Arrow Connector 23"/>
            <p:cNvCxnSpPr/>
            <p:nvPr/>
          </p:nvCxnSpPr>
          <p:spPr>
            <a:xfrm>
              <a:off x="3888401" y="2671315"/>
              <a:ext cx="4640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Straight Arrow Connector 28"/>
            <p:cNvCxnSpPr/>
            <p:nvPr/>
          </p:nvCxnSpPr>
          <p:spPr>
            <a:xfrm>
              <a:off x="3888401" y="3516434"/>
              <a:ext cx="88593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Straight Arrow Connector 31"/>
            <p:cNvCxnSpPr/>
            <p:nvPr/>
          </p:nvCxnSpPr>
          <p:spPr>
            <a:xfrm>
              <a:off x="6383389" y="1878760"/>
              <a:ext cx="255052" cy="336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Straight Arrow Connector 32"/>
            <p:cNvCxnSpPr/>
            <p:nvPr/>
          </p:nvCxnSpPr>
          <p:spPr>
            <a:xfrm>
              <a:off x="6387694" y="2673643"/>
              <a:ext cx="81040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Straight Arrow Connector 33"/>
            <p:cNvCxnSpPr/>
            <p:nvPr/>
          </p:nvCxnSpPr>
          <p:spPr>
            <a:xfrm>
              <a:off x="6387694" y="3513067"/>
              <a:ext cx="1503526" cy="336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0" name="Rectangle 35"/>
          <p:cNvSpPr/>
          <p:nvPr/>
        </p:nvSpPr>
        <p:spPr>
          <a:xfrm>
            <a:off x="-31600" y="4135960"/>
            <a:ext cx="910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Momentum reach of TOF PID reaches interesting levels if one can achieve ~ 10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ps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64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graphicFrame>
        <p:nvGraphicFramePr>
          <p:cNvPr id="4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21592"/>
              </p:ext>
            </p:extLst>
          </p:nvPr>
        </p:nvGraphicFramePr>
        <p:xfrm>
          <a:off x="558800" y="3556000"/>
          <a:ext cx="8128000" cy="2574159"/>
        </p:xfrm>
        <a:graphic>
          <a:graphicData uri="http://schemas.openxmlformats.org/drawingml/2006/table">
            <a:tbl>
              <a:tblPr firstRow="1" bandRow="1"/>
              <a:tblGrid>
                <a:gridCol w="1690099"/>
                <a:gridCol w="3124207"/>
                <a:gridCol w="3313694"/>
              </a:tblGrid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MRPC</a:t>
                      </a:r>
                      <a:r>
                        <a:rPr lang="en-US" sz="1200" baseline="0" dirty="0" smtClean="0"/>
                        <a:t> ( C. Williams et al. 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MRPC</a:t>
                      </a:r>
                      <a:r>
                        <a:rPr lang="en-US" sz="1200" baseline="0" dirty="0" smtClean="0"/>
                        <a:t> ( </a:t>
                      </a:r>
                      <a:r>
                        <a:rPr lang="en-US" sz="1200" dirty="0" smtClean="0"/>
                        <a:t>UIUC &amp;</a:t>
                      </a:r>
                      <a:r>
                        <a:rPr lang="en-US" sz="1200" baseline="0" dirty="0" smtClean="0"/>
                        <a:t> BNL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Gas Gap</a:t>
                      </a:r>
                      <a:r>
                        <a:rPr lang="en-US" sz="1200" baseline="0" dirty="0" smtClean="0"/>
                        <a:t> Width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160um (</a:t>
                      </a:r>
                      <a:r>
                        <a:rPr lang="en-US" sz="1200" dirty="0" smtClean="0"/>
                        <a:t>fishing line)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105um</a:t>
                      </a:r>
                      <a:r>
                        <a:rPr lang="en-US" sz="1200" baseline="0" dirty="0" smtClean="0"/>
                        <a:t>  </a:t>
                      </a:r>
                      <a:r>
                        <a:rPr lang="en-US" sz="1200" dirty="0" smtClean="0"/>
                        <a:t>(fishing</a:t>
                      </a:r>
                      <a:r>
                        <a:rPr lang="en-US" sz="1200" baseline="0" dirty="0" smtClean="0"/>
                        <a:t> line, and 165, 125, 75um)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Gas Gaps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4 stack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x 6 layers =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24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4 stack x 9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layers =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# of thin glass layers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4 stacks</a:t>
                      </a:r>
                      <a:r>
                        <a:rPr lang="en-US" sz="1200" baseline="0" dirty="0" smtClean="0"/>
                        <a:t> x 5 layers = 20 (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250um thick glass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4 stack x 8 layers = 32     (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210um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thick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glass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Preamplifier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Differential type, NINO chip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LMH6881 2.8-GHz + Evaluation Board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TDC and DAQ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Oscilloscope (10Gs)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DRS4-V5(5Gs) + PC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Time resolution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20 </a:t>
                      </a:r>
                      <a:r>
                        <a:rPr lang="en-US" sz="1200" dirty="0" err="1" smtClean="0"/>
                        <a:t>ps</a:t>
                      </a:r>
                      <a:r>
                        <a:rPr lang="en-US" sz="1200" baseline="0" dirty="0" smtClean="0"/>
                        <a:t> published (</a:t>
                      </a:r>
                      <a:r>
                        <a:rPr lang="en-US" sz="1200" dirty="0" smtClean="0"/>
                        <a:t>16 </a:t>
                      </a:r>
                      <a:r>
                        <a:rPr lang="en-US" sz="1200" dirty="0" err="1" smtClean="0"/>
                        <a:t>ps</a:t>
                      </a:r>
                      <a:r>
                        <a:rPr lang="en-US" sz="1200" dirty="0" smtClean="0"/>
                        <a:t> private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comm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18ps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49467" y="188640"/>
            <a:ext cx="8229600" cy="64329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Configuration of eRD10 Prototype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mRPC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6" name="Group 59"/>
          <p:cNvGrpSpPr/>
          <p:nvPr/>
        </p:nvGrpSpPr>
        <p:grpSpPr>
          <a:xfrm>
            <a:off x="5335656" y="1460792"/>
            <a:ext cx="2968488" cy="1298105"/>
            <a:chOff x="3194213" y="1535943"/>
            <a:chExt cx="2968488" cy="1298105"/>
          </a:xfrm>
        </p:grpSpPr>
        <p:sp>
          <p:nvSpPr>
            <p:cNvPr id="7" name="Rectangle 16"/>
            <p:cNvSpPr/>
            <p:nvPr/>
          </p:nvSpPr>
          <p:spPr>
            <a:xfrm>
              <a:off x="3195197" y="2655601"/>
              <a:ext cx="2967503" cy="178447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7"/>
            <p:cNvSpPr/>
            <p:nvPr/>
          </p:nvSpPr>
          <p:spPr>
            <a:xfrm>
              <a:off x="3197087" y="2211299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27"/>
            <p:cNvSpPr/>
            <p:nvPr/>
          </p:nvSpPr>
          <p:spPr>
            <a:xfrm>
              <a:off x="3197084" y="2096274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28"/>
            <p:cNvSpPr/>
            <p:nvPr/>
          </p:nvSpPr>
          <p:spPr>
            <a:xfrm>
              <a:off x="3197089" y="1982392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3197084" y="1869637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30"/>
            <p:cNvSpPr/>
            <p:nvPr/>
          </p:nvSpPr>
          <p:spPr>
            <a:xfrm>
              <a:off x="3197079" y="1754613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31"/>
            <p:cNvSpPr/>
            <p:nvPr/>
          </p:nvSpPr>
          <p:spPr>
            <a:xfrm>
              <a:off x="3197089" y="1535943"/>
              <a:ext cx="2962138" cy="178447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54"/>
            <p:cNvSpPr/>
            <p:nvPr/>
          </p:nvSpPr>
          <p:spPr>
            <a:xfrm>
              <a:off x="3198825" y="2322506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55"/>
            <p:cNvSpPr/>
            <p:nvPr/>
          </p:nvSpPr>
          <p:spPr>
            <a:xfrm>
              <a:off x="3200563" y="2431959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66"/>
            <p:cNvSpPr/>
            <p:nvPr/>
          </p:nvSpPr>
          <p:spPr>
            <a:xfrm>
              <a:off x="3194213" y="2546259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ctangle 68"/>
          <p:cNvSpPr/>
          <p:nvPr/>
        </p:nvSpPr>
        <p:spPr>
          <a:xfrm>
            <a:off x="955439" y="2585700"/>
            <a:ext cx="2967503" cy="178447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69"/>
          <p:cNvSpPr/>
          <p:nvPr/>
        </p:nvSpPr>
        <p:spPr>
          <a:xfrm>
            <a:off x="960804" y="1743930"/>
            <a:ext cx="2962138" cy="111207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74"/>
          <p:cNvSpPr/>
          <p:nvPr/>
        </p:nvSpPr>
        <p:spPr>
          <a:xfrm>
            <a:off x="957331" y="1510492"/>
            <a:ext cx="2962138" cy="178447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78"/>
          <p:cNvSpPr/>
          <p:nvPr/>
        </p:nvSpPr>
        <p:spPr>
          <a:xfrm>
            <a:off x="960804" y="1901337"/>
            <a:ext cx="2962138" cy="111207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79"/>
          <p:cNvSpPr/>
          <p:nvPr/>
        </p:nvSpPr>
        <p:spPr>
          <a:xfrm>
            <a:off x="960804" y="2070823"/>
            <a:ext cx="2962138" cy="111207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80"/>
          <p:cNvSpPr/>
          <p:nvPr/>
        </p:nvSpPr>
        <p:spPr>
          <a:xfrm>
            <a:off x="960804" y="2241451"/>
            <a:ext cx="2962138" cy="111207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81"/>
          <p:cNvSpPr/>
          <p:nvPr/>
        </p:nvSpPr>
        <p:spPr>
          <a:xfrm>
            <a:off x="960804" y="2413380"/>
            <a:ext cx="2962138" cy="111207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0204" y="2784297"/>
            <a:ext cx="242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Gas gap width : 160um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(16ps timing resolution) 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2206" y="2784297"/>
            <a:ext cx="233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Gas gap width : 105um</a:t>
            </a:r>
          </a:p>
        </p:txBody>
      </p:sp>
      <p:sp>
        <p:nvSpPr>
          <p:cNvPr id="26" name="Right Arrow 84"/>
          <p:cNvSpPr/>
          <p:nvPr/>
        </p:nvSpPr>
        <p:spPr>
          <a:xfrm>
            <a:off x="4288369" y="1687669"/>
            <a:ext cx="406400" cy="791214"/>
          </a:xfrm>
          <a:prstGeom prst="rightArrow">
            <a:avLst/>
          </a:prstGeom>
          <a:gradFill rotWithShape="1">
            <a:gsLst>
              <a:gs pos="0">
                <a:srgbClr val="2C7C9F">
                  <a:tint val="100000"/>
                  <a:shade val="100000"/>
                  <a:satMod val="130000"/>
                </a:srgbClr>
              </a:gs>
              <a:gs pos="100000">
                <a:srgbClr val="2C7C9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C7C9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5600" y="102803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Crispin Williams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50871" y="1028030"/>
            <a:ext cx="218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BNL&amp;UIUC Prototype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815" y="190133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4 x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16571" y="188615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4 x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1" name="Straight Connector 92"/>
          <p:cNvCxnSpPr/>
          <p:nvPr/>
        </p:nvCxnSpPr>
        <p:spPr>
          <a:xfrm>
            <a:off x="3922942" y="2524587"/>
            <a:ext cx="30615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95"/>
          <p:cNvCxnSpPr/>
          <p:nvPr/>
        </p:nvCxnSpPr>
        <p:spPr>
          <a:xfrm>
            <a:off x="3922936" y="2583850"/>
            <a:ext cx="30615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Arrow Connector 97"/>
          <p:cNvCxnSpPr/>
          <p:nvPr/>
        </p:nvCxnSpPr>
        <p:spPr>
          <a:xfrm>
            <a:off x="4072467" y="2356808"/>
            <a:ext cx="0" cy="16777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Arrow Connector 98"/>
          <p:cNvCxnSpPr/>
          <p:nvPr/>
        </p:nvCxnSpPr>
        <p:spPr>
          <a:xfrm flipV="1">
            <a:off x="4072467" y="2588847"/>
            <a:ext cx="0" cy="1762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TextBox 34"/>
          <p:cNvSpPr txBox="1"/>
          <p:nvPr/>
        </p:nvSpPr>
        <p:spPr>
          <a:xfrm>
            <a:off x="177800" y="1137626"/>
            <a:ext cx="63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PCB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glass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6" name="Straight Arrow Connector 101"/>
          <p:cNvCxnSpPr/>
          <p:nvPr/>
        </p:nvCxnSpPr>
        <p:spPr>
          <a:xfrm>
            <a:off x="662827" y="1336689"/>
            <a:ext cx="480173" cy="23811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Arrow Connector 105"/>
          <p:cNvCxnSpPr/>
          <p:nvPr/>
        </p:nvCxnSpPr>
        <p:spPr>
          <a:xfrm>
            <a:off x="748897" y="1633807"/>
            <a:ext cx="260040" cy="15015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TextBox 37"/>
          <p:cNvSpPr txBox="1"/>
          <p:nvPr/>
        </p:nvSpPr>
        <p:spPr>
          <a:xfrm>
            <a:off x="3911120" y="2653863"/>
            <a:ext cx="92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Gas gap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45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971600" y="214290"/>
            <a:ext cx="6048672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Main requirements for TOF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6" name="内容占位符 1"/>
          <p:cNvSpPr txBox="1">
            <a:spLocks/>
          </p:cNvSpPr>
          <p:nvPr/>
        </p:nvSpPr>
        <p:spPr>
          <a:xfrm>
            <a:off x="500034" y="1357298"/>
            <a:ext cx="8072494" cy="34290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MRPC is developed for the TOF of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Requirements for TOF: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 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/k separation up to 2.5GeV/c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Time resolution 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&lt; 100ps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Symbol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Rate capability &gt; 10kHz/cm²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8215313" y="6356350"/>
            <a:ext cx="469900" cy="363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9321" y="4005064"/>
            <a:ext cx="3714776" cy="1754326"/>
          </a:xfrm>
          <a:prstGeom prst="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 smtClean="0">
                <a:solidFill>
                  <a:schemeClr val="tx1"/>
                </a:solidFill>
              </a:rPr>
              <a:t>  To separate ver</a:t>
            </a:r>
            <a:r>
              <a:rPr lang="en-US" altLang="zh-CN" b="1" dirty="0" smtClean="0"/>
              <a:t>y few K </a:t>
            </a:r>
            <a:r>
              <a:rPr lang="en-US" altLang="zh-CN" b="1" dirty="0" smtClean="0">
                <a:sym typeface="Symbol"/>
              </a:rPr>
              <a:t>from , we require the TOF time resolution as good as possible. </a:t>
            </a:r>
            <a:endParaRPr lang="en-US" altLang="zh-CN" b="1" dirty="0">
              <a:sym typeface="Symbol"/>
            </a:endParaRPr>
          </a:p>
          <a:p>
            <a:pPr algn="just">
              <a:lnSpc>
                <a:spcPct val="120000"/>
              </a:lnSpc>
            </a:pPr>
            <a:r>
              <a:rPr lang="en-US" altLang="zh-CN" b="1" dirty="0" smtClean="0">
                <a:sym typeface="Symbol"/>
              </a:rPr>
              <a:t>We have to </a:t>
            </a:r>
            <a:r>
              <a:rPr lang="en-US" altLang="zh-CN" b="1" dirty="0" smtClean="0"/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 improve the time resolution to about 20ps.</a:t>
            </a:r>
            <a:endParaRPr lang="en-US" altLang="zh-CN" b="1" kern="0" dirty="0" smtClean="0">
              <a:solidFill>
                <a:srgbClr val="000000"/>
              </a:solidFill>
              <a:sym typeface="Symbol"/>
            </a:endParaRPr>
          </a:p>
        </p:txBody>
      </p:sp>
      <p:pic>
        <p:nvPicPr>
          <p:cNvPr id="9" name="Picture 1" descr="F:\工作\JLab\文章和报告\PID L=9m.jpg"/>
          <p:cNvPicPr>
            <a:picLocks noChangeAspect="1" noChangeArrowheads="1"/>
          </p:cNvPicPr>
          <p:nvPr/>
        </p:nvPicPr>
        <p:blipFill>
          <a:blip r:embed="rId2" cstate="print"/>
          <a:srcRect l="8511" t="7675" r="11983" b="4745"/>
          <a:stretch>
            <a:fillRect/>
          </a:stretch>
        </p:blipFill>
        <p:spPr bwMode="auto">
          <a:xfrm>
            <a:off x="892620" y="3573016"/>
            <a:ext cx="3714776" cy="287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4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4" name="Rectangle 66"/>
          <p:cNvSpPr/>
          <p:nvPr/>
        </p:nvSpPr>
        <p:spPr>
          <a:xfrm>
            <a:off x="1354720" y="4962448"/>
            <a:ext cx="1245613" cy="34393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6"/>
          <p:cNvSpPr/>
          <p:nvPr/>
        </p:nvSpPr>
        <p:spPr>
          <a:xfrm>
            <a:off x="771095" y="5673000"/>
            <a:ext cx="2509624" cy="53213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4"/>
          <p:cNvSpPr/>
          <p:nvPr/>
        </p:nvSpPr>
        <p:spPr>
          <a:xfrm>
            <a:off x="1647871" y="4724456"/>
            <a:ext cx="671557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7"/>
          <p:cNvSpPr/>
          <p:nvPr/>
        </p:nvSpPr>
        <p:spPr>
          <a:xfrm>
            <a:off x="1727200" y="1968258"/>
            <a:ext cx="671557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3450" y="152454"/>
            <a:ext cx="8229600" cy="7747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Time Resolution Measurement at UIUC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5"/>
          <p:cNvSpPr/>
          <p:nvPr/>
        </p:nvSpPr>
        <p:spPr>
          <a:xfrm>
            <a:off x="939800" y="2514600"/>
            <a:ext cx="21463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/>
          <p:nvPr/>
        </p:nvSpPr>
        <p:spPr>
          <a:xfrm>
            <a:off x="1536700" y="3251200"/>
            <a:ext cx="952500" cy="203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MRPC-A</a:t>
            </a:r>
            <a:endParaRPr lang="en-US" sz="1600" dirty="0"/>
          </a:p>
        </p:txBody>
      </p:sp>
      <p:sp>
        <p:nvSpPr>
          <p:cNvPr id="11" name="Rectangle 8"/>
          <p:cNvSpPr/>
          <p:nvPr/>
        </p:nvSpPr>
        <p:spPr>
          <a:xfrm>
            <a:off x="1536700" y="3606800"/>
            <a:ext cx="952500" cy="203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MRPC-B</a:t>
            </a:r>
            <a:endParaRPr lang="en-US" sz="1600" dirty="0"/>
          </a:p>
        </p:txBody>
      </p:sp>
      <p:sp>
        <p:nvSpPr>
          <p:cNvPr id="12" name="Rectangle 9"/>
          <p:cNvSpPr/>
          <p:nvPr/>
        </p:nvSpPr>
        <p:spPr>
          <a:xfrm>
            <a:off x="1790700" y="3086100"/>
            <a:ext cx="457200" cy="165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/>
          <p:cNvSpPr/>
          <p:nvPr/>
        </p:nvSpPr>
        <p:spPr>
          <a:xfrm>
            <a:off x="1790700" y="3810000"/>
            <a:ext cx="457200" cy="165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>
            <a:off x="2247900" y="3168650"/>
            <a:ext cx="16065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/>
          <p:cNvCxnSpPr/>
          <p:nvPr/>
        </p:nvCxnSpPr>
        <p:spPr>
          <a:xfrm>
            <a:off x="2247900" y="3892550"/>
            <a:ext cx="16065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/>
          <p:cNvCxnSpPr/>
          <p:nvPr/>
        </p:nvCxnSpPr>
        <p:spPr>
          <a:xfrm flipH="1" flipV="1">
            <a:off x="3848100" y="3168650"/>
            <a:ext cx="6350" cy="285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/>
          <p:cNvCxnSpPr/>
          <p:nvPr/>
        </p:nvCxnSpPr>
        <p:spPr>
          <a:xfrm flipH="1" flipV="1">
            <a:off x="3854450" y="3606800"/>
            <a:ext cx="6350" cy="285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/>
        </p:nvCxnSpPr>
        <p:spPr>
          <a:xfrm>
            <a:off x="3854450" y="3454400"/>
            <a:ext cx="825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4"/>
          <p:cNvCxnSpPr/>
          <p:nvPr/>
        </p:nvCxnSpPr>
        <p:spPr>
          <a:xfrm>
            <a:off x="3854450" y="3606800"/>
            <a:ext cx="825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/>
          <p:nvPr/>
        </p:nvSpPr>
        <p:spPr>
          <a:xfrm>
            <a:off x="4679950" y="3155950"/>
            <a:ext cx="1873250" cy="78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36920" y="3264921"/>
            <a:ext cx="1816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 DRS4-V5</a:t>
            </a:r>
          </a:p>
          <a:p>
            <a:r>
              <a:rPr lang="en-US" sz="1400" dirty="0" smtClean="0"/>
              <a:t>(Wave form digitizer)</a:t>
            </a:r>
          </a:p>
        </p:txBody>
      </p:sp>
      <p:sp>
        <p:nvSpPr>
          <p:cNvPr id="22" name="Rectangle 28"/>
          <p:cNvSpPr/>
          <p:nvPr/>
        </p:nvSpPr>
        <p:spPr>
          <a:xfrm>
            <a:off x="7477074" y="3144619"/>
            <a:ext cx="977900" cy="78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10899" y="3201421"/>
            <a:ext cx="75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PC</a:t>
            </a:r>
          </a:p>
          <a:p>
            <a:r>
              <a:rPr lang="en-US" dirty="0" smtClean="0"/>
              <a:t>(DAQ)</a:t>
            </a:r>
            <a:endParaRPr lang="en-US" dirty="0"/>
          </a:p>
        </p:txBody>
      </p:sp>
      <p:sp>
        <p:nvSpPr>
          <p:cNvPr id="24" name="Rectangle 30"/>
          <p:cNvSpPr/>
          <p:nvPr/>
        </p:nvSpPr>
        <p:spPr>
          <a:xfrm>
            <a:off x="1155700" y="1574800"/>
            <a:ext cx="1651000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2"/>
          <p:cNvSpPr/>
          <p:nvPr/>
        </p:nvSpPr>
        <p:spPr>
          <a:xfrm>
            <a:off x="1155700" y="5346700"/>
            <a:ext cx="1651000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3"/>
          <p:cNvSpPr/>
          <p:nvPr/>
        </p:nvSpPr>
        <p:spPr>
          <a:xfrm>
            <a:off x="771095" y="927336"/>
            <a:ext cx="2509624" cy="53213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42744" y="1038423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DC0,1,2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86659" y="1459468"/>
            <a:ext cx="5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50159" y="52059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95500" y="2794000"/>
            <a:ext cx="75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preamp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159000" y="3873500"/>
            <a:ext cx="75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preamp</a:t>
            </a:r>
            <a:endParaRPr lang="en-US" sz="1400" dirty="0"/>
          </a:p>
        </p:txBody>
      </p:sp>
      <p:cxnSp>
        <p:nvCxnSpPr>
          <p:cNvPr id="32" name="Straight Arrow Connector 41"/>
          <p:cNvCxnSpPr/>
          <p:nvPr/>
        </p:nvCxnSpPr>
        <p:spPr>
          <a:xfrm flipH="1">
            <a:off x="1647872" y="705176"/>
            <a:ext cx="671556" cy="59723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2495550"/>
            <a:ext cx="13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Cylinder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67500" y="318271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16935" y="2865219"/>
            <a:ext cx="1664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 Ohm cable (&lt;1m)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159405" y="3134896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53398" y="3524587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ch2</a:t>
            </a:r>
            <a:endParaRPr lang="en-US" dirty="0"/>
          </a:p>
        </p:txBody>
      </p:sp>
      <p:cxnSp>
        <p:nvCxnSpPr>
          <p:cNvPr id="38" name="Straight Arrow Connector 55"/>
          <p:cNvCxnSpPr/>
          <p:nvPr/>
        </p:nvCxnSpPr>
        <p:spPr>
          <a:xfrm>
            <a:off x="5143500" y="2552700"/>
            <a:ext cx="0" cy="5715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03809" y="2199669"/>
            <a:ext cx="128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Muon</a:t>
            </a:r>
            <a:r>
              <a:rPr lang="en-US" sz="1600" dirty="0" smtClean="0"/>
              <a:t> trigger</a:t>
            </a:r>
          </a:p>
        </p:txBody>
      </p:sp>
      <p:cxnSp>
        <p:nvCxnSpPr>
          <p:cNvPr id="40" name="Straight Arrow Connector 59"/>
          <p:cNvCxnSpPr>
            <a:endCxn id="22" idx="1"/>
          </p:cNvCxnSpPr>
          <p:nvPr/>
        </p:nvCxnSpPr>
        <p:spPr>
          <a:xfrm flipV="1">
            <a:off x="6553200" y="3535144"/>
            <a:ext cx="923874" cy="1690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37523" y="6308209"/>
            <a:ext cx="61777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Gas Mixture : “Freon” (R134a) 90% : </a:t>
            </a:r>
            <a:r>
              <a:rPr lang="en-US" dirty="0" err="1" smtClean="0">
                <a:solidFill>
                  <a:srgbClr val="0000FF"/>
                </a:solidFill>
              </a:rPr>
              <a:t>Iso</a:t>
            </a:r>
            <a:r>
              <a:rPr lang="en-US" dirty="0" smtClean="0">
                <a:solidFill>
                  <a:srgbClr val="0000FF"/>
                </a:solidFill>
              </a:rPr>
              <a:t> 5% : SF6 5%</a:t>
            </a:r>
          </a:p>
        </p:txBody>
      </p:sp>
      <p:pic>
        <p:nvPicPr>
          <p:cNvPr id="42" name="Picture 65" descr="Screen Shot 2015-02-10 at 6.22.2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250" y="3987800"/>
            <a:ext cx="1268283" cy="152194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91005" y="1852926"/>
            <a:ext cx="5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SC2</a:t>
            </a:r>
            <a:endParaRPr lang="en-US" dirty="0"/>
          </a:p>
        </p:txBody>
      </p:sp>
      <p:pic>
        <p:nvPicPr>
          <p:cNvPr id="45" name="Picture 2" descr="Screen Shot 2015-07-08 at 4.09.5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31" y="705176"/>
            <a:ext cx="1621149" cy="224724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850552" y="4598644"/>
            <a:ext cx="5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21807" y="5771118"/>
            <a:ext cx="74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DC3,4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833027" y="4884396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Pb</a:t>
            </a:r>
            <a:r>
              <a:rPr lang="en-US" dirty="0" smtClean="0"/>
              <a:t> Block</a:t>
            </a:r>
            <a:endParaRPr lang="en-US" dirty="0"/>
          </a:p>
        </p:txBody>
      </p:sp>
      <p:pic>
        <p:nvPicPr>
          <p:cNvPr id="49" name="Picture 64" descr="Screen Shot 2015-01-30 at 11.55.12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4021309"/>
            <a:ext cx="1964901" cy="17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pic>
        <p:nvPicPr>
          <p:cNvPr id="4" name="Picture 6" descr="mrpc_latest_resul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3024336" cy="29061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4149080"/>
            <a:ext cx="8496944" cy="216024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smtClean="0"/>
              <a:t>Difference between time of top and bottom </a:t>
            </a:r>
            <a:r>
              <a:rPr lang="en-US" sz="3300" dirty="0" err="1" smtClean="0"/>
              <a:t>mRPC</a:t>
            </a:r>
            <a:r>
              <a:rPr lang="en-US" sz="3300" dirty="0" smtClean="0"/>
              <a:t>, </a:t>
            </a:r>
            <a:r>
              <a:rPr lang="en-US" sz="3300" dirty="0" err="1" smtClean="0"/>
              <a:t>Δt</a:t>
            </a:r>
            <a:r>
              <a:rPr lang="en-US" sz="3300" dirty="0" smtClean="0"/>
              <a:t> = t</a:t>
            </a:r>
            <a:r>
              <a:rPr lang="en-US" sz="3300" baseline="-25000" dirty="0" smtClean="0"/>
              <a:t>2</a:t>
            </a:r>
            <a:r>
              <a:rPr lang="en-US" sz="3300" dirty="0" smtClean="0"/>
              <a:t> – t</a:t>
            </a:r>
            <a:r>
              <a:rPr lang="en-US" sz="3300" baseline="-25000" dirty="0" smtClean="0"/>
              <a:t>1</a:t>
            </a:r>
            <a:r>
              <a:rPr lang="en-US" sz="3300" dirty="0" smtClean="0"/>
              <a:t>= 25 </a:t>
            </a:r>
            <a:r>
              <a:rPr lang="en-US" sz="3300" dirty="0" err="1" smtClean="0"/>
              <a:t>ps</a:t>
            </a:r>
            <a:endParaRPr lang="en-US" sz="3300" dirty="0" smtClean="0"/>
          </a:p>
          <a:p>
            <a:pPr lvl="1"/>
            <a:r>
              <a:rPr lang="en-US" sz="3300" dirty="0" err="1" smtClean="0"/>
              <a:t>σ</a:t>
            </a:r>
            <a:r>
              <a:rPr lang="en-US" sz="3300" baseline="-25000" dirty="0" err="1" smtClean="0"/>
              <a:t>t</a:t>
            </a:r>
            <a:r>
              <a:rPr lang="en-US" sz="3300" dirty="0" smtClean="0"/>
              <a:t> = </a:t>
            </a:r>
            <a:r>
              <a:rPr lang="en-US" sz="3300" dirty="0" err="1" smtClean="0"/>
              <a:t>Δt</a:t>
            </a:r>
            <a:r>
              <a:rPr lang="en-US" sz="3300" dirty="0" smtClean="0"/>
              <a:t>/√2 = </a:t>
            </a:r>
            <a:r>
              <a:rPr lang="en-US" sz="3300" dirty="0" smtClean="0">
                <a:solidFill>
                  <a:srgbClr val="FF0000"/>
                </a:solidFill>
              </a:rPr>
              <a:t>18 </a:t>
            </a:r>
            <a:r>
              <a:rPr lang="en-US" sz="3300" dirty="0" err="1" smtClean="0">
                <a:solidFill>
                  <a:srgbClr val="FF0000"/>
                </a:solidFill>
              </a:rPr>
              <a:t>ps</a:t>
            </a:r>
            <a:endParaRPr lang="en-US" sz="3300" dirty="0" smtClean="0">
              <a:solidFill>
                <a:srgbClr val="FF0000"/>
              </a:solidFill>
            </a:endParaRPr>
          </a:p>
          <a:p>
            <a:pPr lvl="1"/>
            <a:r>
              <a:rPr lang="en-US" sz="3300" dirty="0" smtClean="0"/>
              <a:t>Used a “Leading Edge Discriminator technique” in software from waveform, slew corrected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Difference in </a:t>
            </a:r>
            <a:r>
              <a:rPr lang="en-US" sz="3300" dirty="0" err="1" smtClean="0">
                <a:solidFill>
                  <a:srgbClr val="000000"/>
                </a:solidFill>
              </a:rPr>
              <a:t>pathlength</a:t>
            </a:r>
            <a:r>
              <a:rPr lang="en-US" sz="3300" dirty="0" smtClean="0">
                <a:solidFill>
                  <a:srgbClr val="000000"/>
                </a:solidFill>
              </a:rPr>
              <a:t> taken into account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Wings possibly due to noise, cross-talk, streamers, or something else?</a:t>
            </a:r>
          </a:p>
          <a:p>
            <a:r>
              <a:rPr lang="en-US" sz="3300" dirty="0" smtClean="0"/>
              <a:t>We believe best published result is 20 </a:t>
            </a:r>
            <a:r>
              <a:rPr lang="en-US" sz="3300" dirty="0" err="1" smtClean="0"/>
              <a:t>ps</a:t>
            </a:r>
            <a:endParaRPr lang="en-US" sz="3300" dirty="0" smtClean="0"/>
          </a:p>
          <a:p>
            <a:pPr lvl="1"/>
            <a:r>
              <a:rPr lang="en-US" sz="3300" dirty="0" err="1" smtClean="0"/>
              <a:t>Nucl.Instrum.Meth</a:t>
            </a:r>
            <a:r>
              <a:rPr lang="en-US" sz="3300" dirty="0" smtClean="0"/>
              <a:t>. A594 (2008) 39-43</a:t>
            </a:r>
          </a:p>
          <a:p>
            <a:pPr lvl="1"/>
            <a:r>
              <a:rPr lang="en-US" sz="3300" dirty="0" err="1" smtClean="0"/>
              <a:t>Nucl.Instrum.Meth</a:t>
            </a:r>
            <a:r>
              <a:rPr lang="en-US" sz="3300" dirty="0" smtClean="0"/>
              <a:t>. A629 (2011) 106-110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4" y="152454"/>
            <a:ext cx="5616624" cy="900282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Time resolution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57488" y="3286124"/>
            <a:ext cx="1428760" cy="642942"/>
          </a:xfrm>
          <a:prstGeom prst="ellipse">
            <a:avLst/>
          </a:prstGeom>
          <a:solidFill>
            <a:schemeClr val="bg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7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6" y="908720"/>
            <a:ext cx="851326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" y="2852936"/>
            <a:ext cx="66600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76" y="2996952"/>
            <a:ext cx="3150292" cy="212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43608" y="184874"/>
            <a:ext cx="5832648" cy="7747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15Ghz wave form digitizer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929330"/>
            <a:ext cx="85725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Rising edge time&lt;1ns, more than 10 sampling point which can keep the shape of rising edge.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1" y="1142984"/>
            <a:ext cx="7215206" cy="4429156"/>
            <a:chOff x="255261" y="1019175"/>
            <a:chExt cx="9020586" cy="5638800"/>
          </a:xfrm>
        </p:grpSpPr>
        <p:cxnSp>
          <p:nvCxnSpPr>
            <p:cNvPr id="110" name="直接连接符 109"/>
            <p:cNvCxnSpPr>
              <a:stCxn id="157" idx="3"/>
            </p:cNvCxnSpPr>
            <p:nvPr/>
          </p:nvCxnSpPr>
          <p:spPr>
            <a:xfrm>
              <a:off x="6907892" y="1581579"/>
              <a:ext cx="310695" cy="0"/>
            </a:xfrm>
            <a:prstGeom prst="line">
              <a:avLst/>
            </a:prstGeom>
            <a:noFill/>
            <a:ln w="254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</p:cxnSp>
        <p:cxnSp>
          <p:nvCxnSpPr>
            <p:cNvPr id="111" name="直接连接符 110"/>
            <p:cNvCxnSpPr/>
            <p:nvPr/>
          </p:nvCxnSpPr>
          <p:spPr>
            <a:xfrm flipV="1">
              <a:off x="6907892" y="6161478"/>
              <a:ext cx="310695" cy="1"/>
            </a:xfrm>
            <a:prstGeom prst="line">
              <a:avLst/>
            </a:prstGeom>
            <a:noFill/>
            <a:ln w="254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</p:cxnSp>
        <p:cxnSp>
          <p:nvCxnSpPr>
            <p:cNvPr id="112" name="直接连接符 111"/>
            <p:cNvCxnSpPr/>
            <p:nvPr/>
          </p:nvCxnSpPr>
          <p:spPr>
            <a:xfrm>
              <a:off x="2136887" y="6161478"/>
              <a:ext cx="256155" cy="1"/>
            </a:xfrm>
            <a:prstGeom prst="line">
              <a:avLst/>
            </a:prstGeom>
            <a:noFill/>
            <a:ln w="254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</p:cxnSp>
        <p:cxnSp>
          <p:nvCxnSpPr>
            <p:cNvPr id="113" name="直接连接符 112"/>
            <p:cNvCxnSpPr/>
            <p:nvPr/>
          </p:nvCxnSpPr>
          <p:spPr>
            <a:xfrm>
              <a:off x="1257582" y="3866229"/>
              <a:ext cx="1116410" cy="1"/>
            </a:xfrm>
            <a:prstGeom prst="line">
              <a:avLst/>
            </a:prstGeom>
            <a:noFill/>
            <a:ln w="254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</p:cxnSp>
        <p:cxnSp>
          <p:nvCxnSpPr>
            <p:cNvPr id="114" name="直接连接符 113"/>
            <p:cNvCxnSpPr/>
            <p:nvPr/>
          </p:nvCxnSpPr>
          <p:spPr>
            <a:xfrm>
              <a:off x="2141421" y="1572786"/>
              <a:ext cx="0" cy="4602761"/>
            </a:xfrm>
            <a:prstGeom prst="line">
              <a:avLst/>
            </a:prstGeom>
            <a:noFill/>
            <a:ln w="254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</p:cxnSp>
        <p:cxnSp>
          <p:nvCxnSpPr>
            <p:cNvPr id="115" name="直接连接符 114"/>
            <p:cNvCxnSpPr/>
            <p:nvPr/>
          </p:nvCxnSpPr>
          <p:spPr>
            <a:xfrm>
              <a:off x="7209064" y="1574455"/>
              <a:ext cx="9523" cy="4602758"/>
            </a:xfrm>
            <a:prstGeom prst="line">
              <a:avLst/>
            </a:prstGeom>
            <a:noFill/>
            <a:ln w="254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</p:cxnSp>
        <p:cxnSp>
          <p:nvCxnSpPr>
            <p:cNvPr id="116" name="直接连接符 115"/>
            <p:cNvCxnSpPr/>
            <p:nvPr/>
          </p:nvCxnSpPr>
          <p:spPr>
            <a:xfrm>
              <a:off x="6917417" y="3866229"/>
              <a:ext cx="1235983" cy="0"/>
            </a:xfrm>
            <a:prstGeom prst="line">
              <a:avLst/>
            </a:prstGeom>
            <a:noFill/>
            <a:ln w="254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</p:cxnSp>
        <p:grpSp>
          <p:nvGrpSpPr>
            <p:cNvPr id="117" name="组合 23"/>
            <p:cNvGrpSpPr/>
            <p:nvPr/>
          </p:nvGrpSpPr>
          <p:grpSpPr>
            <a:xfrm>
              <a:off x="2402567" y="1388291"/>
              <a:ext cx="4505325" cy="4973588"/>
              <a:chOff x="3945617" y="1388291"/>
              <a:chExt cx="4505325" cy="4973588"/>
            </a:xfrm>
          </p:grpSpPr>
          <p:sp>
            <p:nvSpPr>
              <p:cNvPr id="156" name="矩形 155"/>
              <p:cNvSpPr/>
              <p:nvPr/>
            </p:nvSpPr>
            <p:spPr>
              <a:xfrm>
                <a:off x="4174217" y="1388291"/>
                <a:ext cx="3959905" cy="161192"/>
              </a:xfrm>
              <a:prstGeom prst="rect">
                <a:avLst/>
              </a:prstGeom>
              <a:pattFill prst="sphere">
                <a:fgClr>
                  <a:srgbClr val="FFC000"/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3945617" y="1558719"/>
                <a:ext cx="4505325" cy="4571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4021817" y="1607422"/>
                <a:ext cx="4343400" cy="4571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cxnSp>
            <p:nvCxnSpPr>
              <p:cNvPr id="159" name="直接连接符 158"/>
              <p:cNvCxnSpPr/>
              <p:nvPr/>
            </p:nvCxnSpPr>
            <p:spPr>
              <a:xfrm>
                <a:off x="4021817" y="1670072"/>
                <a:ext cx="4343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0" name="矩形 9"/>
              <p:cNvSpPr/>
              <p:nvPr/>
            </p:nvSpPr>
            <p:spPr>
              <a:xfrm>
                <a:off x="4021817" y="1690868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4021817" y="179950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4021817" y="190750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4021817" y="201550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4021817" y="212350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4021817" y="223150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4021817" y="233950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4021817" y="255550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4021817" y="244750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cxnSp>
            <p:nvCxnSpPr>
              <p:cNvPr id="169" name="直接连接符 168"/>
              <p:cNvCxnSpPr/>
              <p:nvPr/>
            </p:nvCxnSpPr>
            <p:spPr>
              <a:xfrm>
                <a:off x="4021817" y="2624601"/>
                <a:ext cx="4343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0" name="矩形 169"/>
              <p:cNvSpPr/>
              <p:nvPr/>
            </p:nvSpPr>
            <p:spPr>
              <a:xfrm>
                <a:off x="4021817" y="2642805"/>
                <a:ext cx="4343400" cy="4571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3945617" y="2697262"/>
                <a:ext cx="4505325" cy="4571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4021817" y="2754757"/>
                <a:ext cx="4343400" cy="4571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cxnSp>
            <p:nvCxnSpPr>
              <p:cNvPr id="173" name="直接连接符 172"/>
              <p:cNvCxnSpPr/>
              <p:nvPr/>
            </p:nvCxnSpPr>
            <p:spPr>
              <a:xfrm>
                <a:off x="4021817" y="2826199"/>
                <a:ext cx="4343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4" name="矩形 173"/>
              <p:cNvSpPr/>
              <p:nvPr/>
            </p:nvSpPr>
            <p:spPr>
              <a:xfrm>
                <a:off x="4021817" y="2838203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4021817" y="294684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4021817" y="305484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4021817" y="316284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4021817" y="327084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4021817" y="337884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4021817" y="348684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4021817" y="370284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4021817" y="359484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cxnSp>
            <p:nvCxnSpPr>
              <p:cNvPr id="183" name="直接连接符 182"/>
              <p:cNvCxnSpPr/>
              <p:nvPr/>
            </p:nvCxnSpPr>
            <p:spPr>
              <a:xfrm>
                <a:off x="4021817" y="3771936"/>
                <a:ext cx="4343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84" name="矩形 183"/>
              <p:cNvSpPr/>
              <p:nvPr/>
            </p:nvSpPr>
            <p:spPr>
              <a:xfrm>
                <a:off x="4021817" y="3790140"/>
                <a:ext cx="4343400" cy="4571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3945617" y="3838907"/>
                <a:ext cx="4505325" cy="4571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4021817" y="3896402"/>
                <a:ext cx="4343400" cy="4571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cxnSp>
            <p:nvCxnSpPr>
              <p:cNvPr id="187" name="直接连接符 186"/>
              <p:cNvCxnSpPr/>
              <p:nvPr/>
            </p:nvCxnSpPr>
            <p:spPr>
              <a:xfrm>
                <a:off x="4021817" y="3967844"/>
                <a:ext cx="4343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88" name="矩形 187"/>
              <p:cNvSpPr/>
              <p:nvPr/>
            </p:nvSpPr>
            <p:spPr>
              <a:xfrm>
                <a:off x="4021817" y="3979848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4021817" y="408848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4021817" y="419648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4021817" y="430448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4021817" y="441248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4021817" y="452048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4021817" y="462848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4021817" y="484448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4021817" y="4736489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cxnSp>
            <p:nvCxnSpPr>
              <p:cNvPr id="197" name="直接连接符 196"/>
              <p:cNvCxnSpPr/>
              <p:nvPr/>
            </p:nvCxnSpPr>
            <p:spPr>
              <a:xfrm>
                <a:off x="4021817" y="4913581"/>
                <a:ext cx="4343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98" name="矩形 197"/>
              <p:cNvSpPr/>
              <p:nvPr/>
            </p:nvSpPr>
            <p:spPr>
              <a:xfrm>
                <a:off x="4021817" y="4931785"/>
                <a:ext cx="4343400" cy="4571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3945617" y="4987539"/>
                <a:ext cx="4505325" cy="4571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4021817" y="5034945"/>
                <a:ext cx="4343400" cy="4571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cxnSp>
            <p:nvCxnSpPr>
              <p:cNvPr id="201" name="直接连接符 200"/>
              <p:cNvCxnSpPr/>
              <p:nvPr/>
            </p:nvCxnSpPr>
            <p:spPr>
              <a:xfrm>
                <a:off x="4021817" y="5106387"/>
                <a:ext cx="4343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02" name="矩形 201"/>
              <p:cNvSpPr/>
              <p:nvPr/>
            </p:nvSpPr>
            <p:spPr>
              <a:xfrm>
                <a:off x="4021817" y="5127183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4021817" y="523582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4021817" y="534382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>
              <a:xfrm>
                <a:off x="4021817" y="545182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4021817" y="555982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4021817" y="566782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4021817" y="577582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4021817" y="599182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4021817" y="5883824"/>
                <a:ext cx="4343400" cy="4571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cxnSp>
            <p:nvCxnSpPr>
              <p:cNvPr id="211" name="直接连接符 210"/>
              <p:cNvCxnSpPr/>
              <p:nvPr/>
            </p:nvCxnSpPr>
            <p:spPr>
              <a:xfrm>
                <a:off x="4021817" y="6060916"/>
                <a:ext cx="4343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12" name="矩形 211"/>
              <p:cNvSpPr/>
              <p:nvPr/>
            </p:nvSpPr>
            <p:spPr>
              <a:xfrm>
                <a:off x="4021817" y="6079120"/>
                <a:ext cx="4343400" cy="45719"/>
              </a:xfrm>
              <a:prstGeom prst="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3945617" y="6138620"/>
                <a:ext cx="4505325" cy="4571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4174217" y="6200687"/>
                <a:ext cx="3959905" cy="161192"/>
              </a:xfrm>
              <a:prstGeom prst="rect">
                <a:avLst/>
              </a:prstGeom>
              <a:pattFill prst="sphere">
                <a:fgClr>
                  <a:srgbClr val="FFC000"/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cxnSp>
          <p:nvCxnSpPr>
            <p:cNvPr id="118" name="直接连接符 117"/>
            <p:cNvCxnSpPr/>
            <p:nvPr/>
          </p:nvCxnSpPr>
          <p:spPr>
            <a:xfrm>
              <a:off x="2136887" y="1581578"/>
              <a:ext cx="256155" cy="1"/>
            </a:xfrm>
            <a:prstGeom prst="line">
              <a:avLst/>
            </a:prstGeom>
            <a:noFill/>
            <a:ln w="254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</p:cxnSp>
        <p:cxnSp>
          <p:nvCxnSpPr>
            <p:cNvPr id="119" name="直接连接符 118"/>
            <p:cNvCxnSpPr/>
            <p:nvPr/>
          </p:nvCxnSpPr>
          <p:spPr>
            <a:xfrm>
              <a:off x="1905000" y="2720122"/>
              <a:ext cx="488042" cy="0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20" name="直接连接符 119"/>
            <p:cNvCxnSpPr/>
            <p:nvPr/>
          </p:nvCxnSpPr>
          <p:spPr>
            <a:xfrm>
              <a:off x="1895475" y="5006589"/>
              <a:ext cx="488042" cy="0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21" name="直接连接符 120"/>
            <p:cNvCxnSpPr/>
            <p:nvPr/>
          </p:nvCxnSpPr>
          <p:spPr>
            <a:xfrm>
              <a:off x="6917417" y="5006588"/>
              <a:ext cx="624116" cy="0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22" name="直接连接符 121"/>
            <p:cNvCxnSpPr/>
            <p:nvPr/>
          </p:nvCxnSpPr>
          <p:spPr>
            <a:xfrm>
              <a:off x="6917417" y="2720121"/>
              <a:ext cx="611867" cy="0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23" name="直接连接符 122"/>
            <p:cNvCxnSpPr/>
            <p:nvPr/>
          </p:nvCxnSpPr>
          <p:spPr>
            <a:xfrm>
              <a:off x="1895475" y="2714405"/>
              <a:ext cx="0" cy="2304000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24" name="直接连接符 123"/>
            <p:cNvCxnSpPr/>
            <p:nvPr/>
          </p:nvCxnSpPr>
          <p:spPr>
            <a:xfrm>
              <a:off x="7529284" y="2714405"/>
              <a:ext cx="0" cy="2304000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25" name="直接连接符 124"/>
            <p:cNvCxnSpPr/>
            <p:nvPr/>
          </p:nvCxnSpPr>
          <p:spPr>
            <a:xfrm flipH="1">
              <a:off x="1247775" y="3316563"/>
              <a:ext cx="647700" cy="0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26" name="直接连接符 125"/>
            <p:cNvCxnSpPr/>
            <p:nvPr/>
          </p:nvCxnSpPr>
          <p:spPr>
            <a:xfrm flipH="1">
              <a:off x="7529284" y="3316563"/>
              <a:ext cx="647700" cy="0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27" name="直接箭头连接符 126"/>
            <p:cNvCxnSpPr/>
            <p:nvPr/>
          </p:nvCxnSpPr>
          <p:spPr>
            <a:xfrm flipH="1">
              <a:off x="3400425" y="1019175"/>
              <a:ext cx="2571750" cy="563880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8" name="文本框 4"/>
            <p:cNvSpPr txBox="1"/>
            <p:nvPr/>
          </p:nvSpPr>
          <p:spPr>
            <a:xfrm>
              <a:off x="255261" y="3665669"/>
              <a:ext cx="1075817" cy="44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</a:rPr>
                <a:t>ground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文本框 81"/>
            <p:cNvSpPr txBox="1"/>
            <p:nvPr/>
          </p:nvSpPr>
          <p:spPr>
            <a:xfrm>
              <a:off x="8229600" y="3677100"/>
              <a:ext cx="1046247" cy="44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</a:rPr>
                <a:t>ground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</a:endParaRPr>
            </a:p>
          </p:txBody>
        </p:sp>
        <p:cxnSp>
          <p:nvCxnSpPr>
            <p:cNvPr id="130" name="直接连接符 129"/>
            <p:cNvCxnSpPr/>
            <p:nvPr/>
          </p:nvCxnSpPr>
          <p:spPr>
            <a:xfrm>
              <a:off x="373010" y="3316563"/>
              <a:ext cx="271428" cy="0"/>
            </a:xfrm>
            <a:prstGeom prst="line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31" name="直接连接符 130"/>
            <p:cNvCxnSpPr/>
            <p:nvPr/>
          </p:nvCxnSpPr>
          <p:spPr>
            <a:xfrm flipV="1">
              <a:off x="625388" y="2965894"/>
              <a:ext cx="106972" cy="346859"/>
            </a:xfrm>
            <a:prstGeom prst="line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32" name="直接连接符 131"/>
            <p:cNvCxnSpPr/>
            <p:nvPr/>
          </p:nvCxnSpPr>
          <p:spPr>
            <a:xfrm>
              <a:off x="732360" y="2981916"/>
              <a:ext cx="155194" cy="349106"/>
            </a:xfrm>
            <a:prstGeom prst="line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33" name="直接连接符 132"/>
            <p:cNvCxnSpPr/>
            <p:nvPr/>
          </p:nvCxnSpPr>
          <p:spPr>
            <a:xfrm>
              <a:off x="879534" y="3316563"/>
              <a:ext cx="262166" cy="2857"/>
            </a:xfrm>
            <a:prstGeom prst="line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34" name="直接连接符 133"/>
            <p:cNvCxnSpPr/>
            <p:nvPr/>
          </p:nvCxnSpPr>
          <p:spPr>
            <a:xfrm>
              <a:off x="8312484" y="3316563"/>
              <a:ext cx="271428" cy="0"/>
            </a:xfrm>
            <a:prstGeom prst="line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35" name="直接连接符 134"/>
            <p:cNvCxnSpPr/>
            <p:nvPr/>
          </p:nvCxnSpPr>
          <p:spPr>
            <a:xfrm flipV="1">
              <a:off x="8574387" y="2965894"/>
              <a:ext cx="106972" cy="346859"/>
            </a:xfrm>
            <a:prstGeom prst="line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36" name="直接连接符 135"/>
            <p:cNvCxnSpPr/>
            <p:nvPr/>
          </p:nvCxnSpPr>
          <p:spPr>
            <a:xfrm>
              <a:off x="8690884" y="2981916"/>
              <a:ext cx="155194" cy="349106"/>
            </a:xfrm>
            <a:prstGeom prst="line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37" name="直接连接符 136"/>
            <p:cNvCxnSpPr/>
            <p:nvPr/>
          </p:nvCxnSpPr>
          <p:spPr>
            <a:xfrm>
              <a:off x="8838058" y="3316563"/>
              <a:ext cx="262166" cy="2857"/>
            </a:xfrm>
            <a:prstGeom prst="line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38" name="直接连接符 137"/>
            <p:cNvCxnSpPr/>
            <p:nvPr/>
          </p:nvCxnSpPr>
          <p:spPr>
            <a:xfrm flipV="1">
              <a:off x="1778058" y="1670073"/>
              <a:ext cx="693099" cy="2569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9" name="直接连接符 138"/>
            <p:cNvCxnSpPr/>
            <p:nvPr/>
          </p:nvCxnSpPr>
          <p:spPr>
            <a:xfrm flipH="1">
              <a:off x="1257582" y="1926248"/>
              <a:ext cx="52010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0" name="文本框 112"/>
            <p:cNvSpPr txBox="1"/>
            <p:nvPr/>
          </p:nvSpPr>
          <p:spPr>
            <a:xfrm>
              <a:off x="1216305" y="1610881"/>
              <a:ext cx="735864" cy="43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</a:rPr>
                <a:t>+HV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</a:endParaRPr>
            </a:p>
          </p:txBody>
        </p:sp>
        <p:cxnSp>
          <p:nvCxnSpPr>
            <p:cNvPr id="141" name="直接连接符 140"/>
            <p:cNvCxnSpPr/>
            <p:nvPr/>
          </p:nvCxnSpPr>
          <p:spPr>
            <a:xfrm>
              <a:off x="1812150" y="2445069"/>
              <a:ext cx="693100" cy="17703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2" name="直接连接符 141"/>
            <p:cNvCxnSpPr/>
            <p:nvPr/>
          </p:nvCxnSpPr>
          <p:spPr>
            <a:xfrm>
              <a:off x="1796974" y="2441401"/>
              <a:ext cx="674182" cy="37765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" name="直接连接符 142"/>
            <p:cNvCxnSpPr/>
            <p:nvPr/>
          </p:nvCxnSpPr>
          <p:spPr>
            <a:xfrm flipH="1">
              <a:off x="1257582" y="2441401"/>
              <a:ext cx="55456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4" name="文本框 143"/>
            <p:cNvSpPr txBox="1"/>
            <p:nvPr/>
          </p:nvSpPr>
          <p:spPr>
            <a:xfrm>
              <a:off x="1148351" y="2112894"/>
              <a:ext cx="707746" cy="43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-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HV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</a:endParaRPr>
            </a:p>
          </p:txBody>
        </p:sp>
        <p:cxnSp>
          <p:nvCxnSpPr>
            <p:cNvPr id="145" name="直接连接符 144"/>
            <p:cNvCxnSpPr/>
            <p:nvPr/>
          </p:nvCxnSpPr>
          <p:spPr>
            <a:xfrm flipV="1">
              <a:off x="1585663" y="3764627"/>
              <a:ext cx="880856" cy="72678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6" name="直接连接符 145"/>
            <p:cNvCxnSpPr/>
            <p:nvPr/>
          </p:nvCxnSpPr>
          <p:spPr>
            <a:xfrm flipV="1">
              <a:off x="1585684" y="3962085"/>
              <a:ext cx="871376" cy="52933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" name="直接连接符 146"/>
            <p:cNvCxnSpPr/>
            <p:nvPr/>
          </p:nvCxnSpPr>
          <p:spPr>
            <a:xfrm flipH="1">
              <a:off x="1009263" y="4491416"/>
              <a:ext cx="5840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8" name="文本框 158"/>
            <p:cNvSpPr txBox="1"/>
            <p:nvPr/>
          </p:nvSpPr>
          <p:spPr>
            <a:xfrm>
              <a:off x="988285" y="4184982"/>
              <a:ext cx="756583" cy="44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</a:rPr>
                <a:t>+HV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</a:endParaRPr>
            </a:p>
          </p:txBody>
        </p:sp>
        <p:cxnSp>
          <p:nvCxnSpPr>
            <p:cNvPr id="149" name="直接连接符 148"/>
            <p:cNvCxnSpPr/>
            <p:nvPr/>
          </p:nvCxnSpPr>
          <p:spPr>
            <a:xfrm flipV="1">
              <a:off x="1607391" y="4899120"/>
              <a:ext cx="871376" cy="52933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直接连接符 149"/>
            <p:cNvCxnSpPr/>
            <p:nvPr/>
          </p:nvCxnSpPr>
          <p:spPr>
            <a:xfrm flipV="1">
              <a:off x="1607391" y="5096856"/>
              <a:ext cx="871376" cy="32904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1" name="直接连接符 150"/>
            <p:cNvCxnSpPr/>
            <p:nvPr/>
          </p:nvCxnSpPr>
          <p:spPr>
            <a:xfrm flipH="1">
              <a:off x="1044265" y="5425092"/>
              <a:ext cx="56425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2" name="文本框 164"/>
            <p:cNvSpPr txBox="1"/>
            <p:nvPr/>
          </p:nvSpPr>
          <p:spPr>
            <a:xfrm>
              <a:off x="1009509" y="5122717"/>
              <a:ext cx="853346" cy="43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-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</a:rPr>
                <a:t>HV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>
            <a:xfrm flipV="1">
              <a:off x="1599496" y="6056429"/>
              <a:ext cx="871376" cy="32904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4" name="直接连接符 153"/>
            <p:cNvCxnSpPr/>
            <p:nvPr/>
          </p:nvCxnSpPr>
          <p:spPr>
            <a:xfrm flipH="1">
              <a:off x="1059505" y="6385478"/>
              <a:ext cx="54139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5" name="文本框 202"/>
            <p:cNvSpPr txBox="1"/>
            <p:nvPr/>
          </p:nvSpPr>
          <p:spPr>
            <a:xfrm>
              <a:off x="988285" y="6057072"/>
              <a:ext cx="839341" cy="44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</a:rPr>
                <a:t>+HV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1" name="Title 1"/>
          <p:cNvSpPr txBox="1">
            <a:spLocks/>
          </p:cNvSpPr>
          <p:nvPr/>
        </p:nvSpPr>
        <p:spPr>
          <a:xfrm>
            <a:off x="1043608" y="184874"/>
            <a:ext cx="5832648" cy="7747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Structure of new MRPC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429388" y="1285860"/>
            <a:ext cx="249940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Gas gap: 105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Gap number: 32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Glass thickness: 0.35mm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6215074" y="3857628"/>
            <a:ext cx="2786082" cy="2500330"/>
            <a:chOff x="9061240" y="181823"/>
            <a:chExt cx="3048000" cy="2709098"/>
          </a:xfrm>
        </p:grpSpPr>
        <p:sp>
          <p:nvSpPr>
            <p:cNvPr id="250" name="矩形 249"/>
            <p:cNvSpPr/>
            <p:nvPr/>
          </p:nvSpPr>
          <p:spPr>
            <a:xfrm>
              <a:off x="9087479" y="319181"/>
              <a:ext cx="710697" cy="117683"/>
            </a:xfrm>
            <a:prstGeom prst="rect">
              <a:avLst/>
            </a:prstGeom>
            <a:pattFill prst="sphere">
              <a:fgClr>
                <a:srgbClr val="FFC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cxnSp>
          <p:nvCxnSpPr>
            <p:cNvPr id="251" name="直接箭头连接符 250"/>
            <p:cNvCxnSpPr/>
            <p:nvPr/>
          </p:nvCxnSpPr>
          <p:spPr>
            <a:xfrm>
              <a:off x="10018637" y="377049"/>
              <a:ext cx="5073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252" name="文本框 114"/>
            <p:cNvSpPr txBox="1"/>
            <p:nvPr/>
          </p:nvSpPr>
          <p:spPr>
            <a:xfrm>
              <a:off x="10525993" y="181823"/>
              <a:ext cx="1583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Honey comb plate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53" name="直接箭头连接符 252"/>
            <p:cNvCxnSpPr/>
            <p:nvPr/>
          </p:nvCxnSpPr>
          <p:spPr>
            <a:xfrm>
              <a:off x="10018637" y="1054970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254" name="文本框 116"/>
            <p:cNvSpPr txBox="1"/>
            <p:nvPr/>
          </p:nvSpPr>
          <p:spPr>
            <a:xfrm>
              <a:off x="10602193" y="874796"/>
              <a:ext cx="1392024" cy="26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PCB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55" name="直接箭头连接符 254"/>
            <p:cNvCxnSpPr/>
            <p:nvPr/>
          </p:nvCxnSpPr>
          <p:spPr>
            <a:xfrm>
              <a:off x="10018637" y="1531703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256" name="文本框 118"/>
            <p:cNvSpPr txBox="1"/>
            <p:nvPr/>
          </p:nvSpPr>
          <p:spPr>
            <a:xfrm>
              <a:off x="10602193" y="1357987"/>
              <a:ext cx="875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Mylar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57" name="直接箭头连接符 256"/>
            <p:cNvCxnSpPr/>
            <p:nvPr/>
          </p:nvCxnSpPr>
          <p:spPr>
            <a:xfrm>
              <a:off x="10018637" y="2016386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258" name="文本框 120"/>
            <p:cNvSpPr txBox="1"/>
            <p:nvPr/>
          </p:nvSpPr>
          <p:spPr>
            <a:xfrm>
              <a:off x="10602193" y="1845027"/>
              <a:ext cx="1392024" cy="26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Carbon electrode</a:t>
              </a:r>
            </a:p>
          </p:txBody>
        </p:sp>
        <p:cxnSp>
          <p:nvCxnSpPr>
            <p:cNvPr id="259" name="直接箭头连接符 258"/>
            <p:cNvCxnSpPr/>
            <p:nvPr/>
          </p:nvCxnSpPr>
          <p:spPr>
            <a:xfrm>
              <a:off x="10018637" y="2703479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260" name="文本框 139"/>
            <p:cNvSpPr txBox="1"/>
            <p:nvPr/>
          </p:nvSpPr>
          <p:spPr>
            <a:xfrm>
              <a:off x="10623340" y="2521589"/>
              <a:ext cx="139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Glass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矩形 260"/>
            <p:cNvSpPr/>
            <p:nvPr/>
          </p:nvSpPr>
          <p:spPr>
            <a:xfrm>
              <a:off x="9065104" y="1048097"/>
              <a:ext cx="794463" cy="32626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2" name="矩形 261"/>
            <p:cNvSpPr/>
            <p:nvPr/>
          </p:nvSpPr>
          <p:spPr>
            <a:xfrm>
              <a:off x="9065737" y="1495953"/>
              <a:ext cx="774779" cy="45535"/>
            </a:xfrm>
            <a:prstGeom prst="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cxnSp>
          <p:nvCxnSpPr>
            <p:cNvPr id="263" name="直接连接符 262"/>
            <p:cNvCxnSpPr/>
            <p:nvPr/>
          </p:nvCxnSpPr>
          <p:spPr>
            <a:xfrm>
              <a:off x="9065104" y="2014637"/>
              <a:ext cx="77117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64" name="矩形 263"/>
            <p:cNvSpPr/>
            <p:nvPr/>
          </p:nvSpPr>
          <p:spPr>
            <a:xfrm flipV="1">
              <a:off x="9061240" y="2687644"/>
              <a:ext cx="798326" cy="3722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14752"/>
            <a:ext cx="324326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36" y="1142984"/>
            <a:ext cx="4572064" cy="188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组合 17"/>
          <p:cNvGrpSpPr/>
          <p:nvPr/>
        </p:nvGrpSpPr>
        <p:grpSpPr>
          <a:xfrm>
            <a:off x="285720" y="1357298"/>
            <a:ext cx="4286280" cy="2000264"/>
            <a:chOff x="285750" y="1428750"/>
            <a:chExt cx="8429625" cy="478631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50" y="2643188"/>
              <a:ext cx="7578725" cy="307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直接箭头连接符 5"/>
            <p:cNvCxnSpPr/>
            <p:nvPr/>
          </p:nvCxnSpPr>
          <p:spPr>
            <a:xfrm rot="5400000" flipH="1" flipV="1">
              <a:off x="1500188" y="5072062"/>
              <a:ext cx="857250" cy="7143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标题 1"/>
            <p:cNvSpPr txBox="1">
              <a:spLocks/>
            </p:cNvSpPr>
            <p:nvPr/>
          </p:nvSpPr>
          <p:spPr>
            <a:xfrm>
              <a:off x="571500" y="5786438"/>
              <a:ext cx="1857375" cy="428625"/>
            </a:xfrm>
            <a:prstGeom prst="rect">
              <a:avLst/>
            </a:prstGeom>
          </p:spPr>
          <p:txBody>
            <a:bodyPr anchor="ctr">
              <a:normAutofit fontScale="400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CN" dirty="0">
                  <a:latin typeface="Times New Roman" pitchFamily="18" charset="0"/>
                  <a:ea typeface="+mj-ea"/>
                  <a:cs typeface="Times New Roman" pitchFamily="18" charset="0"/>
                </a:rPr>
                <a:t>Test signal </a:t>
              </a:r>
              <a:r>
                <a:rPr lang="en-US" altLang="zh-CN" dirty="0" err="1">
                  <a:latin typeface="Times New Roman" pitchFamily="18" charset="0"/>
                  <a:ea typeface="+mj-ea"/>
                  <a:cs typeface="Times New Roman" pitchFamily="18" charset="0"/>
                </a:rPr>
                <a:t>input</a:t>
              </a:r>
              <a:endParaRPr lang="zh-CN" altLang="en-US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3429000" y="2357438"/>
              <a:ext cx="928688" cy="42862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标题 1"/>
            <p:cNvSpPr txBox="1">
              <a:spLocks/>
            </p:cNvSpPr>
            <p:nvPr/>
          </p:nvSpPr>
          <p:spPr>
            <a:xfrm>
              <a:off x="1643063" y="1928813"/>
              <a:ext cx="2428875" cy="428625"/>
            </a:xfrm>
            <a:prstGeom prst="rect">
              <a:avLst/>
            </a:prstGeom>
          </p:spPr>
          <p:txBody>
            <a:bodyPr anchor="ctr">
              <a:normAutofit fontScale="400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CN" dirty="0">
                  <a:latin typeface="Times New Roman" pitchFamily="18" charset="0"/>
                  <a:ea typeface="+mj-ea"/>
                  <a:cs typeface="Times New Roman" pitchFamily="18" charset="0"/>
                </a:rPr>
                <a:t>MRPC signal </a:t>
              </a:r>
              <a:r>
                <a:rPr lang="en-US" altLang="zh-CN" dirty="0" err="1">
                  <a:latin typeface="Times New Roman" pitchFamily="18" charset="0"/>
                  <a:ea typeface="+mj-ea"/>
                  <a:cs typeface="Times New Roman" pitchFamily="18" charset="0"/>
                </a:rPr>
                <a:t>input</a:t>
              </a:r>
              <a:endParaRPr lang="zh-CN" altLang="en-US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 rot="16200000" flipH="1">
              <a:off x="6679407" y="2178844"/>
              <a:ext cx="642937" cy="42862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5929313" y="2357438"/>
              <a:ext cx="928687" cy="42862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标题 1"/>
            <p:cNvSpPr txBox="1">
              <a:spLocks/>
            </p:cNvSpPr>
            <p:nvPr/>
          </p:nvSpPr>
          <p:spPr>
            <a:xfrm>
              <a:off x="4214813" y="1928813"/>
              <a:ext cx="2428875" cy="428625"/>
            </a:xfrm>
            <a:prstGeom prst="rect">
              <a:avLst/>
            </a:prstGeom>
          </p:spPr>
          <p:txBody>
            <a:bodyPr anchor="ctr">
              <a:normAutofit fontScale="400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CN" dirty="0">
                  <a:latin typeface="Times New Roman" pitchFamily="18" charset="0"/>
                  <a:ea typeface="+mj-ea"/>
                  <a:cs typeface="Times New Roman" pitchFamily="18" charset="0"/>
                </a:rPr>
                <a:t>Time output</a:t>
              </a:r>
              <a:endParaRPr lang="zh-CN" altLang="en-US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标题 1"/>
            <p:cNvSpPr txBox="1">
              <a:spLocks/>
            </p:cNvSpPr>
            <p:nvPr/>
          </p:nvSpPr>
          <p:spPr>
            <a:xfrm>
              <a:off x="6286500" y="1643063"/>
              <a:ext cx="2428875" cy="428625"/>
            </a:xfrm>
            <a:prstGeom prst="rect">
              <a:avLst/>
            </a:prstGeom>
          </p:spPr>
          <p:txBody>
            <a:bodyPr anchor="ctr">
              <a:normAutofit fontScale="400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CN" dirty="0">
                  <a:latin typeface="Times New Roman" pitchFamily="18" charset="0"/>
                  <a:ea typeface="+mj-ea"/>
                  <a:cs typeface="Times New Roman" pitchFamily="18" charset="0"/>
                </a:rPr>
                <a:t>Charge output</a:t>
              </a:r>
              <a:endParaRPr lang="zh-CN" altLang="en-US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rot="16200000" flipH="1">
              <a:off x="607219" y="2250281"/>
              <a:ext cx="1428750" cy="6429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928688" y="3214688"/>
              <a:ext cx="1500187" cy="207168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标题 1"/>
            <p:cNvSpPr txBox="1">
              <a:spLocks/>
            </p:cNvSpPr>
            <p:nvPr/>
          </p:nvSpPr>
          <p:spPr>
            <a:xfrm>
              <a:off x="285750" y="1428750"/>
              <a:ext cx="1714500" cy="428625"/>
            </a:xfrm>
            <a:prstGeom prst="rect">
              <a:avLst/>
            </a:prstGeom>
          </p:spPr>
          <p:txBody>
            <a:bodyPr anchor="ctr">
              <a:normAutofit fontScale="400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CN" dirty="0">
                  <a:latin typeface="Times New Roman" pitchFamily="18" charset="0"/>
                  <a:ea typeface="+mj-ea"/>
                  <a:cs typeface="Times New Roman" pitchFamily="18" charset="0"/>
                </a:rPr>
                <a:t>Power circuit</a:t>
              </a:r>
              <a:endParaRPr lang="zh-CN" altLang="en-US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00313" y="3000375"/>
              <a:ext cx="5572125" cy="214312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8596" y="3571876"/>
            <a:ext cx="4929194" cy="2857508"/>
            <a:chOff x="571500" y="1785938"/>
            <a:chExt cx="8429625" cy="4157662"/>
          </a:xfrm>
        </p:grpSpPr>
        <p:sp>
          <p:nvSpPr>
            <p:cNvPr id="20" name="标题 1"/>
            <p:cNvSpPr txBox="1">
              <a:spLocks/>
            </p:cNvSpPr>
            <p:nvPr/>
          </p:nvSpPr>
          <p:spPr>
            <a:xfrm>
              <a:off x="6143625" y="4857750"/>
              <a:ext cx="2357438" cy="428625"/>
            </a:xfrm>
            <a:prstGeom prst="rect">
              <a:avLst/>
            </a:prstGeom>
          </p:spPr>
          <p:txBody>
            <a:bodyPr anchor="ctr">
              <a:normAutofit fontScale="550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CN" dirty="0">
                  <a:latin typeface="Times New Roman" pitchFamily="18" charset="0"/>
                  <a:ea typeface="+mj-ea"/>
                  <a:cs typeface="Times New Roman" pitchFamily="18" charset="0"/>
                </a:rPr>
                <a:t>MRPC signal  --  Time</a:t>
              </a:r>
              <a:endParaRPr lang="zh-CN" altLang="en-US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标题 1"/>
            <p:cNvSpPr txBox="1">
              <a:spLocks/>
            </p:cNvSpPr>
            <p:nvPr/>
          </p:nvSpPr>
          <p:spPr>
            <a:xfrm>
              <a:off x="6143625" y="2714625"/>
              <a:ext cx="2857500" cy="428625"/>
            </a:xfrm>
            <a:prstGeom prst="rect">
              <a:avLst/>
            </a:prstGeom>
          </p:spPr>
          <p:txBody>
            <a:bodyPr anchor="ctr">
              <a:normAutofit fontScale="625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CN" dirty="0">
                  <a:latin typeface="Times New Roman" pitchFamily="18" charset="0"/>
                  <a:ea typeface="+mj-ea"/>
                  <a:cs typeface="Times New Roman" pitchFamily="18" charset="0"/>
                </a:rPr>
                <a:t>MRPC signal -- Charge</a:t>
              </a:r>
              <a:endParaRPr lang="zh-CN" altLang="en-US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2" name="标题 1"/>
            <p:cNvSpPr txBox="1">
              <a:spLocks/>
            </p:cNvSpPr>
            <p:nvPr/>
          </p:nvSpPr>
          <p:spPr>
            <a:xfrm>
              <a:off x="6072188" y="3714750"/>
              <a:ext cx="2428875" cy="428625"/>
            </a:xfrm>
            <a:prstGeom prst="rect">
              <a:avLst/>
            </a:prstGeom>
          </p:spPr>
          <p:txBody>
            <a:bodyPr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PMT </a:t>
              </a:r>
              <a:r>
                <a:rPr lang="en-US" altLang="zh-CN" dirty="0" err="1" smtClean="0">
                  <a:latin typeface="Times New Roman" pitchFamily="18" charset="0"/>
                  <a:ea typeface="+mj-ea"/>
                  <a:cs typeface="Times New Roman" pitchFamily="18" charset="0"/>
                </a:rPr>
                <a:t>Coincindence</a:t>
              </a:r>
              <a:endParaRPr lang="zh-CN" altLang="en-US" dirty="0" smtClean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23" name="Picture 11" descr="C:\Documents and Settings\Administrator\桌面\tek0000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500" y="1785938"/>
              <a:ext cx="5543550" cy="415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直接箭头连接符 23"/>
            <p:cNvCxnSpPr/>
            <p:nvPr/>
          </p:nvCxnSpPr>
          <p:spPr>
            <a:xfrm rot="10800000">
              <a:off x="4214813" y="4714875"/>
              <a:ext cx="28575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rot="10800000">
              <a:off x="3786188" y="3857625"/>
              <a:ext cx="2428875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rot="10800000">
              <a:off x="3643313" y="2857500"/>
              <a:ext cx="2643187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 txBox="1">
            <a:spLocks/>
          </p:cNvSpPr>
          <p:nvPr/>
        </p:nvSpPr>
        <p:spPr>
          <a:xfrm>
            <a:off x="857224" y="214290"/>
            <a:ext cx="5832648" cy="7747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Possible FEE and pulse sampling digitizer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9261" y="3214686"/>
            <a:ext cx="51988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CAEN DT5742:16 channel, 5Ghz, 12bit sampling</a:t>
            </a:r>
            <a:endParaRPr lang="zh-CN" altLang="en-US" dirty="0"/>
          </a:p>
        </p:txBody>
      </p:sp>
      <p:pic>
        <p:nvPicPr>
          <p:cNvPr id="29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286256"/>
            <a:ext cx="219139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7224" y="214290"/>
            <a:ext cx="5832648" cy="7747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Next to do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0030" y="1556792"/>
            <a:ext cx="82304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Assemble the narrow gap MRPC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Cosmic test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Beam test at IHEP or SPS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Possible using </a:t>
            </a:r>
            <a:r>
              <a:rPr lang="en-US" altLang="zh-CN" sz="2400" dirty="0" smtClean="0">
                <a:solidFill>
                  <a:schemeClr val="tx1"/>
                </a:solidFill>
              </a:rPr>
              <a:t>fast FEE and </a:t>
            </a:r>
            <a:r>
              <a:rPr lang="en-US" altLang="zh-CN" sz="2400" dirty="0" smtClean="0">
                <a:solidFill>
                  <a:schemeClr val="tx1"/>
                </a:solidFill>
              </a:rPr>
              <a:t>15GSa/s </a:t>
            </a:r>
            <a:r>
              <a:rPr lang="en-US" altLang="zh-CN" sz="2400" dirty="0" smtClean="0">
                <a:solidFill>
                  <a:schemeClr val="tx1"/>
                </a:solidFill>
              </a:rPr>
              <a:t>TDC (DRS4)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T.O.B  </a:t>
            </a: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3" name="TextBox 115"/>
          <p:cNvSpPr txBox="1">
            <a:spLocks noChangeArrowheads="1"/>
          </p:cNvSpPr>
          <p:nvPr/>
        </p:nvSpPr>
        <p:spPr bwMode="auto">
          <a:xfrm>
            <a:off x="3059832" y="428603"/>
            <a:ext cx="2305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Conclusions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71472" y="743768"/>
            <a:ext cx="8104984" cy="478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A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SoLID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-TOF MRPC prototype is developed, its time resolution is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75ps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, rate capability reach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16kHz/cm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From high voltage and neutron radiation test, we did not find any aging problem for low resistive glass. We also studied the long term stability of the MRPC.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0.1C/cm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charge is accumulated. No obvious performance degradation is observed. 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MRPC intrinsic resolution can reach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13ps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 Fast FEE and high band width wave form digitizer has to be used to improve TOF resolution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-&gt; 20ps.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2852936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Thanks for your attention 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1000227" y="243523"/>
            <a:ext cx="666297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</a:rPr>
              <a:t>Conceptual design of SOLID-TOF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2" name="内容占位符 1"/>
          <p:cNvSpPr txBox="1">
            <a:spLocks/>
          </p:cNvSpPr>
          <p:nvPr/>
        </p:nvSpPr>
        <p:spPr>
          <a:xfrm>
            <a:off x="500034" y="1214422"/>
            <a:ext cx="8072494" cy="1143008"/>
          </a:xfrm>
          <a:prstGeom prst="rect">
            <a:avLst/>
          </a:prstGeom>
        </p:spPr>
        <p:txBody>
          <a:bodyPr/>
          <a:lstStyle/>
          <a:p>
            <a:pPr algn="just" defTabSz="4572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CN" sz="2400" kern="0" dirty="0" smtClean="0">
                <a:solidFill>
                  <a:srgbClr val="000000"/>
                </a:solidFill>
                <a:latin typeface="Calibri"/>
                <a:ea typeface="宋体"/>
              </a:rPr>
              <a:t>     MRPC TOF wall we designed contain 150 MRPC modules in total, with 50 gas boxes and 3 counters in each box, covering the area of 10m².</a:t>
            </a:r>
            <a:endParaRPr lang="zh-CN" altLang="en-US" sz="3200" kern="0" dirty="0">
              <a:solidFill>
                <a:srgbClr val="000000"/>
              </a:solidFill>
              <a:latin typeface="Calibri"/>
              <a:ea typeface="宋体"/>
            </a:endParaRPr>
          </a:p>
        </p:txBody>
      </p:sp>
      <p:pic>
        <p:nvPicPr>
          <p:cNvPr id="73" name="Picture 9" descr="F:\工作\12GeV\JLa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2230" y="2755708"/>
            <a:ext cx="2813649" cy="29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组合 73"/>
          <p:cNvGrpSpPr/>
          <p:nvPr/>
        </p:nvGrpSpPr>
        <p:grpSpPr>
          <a:xfrm>
            <a:off x="-18912" y="2825886"/>
            <a:ext cx="5743040" cy="2441033"/>
            <a:chOff x="-1285884" y="3786191"/>
            <a:chExt cx="5743040" cy="2441033"/>
          </a:xfrm>
        </p:grpSpPr>
        <p:grpSp>
          <p:nvGrpSpPr>
            <p:cNvPr id="75" name="组合 123"/>
            <p:cNvGrpSpPr/>
            <p:nvPr/>
          </p:nvGrpSpPr>
          <p:grpSpPr>
            <a:xfrm rot="16200000">
              <a:off x="357175" y="2928921"/>
              <a:ext cx="2000235" cy="3714776"/>
              <a:chOff x="4286248" y="2610122"/>
              <a:chExt cx="2000235" cy="3714776"/>
            </a:xfrm>
          </p:grpSpPr>
          <p:sp>
            <p:nvSpPr>
              <p:cNvPr id="88" name="梯形 87"/>
              <p:cNvSpPr/>
              <p:nvPr/>
            </p:nvSpPr>
            <p:spPr>
              <a:xfrm flipV="1">
                <a:off x="4286248" y="2610122"/>
                <a:ext cx="1643074" cy="3714776"/>
              </a:xfrm>
              <a:prstGeom prst="trapezoid">
                <a:avLst>
                  <a:gd name="adj" fmla="val 20438"/>
                </a:avLst>
              </a:prstGeom>
              <a:solidFill>
                <a:srgbClr val="00CC99">
                  <a:lumMod val="60000"/>
                  <a:lumOff val="40000"/>
                </a:srgbClr>
              </a:solidFill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otumChe" pitchFamily="49" charset="-127"/>
                  <a:ea typeface="DotumChe" pitchFamily="49" charset="-127"/>
                  <a:cs typeface="+mn-cs"/>
                </a:endParaRPr>
              </a:p>
            </p:txBody>
          </p:sp>
          <p:grpSp>
            <p:nvGrpSpPr>
              <p:cNvPr id="89" name="组合 113"/>
              <p:cNvGrpSpPr/>
              <p:nvPr/>
            </p:nvGrpSpPr>
            <p:grpSpPr>
              <a:xfrm>
                <a:off x="4429124" y="2681560"/>
                <a:ext cx="1357322" cy="3558252"/>
                <a:chOff x="1098834" y="2799706"/>
                <a:chExt cx="1357322" cy="3558252"/>
              </a:xfrm>
            </p:grpSpPr>
            <p:grpSp>
              <p:nvGrpSpPr>
                <p:cNvPr id="93" name="组合 86"/>
                <p:cNvGrpSpPr/>
                <p:nvPr/>
              </p:nvGrpSpPr>
              <p:grpSpPr>
                <a:xfrm rot="16200000">
                  <a:off x="1178695" y="5322107"/>
                  <a:ext cx="1214446" cy="857256"/>
                  <a:chOff x="1200981" y="4429134"/>
                  <a:chExt cx="1214446" cy="857256"/>
                </a:xfrm>
              </p:grpSpPr>
              <p:sp>
                <p:nvSpPr>
                  <p:cNvPr id="120" name="梯形 119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rgbClr val="FFFFFF">
                      <a:lumMod val="75000"/>
                    </a:srgbClr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2" name="矩形 21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3" name="矩形 22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4" name="矩形 23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7" name="矩形 126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94" name="组合 87"/>
                <p:cNvGrpSpPr/>
                <p:nvPr/>
              </p:nvGrpSpPr>
              <p:grpSpPr>
                <a:xfrm rot="16200000">
                  <a:off x="1173470" y="4068744"/>
                  <a:ext cx="1214446" cy="1071570"/>
                  <a:chOff x="1200981" y="4429134"/>
                  <a:chExt cx="1214446" cy="857256"/>
                </a:xfrm>
              </p:grpSpPr>
              <p:sp>
                <p:nvSpPr>
                  <p:cNvPr id="108" name="梯形 107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rgbClr val="FFFFFF">
                      <a:lumMod val="75000"/>
                    </a:srgbClr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9" name="矩形 118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95" name="组合 100"/>
                <p:cNvGrpSpPr/>
                <p:nvPr/>
              </p:nvGrpSpPr>
              <p:grpSpPr>
                <a:xfrm rot="16200000">
                  <a:off x="1170272" y="2728268"/>
                  <a:ext cx="1214446" cy="1357322"/>
                  <a:chOff x="1200981" y="4429134"/>
                  <a:chExt cx="1214446" cy="857256"/>
                </a:xfrm>
              </p:grpSpPr>
              <p:sp>
                <p:nvSpPr>
                  <p:cNvPr id="96" name="梯形 95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rgbClr val="FFFFFF">
                      <a:lumMod val="75000"/>
                    </a:srgbClr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2" name="矩形 101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90" name="TextBox 89"/>
              <p:cNvSpPr txBox="1"/>
              <p:nvPr/>
            </p:nvSpPr>
            <p:spPr>
              <a:xfrm rot="5400000">
                <a:off x="5328494" y="5564950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MRPC1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5400000">
                <a:off x="5462651" y="4421942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MRPC2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5400000">
                <a:off x="5605527" y="3350374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MRPC3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cxnSp>
          <p:nvCxnSpPr>
            <p:cNvPr id="76" name="直接箭头连接符 75"/>
            <p:cNvCxnSpPr/>
            <p:nvPr/>
          </p:nvCxnSpPr>
          <p:spPr>
            <a:xfrm rot="5400000">
              <a:off x="3072596" y="5000636"/>
              <a:ext cx="570710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7" name="直接箭头连接符 76"/>
            <p:cNvCxnSpPr/>
            <p:nvPr/>
          </p:nvCxnSpPr>
          <p:spPr>
            <a:xfrm rot="5400000">
              <a:off x="-1393073" y="4964917"/>
              <a:ext cx="135732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8" name="直接箭头连接符 77"/>
            <p:cNvCxnSpPr/>
            <p:nvPr/>
          </p:nvCxnSpPr>
          <p:spPr>
            <a:xfrm>
              <a:off x="-428660" y="5929330"/>
              <a:ext cx="35719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9" name="直接箭头连接符 78"/>
            <p:cNvCxnSpPr/>
            <p:nvPr/>
          </p:nvCxnSpPr>
          <p:spPr>
            <a:xfrm rot="5400000">
              <a:off x="2858282" y="5857098"/>
              <a:ext cx="571504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0" name="直接箭头连接符 79"/>
            <p:cNvCxnSpPr/>
            <p:nvPr/>
          </p:nvCxnSpPr>
          <p:spPr>
            <a:xfrm rot="5400000">
              <a:off x="-536611" y="5964255"/>
              <a:ext cx="214314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1" name="直接箭头连接符 80"/>
            <p:cNvCxnSpPr/>
            <p:nvPr/>
          </p:nvCxnSpPr>
          <p:spPr>
            <a:xfrm>
              <a:off x="3214678" y="5286388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2" name="直接箭头连接符 81"/>
            <p:cNvCxnSpPr/>
            <p:nvPr/>
          </p:nvCxnSpPr>
          <p:spPr>
            <a:xfrm>
              <a:off x="3214678" y="4641858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3" name="直接箭头连接符 82"/>
            <p:cNvCxnSpPr/>
            <p:nvPr/>
          </p:nvCxnSpPr>
          <p:spPr>
            <a:xfrm>
              <a:off x="-857288" y="4286256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4" name="直接箭头连接符 83"/>
            <p:cNvCxnSpPr/>
            <p:nvPr/>
          </p:nvCxnSpPr>
          <p:spPr>
            <a:xfrm>
              <a:off x="-857288" y="5643578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1000100" y="585789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100cm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86116" y="4786321"/>
              <a:ext cx="1171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</a:rPr>
                <a:t>16cm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1285884" y="471488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</a:rPr>
                <a:t>28cm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207683" y="5662537"/>
            <a:ext cx="225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</a:rPr>
              <a:t>Total channel ~3600</a:t>
            </a:r>
            <a:endParaRPr lang="zh-CN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6" name="灯片编号占位符 124"/>
          <p:cNvSpPr txBox="1">
            <a:spLocks/>
          </p:cNvSpPr>
          <p:nvPr/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29" name="Picture 11" descr="F:\工作\12GeV\文章和报告\Mod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928802"/>
            <a:ext cx="445757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矩形 29"/>
          <p:cNvSpPr/>
          <p:nvPr/>
        </p:nvSpPr>
        <p:spPr>
          <a:xfrm>
            <a:off x="4071935" y="1214422"/>
            <a:ext cx="207170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</a:rPr>
              <a:t>Volume resistivity:         ~10</a:t>
            </a:r>
            <a:r>
              <a:rPr lang="en-US" altLang="zh-CN" b="1" baseline="30000" dirty="0" smtClean="0">
                <a:solidFill>
                  <a:srgbClr val="000000"/>
                </a:solidFill>
                <a:latin typeface="Calibri" pitchFamily="34" charset="0"/>
              </a:rPr>
              <a:t>10</a:t>
            </a: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.cm</a:t>
            </a:r>
            <a:endParaRPr lang="en-US" altLang="zh-CN" b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31" name="图片 30" descr="F:\工作\JLab\文章和报告\Fig-MRP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3929058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40"/>
          <p:cNvGrpSpPr/>
          <p:nvPr/>
        </p:nvGrpSpPr>
        <p:grpSpPr>
          <a:xfrm>
            <a:off x="0" y="3714752"/>
            <a:ext cx="4206110" cy="2736171"/>
            <a:chOff x="4378598" y="785795"/>
            <a:chExt cx="4206110" cy="2736171"/>
          </a:xfrm>
        </p:grpSpPr>
        <p:pic>
          <p:nvPicPr>
            <p:cNvPr id="33" name="图片 32" descr="%FVUJN`UDCHTU9P_W`6)PL6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3AF"/>
                </a:clrFrom>
                <a:clrTo>
                  <a:srgbClr val="EFE3A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5389787" y="496878"/>
              <a:ext cx="2007945" cy="31572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" name="直接连接符 33"/>
            <p:cNvCxnSpPr/>
            <p:nvPr/>
          </p:nvCxnSpPr>
          <p:spPr>
            <a:xfrm rot="5400000">
              <a:off x="7658957" y="3016057"/>
              <a:ext cx="501986" cy="137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5" name="直接连接符 34"/>
            <p:cNvCxnSpPr/>
            <p:nvPr/>
          </p:nvCxnSpPr>
          <p:spPr>
            <a:xfrm rot="5400000">
              <a:off x="4552038" y="2970041"/>
              <a:ext cx="786445" cy="137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6" name="直接箭头连接符 35"/>
            <p:cNvCxnSpPr/>
            <p:nvPr/>
          </p:nvCxnSpPr>
          <p:spPr>
            <a:xfrm rot="10800000">
              <a:off x="4945261" y="3204291"/>
              <a:ext cx="2964689" cy="139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37" name="直接箭头连接符 36"/>
            <p:cNvCxnSpPr/>
            <p:nvPr/>
          </p:nvCxnSpPr>
          <p:spPr>
            <a:xfrm rot="5400000">
              <a:off x="7186766" y="2043458"/>
              <a:ext cx="1819701" cy="137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5400000">
              <a:off x="6023790" y="3063988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363m</a:t>
              </a: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rot="10800000" flipH="1" flipV="1">
              <a:off x="7909950" y="1133597"/>
              <a:ext cx="30950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>
            <a:xfrm rot="10800000" flipH="1" flipV="1">
              <a:off x="7898970" y="2953297"/>
              <a:ext cx="32048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8126730" y="1824461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219mm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>
            <a:xfrm rot="5400000">
              <a:off x="4100127" y="2043458"/>
              <a:ext cx="1443211" cy="137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43" name="直接连接符 42"/>
            <p:cNvCxnSpPr/>
            <p:nvPr/>
          </p:nvCxnSpPr>
          <p:spPr>
            <a:xfrm rot="10800000" flipH="1" flipV="1">
              <a:off x="4635066" y="1321841"/>
              <a:ext cx="30950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" name="直接连接符 43"/>
            <p:cNvCxnSpPr/>
            <p:nvPr/>
          </p:nvCxnSpPr>
          <p:spPr>
            <a:xfrm rot="10800000" flipH="1" flipV="1">
              <a:off x="4625459" y="2765750"/>
              <a:ext cx="32048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 rot="5400000">
              <a:off x="4482633" y="1887209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171m</a:t>
              </a: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5400000">
              <a:off x="6515029" y="721034"/>
              <a:ext cx="353943" cy="4834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25mm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4214810" y="4500570"/>
          <a:ext cx="4429125" cy="2194560"/>
        </p:xfrm>
        <a:graphic>
          <a:graphicData uri="http://schemas.openxmlformats.org/drawingml/2006/table">
            <a:tbl>
              <a:tblPr bandRow="1"/>
              <a:tblGrid>
                <a:gridCol w="956289"/>
                <a:gridCol w="1157612"/>
                <a:gridCol w="1157612"/>
                <a:gridCol w="1157612"/>
              </a:tblGrid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Length/mm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Width/mm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Thickness/mm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Gas gap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/>
                        <a:t>0.25×10</a:t>
                      </a:r>
                      <a:endParaRPr lang="zh-CN" altLang="en-US" sz="1200" b="0" dirty="0" smtClean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Inner glass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320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130-171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0.7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Outer glass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138-182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1.1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Mylar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335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0.18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 Inner PCB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smtClean="0"/>
                        <a:t>182-228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1.6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Outer PCB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172-218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Honeycomb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6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矩形 47"/>
          <p:cNvSpPr/>
          <p:nvPr/>
        </p:nvSpPr>
        <p:spPr>
          <a:xfrm>
            <a:off x="5357818" y="4071942"/>
            <a:ext cx="223651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Arial" pitchFamily="34" charset="0"/>
              </a:rPr>
              <a:t>Material d</a:t>
            </a:r>
            <a:r>
              <a:rPr lang="en-US" altLang="zh-CN" kern="0" dirty="0" err="1" smtClean="0">
                <a:solidFill>
                  <a:sysClr val="windowText" lastClr="000000"/>
                </a:solidFill>
                <a:latin typeface="Arial" pitchFamily="34" charset="0"/>
              </a:rPr>
              <a:t>imensions</a:t>
            </a:r>
            <a:endParaRPr lang="en-US" altLang="zh-CN" kern="0" dirty="0" smtClea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 bwMode="auto">
          <a:xfrm rot="5400000" flipH="1" flipV="1">
            <a:off x="1892281" y="4250537"/>
            <a:ext cx="500860" cy="7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接连接符 49"/>
          <p:cNvCxnSpPr/>
          <p:nvPr/>
        </p:nvCxnSpPr>
        <p:spPr bwMode="auto">
          <a:xfrm rot="5400000" flipH="1" flipV="1">
            <a:off x="2107389" y="4250537"/>
            <a:ext cx="500066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接箭头连接符 50"/>
          <p:cNvCxnSpPr/>
          <p:nvPr/>
        </p:nvCxnSpPr>
        <p:spPr bwMode="auto">
          <a:xfrm>
            <a:off x="1785918" y="4000504"/>
            <a:ext cx="35719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直接箭头连接符 51"/>
          <p:cNvCxnSpPr/>
          <p:nvPr/>
        </p:nvCxnSpPr>
        <p:spPr bwMode="auto">
          <a:xfrm rot="10800000">
            <a:off x="2357422" y="4000504"/>
            <a:ext cx="28575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1201962" y="241543"/>
            <a:ext cx="669741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</a:rPr>
              <a:t>A MRPC prototype for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itchFamily="34" charset="0"/>
              </a:rPr>
              <a:t>SoLID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</a:rPr>
              <a:t>-TOF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25" name="Picture 2" descr="E:\Sam\Pictures\N82\2010-09\15092010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07646"/>
            <a:ext cx="3071834" cy="23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79084" y="260648"/>
            <a:ext cx="507206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Arial" pitchFamily="34" charset="0"/>
              </a:rPr>
              <a:t>Cosmic test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1071546"/>
            <a:ext cx="4950394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u="dbl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Cosmic ray </a:t>
            </a:r>
            <a:r>
              <a:rPr lang="en-US" altLang="zh-CN" sz="2000" b="1" u="dbl" kern="0" dirty="0" err="1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test@Tsinghua</a:t>
            </a:r>
            <a:r>
              <a:rPr lang="en-US" altLang="zh-CN" sz="2000" b="1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  August, 2011</a:t>
            </a:r>
            <a:endParaRPr lang="zh-CN" altLang="en-US" sz="20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5643578"/>
            <a:ext cx="42148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Arial" pitchFamily="34" charset="0"/>
              </a:rPr>
              <a:t>Efficiency &gt; 95% @ 96kV/cm (6.0kV)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Arial" pitchFamily="34" charset="0"/>
              </a:rPr>
              <a:t>Time resolution: ~ 52ps</a:t>
            </a:r>
          </a:p>
        </p:txBody>
      </p:sp>
      <p:grpSp>
        <p:nvGrpSpPr>
          <p:cNvPr id="29" name="组合 483"/>
          <p:cNvGrpSpPr/>
          <p:nvPr/>
        </p:nvGrpSpPr>
        <p:grpSpPr>
          <a:xfrm>
            <a:off x="1142976" y="3000372"/>
            <a:ext cx="1857388" cy="214314"/>
            <a:chOff x="2928926" y="357166"/>
            <a:chExt cx="1857388" cy="214314"/>
          </a:xfrm>
        </p:grpSpPr>
        <p:sp>
          <p:nvSpPr>
            <p:cNvPr id="30" name="矩形 29"/>
            <p:cNvSpPr/>
            <p:nvPr/>
          </p:nvSpPr>
          <p:spPr>
            <a:xfrm>
              <a:off x="3500430" y="395352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928926" y="35716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PMT3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143372" y="35716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PMT4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85918" y="1785926"/>
            <a:ext cx="1214058" cy="214314"/>
            <a:chOff x="1357290" y="2571744"/>
            <a:chExt cx="1214058" cy="214314"/>
          </a:xfrm>
        </p:grpSpPr>
        <p:sp>
          <p:nvSpPr>
            <p:cNvPr id="34" name="矩形 33"/>
            <p:cNvSpPr/>
            <p:nvPr/>
          </p:nvSpPr>
          <p:spPr>
            <a:xfrm>
              <a:off x="1357290" y="260984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 flipH="1">
              <a:off x="1928794" y="2571744"/>
              <a:ext cx="642554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PMT0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36" name="组合 612"/>
          <p:cNvGrpSpPr/>
          <p:nvPr/>
        </p:nvGrpSpPr>
        <p:grpSpPr>
          <a:xfrm>
            <a:off x="1142976" y="2071678"/>
            <a:ext cx="1857388" cy="214314"/>
            <a:chOff x="1357290" y="1785926"/>
            <a:chExt cx="1857388" cy="214314"/>
          </a:xfrm>
        </p:grpSpPr>
        <p:sp>
          <p:nvSpPr>
            <p:cNvPr id="37" name="矩形 36"/>
            <p:cNvSpPr/>
            <p:nvPr/>
          </p:nvSpPr>
          <p:spPr>
            <a:xfrm>
              <a:off x="1928794" y="182965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571736" y="178592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PMT2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1357290" y="178592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PMT1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071538" y="2428868"/>
            <a:ext cx="2071702" cy="428628"/>
          </a:xfrm>
          <a:prstGeom prst="rect">
            <a:avLst/>
          </a:prstGeom>
          <a:solidFill>
            <a:srgbClr val="7F7F7F">
              <a:alpha val="54902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Gungsuh" pitchFamily="18" charset="-127"/>
                <a:ea typeface="Gungsuh" pitchFamily="18" charset="-127"/>
              </a:rPr>
              <a:t>MRPC</a:t>
            </a:r>
            <a:endParaRPr lang="zh-CN" altLang="en-US" kern="0" dirty="0">
              <a:solidFill>
                <a:sysClr val="windowText" lastClr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rot="5400000">
            <a:off x="928663" y="2357433"/>
            <a:ext cx="2357453" cy="50006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1071538" y="3714752"/>
            <a:ext cx="18587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Arial" pitchFamily="34" charset="0"/>
              </a:rPr>
              <a:t>Cosmic Ray </a:t>
            </a:r>
            <a:r>
              <a:rPr lang="en-US" altLang="zh-CN" kern="0" dirty="0" err="1" smtClean="0">
                <a:solidFill>
                  <a:sysClr val="windowText" lastClr="000000"/>
                </a:solidFill>
                <a:latin typeface="Arial" pitchFamily="34" charset="0"/>
              </a:rPr>
              <a:t>Muon</a:t>
            </a:r>
            <a:endParaRPr lang="en-US" altLang="zh-CN" kern="0" dirty="0" smtClea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43" name="Picture 1" descr="F:\工作\JLab\文章和报告\efficiency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3599000" cy="2500330"/>
          </a:xfrm>
          <a:prstGeom prst="rect">
            <a:avLst/>
          </a:prstGeom>
          <a:noFill/>
        </p:spPr>
      </p:pic>
      <p:pic>
        <p:nvPicPr>
          <p:cNvPr id="44" name="Picture 1" descr="F:\工作\JLab\文章和报告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0"/>
            <a:ext cx="2703836" cy="2071702"/>
          </a:xfrm>
          <a:prstGeom prst="rect">
            <a:avLst/>
          </a:prstGeom>
          <a:noFill/>
        </p:spPr>
      </p:pic>
      <p:pic>
        <p:nvPicPr>
          <p:cNvPr id="45" name="Picture 1" descr="F:\工作\JLab\文章和报告\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643314"/>
            <a:ext cx="2651589" cy="1785950"/>
          </a:xfrm>
          <a:prstGeom prst="rect">
            <a:avLst/>
          </a:prstGeom>
          <a:noFill/>
        </p:spPr>
      </p:pic>
      <p:sp>
        <p:nvSpPr>
          <p:cNvPr id="46" name="灯片编号占位符 47"/>
          <p:cNvSpPr txBox="1">
            <a:spLocks/>
          </p:cNvSpPr>
          <p:nvPr/>
        </p:nvSpPr>
        <p:spPr bwMode="auto">
          <a:xfrm>
            <a:off x="8674100" y="6494462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38302" y="332144"/>
            <a:ext cx="59293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Arial" pitchFamily="34" charset="0"/>
              </a:rPr>
              <a:t>Beam test @ Hall A</a:t>
            </a:r>
            <a:endParaRPr lang="zh-CN" altLang="en-US" sz="4000" b="1" kern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86345" y="1214422"/>
            <a:ext cx="785818" cy="2500330"/>
          </a:xfrm>
          <a:prstGeom prst="rect">
            <a:avLst/>
          </a:prstGeom>
          <a:solidFill>
            <a:srgbClr val="7F7F7F">
              <a:alpha val="7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Shield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rot="10800000">
            <a:off x="1928825" y="1928778"/>
            <a:ext cx="3786213" cy="1857388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8" name="TextBox 16"/>
          <p:cNvSpPr txBox="1"/>
          <p:nvPr/>
        </p:nvSpPr>
        <p:spPr>
          <a:xfrm rot="1561742">
            <a:off x="142907" y="1185649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High Energy </a:t>
            </a:r>
            <a:r>
              <a:rPr lang="en-US" altLang="zh-CN" b="1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e-</a:t>
            </a:r>
            <a:endParaRPr lang="zh-CN" altLang="en-US" b="1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60965" y="1736141"/>
            <a:ext cx="256444" cy="148076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11166" y="2219612"/>
            <a:ext cx="44274" cy="38390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43667" y="2000240"/>
            <a:ext cx="198318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43667" y="2603513"/>
            <a:ext cx="198318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14796" y="2229728"/>
            <a:ext cx="45801" cy="38390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40136" y="2010356"/>
            <a:ext cx="205155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40136" y="2613629"/>
            <a:ext cx="205155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04520" y="2284571"/>
            <a:ext cx="205155" cy="219372"/>
          </a:xfrm>
          <a:prstGeom prst="ellipse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90888" y="2284571"/>
            <a:ext cx="39662" cy="21937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6350">
                <a:solidFill>
                  <a:sysClr val="windowText" lastClr="000000"/>
                </a:solidFill>
                <a:prstDash val="sysDash"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8" name="TextBox 72"/>
          <p:cNvSpPr txBox="1"/>
          <p:nvPr/>
        </p:nvSpPr>
        <p:spPr>
          <a:xfrm>
            <a:off x="5929353" y="321468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Top View</a:t>
            </a:r>
            <a:endParaRPr lang="zh-CN" altLang="en-US" sz="1400" b="1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429287" y="2389704"/>
            <a:ext cx="2714644" cy="1588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0" name="TextBox 173"/>
          <p:cNvSpPr txBox="1"/>
          <p:nvPr/>
        </p:nvSpPr>
        <p:spPr>
          <a:xfrm>
            <a:off x="5987969" y="170437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PMT1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1" name="TextBox 174"/>
          <p:cNvSpPr txBox="1"/>
          <p:nvPr/>
        </p:nvSpPr>
        <p:spPr>
          <a:xfrm>
            <a:off x="5987969" y="2775942"/>
            <a:ext cx="721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PMT2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2" name="TextBox 175"/>
          <p:cNvSpPr txBox="1"/>
          <p:nvPr/>
        </p:nvSpPr>
        <p:spPr>
          <a:xfrm>
            <a:off x="7000922" y="1723241"/>
            <a:ext cx="764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PMT3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3" name="TextBox 176"/>
          <p:cNvSpPr txBox="1"/>
          <p:nvPr/>
        </p:nvSpPr>
        <p:spPr>
          <a:xfrm>
            <a:off x="7022236" y="2797164"/>
            <a:ext cx="73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PMT4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4" name="TextBox 177"/>
          <p:cNvSpPr txBox="1"/>
          <p:nvPr/>
        </p:nvSpPr>
        <p:spPr>
          <a:xfrm>
            <a:off x="6286543" y="250030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PMT0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5" name="圆柱形 54"/>
          <p:cNvSpPr/>
          <p:nvPr/>
        </p:nvSpPr>
        <p:spPr>
          <a:xfrm rot="6908072">
            <a:off x="2089017" y="1814704"/>
            <a:ext cx="627858" cy="721460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6" name="TextBox 7"/>
          <p:cNvSpPr txBox="1"/>
          <p:nvPr/>
        </p:nvSpPr>
        <p:spPr>
          <a:xfrm>
            <a:off x="2143140" y="24288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Target</a:t>
            </a:r>
            <a:endParaRPr lang="zh-CN" altLang="en-US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rot="10800000">
            <a:off x="0" y="1000108"/>
            <a:ext cx="2071702" cy="1000108"/>
          </a:xfrm>
          <a:prstGeom prst="line">
            <a:avLst/>
          </a:prstGeom>
          <a:noFill/>
          <a:ln w="381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58" name="图片 57" descr="F:\工作\JLab\文章和报告\Jlab文章经过修改并修正的图表\1. System of T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786190"/>
            <a:ext cx="5143500" cy="25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 descr="C:\Users\Fan\Desktop\P1000430.jpg"/>
          <p:cNvPicPr>
            <a:picLocks noChangeAspect="1" noChangeArrowheads="1"/>
          </p:cNvPicPr>
          <p:nvPr/>
        </p:nvPicPr>
        <p:blipFill>
          <a:blip r:embed="rId3" cstate="print"/>
          <a:srcRect l="1501" t="11333"/>
          <a:stretch>
            <a:fillRect/>
          </a:stretch>
        </p:blipFill>
        <p:spPr bwMode="auto">
          <a:xfrm>
            <a:off x="285720" y="3643314"/>
            <a:ext cx="3597686" cy="2428892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85786" y="6286520"/>
            <a:ext cx="8303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Target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61" name="直接箭头连接符 60"/>
          <p:cNvCxnSpPr>
            <a:stCxn id="60" idx="0"/>
          </p:cNvCxnSpPr>
          <p:nvPr/>
        </p:nvCxnSpPr>
        <p:spPr>
          <a:xfrm rot="5400000" flipH="1" flipV="1">
            <a:off x="386152" y="5458258"/>
            <a:ext cx="1643074" cy="1345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928926" y="6286520"/>
            <a:ext cx="11701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Test setup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rot="5400000" flipH="1" flipV="1">
            <a:off x="3321835" y="5822173"/>
            <a:ext cx="642942" cy="28575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143504" y="6143644"/>
            <a:ext cx="3143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</a:rPr>
              <a:t>The diagram of DAQ system</a:t>
            </a:r>
            <a:endParaRPr lang="zh-CN" altLang="en-US" b="1" kern="0" dirty="0">
              <a:solidFill>
                <a:sysClr val="windowText" lastClr="00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2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115616" y="332656"/>
            <a:ext cx="59293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Arial" pitchFamily="34" charset="0"/>
              </a:rPr>
              <a:t>Rate Performance</a:t>
            </a:r>
            <a:endParaRPr lang="en-US" altLang="zh-CN" sz="3600" b="1" kern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4" name="Picture 4" descr="C:\Users\Fan\Desktop\Graph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" y="1428736"/>
            <a:ext cx="6500201" cy="459273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1500175"/>
            <a:ext cx="158408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Voltage: 6800V</a:t>
            </a:r>
            <a:endParaRPr lang="zh-CN" altLang="en-US" sz="1400" b="1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72000" y="3714753"/>
            <a:ext cx="2000264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72264" y="3500439"/>
            <a:ext cx="189660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Flux:11kHz/cm²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400" b="1" dirty="0" smtClean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Efficiency:~95%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Time Resolution: 78ps</a:t>
            </a:r>
            <a:endParaRPr lang="zh-CN" altLang="en-US" sz="1400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rot="5400000" flipH="1" flipV="1">
            <a:off x="3608381" y="3678240"/>
            <a:ext cx="3214710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5214942" y="4786323"/>
            <a:ext cx="1357322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572264" y="4572009"/>
            <a:ext cx="189660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Flux:16kHz/cm²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400" b="1" dirty="0" smtClean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Efficiency:~95%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Time Resolution: 82ps</a:t>
            </a:r>
            <a:endParaRPr lang="zh-CN" altLang="en-US" sz="1400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00860" y="3143248"/>
            <a:ext cx="2000296" cy="64294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Calibri"/>
                <a:ea typeface="宋体"/>
              </a:rPr>
              <a:t> Charge spectrum at   different rate</a:t>
            </a:r>
            <a:endParaRPr lang="zh-CN" altLang="en-US" b="1" kern="0" dirty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00042"/>
            <a:ext cx="3000364" cy="371477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lg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1655" y="0"/>
            <a:ext cx="58492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Arial" pitchFamily="34" charset="0"/>
              </a:rPr>
              <a:t>     Charge Distribution</a:t>
            </a:r>
            <a:endParaRPr lang="en-US" altLang="zh-CN" sz="3600" b="1" kern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6" name="Picture 3" descr="K:\Wavefor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44" y="747694"/>
            <a:ext cx="2754059" cy="1671119"/>
          </a:xfrm>
          <a:prstGeom prst="rect">
            <a:avLst/>
          </a:prstGeom>
          <a:noFill/>
        </p:spPr>
      </p:pic>
      <p:pic>
        <p:nvPicPr>
          <p:cNvPr id="27" name="Picture 4" descr="K:\R17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444" y="2533644"/>
            <a:ext cx="2774304" cy="1538602"/>
          </a:xfrm>
          <a:prstGeom prst="rect">
            <a:avLst/>
          </a:prstGeom>
          <a:noFill/>
        </p:spPr>
      </p:pic>
      <p:sp>
        <p:nvSpPr>
          <p:cNvPr id="28" name="左箭头 27"/>
          <p:cNvSpPr/>
          <p:nvPr/>
        </p:nvSpPr>
        <p:spPr>
          <a:xfrm rot="5400000" flipH="1">
            <a:off x="1339404" y="2311816"/>
            <a:ext cx="331171" cy="346199"/>
          </a:xfrm>
          <a:prstGeom prst="leftArrow">
            <a:avLst>
              <a:gd name="adj1" fmla="val 44074"/>
              <a:gd name="adj2" fmla="val 5000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03145" y="1306498"/>
            <a:ext cx="2143191" cy="894697"/>
            <a:chOff x="714348" y="1500174"/>
            <a:chExt cx="2653480" cy="997931"/>
          </a:xfrm>
        </p:grpSpPr>
        <p:grpSp>
          <p:nvGrpSpPr>
            <p:cNvPr id="30" name="组合 34"/>
            <p:cNvGrpSpPr/>
            <p:nvPr/>
          </p:nvGrpSpPr>
          <p:grpSpPr>
            <a:xfrm>
              <a:off x="714348" y="1928802"/>
              <a:ext cx="2653480" cy="569303"/>
              <a:chOff x="775512" y="1928802"/>
              <a:chExt cx="2653480" cy="569303"/>
            </a:xfrm>
          </p:grpSpPr>
          <p:grpSp>
            <p:nvGrpSpPr>
              <p:cNvPr id="32" name="组合 17"/>
              <p:cNvGrpSpPr/>
              <p:nvPr/>
            </p:nvGrpSpPr>
            <p:grpSpPr>
              <a:xfrm>
                <a:off x="775512" y="2221106"/>
                <a:ext cx="2653480" cy="276999"/>
                <a:chOff x="1132702" y="5929330"/>
                <a:chExt cx="2653480" cy="276999"/>
              </a:xfrm>
            </p:grpSpPr>
            <p:cxnSp>
              <p:nvCxnSpPr>
                <p:cNvPr id="35" name="直接连接符 8"/>
                <p:cNvCxnSpPr/>
                <p:nvPr/>
              </p:nvCxnSpPr>
              <p:spPr>
                <a:xfrm>
                  <a:off x="1132702" y="5983942"/>
                  <a:ext cx="2643206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2819251" y="5929330"/>
                  <a:ext cx="9669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200" b="1" kern="0" dirty="0" smtClean="0">
                      <a:solidFill>
                        <a:srgbClr val="FF0000"/>
                      </a:solidFill>
                      <a:latin typeface="Gungsuh" pitchFamily="18" charset="-127"/>
                      <a:ea typeface="Gungsuh" pitchFamily="18" charset="-127"/>
                    </a:rPr>
                    <a:t>Base Line</a:t>
                  </a:r>
                  <a:endParaRPr lang="zh-CN" altLang="en-US" sz="1200" b="1" kern="0" dirty="0">
                    <a:solidFill>
                      <a:srgbClr val="FF0000"/>
                    </a:solidFill>
                    <a:latin typeface="Gungsuh" pitchFamily="18" charset="-127"/>
                    <a:ea typeface="Gungsuh" pitchFamily="18" charset="-127"/>
                  </a:endParaRPr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 rot="5400000" flipH="1" flipV="1">
                <a:off x="1286602" y="2142366"/>
                <a:ext cx="427878" cy="75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4" name="直接连接符 33"/>
              <p:cNvCxnSpPr/>
              <p:nvPr/>
            </p:nvCxnSpPr>
            <p:spPr>
              <a:xfrm rot="5400000" flipH="1" flipV="1">
                <a:off x="1858106" y="2142366"/>
                <a:ext cx="427878" cy="75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1285852" y="1500174"/>
              <a:ext cx="710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Signal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38" name="内容占位符 1"/>
          <p:cNvSpPr txBox="1">
            <a:spLocks/>
          </p:cNvSpPr>
          <p:nvPr/>
        </p:nvSpPr>
        <p:spPr>
          <a:xfrm>
            <a:off x="0" y="4000504"/>
            <a:ext cx="4357686" cy="2571744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>
              <a:solidFill>
                <a:sysClr val="windowText" lastClr="000000"/>
              </a:solidFill>
              <a:latin typeface="Calibri"/>
              <a:ea typeface="宋体"/>
            </a:endParaRP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Significant reduction of charge distribution can be seen as the background rate increases.</a:t>
            </a: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 The reduction of electrical field is caused mainly by both background irradiation and electron beams. </a:t>
            </a: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Rate capability of the counter is higher than 16kHz/cm².</a:t>
            </a:r>
            <a:endParaRPr lang="zh-CN" altLang="en-US" b="1" dirty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pic>
        <p:nvPicPr>
          <p:cNvPr id="39" name="Picture 1" descr="F:\工作\JLab\文章和报告\Jlab电荷随计数率的变化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7" y="571480"/>
            <a:ext cx="2666556" cy="1500198"/>
          </a:xfrm>
          <a:prstGeom prst="rect">
            <a:avLst/>
          </a:prstGeom>
          <a:noFill/>
        </p:spPr>
      </p:pic>
      <p:pic>
        <p:nvPicPr>
          <p:cNvPr id="40" name="Picture 2" descr="F:\工作\JLab\文章和报告\Jlab电荷随计数率的变化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143116"/>
            <a:ext cx="2643206" cy="1487061"/>
          </a:xfrm>
          <a:prstGeom prst="rect">
            <a:avLst/>
          </a:prstGeom>
          <a:noFill/>
        </p:spPr>
      </p:pic>
      <p:pic>
        <p:nvPicPr>
          <p:cNvPr id="41" name="Picture 3" descr="F:\工作\JLab\文章和报告\Jlab电荷随计数率的变化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714753"/>
            <a:ext cx="2428892" cy="1366488"/>
          </a:xfrm>
          <a:prstGeom prst="rect">
            <a:avLst/>
          </a:prstGeom>
          <a:noFill/>
        </p:spPr>
      </p:pic>
      <p:pic>
        <p:nvPicPr>
          <p:cNvPr id="42" name="Picture 4" descr="F:\工作\JLab\文章和报告\Jlab电荷随计数率的变化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5214950"/>
            <a:ext cx="2643206" cy="148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6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357290" y="21429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Aging test of low resistive glass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F:\工作\2007基金\导电玻璃测试\IMG_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0"/>
            <a:ext cx="34290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1012" y="1285860"/>
            <a:ext cx="4673475" cy="163121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0000FF"/>
                </a:solidFill>
                <a:latin typeface="Calibri" pitchFamily="34" charset="0"/>
              </a:rPr>
              <a:t>   This glass was applied with 1000V for about 32days,  integrated  charge: 1 C/cm</a:t>
            </a:r>
            <a:r>
              <a:rPr lang="en-US" altLang="zh-CN" sz="2000" baseline="30000" dirty="0">
                <a:solidFill>
                  <a:srgbClr val="0000FF"/>
                </a:solidFill>
                <a:latin typeface="Calibri" pitchFamily="34" charset="0"/>
              </a:rPr>
              <a:t>2   </a:t>
            </a:r>
          </a:p>
          <a:p>
            <a:pPr algn="just"/>
            <a:r>
              <a:rPr lang="en-US" altLang="zh-CN" sz="2000" baseline="30000" dirty="0">
                <a:latin typeface="Calibri" pitchFamily="34" charset="0"/>
              </a:rPr>
              <a:t>   </a:t>
            </a:r>
            <a:r>
              <a:rPr lang="en-US" altLang="zh-CN" sz="2000" dirty="0">
                <a:latin typeface="Calibri" pitchFamily="34" charset="0"/>
              </a:rPr>
              <a:t> --roughly corresponding to the CBM life-time over 5 years operation at the maximum particle rate. </a:t>
            </a:r>
            <a:endParaRPr lang="zh-CN" altLang="en-US" sz="2000" baseline="30000" dirty="0">
              <a:latin typeface="Calibri" pitchFamily="34" charset="0"/>
            </a:endParaRPr>
          </a:p>
        </p:txBody>
      </p:sp>
      <p:pic>
        <p:nvPicPr>
          <p:cNvPr id="6" name="Picture 10" descr="C:\Users\wjb\Desktop\glass stability.tif"/>
          <p:cNvPicPr>
            <a:picLocks noChangeAspect="1" noChangeArrowheads="1"/>
          </p:cNvPicPr>
          <p:nvPr/>
        </p:nvPicPr>
        <p:blipFill>
          <a:blip r:embed="rId3"/>
          <a:srcRect l="8070" t="8786" r="3726"/>
          <a:stretch>
            <a:fillRect/>
          </a:stretch>
        </p:blipFill>
        <p:spPr bwMode="auto">
          <a:xfrm>
            <a:off x="285721" y="4000500"/>
            <a:ext cx="3357586" cy="245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6762" y="3857628"/>
            <a:ext cx="5000692" cy="24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43371" y="3303281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Glass specifications: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51122</TotalTime>
  <Words>1238</Words>
  <Application>Microsoft Office PowerPoint</Application>
  <PresentationFormat>全屏显示(4:3)</PresentationFormat>
  <Paragraphs>317</Paragraphs>
  <Slides>27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wangyi</cp:lastModifiedBy>
  <cp:revision>1160</cp:revision>
  <dcterms:created xsi:type="dcterms:W3CDTF">2010-09-03T00:52:09Z</dcterms:created>
  <dcterms:modified xsi:type="dcterms:W3CDTF">2016-01-13T13:28:30Z</dcterms:modified>
</cp:coreProperties>
</file>