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Shape 113"/>
          <p:cNvSpPr/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hape 1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Shape 122"/>
          <p:cNvSpPr/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Shape 123"/>
          <p:cNvSpPr/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Shape 124"/>
          <p:cNvSpPr/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Shape 133"/>
          <p:cNvSpPr/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hape 1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hape 1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Shape 23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Shape 34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Shape 35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Shape 52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Shape 53"/>
          <p:cNvSpPr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Shape 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Shape 92"/>
          <p:cNvSpPr/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Shape 94"/>
          <p:cNvSpPr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16660"/>
            </a:lvl1pPr>
          </a:lstStyle>
          <a:p>
            <a:pPr/>
            <a:r>
              <a:t>SoLID LGC Update</a:t>
            </a:r>
          </a:p>
        </p:txBody>
      </p:sp>
      <p:sp>
        <p:nvSpPr>
          <p:cNvPr id="167" name="Shape 167"/>
          <p:cNvSpPr/>
          <p:nvPr>
            <p:ph type="subTitle" sz="half" idx="1"/>
          </p:nvPr>
        </p:nvSpPr>
        <p:spPr>
          <a:xfrm>
            <a:off x="406400" y="2555775"/>
            <a:ext cx="12192000" cy="3514825"/>
          </a:xfrm>
          <a:prstGeom prst="rect">
            <a:avLst/>
          </a:prstGeom>
        </p:spPr>
        <p:txBody>
          <a:bodyPr/>
          <a:lstStyle/>
          <a:p>
            <a:pPr algn="r" defTabSz="309625">
              <a:spcBef>
                <a:spcPts val="1200"/>
              </a:spcBef>
              <a:defRPr sz="2862"/>
            </a:pPr>
            <a:r>
              <a:t>Michael Paolone</a:t>
            </a:r>
          </a:p>
          <a:p>
            <a:pPr algn="r" defTabSz="309625">
              <a:spcBef>
                <a:spcPts val="1200"/>
              </a:spcBef>
              <a:defRPr sz="2862"/>
            </a:pPr>
            <a:r>
              <a:t>Edward Kaczanowicz</a:t>
            </a:r>
          </a:p>
          <a:p>
            <a:pPr algn="r" defTabSz="309625">
              <a:spcBef>
                <a:spcPts val="1200"/>
              </a:spcBef>
              <a:defRPr sz="2862"/>
            </a:pPr>
            <a:r>
              <a:t>Zein-Eddine Meziani</a:t>
            </a:r>
          </a:p>
          <a:p>
            <a:pPr algn="r" defTabSz="309625">
              <a:spcBef>
                <a:spcPts val="1200"/>
              </a:spcBef>
              <a:defRPr sz="2862"/>
            </a:pPr>
          </a:p>
          <a:p>
            <a:pPr algn="r" defTabSz="309625">
              <a:spcBef>
                <a:spcPts val="1200"/>
              </a:spcBef>
              <a:defRPr sz="2862"/>
            </a:pPr>
            <a:r>
              <a:t>Temple university</a:t>
            </a:r>
          </a:p>
          <a:p>
            <a:pPr algn="r" defTabSz="309625">
              <a:spcBef>
                <a:spcPts val="1200"/>
              </a:spcBef>
              <a:defRPr sz="2862"/>
            </a:pPr>
            <a:r>
              <a:t>Solid Collaboration meeting</a:t>
            </a:r>
          </a:p>
          <a:p>
            <a:pPr algn="r" defTabSz="309625">
              <a:spcBef>
                <a:spcPts val="1200"/>
              </a:spcBef>
              <a:defRPr sz="2862"/>
            </a:pPr>
            <a:r>
              <a:t>01/13/16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272" name="Shape 2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  One Event</a:t>
            </a:r>
          </a:p>
        </p:txBody>
      </p:sp>
      <p:pic>
        <p:nvPicPr>
          <p:cNvPr id="273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114300" y="3871341"/>
            <a:ext cx="12776201" cy="613918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75" name="Shape 275"/>
          <p:cNvSpPr/>
          <p:nvPr/>
        </p:nvSpPr>
        <p:spPr>
          <a:xfrm flipH="1" flipV="1">
            <a:off x="2225774" y="4131126"/>
            <a:ext cx="1213793" cy="3338919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76" name="Shape 276"/>
          <p:cNvSpPr/>
          <p:nvPr/>
        </p:nvSpPr>
        <p:spPr>
          <a:xfrm>
            <a:off x="2397973" y="7365253"/>
            <a:ext cx="4554475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 sz="3000"/>
            </a:pPr>
            <a:r>
              <a:t>Pixel number hit:</a:t>
            </a:r>
          </a:p>
          <a:p>
            <a:pPr>
              <a:spcBef>
                <a:spcPts val="1000"/>
              </a:spcBef>
              <a:defRPr sz="3000"/>
            </a:pPr>
            <a:r>
              <a:t>(again, from behind PMT)</a:t>
            </a:r>
          </a:p>
        </p:txBody>
      </p:sp>
      <p:grpSp>
        <p:nvGrpSpPr>
          <p:cNvPr id="424" name="Group 424"/>
          <p:cNvGrpSpPr/>
          <p:nvPr/>
        </p:nvGrpSpPr>
        <p:grpSpPr>
          <a:xfrm>
            <a:off x="7369316" y="6945965"/>
            <a:ext cx="2529365" cy="2557293"/>
            <a:chOff x="0" y="0"/>
            <a:chExt cx="2529363" cy="2557292"/>
          </a:xfrm>
        </p:grpSpPr>
        <p:grpSp>
          <p:nvGrpSpPr>
            <p:cNvPr id="415" name="Group 415"/>
            <p:cNvGrpSpPr/>
            <p:nvPr/>
          </p:nvGrpSpPr>
          <p:grpSpPr>
            <a:xfrm>
              <a:off x="24527" y="60056"/>
              <a:ext cx="2494683" cy="2497237"/>
              <a:chOff x="0" y="0"/>
              <a:chExt cx="2494681" cy="2497236"/>
            </a:xfrm>
          </p:grpSpPr>
          <p:grpSp>
            <p:nvGrpSpPr>
              <p:cNvPr id="322" name="Group 322"/>
              <p:cNvGrpSpPr/>
              <p:nvPr/>
            </p:nvGrpSpPr>
            <p:grpSpPr>
              <a:xfrm>
                <a:off x="0" y="-1"/>
                <a:ext cx="2494682" cy="940874"/>
                <a:chOff x="0" y="0"/>
                <a:chExt cx="2494681" cy="940872"/>
              </a:xfrm>
            </p:grpSpPr>
            <p:grpSp>
              <p:nvGrpSpPr>
                <p:cNvPr id="291" name="Group 291"/>
                <p:cNvGrpSpPr/>
                <p:nvPr/>
              </p:nvGrpSpPr>
              <p:grpSpPr>
                <a:xfrm>
                  <a:off x="0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277" name="Shape 277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78" name="Shape 278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79" name="Shape 279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80" name="Shape 280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81" name="Shape 281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82" name="Shape 282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83" name="Shape 283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84" name="Shape 284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85" name="Shape 285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86" name="Shape 286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287" name="Shape 287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288" name="Shape 288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289" name="Shape 289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290" name="Shape 290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  <p:grpSp>
              <p:nvGrpSpPr>
                <p:cNvPr id="306" name="Group 306"/>
                <p:cNvGrpSpPr/>
                <p:nvPr/>
              </p:nvGrpSpPr>
              <p:grpSpPr>
                <a:xfrm>
                  <a:off x="630623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292" name="Shape 292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93" name="Shape 293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94" name="Shape 294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95" name="Shape 295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96" name="Shape 296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97" name="Shape 297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98" name="Shape 298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299" name="Shape 299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00" name="Shape 300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01" name="Shape 301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302" name="Shape 302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303" name="Shape 303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304" name="Shape 304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305" name="Shape 305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  <p:grpSp>
              <p:nvGrpSpPr>
                <p:cNvPr id="321" name="Group 321"/>
                <p:cNvGrpSpPr/>
                <p:nvPr/>
              </p:nvGrpSpPr>
              <p:grpSpPr>
                <a:xfrm>
                  <a:off x="1567384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307" name="Shape 307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08" name="Shape 308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09" name="Shape 309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10" name="Shape 310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11" name="Shape 311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12" name="Shape 312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13" name="Shape 313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14" name="Shape 314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15" name="Shape 315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16" name="Shape 316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317" name="Shape 317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318" name="Shape 318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319" name="Shape 319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320" name="Shape 320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</p:grpSp>
          <p:grpSp>
            <p:nvGrpSpPr>
              <p:cNvPr id="368" name="Group 368"/>
              <p:cNvGrpSpPr/>
              <p:nvPr/>
            </p:nvGrpSpPr>
            <p:grpSpPr>
              <a:xfrm>
                <a:off x="0" y="950225"/>
                <a:ext cx="2494682" cy="940873"/>
                <a:chOff x="0" y="0"/>
                <a:chExt cx="2494681" cy="940872"/>
              </a:xfrm>
            </p:grpSpPr>
            <p:grpSp>
              <p:nvGrpSpPr>
                <p:cNvPr id="337" name="Group 337"/>
                <p:cNvGrpSpPr/>
                <p:nvPr/>
              </p:nvGrpSpPr>
              <p:grpSpPr>
                <a:xfrm>
                  <a:off x="0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323" name="Shape 323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24" name="Shape 324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25" name="Shape 325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26" name="Shape 326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27" name="Shape 327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28" name="Shape 328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29" name="Shape 329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30" name="Shape 330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31" name="Shape 331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32" name="Shape 332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333" name="Shape 333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334" name="Shape 334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335" name="Shape 335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336" name="Shape 336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  <p:grpSp>
              <p:nvGrpSpPr>
                <p:cNvPr id="352" name="Group 352"/>
                <p:cNvGrpSpPr/>
                <p:nvPr/>
              </p:nvGrpSpPr>
              <p:grpSpPr>
                <a:xfrm>
                  <a:off x="630623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338" name="Shape 338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39" name="Shape 339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0" name="Shape 340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1" name="Shape 341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2" name="Shape 342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3" name="Shape 343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4" name="Shape 344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5" name="Shape 345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6" name="Shape 346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47" name="Shape 347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348" name="Shape 348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349" name="Shape 349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350" name="Shape 350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351" name="Shape 351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  <p:grpSp>
              <p:nvGrpSpPr>
                <p:cNvPr id="367" name="Group 367"/>
                <p:cNvGrpSpPr/>
                <p:nvPr/>
              </p:nvGrpSpPr>
              <p:grpSpPr>
                <a:xfrm>
                  <a:off x="1567384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353" name="Shape 353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54" name="Shape 354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55" name="Shape 355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56" name="Shape 356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57" name="Shape 357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58" name="Shape 358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59" name="Shape 359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60" name="Shape 360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61" name="Shape 361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62" name="Shape 362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363" name="Shape 363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364" name="Shape 364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365" name="Shape 365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366" name="Shape 366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</p:grpSp>
          <p:grpSp>
            <p:nvGrpSpPr>
              <p:cNvPr id="414" name="Group 414"/>
              <p:cNvGrpSpPr/>
              <p:nvPr/>
            </p:nvGrpSpPr>
            <p:grpSpPr>
              <a:xfrm>
                <a:off x="0" y="1556364"/>
                <a:ext cx="2494682" cy="940873"/>
                <a:chOff x="0" y="0"/>
                <a:chExt cx="2494681" cy="940872"/>
              </a:xfrm>
            </p:grpSpPr>
            <p:grpSp>
              <p:nvGrpSpPr>
                <p:cNvPr id="383" name="Group 383"/>
                <p:cNvGrpSpPr/>
                <p:nvPr/>
              </p:nvGrpSpPr>
              <p:grpSpPr>
                <a:xfrm>
                  <a:off x="0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369" name="Shape 369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0" name="Shape 370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1" name="Shape 371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2" name="Shape 372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3" name="Shape 373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4" name="Shape 374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5" name="Shape 375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6" name="Shape 376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7" name="Shape 377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78" name="Shape 378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379" name="Shape 379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380" name="Shape 380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381" name="Shape 381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382" name="Shape 382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  <p:grpSp>
              <p:nvGrpSpPr>
                <p:cNvPr id="398" name="Group 398"/>
                <p:cNvGrpSpPr/>
                <p:nvPr/>
              </p:nvGrpSpPr>
              <p:grpSpPr>
                <a:xfrm>
                  <a:off x="630623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384" name="Shape 384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85" name="Shape 385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86" name="Shape 386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87" name="Shape 387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88" name="Shape 388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89" name="Shape 389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90" name="Shape 390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91" name="Shape 391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92" name="Shape 392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393" name="Shape 393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394" name="Shape 394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395" name="Shape 395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396" name="Shape 396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397" name="Shape 397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  <p:grpSp>
              <p:nvGrpSpPr>
                <p:cNvPr id="413" name="Group 413"/>
                <p:cNvGrpSpPr/>
                <p:nvPr/>
              </p:nvGrpSpPr>
              <p:grpSpPr>
                <a:xfrm>
                  <a:off x="1567384" y="0"/>
                  <a:ext cx="927298" cy="940873"/>
                  <a:chOff x="0" y="0"/>
                  <a:chExt cx="927297" cy="940872"/>
                </a:xfrm>
              </p:grpSpPr>
              <p:sp>
                <p:nvSpPr>
                  <p:cNvPr id="399" name="Shape 399"/>
                  <p:cNvSpPr/>
                  <p:nvPr/>
                </p:nvSpPr>
                <p:spPr>
                  <a:xfrm>
                    <a:off x="0" y="0"/>
                    <a:ext cx="305353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0" name="Shape 400"/>
                  <p:cNvSpPr/>
                  <p:nvPr/>
                </p:nvSpPr>
                <p:spPr>
                  <a:xfrm>
                    <a:off x="31259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1" name="Shape 401"/>
                  <p:cNvSpPr/>
                  <p:nvPr/>
                </p:nvSpPr>
                <p:spPr>
                  <a:xfrm>
                    <a:off x="621944" y="0"/>
                    <a:ext cx="305354" cy="309433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2" name="Shape 402"/>
                  <p:cNvSpPr/>
                  <p:nvPr/>
                </p:nvSpPr>
                <p:spPr>
                  <a:xfrm>
                    <a:off x="0" y="313345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3" name="Shape 403"/>
                  <p:cNvSpPr/>
                  <p:nvPr/>
                </p:nvSpPr>
                <p:spPr>
                  <a:xfrm>
                    <a:off x="31259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4" name="Shape 404"/>
                  <p:cNvSpPr/>
                  <p:nvPr/>
                </p:nvSpPr>
                <p:spPr>
                  <a:xfrm>
                    <a:off x="621944" y="313345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5" name="Shape 405"/>
                  <p:cNvSpPr/>
                  <p:nvPr/>
                </p:nvSpPr>
                <p:spPr>
                  <a:xfrm>
                    <a:off x="0" y="631439"/>
                    <a:ext cx="305353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6" name="Shape 406"/>
                  <p:cNvSpPr/>
                  <p:nvPr/>
                </p:nvSpPr>
                <p:spPr>
                  <a:xfrm>
                    <a:off x="31259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7" name="Shape 407"/>
                  <p:cNvSpPr/>
                  <p:nvPr/>
                </p:nvSpPr>
                <p:spPr>
                  <a:xfrm>
                    <a:off x="621944" y="631439"/>
                    <a:ext cx="305354" cy="309434"/>
                  </a:xfrm>
                  <a:prstGeom prst="rect">
                    <a:avLst/>
                  </a:prstGeom>
                  <a:solidFill>
                    <a:schemeClr val="accent1">
                      <a:hueOff val="-84091"/>
                      <a:satOff val="15316"/>
                      <a:lumOff val="24313"/>
                    </a:schemeClr>
                  </a:solidFill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cap="all" sz="2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DIN Condensed"/>
                      </a:defRPr>
                    </a:pPr>
                  </a:p>
                </p:txBody>
              </p:sp>
              <p:sp>
                <p:nvSpPr>
                  <p:cNvPr id="408" name="Shape 408"/>
                  <p:cNvSpPr/>
                  <p:nvPr/>
                </p:nvSpPr>
                <p:spPr>
                  <a:xfrm>
                    <a:off x="103063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409" name="Shape 409"/>
                  <p:cNvSpPr/>
                  <p:nvPr/>
                </p:nvSpPr>
                <p:spPr>
                  <a:xfrm>
                    <a:off x="415658" y="71632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2</a:t>
                    </a:r>
                  </a:p>
                </p:txBody>
              </p:sp>
              <p:sp>
                <p:nvSpPr>
                  <p:cNvPr id="410" name="Shape 410"/>
                  <p:cNvSpPr/>
                  <p:nvPr/>
                </p:nvSpPr>
                <p:spPr>
                  <a:xfrm>
                    <a:off x="728252" y="71632"/>
                    <a:ext cx="99228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3</a:t>
                    </a:r>
                  </a:p>
                </p:txBody>
              </p:sp>
              <p:sp>
                <p:nvSpPr>
                  <p:cNvPr id="411" name="Shape 411"/>
                  <p:cNvSpPr/>
                  <p:nvPr/>
                </p:nvSpPr>
                <p:spPr>
                  <a:xfrm>
                    <a:off x="103063" y="384978"/>
                    <a:ext cx="99227" cy="16616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4</a:t>
                    </a:r>
                  </a:p>
                </p:txBody>
              </p:sp>
              <p:sp>
                <p:nvSpPr>
                  <p:cNvPr id="412" name="Shape 412"/>
                  <p:cNvSpPr/>
                  <p:nvPr/>
                </p:nvSpPr>
                <p:spPr>
                  <a:xfrm>
                    <a:off x="103063" y="703071"/>
                    <a:ext cx="99227" cy="1661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:r>
                      <a:t>7</a:t>
                    </a:r>
                  </a:p>
                </p:txBody>
              </p:sp>
            </p:grpSp>
          </p:grpSp>
        </p:grpSp>
        <p:sp>
          <p:nvSpPr>
            <p:cNvPr id="416" name="Shape 416"/>
            <p:cNvSpPr/>
            <p:nvPr/>
          </p:nvSpPr>
          <p:spPr>
            <a:xfrm>
              <a:off x="14373" y="0"/>
              <a:ext cx="2514991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1 2 3 4 5 6 7 8</a:t>
              </a:r>
            </a:p>
          </p:txBody>
        </p:sp>
        <p:sp>
          <p:nvSpPr>
            <p:cNvPr id="417" name="Shape 417"/>
            <p:cNvSpPr/>
            <p:nvPr/>
          </p:nvSpPr>
          <p:spPr>
            <a:xfrm>
              <a:off x="41916" y="317673"/>
              <a:ext cx="27434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9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13772" y="661808"/>
              <a:ext cx="358180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17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0" y="992501"/>
              <a:ext cx="358180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25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3052" y="1298536"/>
              <a:ext cx="35818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33</a:t>
              </a:r>
            </a:p>
          </p:txBody>
        </p:sp>
        <p:sp>
          <p:nvSpPr>
            <p:cNvPr id="421" name="Shape 421"/>
            <p:cNvSpPr/>
            <p:nvPr/>
          </p:nvSpPr>
          <p:spPr>
            <a:xfrm>
              <a:off x="0" y="1591129"/>
              <a:ext cx="358180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41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0" y="1908803"/>
              <a:ext cx="358180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49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0" y="2216970"/>
              <a:ext cx="358180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pPr/>
              <a:r>
                <a:t>57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27" name="Shape 4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</a:t>
            </a:r>
          </a:p>
        </p:txBody>
      </p:sp>
      <p:pic>
        <p:nvPicPr>
          <p:cNvPr id="428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114299" y="4544441"/>
            <a:ext cx="12776202" cy="613918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30" name="Shape 430"/>
          <p:cNvSpPr/>
          <p:nvPr/>
        </p:nvSpPr>
        <p:spPr>
          <a:xfrm flipH="1" flipV="1">
            <a:off x="2464899" y="5323203"/>
            <a:ext cx="974668" cy="2146842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31" name="Shape 431"/>
          <p:cNvSpPr/>
          <p:nvPr/>
        </p:nvSpPr>
        <p:spPr>
          <a:xfrm>
            <a:off x="993238" y="7442200"/>
            <a:ext cx="758799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3000"/>
            </a:pPr>
            <a:r>
              <a:t>How many photoelectrons are detected </a:t>
            </a:r>
          </a:p>
          <a:p>
            <a:pPr>
              <a:spcBef>
                <a:spcPts val="0"/>
              </a:spcBef>
              <a:defRPr sz="3000"/>
            </a:pPr>
            <a:r>
              <a:t>(considering quantum efficiency and WLS).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34" name="Shape 4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</a:t>
            </a:r>
          </a:p>
        </p:txBody>
      </p:sp>
      <p:pic>
        <p:nvPicPr>
          <p:cNvPr id="435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114299" y="5136634"/>
            <a:ext cx="12776202" cy="613917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37" name="Shape 437"/>
          <p:cNvSpPr/>
          <p:nvPr/>
        </p:nvSpPr>
        <p:spPr>
          <a:xfrm flipH="1" flipV="1">
            <a:off x="2564154" y="5775256"/>
            <a:ext cx="875413" cy="1694790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38" name="Shape 438"/>
          <p:cNvSpPr/>
          <p:nvPr/>
        </p:nvSpPr>
        <p:spPr>
          <a:xfrm>
            <a:off x="1612974" y="7433643"/>
            <a:ext cx="464248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 sz="3000"/>
            </a:lvl1pPr>
          </a:lstStyle>
          <a:p>
            <a:pPr/>
            <a:r>
              <a:t>Time (in ns) of interaction.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41" name="Shape 4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</a:t>
            </a:r>
          </a:p>
        </p:txBody>
      </p:sp>
      <p:pic>
        <p:nvPicPr>
          <p:cNvPr id="442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443" name="Shape 443"/>
          <p:cNvSpPr/>
          <p:nvPr/>
        </p:nvSpPr>
        <p:spPr>
          <a:xfrm>
            <a:off x="114299" y="5770141"/>
            <a:ext cx="12776202" cy="613917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44" name="Shape 444"/>
          <p:cNvSpPr/>
          <p:nvPr/>
        </p:nvSpPr>
        <p:spPr>
          <a:xfrm flipH="1" flipV="1">
            <a:off x="2356607" y="6159578"/>
            <a:ext cx="1082960" cy="1310468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45" name="Shape 445"/>
          <p:cNvSpPr/>
          <p:nvPr/>
        </p:nvSpPr>
        <p:spPr>
          <a:xfrm>
            <a:off x="1612974" y="7433643"/>
            <a:ext cx="87081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 sz="3000"/>
            </a:lvl1pPr>
          </a:lstStyle>
          <a:p>
            <a:pPr/>
            <a:r>
              <a:t>Integrated hit index (1 through 42, for this event).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rot_ang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68573" y="1739209"/>
            <a:ext cx="8112685" cy="727787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 44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49" name="Shape 4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Is the acceptance too good?</a:t>
            </a:r>
          </a:p>
        </p:txBody>
      </p:sp>
      <p:sp>
        <p:nvSpPr>
          <p:cNvPr id="450" name="Shape 450"/>
          <p:cNvSpPr/>
          <p:nvPr>
            <p:ph type="body" sz="half" idx="1"/>
          </p:nvPr>
        </p:nvSpPr>
        <p:spPr>
          <a:xfrm>
            <a:off x="406400" y="2743200"/>
            <a:ext cx="4846945" cy="6108700"/>
          </a:xfrm>
          <a:prstGeom prst="rect">
            <a:avLst/>
          </a:prstGeom>
        </p:spPr>
        <p:txBody>
          <a:bodyPr/>
          <a:lstStyle/>
          <a:p>
            <a:pPr/>
            <a:r>
              <a:t>Stray electrons can produce a decent signal: </a:t>
            </a:r>
          </a:p>
          <a:p>
            <a:pPr lvl="1">
              <a:defRPr>
                <a:solidFill>
                  <a:schemeClr val="accent5"/>
                </a:solidFill>
              </a:defRPr>
            </a:pPr>
            <a:r>
              <a:t>Starts here</a:t>
            </a:r>
          </a:p>
          <a:p>
            <a:pPr lvl="1"/>
            <a:r>
              <a:t>Reflects off mirror in different sector than PMT.</a:t>
            </a:r>
          </a:p>
        </p:txBody>
      </p:sp>
      <p:sp>
        <p:nvSpPr>
          <p:cNvPr id="451" name="Shape 451"/>
          <p:cNvSpPr/>
          <p:nvPr/>
        </p:nvSpPr>
        <p:spPr>
          <a:xfrm>
            <a:off x="7354766" y="3999919"/>
            <a:ext cx="228931" cy="27241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52" name="Shape 452"/>
          <p:cNvSpPr/>
          <p:nvPr/>
        </p:nvSpPr>
        <p:spPr>
          <a:xfrm flipV="1">
            <a:off x="3571955" y="4164170"/>
            <a:ext cx="3812372" cy="908038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833" fill="hold"/>
                                        <p:tgtEl>
                                          <p:spTgt spid="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rot_ang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12323" y="1055823"/>
            <a:ext cx="9660360" cy="8666285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337503" y="444499"/>
            <a:ext cx="929997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Michael Paolone,  Solid collaboration meeting, 01/12/16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833" fill="hold"/>
                                        <p:tgtEl>
                                          <p:spTgt spid="4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45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creen Shot 2016-01-13 at 9.07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4975" y="1220644"/>
            <a:ext cx="8851804" cy="8532957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59" name="Shape 4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Blinders</a:t>
            </a:r>
          </a:p>
        </p:txBody>
      </p:sp>
      <p:sp>
        <p:nvSpPr>
          <p:cNvPr id="460" name="Shape 460"/>
          <p:cNvSpPr/>
          <p:nvPr>
            <p:ph type="body" sz="half" idx="1"/>
          </p:nvPr>
        </p:nvSpPr>
        <p:spPr>
          <a:xfrm>
            <a:off x="48330" y="2749550"/>
            <a:ext cx="4401617" cy="6108701"/>
          </a:xfrm>
          <a:prstGeom prst="rect">
            <a:avLst/>
          </a:prstGeom>
        </p:spPr>
        <p:txBody>
          <a:bodyPr/>
          <a:lstStyle/>
          <a:p>
            <a:pPr marL="444500" indent="-444500">
              <a:defRPr sz="3000"/>
            </a:pPr>
            <a:r>
              <a:t>Blinders could be a solution.</a:t>
            </a:r>
          </a:p>
          <a:p>
            <a:pPr marL="444500" indent="-444500">
              <a:defRPr sz="3000"/>
            </a:pPr>
            <a:r>
              <a:t>These blinders are likely too “simple”.  Need to be adjusted for signal tracks that are bent by magnetic field.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63" name="Shape 4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Issues with geometric acceptance limiting</a:t>
            </a:r>
          </a:p>
        </p:txBody>
      </p:sp>
      <p:sp>
        <p:nvSpPr>
          <p:cNvPr id="464" name="Shape 4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8940" indent="-408940" defTabSz="537463">
              <a:spcBef>
                <a:spcPts val="2500"/>
              </a:spcBef>
              <a:defRPr sz="3128"/>
            </a:pPr>
            <a:r>
              <a:t>Open acceptance was designed to pick up signal tracks over a large angular acceptance for two primary configurations.</a:t>
            </a:r>
          </a:p>
          <a:p>
            <a:pPr marL="408940" indent="-408940" defTabSz="537463">
              <a:spcBef>
                <a:spcPts val="2500"/>
              </a:spcBef>
              <a:defRPr sz="3128"/>
            </a:pPr>
            <a:r>
              <a:t>For most central tracks, geometric limiting like blinders will not affect efficiency.</a:t>
            </a:r>
          </a:p>
          <a:p>
            <a:pPr marL="408940" indent="-408940" defTabSz="537463">
              <a:spcBef>
                <a:spcPts val="2500"/>
              </a:spcBef>
              <a:defRPr sz="3128"/>
            </a:pPr>
            <a:r>
              <a:t>For tracks on the edges of acceptance, efficiency may drop substantially. </a:t>
            </a:r>
          </a:p>
          <a:p>
            <a:pPr marL="408940" indent="-408940" defTabSz="537463">
              <a:spcBef>
                <a:spcPts val="2500"/>
              </a:spcBef>
              <a:defRPr sz="3128"/>
            </a:pPr>
            <a:r>
              <a:t>Need to know the background profile better (more accurate pi0 XS) to compare rates between background and signal events to evaluate geometrical acceptance changes.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67" name="Shape 4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some things to do</a:t>
            </a:r>
          </a:p>
        </p:txBody>
      </p:sp>
      <p:sp>
        <p:nvSpPr>
          <p:cNvPr id="468" name="Shape 468"/>
          <p:cNvSpPr/>
          <p:nvPr>
            <p:ph type="body" sz="half" idx="1"/>
          </p:nvPr>
        </p:nvSpPr>
        <p:spPr>
          <a:xfrm>
            <a:off x="406400" y="2743200"/>
            <a:ext cx="5273766" cy="6108700"/>
          </a:xfrm>
          <a:prstGeom prst="rect">
            <a:avLst/>
          </a:prstGeom>
        </p:spPr>
        <p:txBody>
          <a:bodyPr/>
          <a:lstStyle/>
          <a:p>
            <a:pPr/>
            <a:r>
              <a:t>Update geometry with support structures and MaPMT dead areas.</a:t>
            </a:r>
          </a:p>
          <a:p>
            <a:pPr/>
            <a:r>
              <a:t>Investigate optical properties in the 180 to 200nm range.</a:t>
            </a:r>
          </a:p>
          <a:p>
            <a:pPr/>
            <a:r>
              <a:t>Investigate acceptance limiting (after new background profiling).</a:t>
            </a:r>
          </a:p>
        </p:txBody>
      </p:sp>
      <p:pic>
        <p:nvPicPr>
          <p:cNvPr id="469" name="Screen Shot 2016-01-13 at 9.30.1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0965" y="1749464"/>
            <a:ext cx="7070750" cy="666826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6055506" y="8463182"/>
            <a:ext cx="683768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t>Optical properties of gas and PMTs only defined</a:t>
            </a:r>
          </a:p>
          <a:p>
            <a:pPr>
              <a:spcBef>
                <a:spcPts val="0"/>
              </a:spcBef>
            </a:pPr>
            <a:r>
              <a:t>between 200 and 600 nm for current simulation in GEMC.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Back-ups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170" name="Shape 1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Recent updates</a:t>
            </a:r>
          </a:p>
        </p:txBody>
      </p:sp>
      <p:sp>
        <p:nvSpPr>
          <p:cNvPr id="171" name="Shape 1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LGC GEMC code is now updated to the latest version of GEMC (2.2/2.3) and ready for integration.</a:t>
            </a:r>
          </a:p>
          <a:p>
            <a:pPr/>
            <a:r>
              <a:t>Possible adjustments to reduce accidental backgrounds.</a:t>
            </a:r>
          </a:p>
          <a:p>
            <a:pPr/>
            <a:r>
              <a:t>First steps toward prototype construction just starting.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75" name="Shape 4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Some optical property plots:</a:t>
            </a:r>
          </a:p>
        </p:txBody>
      </p:sp>
      <p:pic>
        <p:nvPicPr>
          <p:cNvPr id="476" name="Screen Shot 2016-01-13 at 9.38.5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9245" y="2166760"/>
            <a:ext cx="6358894" cy="6250965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7460242" y="8229060"/>
            <a:ext cx="411962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t>From Hall-A gas Cherenkov paper</a:t>
            </a:r>
          </a:p>
          <a:p>
            <a:pPr>
              <a:spcBef>
                <a:spcPts val="0"/>
              </a:spcBef>
            </a:pPr>
            <a:r>
              <a:t>M. Iodice, PHY98-06.pdf</a:t>
            </a:r>
          </a:p>
        </p:txBody>
      </p:sp>
      <p:pic>
        <p:nvPicPr>
          <p:cNvPr id="478" name="Screen Shot 2016-01-13 at 9.43.1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334" y="2124663"/>
            <a:ext cx="6172509" cy="7119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481" name="Shape 4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Some optical property plots:</a:t>
            </a:r>
          </a:p>
        </p:txBody>
      </p:sp>
      <p:pic>
        <p:nvPicPr>
          <p:cNvPr id="482" name="Screen Shot 2016-01-13 at 9.38.5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9245" y="2166760"/>
            <a:ext cx="6358894" cy="6250965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7460242" y="8229060"/>
            <a:ext cx="411962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t>From Hall-A gas Cherenkov paper</a:t>
            </a:r>
          </a:p>
          <a:p>
            <a:pPr>
              <a:spcBef>
                <a:spcPts val="0"/>
              </a:spcBef>
            </a:pPr>
            <a:r>
              <a:t>M. Iodice, PHY98-06.pdf</a:t>
            </a:r>
          </a:p>
        </p:txBody>
      </p:sp>
      <p:pic>
        <p:nvPicPr>
          <p:cNvPr id="484" name="Screen Shot 2016-01-13 at 9.43.1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334" y="2124663"/>
            <a:ext cx="6172509" cy="711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Screen Shot 2016-01-13 at 9.43.4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2814" y="5125967"/>
            <a:ext cx="4119627" cy="291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174" name="Shape 1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LGC GEMC 2.3 changes</a:t>
            </a:r>
          </a:p>
        </p:txBody>
      </p:sp>
      <p:sp>
        <p:nvSpPr>
          <p:cNvPr id="175" name="Shape 175"/>
          <p:cNvSpPr/>
          <p:nvPr>
            <p:ph type="body" sz="half" idx="1"/>
          </p:nvPr>
        </p:nvSpPr>
        <p:spPr>
          <a:xfrm>
            <a:off x="50800" y="2749550"/>
            <a:ext cx="6417717" cy="6108700"/>
          </a:xfrm>
          <a:prstGeom prst="rect">
            <a:avLst/>
          </a:prstGeom>
        </p:spPr>
        <p:txBody>
          <a:bodyPr/>
          <a:lstStyle/>
          <a:p>
            <a:pPr/>
            <a:r>
              <a:t>Geometries updated.</a:t>
            </a:r>
          </a:p>
          <a:p>
            <a:pPr/>
            <a:r>
              <a:t>MaPMT hit processing updated.</a:t>
            </a:r>
          </a:p>
          <a:p>
            <a:pPr/>
            <a:r>
              <a:t>New MaPMT configuration: Every single pixel is now an individual sensitive detector.</a:t>
            </a:r>
          </a:p>
        </p:txBody>
      </p:sp>
      <p:pic>
        <p:nvPicPr>
          <p:cNvPr id="176" name="pixelview.p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2833" y="988559"/>
            <a:ext cx="6675641" cy="8765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body" idx="13"/>
          </p:nvPr>
        </p:nvSpPr>
        <p:spPr>
          <a:xfrm>
            <a:off x="406400" y="172720"/>
            <a:ext cx="11176000" cy="741681"/>
          </a:xfrm>
          <a:prstGeom prst="rect">
            <a:avLst/>
          </a:prstGeom>
        </p:spPr>
        <p:txBody>
          <a:bodyPr/>
          <a:lstStyle/>
          <a:p>
            <a:pPr/>
            <a:r>
              <a:t>Michael Paolone,  </a:t>
            </a:r>
          </a:p>
          <a:p>
            <a:pPr/>
            <a:r>
              <a:t>Solid collab. meeting, 01/12/16</a:t>
            </a:r>
          </a:p>
        </p:txBody>
      </p:sp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event:</a:t>
            </a:r>
          </a:p>
        </p:txBody>
      </p:sp>
      <p:pic>
        <p:nvPicPr>
          <p:cNvPr id="180" name="Screen Shot 2016-01-12 at 8.52.4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9944" y="0"/>
            <a:ext cx="9769512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>
            <p:ph type="body" sz="half" idx="1"/>
          </p:nvPr>
        </p:nvSpPr>
        <p:spPr>
          <a:xfrm>
            <a:off x="50800" y="2749550"/>
            <a:ext cx="5791945" cy="6108700"/>
          </a:xfrm>
          <a:prstGeom prst="rect">
            <a:avLst/>
          </a:prstGeom>
        </p:spPr>
        <p:txBody>
          <a:bodyPr/>
          <a:lstStyle/>
          <a:p>
            <a:pPr/>
            <a:r>
              <a:t>On the left is an example track. </a:t>
            </a:r>
          </a:p>
          <a:p>
            <a:pPr lvl="1"/>
            <a:r>
              <a:t>Blue is 3x3 PMT array</a:t>
            </a:r>
          </a:p>
          <a:p>
            <a:pPr lvl="1"/>
            <a:r>
              <a:t>White lines are optical photons</a:t>
            </a:r>
          </a:p>
          <a:p>
            <a:pPr lvl="1"/>
            <a:r>
              <a:t>Green points are interactions with the PMT.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  One Event</a:t>
            </a:r>
          </a:p>
        </p:txBody>
      </p:sp>
      <p:pic>
        <p:nvPicPr>
          <p:cNvPr id="185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  One Event</a:t>
            </a:r>
          </a:p>
        </p:txBody>
      </p:sp>
      <p:pic>
        <p:nvPicPr>
          <p:cNvPr id="189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114300" y="2616200"/>
            <a:ext cx="12776201" cy="613917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91" name="Shape 191"/>
          <p:cNvSpPr/>
          <p:nvPr/>
        </p:nvSpPr>
        <p:spPr>
          <a:xfrm flipH="1" flipV="1">
            <a:off x="2398861" y="2791177"/>
            <a:ext cx="1551782" cy="4408086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159131" y="7254332"/>
            <a:ext cx="12919101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800"/>
            </a:pPr>
            <a:r>
              <a:t>Each row is a collection of information for each integrated hit on a pixel.</a:t>
            </a:r>
          </a:p>
          <a:p>
            <a:pPr>
              <a:spcBef>
                <a:spcPts val="0"/>
              </a:spcBef>
              <a:defRPr sz="2800"/>
            </a:pPr>
            <a:r>
              <a:t>  </a:t>
            </a:r>
          </a:p>
          <a:p>
            <a:pPr>
              <a:spcBef>
                <a:spcPts val="0"/>
              </a:spcBef>
              <a:defRPr sz="2800"/>
            </a:pPr>
            <a:r>
              <a:t>The first row (highlighted in red) gives the sector hit: In this case, all 42 hits are in sector 7.  Sectors count clockwise from top, looking downstream.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  One Event</a:t>
            </a:r>
          </a:p>
        </p:txBody>
      </p:sp>
      <p:pic>
        <p:nvPicPr>
          <p:cNvPr id="196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114300" y="3263900"/>
            <a:ext cx="12776201" cy="613917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98" name="Shape 198"/>
          <p:cNvSpPr/>
          <p:nvPr/>
        </p:nvSpPr>
        <p:spPr>
          <a:xfrm flipV="1">
            <a:off x="2225774" y="3585026"/>
            <a:ext cx="1" cy="3351874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99" name="Shape 199"/>
          <p:cNvSpPr/>
          <p:nvPr/>
        </p:nvSpPr>
        <p:spPr>
          <a:xfrm>
            <a:off x="1133948" y="6872097"/>
            <a:ext cx="6504052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 sz="3000"/>
            </a:pPr>
            <a:r>
              <a:t>PMT number hit:</a:t>
            </a:r>
          </a:p>
          <a:p>
            <a:pPr>
              <a:spcBef>
                <a:spcPts val="0"/>
              </a:spcBef>
              <a:defRPr sz="3000"/>
            </a:pPr>
            <a:r>
              <a:t>(top left is always relative to rotation</a:t>
            </a:r>
          </a:p>
          <a:p>
            <a:pPr>
              <a:spcBef>
                <a:spcPts val="0"/>
              </a:spcBef>
              <a:defRPr sz="3000"/>
            </a:pPr>
            <a:r>
              <a:t>about beam-z-axis.  “Down” is</a:t>
            </a:r>
          </a:p>
          <a:p>
            <a:pPr>
              <a:spcBef>
                <a:spcPts val="0"/>
              </a:spcBef>
              <a:defRPr sz="3000"/>
            </a:pPr>
            <a:r>
              <a:t>defined by z-axis and negative-z.)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7709200" y="7007184"/>
            <a:ext cx="2480519" cy="2516833"/>
            <a:chOff x="0" y="0"/>
            <a:chExt cx="2480518" cy="2516832"/>
          </a:xfrm>
        </p:grpSpPr>
        <p:sp>
          <p:nvSpPr>
            <p:cNvPr id="200" name="Shape 200"/>
            <p:cNvSpPr/>
            <p:nvPr/>
          </p:nvSpPr>
          <p:spPr>
            <a:xfrm>
              <a:off x="0" y="0"/>
              <a:ext cx="816819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1" name="Shape 201"/>
            <p:cNvSpPr/>
            <p:nvPr/>
          </p:nvSpPr>
          <p:spPr>
            <a:xfrm>
              <a:off x="836190" y="0"/>
              <a:ext cx="816820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2" name="Shape 202"/>
            <p:cNvSpPr/>
            <p:nvPr/>
          </p:nvSpPr>
          <p:spPr>
            <a:xfrm>
              <a:off x="1663700" y="0"/>
              <a:ext cx="816819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3" name="Shape 203"/>
            <p:cNvSpPr/>
            <p:nvPr/>
          </p:nvSpPr>
          <p:spPr>
            <a:xfrm>
              <a:off x="0" y="838200"/>
              <a:ext cx="816819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4" name="Shape 204"/>
            <p:cNvSpPr/>
            <p:nvPr/>
          </p:nvSpPr>
          <p:spPr>
            <a:xfrm>
              <a:off x="836190" y="838200"/>
              <a:ext cx="816820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5" name="Shape 205"/>
            <p:cNvSpPr/>
            <p:nvPr/>
          </p:nvSpPr>
          <p:spPr>
            <a:xfrm>
              <a:off x="1663700" y="838200"/>
              <a:ext cx="816819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6" name="Shape 206"/>
            <p:cNvSpPr/>
            <p:nvPr/>
          </p:nvSpPr>
          <p:spPr>
            <a:xfrm>
              <a:off x="0" y="1689100"/>
              <a:ext cx="816819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7" name="Shape 207"/>
            <p:cNvSpPr/>
            <p:nvPr/>
          </p:nvSpPr>
          <p:spPr>
            <a:xfrm>
              <a:off x="836190" y="1689100"/>
              <a:ext cx="816820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8" name="Shape 208"/>
            <p:cNvSpPr/>
            <p:nvPr/>
          </p:nvSpPr>
          <p:spPr>
            <a:xfrm>
              <a:off x="1663700" y="1689100"/>
              <a:ext cx="816819" cy="827733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09" name="Shape 209"/>
            <p:cNvSpPr/>
            <p:nvPr/>
          </p:nvSpPr>
          <p:spPr>
            <a:xfrm>
              <a:off x="275694" y="191616"/>
              <a:ext cx="2654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210" name="Shape 210"/>
            <p:cNvSpPr/>
            <p:nvPr/>
          </p:nvSpPr>
          <p:spPr>
            <a:xfrm>
              <a:off x="1111884" y="191616"/>
              <a:ext cx="2654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1948075" y="191616"/>
              <a:ext cx="2654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275694" y="1029816"/>
              <a:ext cx="2654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275694" y="1880716"/>
              <a:ext cx="2654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7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217" name="Shape 2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  One Event</a:t>
            </a:r>
          </a:p>
        </p:txBody>
      </p:sp>
      <p:pic>
        <p:nvPicPr>
          <p:cNvPr id="218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114300" y="3263900"/>
            <a:ext cx="12776201" cy="613917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20" name="Shape 220"/>
          <p:cNvSpPr/>
          <p:nvPr/>
        </p:nvSpPr>
        <p:spPr>
          <a:xfrm flipV="1">
            <a:off x="2225774" y="3585026"/>
            <a:ext cx="1" cy="3315360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21" name="Shape 221"/>
          <p:cNvSpPr/>
          <p:nvPr/>
        </p:nvSpPr>
        <p:spPr>
          <a:xfrm>
            <a:off x="1133948" y="6872097"/>
            <a:ext cx="6504052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 sz="3000"/>
            </a:pPr>
            <a:r>
              <a:t>PMT number hit:</a:t>
            </a:r>
          </a:p>
          <a:p>
            <a:pPr>
              <a:spcBef>
                <a:spcPts val="0"/>
              </a:spcBef>
              <a:defRPr sz="3000"/>
            </a:pPr>
            <a:r>
              <a:t>(top left is always relative to rotation</a:t>
            </a:r>
          </a:p>
          <a:p>
            <a:pPr>
              <a:spcBef>
                <a:spcPts val="0"/>
              </a:spcBef>
              <a:defRPr sz="3000"/>
            </a:pPr>
            <a:r>
              <a:t>about beam-z-axis.  “Down” is</a:t>
            </a:r>
          </a:p>
          <a:p>
            <a:pPr>
              <a:spcBef>
                <a:spcPts val="0"/>
              </a:spcBef>
              <a:defRPr sz="3000"/>
            </a:pPr>
            <a:r>
              <a:t>defined by z-axis and negative-z.)</a:t>
            </a:r>
          </a:p>
        </p:txBody>
      </p:sp>
      <p:sp>
        <p:nvSpPr>
          <p:cNvPr id="222" name="Shape 222"/>
          <p:cNvSpPr/>
          <p:nvPr/>
        </p:nvSpPr>
        <p:spPr>
          <a:xfrm>
            <a:off x="7809239" y="6904340"/>
            <a:ext cx="2723960" cy="2761618"/>
          </a:xfrm>
          <a:prstGeom prst="ellipse">
            <a:avLst/>
          </a:prstGeom>
          <a:solidFill>
            <a:schemeClr val="accent1">
              <a:hueOff val="-84091"/>
              <a:satOff val="15316"/>
              <a:lumOff val="2431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23" name="Shape 223"/>
          <p:cNvSpPr/>
          <p:nvPr/>
        </p:nvSpPr>
        <p:spPr>
          <a:xfrm flipV="1">
            <a:off x="9196248" y="7351352"/>
            <a:ext cx="964593" cy="9645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24" name="Shape 224"/>
          <p:cNvSpPr/>
          <p:nvPr/>
        </p:nvSpPr>
        <p:spPr>
          <a:xfrm flipV="1">
            <a:off x="9209506" y="7721209"/>
            <a:ext cx="1186627" cy="5913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grpSp>
        <p:nvGrpSpPr>
          <p:cNvPr id="239" name="Group 239"/>
          <p:cNvGrpSpPr/>
          <p:nvPr/>
        </p:nvGrpSpPr>
        <p:grpSpPr>
          <a:xfrm rot="3240000">
            <a:off x="10315963" y="5747373"/>
            <a:ext cx="2086128" cy="2116668"/>
            <a:chOff x="0" y="0"/>
            <a:chExt cx="2086126" cy="2116667"/>
          </a:xfrm>
        </p:grpSpPr>
        <p:sp>
          <p:nvSpPr>
            <p:cNvPr id="225" name="Shape 225"/>
            <p:cNvSpPr/>
            <p:nvPr/>
          </p:nvSpPr>
          <p:spPr>
            <a:xfrm rot="21600000">
              <a:off x="-1" y="-1"/>
              <a:ext cx="686949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26" name="Shape 226"/>
            <p:cNvSpPr/>
            <p:nvPr/>
          </p:nvSpPr>
          <p:spPr>
            <a:xfrm rot="21600000">
              <a:off x="703240" y="-1"/>
              <a:ext cx="686948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27" name="Shape 227"/>
            <p:cNvSpPr/>
            <p:nvPr/>
          </p:nvSpPr>
          <p:spPr>
            <a:xfrm rot="21600000">
              <a:off x="1399178" y="-1"/>
              <a:ext cx="686949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28" name="Shape 228"/>
            <p:cNvSpPr/>
            <p:nvPr/>
          </p:nvSpPr>
          <p:spPr>
            <a:xfrm rot="21600000">
              <a:off x="-1" y="704929"/>
              <a:ext cx="686949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29" name="Shape 229"/>
            <p:cNvSpPr/>
            <p:nvPr/>
          </p:nvSpPr>
          <p:spPr>
            <a:xfrm rot="21600000">
              <a:off x="703240" y="704929"/>
              <a:ext cx="686948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30" name="Shape 230"/>
            <p:cNvSpPr/>
            <p:nvPr/>
          </p:nvSpPr>
          <p:spPr>
            <a:xfrm rot="21600000">
              <a:off x="1399178" y="704929"/>
              <a:ext cx="686949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31" name="Shape 231"/>
            <p:cNvSpPr/>
            <p:nvPr/>
          </p:nvSpPr>
          <p:spPr>
            <a:xfrm rot="21600000">
              <a:off x="-1" y="1420540"/>
              <a:ext cx="686949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32" name="Shape 232"/>
            <p:cNvSpPr/>
            <p:nvPr/>
          </p:nvSpPr>
          <p:spPr>
            <a:xfrm rot="21600000">
              <a:off x="703240" y="1420540"/>
              <a:ext cx="686948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33" name="Shape 233"/>
            <p:cNvSpPr/>
            <p:nvPr/>
          </p:nvSpPr>
          <p:spPr>
            <a:xfrm rot="21600000">
              <a:off x="1399178" y="1420540"/>
              <a:ext cx="686949" cy="696128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34" name="Shape 234"/>
            <p:cNvSpPr/>
            <p:nvPr/>
          </p:nvSpPr>
          <p:spPr>
            <a:xfrm rot="21600000">
              <a:off x="231859" y="161150"/>
              <a:ext cx="223229" cy="37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235" name="Shape 235"/>
            <p:cNvSpPr/>
            <p:nvPr/>
          </p:nvSpPr>
          <p:spPr>
            <a:xfrm rot="21600000">
              <a:off x="935100" y="161150"/>
              <a:ext cx="223228" cy="37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236" name="Shape 236"/>
            <p:cNvSpPr/>
            <p:nvPr/>
          </p:nvSpPr>
          <p:spPr>
            <a:xfrm rot="21600000">
              <a:off x="1638340" y="161150"/>
              <a:ext cx="223228" cy="37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237" name="Shape 237"/>
            <p:cNvSpPr/>
            <p:nvPr/>
          </p:nvSpPr>
          <p:spPr>
            <a:xfrm rot="21600000">
              <a:off x="231859" y="866079"/>
              <a:ext cx="223229" cy="37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238" name="Shape 238"/>
            <p:cNvSpPr/>
            <p:nvPr/>
          </p:nvSpPr>
          <p:spPr>
            <a:xfrm rot="21600000">
              <a:off x="231859" y="1581690"/>
              <a:ext cx="223229" cy="37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7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Michael Paolone,  Solid collaboration meeting, 01/12/16</a:t>
            </a:r>
          </a:p>
        </p:txBody>
      </p:sp>
      <p:sp>
        <p:nvSpPr>
          <p:cNvPr id="242" name="Shape 2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Example bank output:  One Event</a:t>
            </a:r>
          </a:p>
        </p:txBody>
      </p:sp>
      <p:sp>
        <p:nvSpPr>
          <p:cNvPr id="243" name="Shape 243"/>
          <p:cNvSpPr/>
          <p:nvPr/>
        </p:nvSpPr>
        <p:spPr>
          <a:xfrm flipV="1">
            <a:off x="2225774" y="3585026"/>
            <a:ext cx="1" cy="3290994"/>
          </a:xfrm>
          <a:prstGeom prst="line">
            <a:avLst/>
          </a:prstGeom>
          <a:ln w="38100">
            <a:solidFill>
              <a:schemeClr val="accent6">
                <a:hueOff val="146492"/>
                <a:satOff val="27796"/>
                <a:lumOff val="2217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44" name="Shape 244"/>
          <p:cNvSpPr/>
          <p:nvPr/>
        </p:nvSpPr>
        <p:spPr>
          <a:xfrm>
            <a:off x="1133948" y="6872097"/>
            <a:ext cx="6504052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 sz="3000"/>
            </a:pPr>
            <a:r>
              <a:t>PMT number hit:</a:t>
            </a:r>
          </a:p>
          <a:p>
            <a:pPr>
              <a:spcBef>
                <a:spcPts val="0"/>
              </a:spcBef>
              <a:defRPr sz="3000"/>
            </a:pPr>
            <a:r>
              <a:t>(top left is always relative to rotation</a:t>
            </a:r>
          </a:p>
          <a:p>
            <a:pPr>
              <a:spcBef>
                <a:spcPts val="0"/>
              </a:spcBef>
              <a:defRPr sz="3000"/>
            </a:pPr>
            <a:r>
              <a:t>about beam-z-axis.  “Down” is</a:t>
            </a:r>
          </a:p>
          <a:p>
            <a:pPr>
              <a:spcBef>
                <a:spcPts val="0"/>
              </a:spcBef>
              <a:defRPr sz="3000"/>
            </a:pPr>
            <a:r>
              <a:t>defined by z-axis and negative-z.)</a:t>
            </a:r>
          </a:p>
        </p:txBody>
      </p:sp>
      <p:sp>
        <p:nvSpPr>
          <p:cNvPr id="245" name="Shape 245"/>
          <p:cNvSpPr/>
          <p:nvPr/>
        </p:nvSpPr>
        <p:spPr>
          <a:xfrm>
            <a:off x="7809239" y="6904340"/>
            <a:ext cx="2723960" cy="2761618"/>
          </a:xfrm>
          <a:prstGeom prst="ellipse">
            <a:avLst/>
          </a:prstGeom>
          <a:solidFill>
            <a:schemeClr val="accent1">
              <a:hueOff val="-84091"/>
              <a:satOff val="15316"/>
              <a:lumOff val="2431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pic>
        <p:nvPicPr>
          <p:cNvPr id="246" name="Screen Shot 2016-01-12 at 10.31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70" y="2394695"/>
            <a:ext cx="12819469" cy="4237966"/>
          </a:xfrm>
          <a:prstGeom prst="rect">
            <a:avLst/>
          </a:prstGeom>
          <a:ln w="381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14300" y="3263900"/>
            <a:ext cx="12776201" cy="613917"/>
          </a:xfrm>
          <a:prstGeom prst="rect">
            <a:avLst/>
          </a:prstGeom>
          <a:solidFill>
            <a:schemeClr val="accent5">
              <a:alpha val="356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48" name="Shape 248"/>
          <p:cNvSpPr/>
          <p:nvPr/>
        </p:nvSpPr>
        <p:spPr>
          <a:xfrm flipV="1">
            <a:off x="8534783" y="8622250"/>
            <a:ext cx="1131350" cy="11313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49" name="Shape 249"/>
          <p:cNvSpPr/>
          <p:nvPr/>
        </p:nvSpPr>
        <p:spPr>
          <a:xfrm flipV="1">
            <a:off x="8550332" y="9056047"/>
            <a:ext cx="1391771" cy="6935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grpSp>
        <p:nvGrpSpPr>
          <p:cNvPr id="264" name="Group 264"/>
          <p:cNvGrpSpPr/>
          <p:nvPr/>
        </p:nvGrpSpPr>
        <p:grpSpPr>
          <a:xfrm rot="3240000">
            <a:off x="9848072" y="6740975"/>
            <a:ext cx="2446777" cy="2482596"/>
            <a:chOff x="0" y="0"/>
            <a:chExt cx="2446775" cy="2482595"/>
          </a:xfrm>
        </p:grpSpPr>
        <p:sp>
          <p:nvSpPr>
            <p:cNvPr id="250" name="Shape 250"/>
            <p:cNvSpPr/>
            <p:nvPr/>
          </p:nvSpPr>
          <p:spPr>
            <a:xfrm rot="21600000">
              <a:off x="-1" y="-1"/>
              <a:ext cx="805708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1" name="Shape 251"/>
            <p:cNvSpPr/>
            <p:nvPr/>
          </p:nvSpPr>
          <p:spPr>
            <a:xfrm rot="21600000">
              <a:off x="824815" y="-1"/>
              <a:ext cx="805708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2" name="Shape 252"/>
            <p:cNvSpPr/>
            <p:nvPr/>
          </p:nvSpPr>
          <p:spPr>
            <a:xfrm rot="21600000">
              <a:off x="1641068" y="-1"/>
              <a:ext cx="805707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3" name="Shape 253"/>
            <p:cNvSpPr/>
            <p:nvPr/>
          </p:nvSpPr>
          <p:spPr>
            <a:xfrm rot="21600000">
              <a:off x="-1" y="826797"/>
              <a:ext cx="805708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4" name="Shape 254"/>
            <p:cNvSpPr/>
            <p:nvPr/>
          </p:nvSpPr>
          <p:spPr>
            <a:xfrm rot="21600000">
              <a:off x="824815" y="826797"/>
              <a:ext cx="805708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5" name="Shape 255"/>
            <p:cNvSpPr/>
            <p:nvPr/>
          </p:nvSpPr>
          <p:spPr>
            <a:xfrm rot="21600000">
              <a:off x="1641068" y="826797"/>
              <a:ext cx="805707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6" name="Shape 256"/>
            <p:cNvSpPr/>
            <p:nvPr/>
          </p:nvSpPr>
          <p:spPr>
            <a:xfrm rot="21600000">
              <a:off x="-1" y="1666122"/>
              <a:ext cx="805708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7" name="Shape 257"/>
            <p:cNvSpPr/>
            <p:nvPr/>
          </p:nvSpPr>
          <p:spPr>
            <a:xfrm rot="21600000">
              <a:off x="824815" y="1666122"/>
              <a:ext cx="805708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8" name="Shape 258"/>
            <p:cNvSpPr/>
            <p:nvPr/>
          </p:nvSpPr>
          <p:spPr>
            <a:xfrm rot="21600000">
              <a:off x="1641068" y="1666122"/>
              <a:ext cx="805707" cy="81647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</a:p>
          </p:txBody>
        </p:sp>
        <p:sp>
          <p:nvSpPr>
            <p:cNvPr id="259" name="Shape 259"/>
            <p:cNvSpPr/>
            <p:nvPr/>
          </p:nvSpPr>
          <p:spPr>
            <a:xfrm rot="21600000">
              <a:off x="271943" y="189009"/>
              <a:ext cx="261820" cy="438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260" name="Shape 260"/>
            <p:cNvSpPr/>
            <p:nvPr/>
          </p:nvSpPr>
          <p:spPr>
            <a:xfrm rot="21600000">
              <a:off x="1096759" y="189009"/>
              <a:ext cx="261820" cy="438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261" name="Shape 261"/>
            <p:cNvSpPr/>
            <p:nvPr/>
          </p:nvSpPr>
          <p:spPr>
            <a:xfrm rot="21600000">
              <a:off x="1921575" y="189009"/>
              <a:ext cx="261820" cy="438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262" name="Shape 262"/>
            <p:cNvSpPr/>
            <p:nvPr/>
          </p:nvSpPr>
          <p:spPr>
            <a:xfrm rot="21600000">
              <a:off x="271943" y="1015807"/>
              <a:ext cx="261820" cy="438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263" name="Shape 263"/>
            <p:cNvSpPr/>
            <p:nvPr/>
          </p:nvSpPr>
          <p:spPr>
            <a:xfrm rot="21600000">
              <a:off x="271943" y="1855132"/>
              <a:ext cx="261820" cy="438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7</a:t>
              </a:r>
            </a:p>
          </p:txBody>
        </p:sp>
      </p:grpSp>
      <p:pic>
        <p:nvPicPr>
          <p:cNvPr id="265" name="Screen Shot 2016-01-13 at 11.20.52 A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5206"/>
          <a:stretch>
            <a:fillRect/>
          </a:stretch>
        </p:blipFill>
        <p:spPr>
          <a:xfrm>
            <a:off x="2315421" y="0"/>
            <a:ext cx="10706998" cy="9700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 rot="18420000">
            <a:off x="4466792" y="1543783"/>
            <a:ext cx="938553" cy="87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17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1 2 3</a:t>
            </a:r>
          </a:p>
          <a:p>
            <a:pPr>
              <a:spcBef>
                <a:spcPts val="0"/>
              </a:spcBef>
              <a:defRPr sz="17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4 5 6</a:t>
            </a:r>
          </a:p>
          <a:p>
            <a:pPr>
              <a:spcBef>
                <a:spcPts val="0"/>
              </a:spcBef>
              <a:defRPr sz="17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7 8 9</a:t>
            </a:r>
          </a:p>
        </p:txBody>
      </p:sp>
      <p:sp>
        <p:nvSpPr>
          <p:cNvPr id="267" name="Shape 267"/>
          <p:cNvSpPr/>
          <p:nvPr/>
        </p:nvSpPr>
        <p:spPr>
          <a:xfrm>
            <a:off x="6643444" y="1257542"/>
            <a:ext cx="6332687" cy="150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23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In this way, PMT number </a:t>
            </a:r>
          </a:p>
          <a:p>
            <a:pPr>
              <a:spcBef>
                <a:spcPts val="0"/>
              </a:spcBef>
              <a:defRPr sz="23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is counted left to right, up to down, </a:t>
            </a:r>
          </a:p>
          <a:p>
            <a:pPr>
              <a:spcBef>
                <a:spcPts val="0"/>
              </a:spcBef>
              <a:defRPr sz="23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from behind (connector side, not face). </a:t>
            </a:r>
          </a:p>
        </p:txBody>
      </p:sp>
      <p:sp>
        <p:nvSpPr>
          <p:cNvPr id="268" name="Shape 268"/>
          <p:cNvSpPr/>
          <p:nvPr/>
        </p:nvSpPr>
        <p:spPr>
          <a:xfrm flipH="1" flipV="1">
            <a:off x="9850501" y="5565592"/>
            <a:ext cx="2433735" cy="1713929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69" name="Shape 269"/>
          <p:cNvSpPr/>
          <p:nvPr/>
        </p:nvSpPr>
        <p:spPr>
          <a:xfrm>
            <a:off x="8798900" y="6262915"/>
            <a:ext cx="2021776" cy="58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pPr/>
            <a:r>
              <a:t>SoLID z-axis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