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sldIdLst>
    <p:sldId id="256" r:id="rId2"/>
    <p:sldId id="279" r:id="rId3"/>
    <p:sldId id="280" r:id="rId4"/>
    <p:sldId id="270" r:id="rId5"/>
    <p:sldId id="275" r:id="rId6"/>
    <p:sldId id="282" r:id="rId7"/>
    <p:sldId id="271" r:id="rId8"/>
    <p:sldId id="283" r:id="rId9"/>
    <p:sldId id="284" r:id="rId10"/>
    <p:sldId id="285" r:id="rId11"/>
    <p:sldId id="267" r:id="rId12"/>
    <p:sldId id="268" r:id="rId13"/>
    <p:sldId id="269" r:id="rId14"/>
  </p:sldIdLst>
  <p:sldSz cx="9144000" cy="6858000" type="screen4x3"/>
  <p:notesSz cx="6858000" cy="9144000"/>
  <p:embeddedFontLst>
    <p:embeddedFont>
      <p:font typeface="Calibri"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30" y="6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SD\Dropbox\SoLID_HGC\cone_reflecting\mirror_protective_tes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plotArea>
      <c:layout>
        <c:manualLayout>
          <c:layoutTarget val="inner"/>
          <c:xMode val="edge"/>
          <c:yMode val="edge"/>
          <c:x val="8.3160197080628107E-2"/>
          <c:y val="4.3603408810484953E-2"/>
          <c:w val="0.8930116959064327"/>
          <c:h val="0.85801014182348723"/>
        </c:manualLayout>
      </c:layout>
      <c:lineChart>
        <c:grouping val="standard"/>
        <c:ser>
          <c:idx val="2"/>
          <c:order val="0"/>
          <c:tx>
            <c:v>no protection</c:v>
          </c:tx>
          <c:marker>
            <c:symbol val="none"/>
          </c:marker>
          <c:cat>
            <c:numRef>
              <c:f>Sheet1!$A$2:$A$22</c:f>
              <c:numCache>
                <c:formatCode>General</c:formatCode>
                <c:ptCount val="21"/>
                <c:pt idx="0">
                  <c:v>200</c:v>
                </c:pt>
                <c:pt idx="1">
                  <c:v>210</c:v>
                </c:pt>
                <c:pt idx="2">
                  <c:v>220</c:v>
                </c:pt>
                <c:pt idx="3">
                  <c:v>230</c:v>
                </c:pt>
                <c:pt idx="4">
                  <c:v>240</c:v>
                </c:pt>
                <c:pt idx="5">
                  <c:v>250</c:v>
                </c:pt>
                <c:pt idx="6">
                  <c:v>260</c:v>
                </c:pt>
                <c:pt idx="7">
                  <c:v>270</c:v>
                </c:pt>
                <c:pt idx="8">
                  <c:v>280</c:v>
                </c:pt>
                <c:pt idx="9">
                  <c:v>290</c:v>
                </c:pt>
                <c:pt idx="10">
                  <c:v>300</c:v>
                </c:pt>
                <c:pt idx="11">
                  <c:v>310</c:v>
                </c:pt>
                <c:pt idx="12">
                  <c:v>320</c:v>
                </c:pt>
                <c:pt idx="13">
                  <c:v>330</c:v>
                </c:pt>
                <c:pt idx="14">
                  <c:v>340</c:v>
                </c:pt>
                <c:pt idx="15">
                  <c:v>350</c:v>
                </c:pt>
                <c:pt idx="16">
                  <c:v>360</c:v>
                </c:pt>
                <c:pt idx="17">
                  <c:v>370</c:v>
                </c:pt>
                <c:pt idx="18">
                  <c:v>380</c:v>
                </c:pt>
                <c:pt idx="19">
                  <c:v>390</c:v>
                </c:pt>
                <c:pt idx="20">
                  <c:v>400</c:v>
                </c:pt>
              </c:numCache>
            </c:numRef>
          </c:cat>
          <c:val>
            <c:numRef>
              <c:f>Sheet1!$C$2:$C$22</c:f>
              <c:numCache>
                <c:formatCode>General</c:formatCode>
                <c:ptCount val="21"/>
                <c:pt idx="0">
                  <c:v>0.64640883980000008</c:v>
                </c:pt>
                <c:pt idx="1">
                  <c:v>0.63601777780000002</c:v>
                </c:pt>
                <c:pt idx="2">
                  <c:v>0.65281173590000008</c:v>
                </c:pt>
                <c:pt idx="3">
                  <c:v>0.66895612390000003</c:v>
                </c:pt>
                <c:pt idx="4">
                  <c:v>0.68897898040000016</c:v>
                </c:pt>
                <c:pt idx="5">
                  <c:v>0.69515523710000027</c:v>
                </c:pt>
                <c:pt idx="6">
                  <c:v>0.7096732533000002</c:v>
                </c:pt>
                <c:pt idx="7">
                  <c:v>0.73420340290000008</c:v>
                </c:pt>
                <c:pt idx="8">
                  <c:v>0.76907489870000012</c:v>
                </c:pt>
                <c:pt idx="9">
                  <c:v>0.77970515970000009</c:v>
                </c:pt>
                <c:pt idx="10">
                  <c:v>0.79856122939999996</c:v>
                </c:pt>
                <c:pt idx="11">
                  <c:v>0.81794738760000008</c:v>
                </c:pt>
                <c:pt idx="12">
                  <c:v>0.82865718169999991</c:v>
                </c:pt>
                <c:pt idx="13">
                  <c:v>0.8343662409999999</c:v>
                </c:pt>
                <c:pt idx="14">
                  <c:v>0.84393063580000005</c:v>
                </c:pt>
                <c:pt idx="15">
                  <c:v>0.85049833890000004</c:v>
                </c:pt>
                <c:pt idx="16">
                  <c:v>0.85830527500000009</c:v>
                </c:pt>
                <c:pt idx="17">
                  <c:v>0.84288107199999995</c:v>
                </c:pt>
                <c:pt idx="18">
                  <c:v>0.86387434550000008</c:v>
                </c:pt>
                <c:pt idx="19">
                  <c:v>0.86239224140000004</c:v>
                </c:pt>
                <c:pt idx="20">
                  <c:v>0.86012131780000012</c:v>
                </c:pt>
              </c:numCache>
            </c:numRef>
          </c:val>
        </c:ser>
        <c:ser>
          <c:idx val="4"/>
          <c:order val="1"/>
          <c:tx>
            <c:v>QC prot 1</c:v>
          </c:tx>
          <c:marker>
            <c:symbol val="none"/>
          </c:marker>
          <c:cat>
            <c:numRef>
              <c:f>Sheet1!$A$2:$A$22</c:f>
              <c:numCache>
                <c:formatCode>General</c:formatCode>
                <c:ptCount val="21"/>
                <c:pt idx="0">
                  <c:v>200</c:v>
                </c:pt>
                <c:pt idx="1">
                  <c:v>210</c:v>
                </c:pt>
                <c:pt idx="2">
                  <c:v>220</c:v>
                </c:pt>
                <c:pt idx="3">
                  <c:v>230</c:v>
                </c:pt>
                <c:pt idx="4">
                  <c:v>240</c:v>
                </c:pt>
                <c:pt idx="5">
                  <c:v>250</c:v>
                </c:pt>
                <c:pt idx="6">
                  <c:v>260</c:v>
                </c:pt>
                <c:pt idx="7">
                  <c:v>270</c:v>
                </c:pt>
                <c:pt idx="8">
                  <c:v>280</c:v>
                </c:pt>
                <c:pt idx="9">
                  <c:v>290</c:v>
                </c:pt>
                <c:pt idx="10">
                  <c:v>300</c:v>
                </c:pt>
                <c:pt idx="11">
                  <c:v>310</c:v>
                </c:pt>
                <c:pt idx="12">
                  <c:v>320</c:v>
                </c:pt>
                <c:pt idx="13">
                  <c:v>330</c:v>
                </c:pt>
                <c:pt idx="14">
                  <c:v>340</c:v>
                </c:pt>
                <c:pt idx="15">
                  <c:v>350</c:v>
                </c:pt>
                <c:pt idx="16">
                  <c:v>360</c:v>
                </c:pt>
                <c:pt idx="17">
                  <c:v>370</c:v>
                </c:pt>
                <c:pt idx="18">
                  <c:v>380</c:v>
                </c:pt>
                <c:pt idx="19">
                  <c:v>390</c:v>
                </c:pt>
                <c:pt idx="20">
                  <c:v>400</c:v>
                </c:pt>
              </c:numCache>
            </c:numRef>
          </c:cat>
          <c:val>
            <c:numRef>
              <c:f>Sheet1!$E$2:$E$22</c:f>
              <c:numCache>
                <c:formatCode>General</c:formatCode>
                <c:ptCount val="21"/>
                <c:pt idx="0">
                  <c:v>0.54939534879999996</c:v>
                </c:pt>
                <c:pt idx="1">
                  <c:v>0.55469064720000016</c:v>
                </c:pt>
                <c:pt idx="2">
                  <c:v>0.59809023660000027</c:v>
                </c:pt>
                <c:pt idx="3">
                  <c:v>0.63019324850000014</c:v>
                </c:pt>
                <c:pt idx="4">
                  <c:v>0.65545644030000005</c:v>
                </c:pt>
                <c:pt idx="5">
                  <c:v>0.66992383840000025</c:v>
                </c:pt>
                <c:pt idx="6">
                  <c:v>0.67842485080000015</c:v>
                </c:pt>
                <c:pt idx="7">
                  <c:v>0.67783892790000011</c:v>
                </c:pt>
                <c:pt idx="8">
                  <c:v>0.67507958790000011</c:v>
                </c:pt>
                <c:pt idx="9">
                  <c:v>0.72067829480000012</c:v>
                </c:pt>
                <c:pt idx="10">
                  <c:v>0.75452634709999999</c:v>
                </c:pt>
                <c:pt idx="11">
                  <c:v>0.78569050920000005</c:v>
                </c:pt>
                <c:pt idx="12">
                  <c:v>0.82828162130000005</c:v>
                </c:pt>
                <c:pt idx="13">
                  <c:v>0.89299995180000014</c:v>
                </c:pt>
                <c:pt idx="14">
                  <c:v>0.88029325510000012</c:v>
                </c:pt>
                <c:pt idx="15">
                  <c:v>0.89150847460000016</c:v>
                </c:pt>
                <c:pt idx="16">
                  <c:v>0.90598290599999987</c:v>
                </c:pt>
                <c:pt idx="17">
                  <c:v>0.91145833330000003</c:v>
                </c:pt>
                <c:pt idx="18">
                  <c:v>0.90374331550000009</c:v>
                </c:pt>
                <c:pt idx="19">
                  <c:v>0.9061015711</c:v>
                </c:pt>
                <c:pt idx="20">
                  <c:v>0.89880952380000012</c:v>
                </c:pt>
              </c:numCache>
            </c:numRef>
          </c:val>
        </c:ser>
        <c:ser>
          <c:idx val="6"/>
          <c:order val="2"/>
          <c:tx>
            <c:v>ECI prot</c:v>
          </c:tx>
          <c:marker>
            <c:symbol val="none"/>
          </c:marker>
          <c:cat>
            <c:numRef>
              <c:f>Sheet1!$A$2:$A$22</c:f>
              <c:numCache>
                <c:formatCode>General</c:formatCode>
                <c:ptCount val="21"/>
                <c:pt idx="0">
                  <c:v>200</c:v>
                </c:pt>
                <c:pt idx="1">
                  <c:v>210</c:v>
                </c:pt>
                <c:pt idx="2">
                  <c:v>220</c:v>
                </c:pt>
                <c:pt idx="3">
                  <c:v>230</c:v>
                </c:pt>
                <c:pt idx="4">
                  <c:v>240</c:v>
                </c:pt>
                <c:pt idx="5">
                  <c:v>250</c:v>
                </c:pt>
                <c:pt idx="6">
                  <c:v>260</c:v>
                </c:pt>
                <c:pt idx="7">
                  <c:v>270</c:v>
                </c:pt>
                <c:pt idx="8">
                  <c:v>280</c:v>
                </c:pt>
                <c:pt idx="9">
                  <c:v>290</c:v>
                </c:pt>
                <c:pt idx="10">
                  <c:v>300</c:v>
                </c:pt>
                <c:pt idx="11">
                  <c:v>310</c:v>
                </c:pt>
                <c:pt idx="12">
                  <c:v>320</c:v>
                </c:pt>
                <c:pt idx="13">
                  <c:v>330</c:v>
                </c:pt>
                <c:pt idx="14">
                  <c:v>340</c:v>
                </c:pt>
                <c:pt idx="15">
                  <c:v>350</c:v>
                </c:pt>
                <c:pt idx="16">
                  <c:v>360</c:v>
                </c:pt>
                <c:pt idx="17">
                  <c:v>370</c:v>
                </c:pt>
                <c:pt idx="18">
                  <c:v>380</c:v>
                </c:pt>
                <c:pt idx="19">
                  <c:v>390</c:v>
                </c:pt>
                <c:pt idx="20">
                  <c:v>400</c:v>
                </c:pt>
              </c:numCache>
            </c:numRef>
          </c:cat>
          <c:val>
            <c:numRef>
              <c:f>Sheet1!$G$2:$G$22</c:f>
              <c:numCache>
                <c:formatCode>General</c:formatCode>
                <c:ptCount val="21"/>
                <c:pt idx="0">
                  <c:v>0.78867924530000011</c:v>
                </c:pt>
                <c:pt idx="1">
                  <c:v>0.80125742230000008</c:v>
                </c:pt>
                <c:pt idx="2">
                  <c:v>0.82484038550000005</c:v>
                </c:pt>
                <c:pt idx="3">
                  <c:v>0.84813753579999984</c:v>
                </c:pt>
                <c:pt idx="4">
                  <c:v>0.86612758310000004</c:v>
                </c:pt>
                <c:pt idx="5">
                  <c:v>0.8744652569000001</c:v>
                </c:pt>
                <c:pt idx="6">
                  <c:v>0.88471183410000021</c:v>
                </c:pt>
                <c:pt idx="7">
                  <c:v>0.88972431080000014</c:v>
                </c:pt>
                <c:pt idx="8">
                  <c:v>0.90017070230000007</c:v>
                </c:pt>
                <c:pt idx="9">
                  <c:v>0.90537677379999992</c:v>
                </c:pt>
                <c:pt idx="10">
                  <c:v>0.90091100889999998</c:v>
                </c:pt>
                <c:pt idx="11">
                  <c:v>0.9068269873</c:v>
                </c:pt>
                <c:pt idx="12">
                  <c:v>0.91057526129999999</c:v>
                </c:pt>
                <c:pt idx="13">
                  <c:v>0.9130800374000001</c:v>
                </c:pt>
                <c:pt idx="14">
                  <c:v>0.9094838878999999</c:v>
                </c:pt>
                <c:pt idx="15">
                  <c:v>0.91242655839999998</c:v>
                </c:pt>
                <c:pt idx="16">
                  <c:v>0.90150602409999991</c:v>
                </c:pt>
                <c:pt idx="17">
                  <c:v>0.90684949570000006</c:v>
                </c:pt>
                <c:pt idx="18">
                  <c:v>0.92031425360000008</c:v>
                </c:pt>
                <c:pt idx="19">
                  <c:v>0.90891566270000002</c:v>
                </c:pt>
                <c:pt idx="20">
                  <c:v>0.90725863280000008</c:v>
                </c:pt>
              </c:numCache>
            </c:numRef>
          </c:val>
        </c:ser>
        <c:marker val="1"/>
        <c:axId val="45553920"/>
        <c:axId val="45563904"/>
      </c:lineChart>
      <c:catAx>
        <c:axId val="45553920"/>
        <c:scaling>
          <c:orientation val="minMax"/>
        </c:scaling>
        <c:axPos val="b"/>
        <c:numFmt formatCode="General" sourceLinked="1"/>
        <c:tickLblPos val="nextTo"/>
        <c:crossAx val="45563904"/>
        <c:crosses val="autoZero"/>
        <c:auto val="1"/>
        <c:lblAlgn val="ctr"/>
        <c:lblOffset val="100"/>
      </c:catAx>
      <c:valAx>
        <c:axId val="45563904"/>
        <c:scaling>
          <c:orientation val="minMax"/>
          <c:min val="0.4"/>
        </c:scaling>
        <c:axPos val="l"/>
        <c:majorGridlines/>
        <c:numFmt formatCode="General" sourceLinked="1"/>
        <c:tickLblPos val="nextTo"/>
        <c:crossAx val="45553920"/>
        <c:crosses val="autoZero"/>
        <c:crossBetween val="between"/>
      </c:valAx>
    </c:plotArea>
    <c:legend>
      <c:legendPos val="r"/>
      <c:layout/>
    </c:legend>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BFDDE9-DF85-4ED9-8A39-2F7FF1D004BE}" type="datetimeFigureOut">
              <a:rPr lang="en-US" smtClean="0"/>
              <a:pPr/>
              <a:t>1/13/2016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919F61-2F0D-43FF-804F-9149B996FEC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EB379F-242A-4CCA-A4D1-C8485D1F9B75}" type="datetime1">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E66782-A86B-492D-A854-8CDE30D32DBB}" type="datetime1">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D3F9E5-8094-4BB5-87DF-DAA7792A24FD}" type="datetime1">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BEBABC-9DEC-4575-BF08-C6C9BE80C99C}" type="datetime1">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947088-BEF4-4EAB-B7F1-5B834F5771CA}" type="datetime1">
              <a:rPr lang="en-US" smtClean="0"/>
              <a:pPr/>
              <a:t>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6526F3-29EA-4049-A3CC-60FCD14A353D}" type="datetime1">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851D11-A4D5-4C5D-A300-F291FE7F2EB5}" type="datetime1">
              <a:rPr lang="en-US" smtClean="0"/>
              <a:pPr/>
              <a:t>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373174-A6D6-42C0-BEAB-8AF8EDE5EEB7}" type="datetime1">
              <a:rPr lang="en-US" smtClean="0"/>
              <a:pPr/>
              <a:t>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C08AE-68BD-440C-82ED-8F6CEE8D1CC6}" type="datetime1">
              <a:rPr lang="en-US" smtClean="0"/>
              <a:pPr/>
              <a:t>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E55EE8-D398-4C93-8F11-39F4E083544C}" type="datetime1">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047537-00D7-4350-ADF7-E874937B3F49}" type="datetime1">
              <a:rPr lang="en-US" smtClean="0"/>
              <a:pPr/>
              <a:t>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B4026-5D40-4BD7-B878-C0085BBB10E8}" type="datetime1">
              <a:rPr lang="en-US" smtClean="0"/>
              <a:pPr/>
              <a:t>1/13/2016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SoLID</a:t>
            </a:r>
            <a:r>
              <a:rPr lang="en-US" dirty="0" smtClean="0"/>
              <a:t> HGC Update</a:t>
            </a:r>
            <a:endParaRPr lang="en-US" dirty="0"/>
          </a:p>
        </p:txBody>
      </p:sp>
      <p:sp>
        <p:nvSpPr>
          <p:cNvPr id="3" name="Subtitle 2"/>
          <p:cNvSpPr>
            <a:spLocks noGrp="1"/>
          </p:cNvSpPr>
          <p:nvPr>
            <p:ph type="subTitle" idx="1"/>
          </p:nvPr>
        </p:nvSpPr>
        <p:spPr/>
        <p:txBody>
          <a:bodyPr/>
          <a:lstStyle/>
          <a:p>
            <a:r>
              <a:rPr lang="en-US" dirty="0" err="1" smtClean="0"/>
              <a:t>Zhiwen</a:t>
            </a:r>
            <a:r>
              <a:rPr lang="en-US" dirty="0" smtClean="0"/>
              <a:t> Zhao</a:t>
            </a:r>
          </a:p>
          <a:p>
            <a:r>
              <a:rPr lang="en-US" dirty="0" smtClean="0"/>
              <a:t>2016/01/13</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pic>
        <p:nvPicPr>
          <p:cNvPr id="5" name="Picture 2" descr="https://upload.wikimedia.org/wikipedia/commons/thumb/0/03/Duke_University_Logo.svg/2000px-Duke_University_Logo.svg.png"/>
          <p:cNvPicPr>
            <a:picLocks noChangeAspect="1" noChangeArrowheads="1"/>
          </p:cNvPicPr>
          <p:nvPr/>
        </p:nvPicPr>
        <p:blipFill>
          <a:blip r:embed="rId2" cstate="print"/>
          <a:srcRect/>
          <a:stretch>
            <a:fillRect/>
          </a:stretch>
        </p:blipFill>
        <p:spPr bwMode="auto">
          <a:xfrm>
            <a:off x="152400" y="5715000"/>
            <a:ext cx="2080152" cy="914400"/>
          </a:xfrm>
          <a:prstGeom prst="rect">
            <a:avLst/>
          </a:prstGeom>
          <a:solidFill>
            <a:schemeClr val="bg1"/>
          </a:solidFill>
          <a:ln>
            <a:noFill/>
          </a:ln>
          <a:effectLst>
            <a:outerShdw blurRad="292100" dist="139700" dir="2700000" algn="tl" rotWithShape="0">
              <a:srgbClr val="333333">
                <a:alpha val="65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000" dirty="0" smtClean="0"/>
              <a:t>Photo electron hit pattern at 8 deg</a:t>
            </a:r>
            <a:br>
              <a:rPr lang="en-US" sz="3000" dirty="0" smtClean="0"/>
            </a:br>
            <a:r>
              <a:rPr lang="en-US" sz="3000" dirty="0" smtClean="0"/>
              <a:t>(not good)</a:t>
            </a:r>
            <a:endParaRPr lang="en-US" sz="3000" dirty="0"/>
          </a:p>
        </p:txBody>
      </p:sp>
      <p:sp>
        <p:nvSpPr>
          <p:cNvPr id="3" name="Content Placeholder 2"/>
          <p:cNvSpPr>
            <a:spLocks noGrp="1"/>
          </p:cNvSpPr>
          <p:nvPr>
            <p:ph idx="1"/>
          </p:nvPr>
        </p:nvSpPr>
        <p:spPr>
          <a:xfrm>
            <a:off x="762000" y="1600200"/>
            <a:ext cx="8229600" cy="4525963"/>
          </a:xfrm>
        </p:spPr>
        <p:txBody>
          <a:bodyPr/>
          <a:lstStyle/>
          <a:p>
            <a:endParaRPr lang="en-US"/>
          </a:p>
        </p:txBody>
      </p:sp>
      <p:pic>
        <p:nvPicPr>
          <p:cNvPr id="2050" name="Picture 2" descr="C:\SD\Dropbox\tmp\aerogel\output_km_z0_p2.5_theta8_phi0_blockoff_fieldoff_1e3.png"/>
          <p:cNvPicPr>
            <a:picLocks noChangeAspect="1" noChangeArrowheads="1"/>
          </p:cNvPicPr>
          <p:nvPr/>
        </p:nvPicPr>
        <p:blipFill>
          <a:blip r:embed="rId2" cstate="print"/>
          <a:srcRect/>
          <a:stretch>
            <a:fillRect/>
          </a:stretch>
        </p:blipFill>
        <p:spPr bwMode="auto">
          <a:xfrm>
            <a:off x="609600" y="3124200"/>
            <a:ext cx="1873955" cy="1828800"/>
          </a:xfrm>
          <a:prstGeom prst="rect">
            <a:avLst/>
          </a:prstGeom>
          <a:noFill/>
        </p:spPr>
      </p:pic>
      <p:pic>
        <p:nvPicPr>
          <p:cNvPr id="2052" name="Picture 4" descr="C:\SD\Dropbox\tmp\aerogel\output_km_z0_p5.0_theta8_phi0_blockoff_fieldoff_1e3.png"/>
          <p:cNvPicPr>
            <a:picLocks noChangeAspect="1" noChangeArrowheads="1"/>
          </p:cNvPicPr>
          <p:nvPr/>
        </p:nvPicPr>
        <p:blipFill>
          <a:blip r:embed="rId3" cstate="print"/>
          <a:srcRect/>
          <a:stretch>
            <a:fillRect/>
          </a:stretch>
        </p:blipFill>
        <p:spPr bwMode="auto">
          <a:xfrm>
            <a:off x="2621844" y="3124200"/>
            <a:ext cx="1873956" cy="1828800"/>
          </a:xfrm>
          <a:prstGeom prst="rect">
            <a:avLst/>
          </a:prstGeom>
          <a:noFill/>
        </p:spPr>
      </p:pic>
      <p:pic>
        <p:nvPicPr>
          <p:cNvPr id="2054" name="Picture 6" descr="C:\SD\Dropbox\tmp\aerogel\output_km_z0_p7.0_theta8_phi0_blockoff_fieldoff_1e3.png"/>
          <p:cNvPicPr>
            <a:picLocks noChangeAspect="1" noChangeArrowheads="1"/>
          </p:cNvPicPr>
          <p:nvPr/>
        </p:nvPicPr>
        <p:blipFill>
          <a:blip r:embed="rId4" cstate="print"/>
          <a:srcRect/>
          <a:stretch>
            <a:fillRect/>
          </a:stretch>
        </p:blipFill>
        <p:spPr bwMode="auto">
          <a:xfrm>
            <a:off x="4876800" y="3124200"/>
            <a:ext cx="1873956" cy="1828800"/>
          </a:xfrm>
          <a:prstGeom prst="rect">
            <a:avLst/>
          </a:prstGeom>
          <a:noFill/>
        </p:spPr>
      </p:pic>
      <p:pic>
        <p:nvPicPr>
          <p:cNvPr id="2056" name="Picture 8" descr="C:\SD\Dropbox\tmp\aerogel\output_km_z0_p8.5_theta8_phi0_blockoff_fieldoff_1e3.png"/>
          <p:cNvPicPr>
            <a:picLocks noChangeAspect="1" noChangeArrowheads="1"/>
          </p:cNvPicPr>
          <p:nvPr/>
        </p:nvPicPr>
        <p:blipFill>
          <a:blip r:embed="rId5" cstate="print"/>
          <a:srcRect/>
          <a:stretch>
            <a:fillRect/>
          </a:stretch>
        </p:blipFill>
        <p:spPr bwMode="auto">
          <a:xfrm>
            <a:off x="7010400" y="3124200"/>
            <a:ext cx="1873956" cy="1828800"/>
          </a:xfrm>
          <a:prstGeom prst="rect">
            <a:avLst/>
          </a:prstGeom>
          <a:noFill/>
        </p:spPr>
      </p:pic>
      <p:pic>
        <p:nvPicPr>
          <p:cNvPr id="2058" name="Picture 10" descr="C:\SD\Dropbox\tmp\aerogel\output_pim_z0_p2.5_theta8_phi0_blockoff_fieldoff_1e3.png"/>
          <p:cNvPicPr>
            <a:picLocks noChangeAspect="1" noChangeArrowheads="1"/>
          </p:cNvPicPr>
          <p:nvPr/>
        </p:nvPicPr>
        <p:blipFill>
          <a:blip r:embed="rId6" cstate="print"/>
          <a:srcRect/>
          <a:stretch>
            <a:fillRect/>
          </a:stretch>
        </p:blipFill>
        <p:spPr bwMode="auto">
          <a:xfrm>
            <a:off x="685800" y="1295400"/>
            <a:ext cx="1873956" cy="1828800"/>
          </a:xfrm>
          <a:prstGeom prst="rect">
            <a:avLst/>
          </a:prstGeom>
          <a:noFill/>
        </p:spPr>
      </p:pic>
      <p:pic>
        <p:nvPicPr>
          <p:cNvPr id="2059" name="Picture 11" descr="C:\SD\Dropbox\tmp\aerogel\output_pim_z0_p5.0_theta8_phi0_blockoff_fieldoff_1e3.png"/>
          <p:cNvPicPr>
            <a:picLocks noChangeAspect="1" noChangeArrowheads="1"/>
          </p:cNvPicPr>
          <p:nvPr/>
        </p:nvPicPr>
        <p:blipFill>
          <a:blip r:embed="rId7" cstate="print"/>
          <a:srcRect/>
          <a:stretch>
            <a:fillRect/>
          </a:stretch>
        </p:blipFill>
        <p:spPr bwMode="auto">
          <a:xfrm>
            <a:off x="2667000" y="1295400"/>
            <a:ext cx="1873956" cy="1828800"/>
          </a:xfrm>
          <a:prstGeom prst="rect">
            <a:avLst/>
          </a:prstGeom>
          <a:noFill/>
        </p:spPr>
      </p:pic>
      <p:pic>
        <p:nvPicPr>
          <p:cNvPr id="2060" name="Picture 12" descr="C:\SD\Dropbox\tmp\aerogel\output_pim_z0_p7.0_theta8_phi0_blockoff_fieldoff_1e3.png"/>
          <p:cNvPicPr>
            <a:picLocks noChangeAspect="1" noChangeArrowheads="1"/>
          </p:cNvPicPr>
          <p:nvPr/>
        </p:nvPicPr>
        <p:blipFill>
          <a:blip r:embed="rId8" cstate="print"/>
          <a:srcRect/>
          <a:stretch>
            <a:fillRect/>
          </a:stretch>
        </p:blipFill>
        <p:spPr bwMode="auto">
          <a:xfrm>
            <a:off x="4876800" y="1295400"/>
            <a:ext cx="1873956" cy="1828800"/>
          </a:xfrm>
          <a:prstGeom prst="rect">
            <a:avLst/>
          </a:prstGeom>
          <a:noFill/>
        </p:spPr>
      </p:pic>
      <p:pic>
        <p:nvPicPr>
          <p:cNvPr id="2061" name="Picture 13" descr="C:\SD\Dropbox\tmp\aerogel\output_pim_z0_p8.5_theta8_phi0_blockoff_fieldoff_1e3.png"/>
          <p:cNvPicPr>
            <a:picLocks noChangeAspect="1" noChangeArrowheads="1"/>
          </p:cNvPicPr>
          <p:nvPr/>
        </p:nvPicPr>
        <p:blipFill>
          <a:blip r:embed="rId9" cstate="print"/>
          <a:srcRect/>
          <a:stretch>
            <a:fillRect/>
          </a:stretch>
        </p:blipFill>
        <p:spPr bwMode="auto">
          <a:xfrm>
            <a:off x="6705600" y="1219200"/>
            <a:ext cx="1873956" cy="1828800"/>
          </a:xfrm>
          <a:prstGeom prst="rect">
            <a:avLst/>
          </a:prstGeom>
          <a:noFill/>
        </p:spPr>
      </p:pic>
      <p:pic>
        <p:nvPicPr>
          <p:cNvPr id="2062" name="Picture 14" descr="C:\SD\Dropbox\tmp\aerogel\output_p_z0_p5.0_theta8_phi0_blockoff_fieldoff_1e3.png"/>
          <p:cNvPicPr>
            <a:picLocks noChangeAspect="1" noChangeArrowheads="1"/>
          </p:cNvPicPr>
          <p:nvPr/>
        </p:nvPicPr>
        <p:blipFill>
          <a:blip r:embed="rId10" cstate="print"/>
          <a:srcRect/>
          <a:stretch>
            <a:fillRect/>
          </a:stretch>
        </p:blipFill>
        <p:spPr bwMode="auto">
          <a:xfrm>
            <a:off x="2590800" y="5029200"/>
            <a:ext cx="1873956" cy="1828800"/>
          </a:xfrm>
          <a:prstGeom prst="rect">
            <a:avLst/>
          </a:prstGeom>
          <a:noFill/>
        </p:spPr>
      </p:pic>
      <p:pic>
        <p:nvPicPr>
          <p:cNvPr id="2063" name="Picture 15" descr="C:\SD\Dropbox\tmp\aerogel\output_p_z0_p7.0_theta8_phi0_blockoff_fieldoff_1e3.png"/>
          <p:cNvPicPr>
            <a:picLocks noChangeAspect="1" noChangeArrowheads="1"/>
          </p:cNvPicPr>
          <p:nvPr/>
        </p:nvPicPr>
        <p:blipFill>
          <a:blip r:embed="rId11" cstate="print"/>
          <a:srcRect/>
          <a:stretch>
            <a:fillRect/>
          </a:stretch>
        </p:blipFill>
        <p:spPr bwMode="auto">
          <a:xfrm>
            <a:off x="4953000" y="5029200"/>
            <a:ext cx="1873956" cy="1828800"/>
          </a:xfrm>
          <a:prstGeom prst="rect">
            <a:avLst/>
          </a:prstGeom>
          <a:noFill/>
        </p:spPr>
      </p:pic>
      <p:pic>
        <p:nvPicPr>
          <p:cNvPr id="2064" name="Picture 16" descr="C:\SD\Dropbox\tmp\aerogel\output_p_z0_p8.5_theta8_phi0_blockoff_fieldoff_1e3.png"/>
          <p:cNvPicPr>
            <a:picLocks noChangeAspect="1" noChangeArrowheads="1"/>
          </p:cNvPicPr>
          <p:nvPr/>
        </p:nvPicPr>
        <p:blipFill>
          <a:blip r:embed="rId12" cstate="print"/>
          <a:srcRect/>
          <a:stretch>
            <a:fillRect/>
          </a:stretch>
        </p:blipFill>
        <p:spPr bwMode="auto">
          <a:xfrm>
            <a:off x="7086600" y="5029200"/>
            <a:ext cx="1873956" cy="1828800"/>
          </a:xfrm>
          <a:prstGeom prst="rect">
            <a:avLst/>
          </a:prstGeom>
          <a:noFill/>
        </p:spPr>
      </p:pic>
      <p:sp>
        <p:nvSpPr>
          <p:cNvPr id="20" name="Rectangle 19"/>
          <p:cNvSpPr/>
          <p:nvPr/>
        </p:nvSpPr>
        <p:spPr>
          <a:xfrm>
            <a:off x="838200" y="1066800"/>
            <a:ext cx="86914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2.5GeV</a:t>
            </a:r>
            <a:endParaRPr lang="en-US" dirty="0"/>
          </a:p>
        </p:txBody>
      </p:sp>
      <p:sp>
        <p:nvSpPr>
          <p:cNvPr id="21" name="Rectangle 20"/>
          <p:cNvSpPr/>
          <p:nvPr/>
        </p:nvSpPr>
        <p:spPr>
          <a:xfrm>
            <a:off x="2886979" y="1066800"/>
            <a:ext cx="69442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5GeV</a:t>
            </a:r>
            <a:endParaRPr lang="en-US" dirty="0"/>
          </a:p>
        </p:txBody>
      </p:sp>
      <p:sp>
        <p:nvSpPr>
          <p:cNvPr id="22" name="Rectangle 21"/>
          <p:cNvSpPr/>
          <p:nvPr/>
        </p:nvSpPr>
        <p:spPr>
          <a:xfrm>
            <a:off x="7284251" y="1066800"/>
            <a:ext cx="86914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8.5GeV</a:t>
            </a:r>
            <a:endParaRPr lang="en-US" dirty="0"/>
          </a:p>
        </p:txBody>
      </p:sp>
      <p:sp>
        <p:nvSpPr>
          <p:cNvPr id="23" name="Rectangle 22"/>
          <p:cNvSpPr/>
          <p:nvPr/>
        </p:nvSpPr>
        <p:spPr>
          <a:xfrm>
            <a:off x="5172979" y="1078468"/>
            <a:ext cx="69442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7GeV</a:t>
            </a:r>
            <a:endParaRPr lang="en-US" dirty="0"/>
          </a:p>
        </p:txBody>
      </p:sp>
      <p:sp>
        <p:nvSpPr>
          <p:cNvPr id="24" name="Rectangle 23"/>
          <p:cNvSpPr/>
          <p:nvPr/>
        </p:nvSpPr>
        <p:spPr>
          <a:xfrm>
            <a:off x="76200" y="2221468"/>
            <a:ext cx="42992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dirty="0" smtClean="0"/>
              <a:t>pi-</a:t>
            </a:r>
            <a:endParaRPr lang="en-US" dirty="0"/>
          </a:p>
        </p:txBody>
      </p:sp>
      <p:sp>
        <p:nvSpPr>
          <p:cNvPr id="25" name="Rectangle 24"/>
          <p:cNvSpPr/>
          <p:nvPr/>
        </p:nvSpPr>
        <p:spPr>
          <a:xfrm>
            <a:off x="76200" y="3810000"/>
            <a:ext cx="35939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dirty="0" smtClean="0"/>
              <a:t>k-</a:t>
            </a:r>
            <a:endParaRPr lang="en-US" dirty="0"/>
          </a:p>
        </p:txBody>
      </p:sp>
      <p:sp>
        <p:nvSpPr>
          <p:cNvPr id="26" name="Rectangle 25"/>
          <p:cNvSpPr/>
          <p:nvPr/>
        </p:nvSpPr>
        <p:spPr>
          <a:xfrm>
            <a:off x="76200" y="5562600"/>
            <a:ext cx="30649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dirty="0" smtClean="0"/>
              <a:t>p</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change Overview</a:t>
            </a:r>
            <a:endParaRPr lang="en-US" dirty="0"/>
          </a:p>
        </p:txBody>
      </p:sp>
      <p:sp>
        <p:nvSpPr>
          <p:cNvPr id="3" name="Content Placeholder 2"/>
          <p:cNvSpPr>
            <a:spLocks noGrp="1"/>
          </p:cNvSpPr>
          <p:nvPr>
            <p:ph idx="1"/>
          </p:nvPr>
        </p:nvSpPr>
        <p:spPr/>
        <p:txBody>
          <a:bodyPr/>
          <a:lstStyle/>
          <a:p>
            <a:r>
              <a:rPr lang="en-US" dirty="0" smtClean="0"/>
              <a:t>Updated quotes for tank, window material, mirror, shielding cone, PMT</a:t>
            </a:r>
          </a:p>
          <a:p>
            <a:r>
              <a:rPr lang="en-US" dirty="0" smtClean="0"/>
              <a:t>Added cost for reflecting cone with coating, PMT WLS coating, readout electronics, test and installation</a:t>
            </a:r>
          </a:p>
          <a:p>
            <a:r>
              <a:rPr lang="en-US" dirty="0" smtClean="0"/>
              <a:t>Garth Huber’s Canadian fund request ($75k), submitted in Oct and waiting for reply in Mar</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133600" cy="1143000"/>
          </a:xfrm>
        </p:spPr>
        <p:txBody>
          <a:bodyPr>
            <a:normAutofit fontScale="90000"/>
          </a:bodyPr>
          <a:lstStyle/>
          <a:p>
            <a:pPr algn="l"/>
            <a:r>
              <a:rPr lang="en-US" dirty="0" smtClean="0"/>
              <a:t>Budget update</a:t>
            </a:r>
            <a:endParaRPr lang="en-US" dirty="0"/>
          </a:p>
        </p:txBody>
      </p:sp>
      <p:sp>
        <p:nvSpPr>
          <p:cNvPr id="3" name="Content Placeholder 2"/>
          <p:cNvSpPr>
            <a:spLocks noGrp="1"/>
          </p:cNvSpPr>
          <p:nvPr>
            <p:ph idx="1"/>
          </p:nvPr>
        </p:nvSpPr>
        <p:spPr>
          <a:xfrm>
            <a:off x="152400" y="1600200"/>
            <a:ext cx="2286000" cy="4525963"/>
          </a:xfrm>
        </p:spPr>
        <p:txBody>
          <a:bodyPr>
            <a:normAutofit fontScale="47500" lnSpcReduction="20000"/>
          </a:bodyPr>
          <a:lstStyle/>
          <a:p>
            <a:endParaRPr lang="en-US" dirty="0" smtClean="0"/>
          </a:p>
          <a:p>
            <a:r>
              <a:rPr lang="en-US" dirty="0" smtClean="0"/>
              <a:t> Note: </a:t>
            </a:r>
          </a:p>
          <a:p>
            <a:r>
              <a:rPr lang="en-US" dirty="0" smtClean="0"/>
              <a:t>1. The cost items with question marks have larger uncertainty </a:t>
            </a:r>
          </a:p>
          <a:p>
            <a:r>
              <a:rPr lang="en-US" dirty="0" smtClean="0"/>
              <a:t>2. Can the gas cost be counted into operation and thus reduce HGC budget? </a:t>
            </a:r>
          </a:p>
          <a:p>
            <a:r>
              <a:rPr lang="en-US" dirty="0" smtClean="0"/>
              <a:t>3. We are considering seal-and-fill gas system to make it simple and save cost, but the gas needed could be similar. </a:t>
            </a:r>
          </a:p>
          <a:p>
            <a:r>
              <a:rPr lang="en-US" dirty="0" smtClean="0"/>
              <a:t>4. We are considering MAROC3 readout which might help background suppression </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2667000" y="163366"/>
            <a:ext cx="6324600" cy="654223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1600200" cy="1143000"/>
          </a:xfrm>
        </p:spPr>
        <p:txBody>
          <a:bodyPr>
            <a:noAutofit/>
          </a:bodyPr>
          <a:lstStyle/>
          <a:p>
            <a:r>
              <a:rPr lang="en-US" sz="3500" dirty="0" err="1" smtClean="0"/>
              <a:t>PreRD</a:t>
            </a:r>
            <a:r>
              <a:rPr lang="en-US" sz="3500" dirty="0" smtClean="0"/>
              <a:t> budget</a:t>
            </a:r>
            <a:endParaRPr lang="en-US" sz="3500" dirty="0"/>
          </a:p>
        </p:txBody>
      </p:sp>
      <p:sp>
        <p:nvSpPr>
          <p:cNvPr id="3" name="Content Placeholder 2"/>
          <p:cNvSpPr>
            <a:spLocks noGrp="1"/>
          </p:cNvSpPr>
          <p:nvPr>
            <p:ph idx="1"/>
          </p:nvPr>
        </p:nvSpPr>
        <p:spPr>
          <a:xfrm>
            <a:off x="76200" y="1447800"/>
            <a:ext cx="1905000" cy="5029200"/>
          </a:xfrm>
        </p:spPr>
        <p:txBody>
          <a:bodyPr>
            <a:noAutofit/>
          </a:bodyPr>
          <a:lstStyle/>
          <a:p>
            <a:endParaRPr lang="en-US" sz="1500" dirty="0" smtClean="0"/>
          </a:p>
          <a:p>
            <a:r>
              <a:rPr lang="en-US" sz="1500" dirty="0" smtClean="0"/>
              <a:t> Note: </a:t>
            </a:r>
          </a:p>
          <a:p>
            <a:r>
              <a:rPr lang="en-US" sz="1500" dirty="0" smtClean="0"/>
              <a:t>1. Goal: the pre-R&amp;D is only for evaluating the design, not building a full scale prototype, until </a:t>
            </a:r>
            <a:r>
              <a:rPr lang="en-US" sz="1500" dirty="0" err="1" smtClean="0"/>
              <a:t>SoLID</a:t>
            </a:r>
            <a:r>
              <a:rPr lang="en-US" sz="1500" dirty="0" smtClean="0"/>
              <a:t> becomes a DOE project </a:t>
            </a:r>
          </a:p>
          <a:p>
            <a:r>
              <a:rPr lang="en-US" sz="1500" dirty="0" smtClean="0"/>
              <a:t>2. Time frame: CFI funding is for 2 years, </a:t>
            </a:r>
            <a:r>
              <a:rPr lang="en-US" sz="1500" dirty="0" err="1" smtClean="0"/>
              <a:t>SoLID</a:t>
            </a:r>
            <a:r>
              <a:rPr lang="en-US" sz="1500" dirty="0" smtClean="0"/>
              <a:t> pre-R&amp;D is 3 years at this moment. This mainly affect total manpower</a:t>
            </a:r>
            <a:endParaRPr lang="en-US" sz="15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2051" name="Picture 3"/>
          <p:cNvPicPr>
            <a:picLocks noChangeAspect="1" noChangeArrowheads="1"/>
          </p:cNvPicPr>
          <p:nvPr/>
        </p:nvPicPr>
        <p:blipFill>
          <a:blip r:embed="rId2" cstate="print"/>
          <a:srcRect/>
          <a:stretch>
            <a:fillRect/>
          </a:stretch>
        </p:blipFill>
        <p:spPr bwMode="auto">
          <a:xfrm>
            <a:off x="2000306" y="228600"/>
            <a:ext cx="6915094" cy="64008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Outline</a:t>
            </a:r>
            <a:endParaRPr lang="en-US" dirty="0"/>
          </a:p>
        </p:txBody>
      </p:sp>
      <p:sp>
        <p:nvSpPr>
          <p:cNvPr id="3" name="Content Placeholder 2"/>
          <p:cNvSpPr>
            <a:spLocks noGrp="1"/>
          </p:cNvSpPr>
          <p:nvPr>
            <p:ph idx="1"/>
          </p:nvPr>
        </p:nvSpPr>
        <p:spPr/>
        <p:txBody>
          <a:bodyPr/>
          <a:lstStyle/>
          <a:p>
            <a:r>
              <a:rPr lang="en-US" dirty="0" smtClean="0"/>
              <a:t>Gas</a:t>
            </a:r>
          </a:p>
          <a:p>
            <a:r>
              <a:rPr lang="en-US" dirty="0" smtClean="0"/>
              <a:t>Mirror</a:t>
            </a:r>
          </a:p>
          <a:p>
            <a:r>
              <a:rPr lang="en-US" dirty="0" smtClean="0"/>
              <a:t>Reflection cone</a:t>
            </a:r>
          </a:p>
          <a:p>
            <a:r>
              <a:rPr lang="en-US" dirty="0" smtClean="0"/>
              <a:t>Hit pattern</a:t>
            </a:r>
          </a:p>
          <a:p>
            <a:r>
              <a:rPr lang="en-US" dirty="0" smtClean="0"/>
              <a:t>RICH </a:t>
            </a:r>
            <a:r>
              <a:rPr lang="en-US" dirty="0" smtClean="0"/>
              <a:t>for PID</a:t>
            </a:r>
          </a:p>
          <a:p>
            <a:r>
              <a:rPr lang="en-US" dirty="0" smtClean="0"/>
              <a:t>Cost update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5" name="Picture 2" descr="D:\Google Drive\SoLID_presentation\solid_2015_09\solid_hgc_alone.png"/>
          <p:cNvPicPr>
            <a:picLocks noChangeAspect="1" noChangeArrowheads="1"/>
          </p:cNvPicPr>
          <p:nvPr/>
        </p:nvPicPr>
        <p:blipFill>
          <a:blip r:embed="rId2" cstate="print"/>
          <a:srcRect/>
          <a:stretch>
            <a:fillRect/>
          </a:stretch>
        </p:blipFill>
        <p:spPr bwMode="auto">
          <a:xfrm>
            <a:off x="5181600" y="228600"/>
            <a:ext cx="2819400" cy="2819400"/>
          </a:xfrm>
          <a:prstGeom prst="rect">
            <a:avLst/>
          </a:prstGeom>
          <a:noFill/>
        </p:spPr>
      </p:pic>
      <p:pic>
        <p:nvPicPr>
          <p:cNvPr id="6" name="Picture 2" descr="D:\Google Drive\SoLID_presentation\solid_2015_09\solid_hgc_full.png"/>
          <p:cNvPicPr>
            <a:picLocks noChangeAspect="1" noChangeArrowheads="1"/>
          </p:cNvPicPr>
          <p:nvPr/>
        </p:nvPicPr>
        <p:blipFill>
          <a:blip r:embed="rId3" cstate="print"/>
          <a:srcRect/>
          <a:stretch>
            <a:fillRect/>
          </a:stretch>
        </p:blipFill>
        <p:spPr bwMode="auto">
          <a:xfrm>
            <a:off x="4724400" y="3124200"/>
            <a:ext cx="3657600" cy="36576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l"/>
            <a:r>
              <a:rPr lang="en-US" dirty="0" smtClean="0"/>
              <a:t>Gas as C4F10</a:t>
            </a:r>
            <a:endParaRPr lang="en-US" dirty="0"/>
          </a:p>
        </p:txBody>
      </p:sp>
      <p:sp>
        <p:nvSpPr>
          <p:cNvPr id="3" name="Content Placeholder 2"/>
          <p:cNvSpPr>
            <a:spLocks noGrp="1"/>
          </p:cNvSpPr>
          <p:nvPr>
            <p:ph idx="1"/>
          </p:nvPr>
        </p:nvSpPr>
        <p:spPr>
          <a:xfrm>
            <a:off x="457200" y="762001"/>
            <a:ext cx="5334000" cy="1828799"/>
          </a:xfrm>
        </p:spPr>
        <p:txBody>
          <a:bodyPr>
            <a:normAutofit fontScale="62500" lnSpcReduction="20000"/>
          </a:bodyPr>
          <a:lstStyle/>
          <a:p>
            <a:r>
              <a:rPr lang="en-US" dirty="0" smtClean="0"/>
              <a:t>“EPA has taken the approach with GHG compliance of placing most of the regulatory burden on the manufacturing side of things. In other words, if we are able to purchase C4F10 legally, this can be done without the requirement for obtaining any air permits at this time.“  -- Scott Conley</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pic>
        <p:nvPicPr>
          <p:cNvPr id="5122" name="Picture 2" descr="C:\SD\Dropbox\SoLID_HGC\gas\hall_a_temperature_expanded_vertical_scale.bmp"/>
          <p:cNvPicPr>
            <a:picLocks noChangeAspect="1" noChangeArrowheads="1"/>
          </p:cNvPicPr>
          <p:nvPr/>
        </p:nvPicPr>
        <p:blipFill>
          <a:blip r:embed="rId2" cstate="print"/>
          <a:srcRect/>
          <a:stretch>
            <a:fillRect/>
          </a:stretch>
        </p:blipFill>
        <p:spPr bwMode="auto">
          <a:xfrm>
            <a:off x="2514600" y="3124200"/>
            <a:ext cx="6502400" cy="3657600"/>
          </a:xfrm>
          <a:prstGeom prst="rect">
            <a:avLst/>
          </a:prstGeom>
          <a:noFill/>
        </p:spPr>
      </p:pic>
      <p:pic>
        <p:nvPicPr>
          <p:cNvPr id="5124" name="Picture 4"/>
          <p:cNvPicPr>
            <a:picLocks noChangeAspect="1" noChangeArrowheads="1"/>
          </p:cNvPicPr>
          <p:nvPr/>
        </p:nvPicPr>
        <p:blipFill>
          <a:blip r:embed="rId3" cstate="print"/>
          <a:srcRect/>
          <a:stretch>
            <a:fillRect/>
          </a:stretch>
        </p:blipFill>
        <p:spPr bwMode="auto">
          <a:xfrm>
            <a:off x="6096000" y="304800"/>
            <a:ext cx="2716253" cy="2743200"/>
          </a:xfrm>
          <a:prstGeom prst="rect">
            <a:avLst/>
          </a:prstGeom>
          <a:noFill/>
          <a:ln w="9525">
            <a:noFill/>
            <a:miter lim="800000"/>
            <a:headEnd/>
            <a:tailEnd/>
          </a:ln>
        </p:spPr>
      </p:pic>
      <p:sp>
        <p:nvSpPr>
          <p:cNvPr id="8" name="Rectangle 7"/>
          <p:cNvSpPr/>
          <p:nvPr/>
        </p:nvSpPr>
        <p:spPr>
          <a:xfrm>
            <a:off x="6629400" y="152400"/>
            <a:ext cx="2431948" cy="646331"/>
          </a:xfrm>
          <a:prstGeom prst="rect">
            <a:avLst/>
          </a:prstGeom>
        </p:spPr>
        <p:txBody>
          <a:bodyPr wrap="none">
            <a:spAutoFit/>
          </a:bodyPr>
          <a:lstStyle/>
          <a:p>
            <a:r>
              <a:rPr lang="en-US" dirty="0" smtClean="0"/>
              <a:t>15C(60F) safe at 1.5atm</a:t>
            </a:r>
          </a:p>
          <a:p>
            <a:r>
              <a:rPr lang="en-US" dirty="0" smtClean="0"/>
              <a:t>according to calculation</a:t>
            </a:r>
            <a:endParaRPr lang="en-US" dirty="0"/>
          </a:p>
        </p:txBody>
      </p:sp>
      <p:sp>
        <p:nvSpPr>
          <p:cNvPr id="9" name="Content Placeholder 2"/>
          <p:cNvSpPr txBox="1">
            <a:spLocks/>
          </p:cNvSpPr>
          <p:nvPr/>
        </p:nvSpPr>
        <p:spPr>
          <a:xfrm>
            <a:off x="152400" y="2667001"/>
            <a:ext cx="2362200" cy="2819399"/>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So far the temperature</a:t>
            </a:r>
            <a:r>
              <a:rPr kumimoji="0" lang="en-US" sz="2000" b="0" i="0" u="none" strike="noStrike" kern="1200" cap="none" spc="0" normalizeH="0" noProof="0" dirty="0" smtClean="0">
                <a:ln>
                  <a:noFill/>
                </a:ln>
                <a:solidFill>
                  <a:schemeClr val="tx1"/>
                </a:solidFill>
                <a:effectLst/>
                <a:uLnTx/>
                <a:uFillTx/>
                <a:latin typeface="+mn-lt"/>
                <a:ea typeface="+mn-ea"/>
                <a:cs typeface="+mn-cs"/>
              </a:rPr>
              <a:t> seems ok. </a:t>
            </a:r>
            <a:r>
              <a:rPr lang="en-US" sz="2000" baseline="0" dirty="0" smtClean="0"/>
              <a:t>We</a:t>
            </a:r>
            <a:r>
              <a:rPr lang="en-US" sz="2000" dirty="0" smtClean="0"/>
              <a:t> need to do a test to valid the phase diagram</a:t>
            </a: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2844594" y="3505200"/>
            <a:ext cx="6528006" cy="923330"/>
          </a:xfrm>
          <a:prstGeom prst="rect">
            <a:avLst/>
          </a:prstGeom>
        </p:spPr>
        <p:txBody>
          <a:bodyPr wrap="none">
            <a:spAutoFit/>
          </a:bodyPr>
          <a:lstStyle/>
          <a:p>
            <a:r>
              <a:rPr lang="en-US" dirty="0" smtClean="0"/>
              <a:t>Hall A temperature for last two years (lcw:97_HA_RmTmp on EPICS)</a:t>
            </a:r>
          </a:p>
          <a:p>
            <a:r>
              <a:rPr lang="en-US" dirty="0" smtClean="0"/>
              <a:t>Minimum at 67F</a:t>
            </a:r>
          </a:p>
          <a:p>
            <a:r>
              <a:rPr lang="en-US" dirty="0" smtClean="0"/>
              <a:t>-- Jack Segal</a:t>
            </a:r>
            <a:endParaRPr lang="en-US" dirty="0"/>
          </a:p>
        </p:txBody>
      </p:sp>
      <p:sp>
        <p:nvSpPr>
          <p:cNvPr id="11" name="Content Placeholder 2"/>
          <p:cNvSpPr txBox="1">
            <a:spLocks/>
          </p:cNvSpPr>
          <p:nvPr/>
        </p:nvSpPr>
        <p:spPr>
          <a:xfrm>
            <a:off x="152400" y="4724400"/>
            <a:ext cx="2209800" cy="19050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rgbClr val="7030A0"/>
                </a:solidFill>
                <a:effectLst/>
                <a:uLnTx/>
                <a:uFillTx/>
                <a:latin typeface="+mn-lt"/>
                <a:ea typeface="+mn-ea"/>
                <a:cs typeface="+mn-cs"/>
              </a:rPr>
              <a:t>Gas system</a:t>
            </a:r>
            <a:r>
              <a:rPr kumimoji="0" lang="en-US" sz="1600" b="0" i="0" u="none" strike="noStrike" kern="1200" cap="none" spc="0" normalizeH="0" noProof="0" dirty="0" smtClean="0">
                <a:ln>
                  <a:noFill/>
                </a:ln>
                <a:solidFill>
                  <a:srgbClr val="7030A0"/>
                </a:solidFill>
                <a:effectLst/>
                <a:uLnTx/>
                <a:uFillTx/>
                <a:latin typeface="+mn-lt"/>
                <a:ea typeface="+mn-ea"/>
                <a:cs typeface="+mn-cs"/>
              </a:rPr>
              <a:t> would need </a:t>
            </a:r>
            <a:r>
              <a:rPr kumimoji="0" lang="en-US" sz="1600" b="0" i="0" u="none" strike="noStrike" kern="1200" cap="none" spc="0" normalizeH="0" noProof="0" dirty="0" err="1" smtClean="0">
                <a:ln>
                  <a:noFill/>
                </a:ln>
                <a:solidFill>
                  <a:srgbClr val="7030A0"/>
                </a:solidFill>
                <a:effectLst/>
                <a:uLnTx/>
                <a:uFillTx/>
                <a:latin typeface="+mn-lt"/>
                <a:ea typeface="+mn-ea"/>
                <a:cs typeface="+mn-cs"/>
              </a:rPr>
              <a:t>jlab</a:t>
            </a:r>
            <a:r>
              <a:rPr kumimoji="0" lang="en-US" sz="1600" b="0" i="0" u="none" strike="noStrike" kern="1200" cap="none" spc="0" normalizeH="0" noProof="0" dirty="0" smtClean="0">
                <a:ln>
                  <a:noFill/>
                </a:ln>
                <a:solidFill>
                  <a:srgbClr val="7030A0"/>
                </a:solidFill>
                <a:effectLst/>
                <a:uLnTx/>
                <a:uFillTx/>
                <a:latin typeface="+mn-lt"/>
                <a:ea typeface="+mn-ea"/>
                <a:cs typeface="+mn-cs"/>
              </a:rPr>
              <a:t> engineering support both the default recirculation system or the alternative fill-and-seal one</a:t>
            </a:r>
            <a:endParaRPr kumimoji="0" lang="en-US" sz="1600" b="0" i="0" u="none" strike="noStrike" kern="1200" cap="none" spc="0" normalizeH="0" baseline="0" noProof="0" dirty="0">
              <a:ln>
                <a:noFill/>
              </a:ln>
              <a:solidFill>
                <a:srgbClr val="7030A0"/>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mirror</a:t>
            </a:r>
            <a:endParaRPr lang="en-US" dirty="0"/>
          </a:p>
        </p:txBody>
      </p:sp>
      <p:sp>
        <p:nvSpPr>
          <p:cNvPr id="3" name="Content Placeholder 2"/>
          <p:cNvSpPr>
            <a:spLocks noGrp="1"/>
          </p:cNvSpPr>
          <p:nvPr>
            <p:ph idx="1"/>
          </p:nvPr>
        </p:nvSpPr>
        <p:spPr>
          <a:xfrm>
            <a:off x="457200" y="1143000"/>
            <a:ext cx="5029200" cy="5334000"/>
          </a:xfrm>
        </p:spPr>
        <p:txBody>
          <a:bodyPr>
            <a:normAutofit fontScale="62500" lnSpcReduction="20000"/>
          </a:bodyPr>
          <a:lstStyle/>
          <a:p>
            <a:r>
              <a:rPr lang="en-US" dirty="0" smtClean="0"/>
              <a:t>Radius of curvature (ROC) 2.3m </a:t>
            </a:r>
          </a:p>
          <a:p>
            <a:r>
              <a:rPr lang="en-US" dirty="0" smtClean="0"/>
              <a:t>Area 0.4m2, 12m2 total, proportional to cost</a:t>
            </a:r>
          </a:p>
          <a:p>
            <a:r>
              <a:rPr lang="en-US" dirty="0" smtClean="0"/>
              <a:t>CMA underestimated our size even though we gave them the drawing, this led to new cost 2.5 times of the old.</a:t>
            </a:r>
          </a:p>
          <a:p>
            <a:r>
              <a:rPr lang="en-US" dirty="0" smtClean="0"/>
              <a:t>One time cost mandrel 120k and 21k per mirror, total 750k</a:t>
            </a:r>
          </a:p>
          <a:p>
            <a:r>
              <a:rPr lang="en-US" dirty="0" smtClean="0"/>
              <a:t>high cost to make prototype mirror $80 due to minimum material purchase</a:t>
            </a:r>
          </a:p>
          <a:p>
            <a:r>
              <a:rPr lang="en-US" dirty="0" smtClean="0"/>
              <a:t>They have existing </a:t>
            </a:r>
            <a:r>
              <a:rPr lang="en-US" dirty="0" err="1" smtClean="0"/>
              <a:t>LHCb</a:t>
            </a:r>
            <a:r>
              <a:rPr lang="en-US" dirty="0" smtClean="0"/>
              <a:t> mirror mandrel (ROC=2.7m), we may study if we can tune our design to use it, like CLAS12 RICH mirror</a:t>
            </a:r>
          </a:p>
          <a:p>
            <a:endParaRPr lang="en-US" dirty="0" smtClean="0"/>
          </a:p>
          <a:p>
            <a:r>
              <a:rPr lang="en-US" dirty="0" smtClean="0">
                <a:solidFill>
                  <a:srgbClr val="7030A0"/>
                </a:solidFill>
              </a:rPr>
              <a:t>For </a:t>
            </a:r>
            <a:r>
              <a:rPr lang="en-US" dirty="0" err="1" smtClean="0">
                <a:solidFill>
                  <a:srgbClr val="7030A0"/>
                </a:solidFill>
              </a:rPr>
              <a:t>PreRD</a:t>
            </a:r>
            <a:r>
              <a:rPr lang="en-US" dirty="0" smtClean="0">
                <a:solidFill>
                  <a:srgbClr val="7030A0"/>
                </a:solidFill>
              </a:rPr>
              <a:t>, we are thinking of using many small piece of mirror base (a few cm2), arrange them to cover the full size and coat them to test coating quality</a:t>
            </a:r>
          </a:p>
          <a:p>
            <a:endParaRPr lang="en-US" dirty="0" smtClean="0"/>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5638800" y="1295400"/>
            <a:ext cx="3241582" cy="2895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500" dirty="0" smtClean="0"/>
              <a:t>7 feet diameter chamber at SBU under work</a:t>
            </a:r>
            <a:br>
              <a:rPr lang="en-US" sz="3500" dirty="0" smtClean="0"/>
            </a:br>
            <a:r>
              <a:rPr lang="en-US" sz="3500" dirty="0" smtClean="0"/>
              <a:t>to coat Al and MgF</a:t>
            </a:r>
            <a:r>
              <a:rPr lang="en-US" sz="3500" baseline="-25000" dirty="0" smtClean="0"/>
              <a:t>2</a:t>
            </a:r>
            <a:endParaRPr lang="en-US" sz="3500" baseline="-250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5" name="Picture 2"/>
          <p:cNvPicPr>
            <a:picLocks noChangeAspect="1" noChangeArrowheads="1"/>
          </p:cNvPicPr>
          <p:nvPr/>
        </p:nvPicPr>
        <p:blipFill>
          <a:blip r:embed="rId2" cstate="print"/>
          <a:srcRect/>
          <a:stretch>
            <a:fillRect/>
          </a:stretch>
        </p:blipFill>
        <p:spPr bwMode="auto">
          <a:xfrm>
            <a:off x="304800" y="1447800"/>
            <a:ext cx="8591550" cy="522922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pPr algn="l"/>
            <a:r>
              <a:rPr lang="en-US" dirty="0" smtClean="0"/>
              <a:t>Reflecting cone</a:t>
            </a:r>
            <a:endParaRPr lang="en-US" dirty="0"/>
          </a:p>
        </p:txBody>
      </p:sp>
      <p:sp>
        <p:nvSpPr>
          <p:cNvPr id="3" name="Content Placeholder 2"/>
          <p:cNvSpPr>
            <a:spLocks noGrp="1"/>
          </p:cNvSpPr>
          <p:nvPr>
            <p:ph idx="1"/>
          </p:nvPr>
        </p:nvSpPr>
        <p:spPr>
          <a:xfrm>
            <a:off x="457200" y="609601"/>
            <a:ext cx="5562600" cy="2438400"/>
          </a:xfrm>
        </p:spPr>
        <p:txBody>
          <a:bodyPr>
            <a:normAutofit fontScale="85000" lnSpcReduction="10000"/>
          </a:bodyPr>
          <a:lstStyle/>
          <a:p>
            <a:r>
              <a:rPr lang="en-US" dirty="0" err="1" smtClean="0"/>
              <a:t>Lexan</a:t>
            </a:r>
            <a:r>
              <a:rPr lang="en-US" dirty="0" smtClean="0"/>
              <a:t> film coated with Al and protection, then roll on base, use for CLAS12 LTCC main mirror with good reflection as shown</a:t>
            </a:r>
          </a:p>
          <a:p>
            <a:r>
              <a:rPr lang="en-US" dirty="0" smtClean="0"/>
              <a:t>We can attach them onto shielding cone directly as reflecting cone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6146" name="Picture 2" descr="C:\SD\Dropbox\SoLID_HGC\cone_reflecting\IMG_20150929_134019.jpg"/>
          <p:cNvPicPr>
            <a:picLocks noChangeAspect="1" noChangeArrowheads="1"/>
          </p:cNvPicPr>
          <p:nvPr/>
        </p:nvPicPr>
        <p:blipFill>
          <a:blip r:embed="rId2" cstate="print"/>
          <a:srcRect/>
          <a:stretch>
            <a:fillRect/>
          </a:stretch>
        </p:blipFill>
        <p:spPr bwMode="auto">
          <a:xfrm>
            <a:off x="6248400" y="228600"/>
            <a:ext cx="2743200" cy="3657600"/>
          </a:xfrm>
          <a:prstGeom prst="rect">
            <a:avLst/>
          </a:prstGeom>
          <a:noFill/>
        </p:spPr>
      </p:pic>
      <p:pic>
        <p:nvPicPr>
          <p:cNvPr id="6147" name="Picture 3" descr="C:\SD\Dropbox\SoLID_HGC\other_Cerenkov\CLAS12_LTCC\IMG_20150623_161609.jpg"/>
          <p:cNvPicPr>
            <a:picLocks noChangeAspect="1" noChangeArrowheads="1"/>
          </p:cNvPicPr>
          <p:nvPr/>
        </p:nvPicPr>
        <p:blipFill>
          <a:blip r:embed="rId3" cstate="print"/>
          <a:srcRect/>
          <a:stretch>
            <a:fillRect/>
          </a:stretch>
        </p:blipFill>
        <p:spPr bwMode="auto">
          <a:xfrm>
            <a:off x="6019800" y="4343400"/>
            <a:ext cx="3048000" cy="2286000"/>
          </a:xfrm>
          <a:prstGeom prst="rect">
            <a:avLst/>
          </a:prstGeom>
          <a:noFill/>
        </p:spPr>
      </p:pic>
      <p:graphicFrame>
        <p:nvGraphicFramePr>
          <p:cNvPr id="7" name="Chart 6"/>
          <p:cNvGraphicFramePr/>
          <p:nvPr/>
        </p:nvGraphicFramePr>
        <p:xfrm>
          <a:off x="152400" y="3352800"/>
          <a:ext cx="5715000" cy="323373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pPr algn="l"/>
            <a:r>
              <a:rPr lang="en-US" sz="2500" dirty="0" smtClean="0"/>
              <a:t>Photon electron hit pattern </a:t>
            </a:r>
            <a:r>
              <a:rPr lang="en-US" sz="1600" dirty="0" smtClean="0"/>
              <a:t>of pi- from target center toward sector center</a:t>
            </a:r>
            <a:br>
              <a:rPr lang="en-US" sz="1600" dirty="0" smtClean="0"/>
            </a:br>
            <a:r>
              <a:rPr lang="en-US" sz="1600" dirty="0" smtClean="0"/>
              <a:t>hit mostly below 1 for any MAPMT pixel as shown by binning</a:t>
            </a:r>
            <a:br>
              <a:rPr lang="en-US" sz="1600" dirty="0" smtClean="0"/>
            </a:br>
            <a:r>
              <a:rPr lang="en-US" sz="1600" dirty="0" smtClean="0"/>
              <a:t>Interesting to use MAROC3 with only digital output as record out for counting and possible pattern recognition</a:t>
            </a:r>
            <a:endParaRPr lang="en-US" sz="1600" dirty="0"/>
          </a:p>
        </p:txBody>
      </p:sp>
      <p:pic>
        <p:nvPicPr>
          <p:cNvPr id="1035" name="Picture 11" descr="C:\SD\Dropbox\tmp\gas\output_pim_z0_p3.0_theta8_phi0_blockoff_fieldoff_1e3.png"/>
          <p:cNvPicPr>
            <a:picLocks noChangeAspect="1" noChangeArrowheads="1"/>
          </p:cNvPicPr>
          <p:nvPr/>
        </p:nvPicPr>
        <p:blipFill>
          <a:blip r:embed="rId2" cstate="print"/>
          <a:srcRect/>
          <a:stretch>
            <a:fillRect/>
          </a:stretch>
        </p:blipFill>
        <p:spPr bwMode="auto">
          <a:xfrm>
            <a:off x="381000" y="1295400"/>
            <a:ext cx="2810933" cy="2743200"/>
          </a:xfrm>
          <a:prstGeom prst="rect">
            <a:avLst/>
          </a:prstGeom>
          <a:noFill/>
        </p:spPr>
      </p:pic>
      <p:pic>
        <p:nvPicPr>
          <p:cNvPr id="1036" name="Picture 12" descr="C:\SD\Dropbox\tmp\gas\output_pim_z0_p3.0_theta14_phi0_blockoff_fieldoff_1e3.png"/>
          <p:cNvPicPr>
            <a:picLocks noChangeAspect="1" noChangeArrowheads="1"/>
          </p:cNvPicPr>
          <p:nvPr/>
        </p:nvPicPr>
        <p:blipFill>
          <a:blip r:embed="rId3" cstate="print"/>
          <a:srcRect/>
          <a:stretch>
            <a:fillRect/>
          </a:stretch>
        </p:blipFill>
        <p:spPr bwMode="auto">
          <a:xfrm>
            <a:off x="389467" y="4038600"/>
            <a:ext cx="2810933" cy="2743200"/>
          </a:xfrm>
          <a:prstGeom prst="rect">
            <a:avLst/>
          </a:prstGeom>
          <a:noFill/>
        </p:spPr>
      </p:pic>
      <p:pic>
        <p:nvPicPr>
          <p:cNvPr id="1037" name="Picture 13" descr="C:\SD\Dropbox\tmp\gas\output_pim_z0_p5.0_theta8_phi0_blockoff_fieldoff_1e3.png"/>
          <p:cNvPicPr>
            <a:picLocks noChangeAspect="1" noChangeArrowheads="1"/>
          </p:cNvPicPr>
          <p:nvPr/>
        </p:nvPicPr>
        <p:blipFill>
          <a:blip r:embed="rId4" cstate="print"/>
          <a:srcRect/>
          <a:stretch>
            <a:fillRect/>
          </a:stretch>
        </p:blipFill>
        <p:spPr bwMode="auto">
          <a:xfrm>
            <a:off x="3352800" y="1371600"/>
            <a:ext cx="2810933" cy="2743200"/>
          </a:xfrm>
          <a:prstGeom prst="rect">
            <a:avLst/>
          </a:prstGeom>
          <a:noFill/>
        </p:spPr>
      </p:pic>
      <p:pic>
        <p:nvPicPr>
          <p:cNvPr id="1038" name="Picture 14" descr="C:\SD\Dropbox\tmp\gas\output_pim_z0_p5.0_theta14_phi0_blockoff_fieldoff_1e3.png"/>
          <p:cNvPicPr>
            <a:picLocks noChangeAspect="1" noChangeArrowheads="1"/>
          </p:cNvPicPr>
          <p:nvPr/>
        </p:nvPicPr>
        <p:blipFill>
          <a:blip r:embed="rId5" cstate="print"/>
          <a:srcRect/>
          <a:stretch>
            <a:fillRect/>
          </a:stretch>
        </p:blipFill>
        <p:spPr bwMode="auto">
          <a:xfrm>
            <a:off x="3352800" y="4038600"/>
            <a:ext cx="2810933" cy="2743200"/>
          </a:xfrm>
          <a:prstGeom prst="rect">
            <a:avLst/>
          </a:prstGeom>
          <a:noFill/>
        </p:spPr>
      </p:pic>
      <p:pic>
        <p:nvPicPr>
          <p:cNvPr id="1039" name="Picture 15" descr="C:\SD\Dropbox\tmp\gas\output_pim_z0_p7.0_theta8_phi0_blockoff_fieldoff_1e3.png"/>
          <p:cNvPicPr>
            <a:picLocks noChangeAspect="1" noChangeArrowheads="1"/>
          </p:cNvPicPr>
          <p:nvPr/>
        </p:nvPicPr>
        <p:blipFill>
          <a:blip r:embed="rId6" cstate="print"/>
          <a:srcRect/>
          <a:stretch>
            <a:fillRect/>
          </a:stretch>
        </p:blipFill>
        <p:spPr bwMode="auto">
          <a:xfrm>
            <a:off x="6333067" y="1371600"/>
            <a:ext cx="2810933" cy="2743200"/>
          </a:xfrm>
          <a:prstGeom prst="rect">
            <a:avLst/>
          </a:prstGeom>
          <a:noFill/>
        </p:spPr>
      </p:pic>
      <p:pic>
        <p:nvPicPr>
          <p:cNvPr id="1040" name="Picture 16" descr="C:\SD\Dropbox\tmp\gas\output_pim_z0_p7.0_theta14_phi0_blockoff_fieldoff_1e3.png"/>
          <p:cNvPicPr>
            <a:picLocks noChangeAspect="1" noChangeArrowheads="1"/>
          </p:cNvPicPr>
          <p:nvPr/>
        </p:nvPicPr>
        <p:blipFill>
          <a:blip r:embed="rId7" cstate="print"/>
          <a:srcRect/>
          <a:stretch>
            <a:fillRect/>
          </a:stretch>
        </p:blipFill>
        <p:spPr bwMode="auto">
          <a:xfrm>
            <a:off x="6333067" y="4038600"/>
            <a:ext cx="2810933" cy="2743200"/>
          </a:xfrm>
          <a:prstGeom prst="rect">
            <a:avLst/>
          </a:prstGeom>
          <a:noFill/>
        </p:spPr>
      </p:pic>
      <p:sp>
        <p:nvSpPr>
          <p:cNvPr id="20" name="Rectangle 19"/>
          <p:cNvSpPr/>
          <p:nvPr/>
        </p:nvSpPr>
        <p:spPr>
          <a:xfrm>
            <a:off x="1295400" y="1154668"/>
            <a:ext cx="69442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3GeV</a:t>
            </a:r>
            <a:endParaRPr lang="en-US" dirty="0"/>
          </a:p>
        </p:txBody>
      </p:sp>
      <p:sp>
        <p:nvSpPr>
          <p:cNvPr id="21" name="Rectangle 20"/>
          <p:cNvSpPr/>
          <p:nvPr/>
        </p:nvSpPr>
        <p:spPr>
          <a:xfrm>
            <a:off x="4343400" y="1219200"/>
            <a:ext cx="69442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5GeV</a:t>
            </a:r>
            <a:endParaRPr lang="en-US" dirty="0"/>
          </a:p>
        </p:txBody>
      </p:sp>
      <p:sp>
        <p:nvSpPr>
          <p:cNvPr id="22" name="Rectangle 21"/>
          <p:cNvSpPr/>
          <p:nvPr/>
        </p:nvSpPr>
        <p:spPr>
          <a:xfrm>
            <a:off x="7315200" y="1230868"/>
            <a:ext cx="69442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7GeV</a:t>
            </a:r>
            <a:endParaRPr lang="en-US" dirty="0"/>
          </a:p>
        </p:txBody>
      </p:sp>
      <p:sp>
        <p:nvSpPr>
          <p:cNvPr id="23" name="Rectangle 22"/>
          <p:cNvSpPr/>
          <p:nvPr/>
        </p:nvSpPr>
        <p:spPr>
          <a:xfrm>
            <a:off x="0" y="2743200"/>
            <a:ext cx="647934"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dirty="0" smtClean="0"/>
              <a:t>8deg</a:t>
            </a:r>
            <a:endParaRPr lang="en-US" dirty="0"/>
          </a:p>
        </p:txBody>
      </p:sp>
      <p:sp>
        <p:nvSpPr>
          <p:cNvPr id="24" name="Rectangle 23"/>
          <p:cNvSpPr/>
          <p:nvPr/>
        </p:nvSpPr>
        <p:spPr>
          <a:xfrm>
            <a:off x="0" y="5257800"/>
            <a:ext cx="764953"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r>
              <a:rPr lang="en-US" dirty="0" smtClean="0"/>
              <a:t>14deg</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with </a:t>
            </a:r>
            <a:r>
              <a:rPr lang="en-US" dirty="0" err="1" smtClean="0"/>
              <a:t>Aerogel</a:t>
            </a:r>
            <a:r>
              <a:rPr lang="en-US" dirty="0" smtClean="0"/>
              <a:t> RICH for PID</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HGC plans to do </a:t>
            </a:r>
            <a:r>
              <a:rPr lang="en-US" dirty="0" err="1" smtClean="0"/>
              <a:t>kaon</a:t>
            </a:r>
            <a:r>
              <a:rPr lang="en-US" dirty="0" smtClean="0"/>
              <a:t> suppression from 2.5-7.5GeV</a:t>
            </a:r>
          </a:p>
          <a:p>
            <a:r>
              <a:rPr lang="en-US" dirty="0" smtClean="0"/>
              <a:t>FA-TOF (100ps) can have separation of k/pi at  2.5GeV and p/k at 4.5GeV</a:t>
            </a:r>
          </a:p>
          <a:p>
            <a:r>
              <a:rPr lang="en-US" dirty="0" err="1" smtClean="0"/>
              <a:t>Aerogel</a:t>
            </a:r>
            <a:r>
              <a:rPr lang="en-US" dirty="0" smtClean="0"/>
              <a:t>(n=1.02) has threshold </a:t>
            </a:r>
            <a:r>
              <a:rPr lang="en-US" dirty="0" err="1" smtClean="0"/>
              <a:t>pion</a:t>
            </a:r>
            <a:r>
              <a:rPr lang="en-US" dirty="0" smtClean="0"/>
              <a:t> 0.67GeV, </a:t>
            </a:r>
            <a:r>
              <a:rPr lang="en-US" dirty="0" err="1" smtClean="0"/>
              <a:t>kaon</a:t>
            </a:r>
            <a:r>
              <a:rPr lang="en-US" dirty="0" smtClean="0"/>
              <a:t> 2.46GeV, p 4.89GeV</a:t>
            </a:r>
          </a:p>
          <a:p>
            <a:r>
              <a:rPr lang="en-US" dirty="0" smtClean="0"/>
              <a:t>Exactly configuration as HGC, remove gas and add 2cm thickness </a:t>
            </a:r>
            <a:r>
              <a:rPr lang="en-US" dirty="0" err="1" smtClean="0"/>
              <a:t>aerogel</a:t>
            </a:r>
            <a:r>
              <a:rPr lang="en-US" dirty="0" smtClean="0"/>
              <a:t> at front</a:t>
            </a:r>
          </a:p>
          <a:p>
            <a:r>
              <a:rPr lang="en-US" dirty="0" smtClean="0"/>
              <a:t>Throw particles with various mom from target center toward sector center</a:t>
            </a:r>
          </a:p>
          <a:p>
            <a:r>
              <a:rPr lang="en-US" dirty="0" smtClean="0"/>
              <a:t>photon below 350nm are scattered in </a:t>
            </a:r>
            <a:r>
              <a:rPr lang="en-US" dirty="0" err="1" smtClean="0"/>
              <a:t>aerogel</a:t>
            </a:r>
            <a:r>
              <a:rPr lang="en-US" dirty="0" smtClean="0"/>
              <a:t> a lot, assume they are blocked</a:t>
            </a:r>
          </a:p>
          <a:p>
            <a:r>
              <a:rPr lang="en-US" dirty="0" smtClean="0"/>
              <a:t>Add QE of H12700-03</a:t>
            </a:r>
          </a:p>
          <a:p>
            <a:endParaRPr lang="en-US" dirty="0" smtClean="0"/>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000" dirty="0" smtClean="0"/>
              <a:t>Photo electron hit pattern at 14 deg</a:t>
            </a:r>
            <a:br>
              <a:rPr lang="en-US" sz="3000" dirty="0" smtClean="0"/>
            </a:br>
            <a:r>
              <a:rPr lang="en-US" sz="3000" dirty="0" smtClean="0"/>
              <a:t>(interesting)</a:t>
            </a:r>
            <a:endParaRPr lang="en-US" sz="3000" dirty="0"/>
          </a:p>
        </p:txBody>
      </p:sp>
      <p:sp>
        <p:nvSpPr>
          <p:cNvPr id="3" name="Content Placeholder 2"/>
          <p:cNvSpPr>
            <a:spLocks noGrp="1"/>
          </p:cNvSpPr>
          <p:nvPr>
            <p:ph idx="1"/>
          </p:nvPr>
        </p:nvSpPr>
        <p:spPr>
          <a:xfrm>
            <a:off x="762000" y="1600200"/>
            <a:ext cx="8229600" cy="4525963"/>
          </a:xfrm>
        </p:spPr>
        <p:txBody>
          <a:bodyPr/>
          <a:lstStyle/>
          <a:p>
            <a:endParaRPr lang="en-US"/>
          </a:p>
        </p:txBody>
      </p:sp>
      <p:sp>
        <p:nvSpPr>
          <p:cNvPr id="4" name="Slide Number Placeholder 3"/>
          <p:cNvSpPr>
            <a:spLocks noGrp="1"/>
          </p:cNvSpPr>
          <p:nvPr>
            <p:ph type="sldNum" sz="quarter" idx="12"/>
          </p:nvPr>
        </p:nvSpPr>
        <p:spPr>
          <a:xfrm>
            <a:off x="6781800" y="4375150"/>
            <a:ext cx="2133600" cy="365125"/>
          </a:xfrm>
        </p:spPr>
        <p:txBody>
          <a:bodyPr/>
          <a:lstStyle/>
          <a:p>
            <a:fld id="{B6F15528-21DE-4FAA-801E-634DDDAF4B2B}" type="slidenum">
              <a:rPr lang="en-US" smtClean="0"/>
              <a:pPr/>
              <a:t>9</a:t>
            </a:fld>
            <a:endParaRPr lang="en-US"/>
          </a:p>
        </p:txBody>
      </p:sp>
      <p:sp>
        <p:nvSpPr>
          <p:cNvPr id="5" name="Slide Number Placeholder 3"/>
          <p:cNvSpPr txBox="1">
            <a:spLocks/>
          </p:cNvSpPr>
          <p:nvPr/>
        </p:nvSpPr>
        <p:spPr>
          <a:xfrm>
            <a:off x="6934200" y="45275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6" name="Picture 3" descr="C:\SD\Dropbox\tmp\aerogel\output_km_z0_p2.5_theta14_phi0_blockoff_fieldoff_1e3.png"/>
          <p:cNvPicPr>
            <a:picLocks noChangeAspect="1" noChangeArrowheads="1"/>
          </p:cNvPicPr>
          <p:nvPr/>
        </p:nvPicPr>
        <p:blipFill>
          <a:blip r:embed="rId2" cstate="print"/>
          <a:srcRect/>
          <a:stretch>
            <a:fillRect/>
          </a:stretch>
        </p:blipFill>
        <p:spPr bwMode="auto">
          <a:xfrm>
            <a:off x="457200" y="3048000"/>
            <a:ext cx="1873956" cy="1828800"/>
          </a:xfrm>
          <a:prstGeom prst="rect">
            <a:avLst/>
          </a:prstGeom>
          <a:noFill/>
        </p:spPr>
      </p:pic>
      <p:pic>
        <p:nvPicPr>
          <p:cNvPr id="7" name="Picture 5" descr="C:\SD\Dropbox\tmp\aerogel\output_km_z0_p5.0_theta14_phi0_blockoff_fieldoff_1e3.png"/>
          <p:cNvPicPr>
            <a:picLocks noChangeAspect="1" noChangeArrowheads="1"/>
          </p:cNvPicPr>
          <p:nvPr/>
        </p:nvPicPr>
        <p:blipFill>
          <a:blip r:embed="rId3" cstate="print"/>
          <a:srcRect/>
          <a:stretch>
            <a:fillRect/>
          </a:stretch>
        </p:blipFill>
        <p:spPr bwMode="auto">
          <a:xfrm>
            <a:off x="2393244" y="3048000"/>
            <a:ext cx="1873956" cy="1828800"/>
          </a:xfrm>
          <a:prstGeom prst="rect">
            <a:avLst/>
          </a:prstGeom>
          <a:noFill/>
        </p:spPr>
      </p:pic>
      <p:pic>
        <p:nvPicPr>
          <p:cNvPr id="8" name="Picture 7" descr="C:\SD\Dropbox\tmp\aerogel\output_km_z0_p7.0_theta14_phi0_blockoff_fieldoff_1e3.png"/>
          <p:cNvPicPr>
            <a:picLocks noChangeAspect="1" noChangeArrowheads="1"/>
          </p:cNvPicPr>
          <p:nvPr/>
        </p:nvPicPr>
        <p:blipFill>
          <a:blip r:embed="rId4" cstate="print"/>
          <a:srcRect/>
          <a:stretch>
            <a:fillRect/>
          </a:stretch>
        </p:blipFill>
        <p:spPr bwMode="auto">
          <a:xfrm>
            <a:off x="4724400" y="3048000"/>
            <a:ext cx="1873956" cy="1828800"/>
          </a:xfrm>
          <a:prstGeom prst="rect">
            <a:avLst/>
          </a:prstGeom>
          <a:noFill/>
        </p:spPr>
      </p:pic>
      <p:pic>
        <p:nvPicPr>
          <p:cNvPr id="9" name="Picture 9" descr="C:\SD\Dropbox\tmp\aerogel\output_km_z0_p8.5_theta14_phi0_blockoff_fieldoff_1e3.png"/>
          <p:cNvPicPr>
            <a:picLocks noChangeAspect="1" noChangeArrowheads="1"/>
          </p:cNvPicPr>
          <p:nvPr/>
        </p:nvPicPr>
        <p:blipFill>
          <a:blip r:embed="rId5" cstate="print"/>
          <a:srcRect/>
          <a:stretch>
            <a:fillRect/>
          </a:stretch>
        </p:blipFill>
        <p:spPr bwMode="auto">
          <a:xfrm>
            <a:off x="6934200" y="3048000"/>
            <a:ext cx="1873956" cy="1828800"/>
          </a:xfrm>
          <a:prstGeom prst="rect">
            <a:avLst/>
          </a:prstGeom>
          <a:noFill/>
        </p:spPr>
      </p:pic>
      <p:pic>
        <p:nvPicPr>
          <p:cNvPr id="3074" name="Picture 2" descr="C:\SD\Dropbox\tmp\aerogel\output_pim_z0_p2.5_theta14_phi0_blockoff_fieldoff_1e3.png"/>
          <p:cNvPicPr>
            <a:picLocks noChangeAspect="1" noChangeArrowheads="1"/>
          </p:cNvPicPr>
          <p:nvPr/>
        </p:nvPicPr>
        <p:blipFill>
          <a:blip r:embed="rId6" cstate="print"/>
          <a:srcRect/>
          <a:stretch>
            <a:fillRect/>
          </a:stretch>
        </p:blipFill>
        <p:spPr bwMode="auto">
          <a:xfrm>
            <a:off x="457200" y="1295400"/>
            <a:ext cx="1873955" cy="1828800"/>
          </a:xfrm>
          <a:prstGeom prst="rect">
            <a:avLst/>
          </a:prstGeom>
          <a:noFill/>
        </p:spPr>
      </p:pic>
      <p:pic>
        <p:nvPicPr>
          <p:cNvPr id="3075" name="Picture 3" descr="C:\SD\Dropbox\tmp\aerogel\output_pim_z0_p5.0_theta14_phi0_blockoff_fieldoff_1e3.png"/>
          <p:cNvPicPr>
            <a:picLocks noChangeAspect="1" noChangeArrowheads="1"/>
          </p:cNvPicPr>
          <p:nvPr/>
        </p:nvPicPr>
        <p:blipFill>
          <a:blip r:embed="rId7" cstate="print"/>
          <a:srcRect/>
          <a:stretch>
            <a:fillRect/>
          </a:stretch>
        </p:blipFill>
        <p:spPr bwMode="auto">
          <a:xfrm>
            <a:off x="2438400" y="1219200"/>
            <a:ext cx="1873956" cy="1828800"/>
          </a:xfrm>
          <a:prstGeom prst="rect">
            <a:avLst/>
          </a:prstGeom>
          <a:noFill/>
        </p:spPr>
      </p:pic>
      <p:pic>
        <p:nvPicPr>
          <p:cNvPr id="3076" name="Picture 4" descr="C:\SD\Dropbox\tmp\aerogel\output_pim_z0_p7.0_theta14_phi0_blockoff_fieldoff_1e3.png"/>
          <p:cNvPicPr>
            <a:picLocks noChangeAspect="1" noChangeArrowheads="1"/>
          </p:cNvPicPr>
          <p:nvPr/>
        </p:nvPicPr>
        <p:blipFill>
          <a:blip r:embed="rId8" cstate="print"/>
          <a:srcRect/>
          <a:stretch>
            <a:fillRect/>
          </a:stretch>
        </p:blipFill>
        <p:spPr bwMode="auto">
          <a:xfrm>
            <a:off x="4724400" y="1219200"/>
            <a:ext cx="1873956" cy="1828800"/>
          </a:xfrm>
          <a:prstGeom prst="rect">
            <a:avLst/>
          </a:prstGeom>
          <a:noFill/>
        </p:spPr>
      </p:pic>
      <p:pic>
        <p:nvPicPr>
          <p:cNvPr id="3077" name="Picture 5" descr="C:\SD\Dropbox\tmp\aerogel\output_pim_z0_p8.5_theta14_phi0_blockoff_fieldoff_1e3.png"/>
          <p:cNvPicPr>
            <a:picLocks noChangeAspect="1" noChangeArrowheads="1"/>
          </p:cNvPicPr>
          <p:nvPr/>
        </p:nvPicPr>
        <p:blipFill>
          <a:blip r:embed="rId9" cstate="print"/>
          <a:srcRect/>
          <a:stretch>
            <a:fillRect/>
          </a:stretch>
        </p:blipFill>
        <p:spPr bwMode="auto">
          <a:xfrm>
            <a:off x="6934200" y="1219200"/>
            <a:ext cx="1873956" cy="1828800"/>
          </a:xfrm>
          <a:prstGeom prst="rect">
            <a:avLst/>
          </a:prstGeom>
          <a:noFill/>
        </p:spPr>
      </p:pic>
      <p:pic>
        <p:nvPicPr>
          <p:cNvPr id="3078" name="Picture 6" descr="C:\SD\Dropbox\tmp\aerogel\output_p_z0_p5.0_theta14_phi0_blockoff_fieldoff_1e3.png"/>
          <p:cNvPicPr>
            <a:picLocks noChangeAspect="1" noChangeArrowheads="1"/>
          </p:cNvPicPr>
          <p:nvPr/>
        </p:nvPicPr>
        <p:blipFill>
          <a:blip r:embed="rId10" cstate="print"/>
          <a:srcRect/>
          <a:stretch>
            <a:fillRect/>
          </a:stretch>
        </p:blipFill>
        <p:spPr bwMode="auto">
          <a:xfrm>
            <a:off x="2438400" y="4876800"/>
            <a:ext cx="1873956" cy="1828800"/>
          </a:xfrm>
          <a:prstGeom prst="rect">
            <a:avLst/>
          </a:prstGeom>
          <a:noFill/>
        </p:spPr>
      </p:pic>
      <p:pic>
        <p:nvPicPr>
          <p:cNvPr id="3079" name="Picture 7" descr="C:\SD\Dropbox\tmp\aerogel\output_p_z0_p7.0_theta14_phi0_blockoff_fieldoff_1e3.png"/>
          <p:cNvPicPr>
            <a:picLocks noChangeAspect="1" noChangeArrowheads="1"/>
          </p:cNvPicPr>
          <p:nvPr/>
        </p:nvPicPr>
        <p:blipFill>
          <a:blip r:embed="rId11" cstate="print"/>
          <a:srcRect/>
          <a:stretch>
            <a:fillRect/>
          </a:stretch>
        </p:blipFill>
        <p:spPr bwMode="auto">
          <a:xfrm>
            <a:off x="4800600" y="4876800"/>
            <a:ext cx="1873956" cy="1828800"/>
          </a:xfrm>
          <a:prstGeom prst="rect">
            <a:avLst/>
          </a:prstGeom>
          <a:noFill/>
        </p:spPr>
      </p:pic>
      <p:pic>
        <p:nvPicPr>
          <p:cNvPr id="3080" name="Picture 8" descr="C:\SD\Dropbox\tmp\aerogel\output_p_z0_p8.5_theta14_phi0_blockoff_fieldoff_1e3.png"/>
          <p:cNvPicPr>
            <a:picLocks noChangeAspect="1" noChangeArrowheads="1"/>
          </p:cNvPicPr>
          <p:nvPr/>
        </p:nvPicPr>
        <p:blipFill>
          <a:blip r:embed="rId12" cstate="print"/>
          <a:srcRect/>
          <a:stretch>
            <a:fillRect/>
          </a:stretch>
        </p:blipFill>
        <p:spPr bwMode="auto">
          <a:xfrm>
            <a:off x="6965244" y="4876800"/>
            <a:ext cx="1873956" cy="1828800"/>
          </a:xfrm>
          <a:prstGeom prst="rect">
            <a:avLst/>
          </a:prstGeom>
          <a:noFill/>
        </p:spPr>
      </p:pic>
      <p:sp>
        <p:nvSpPr>
          <p:cNvPr id="17" name="Rectangle 16"/>
          <p:cNvSpPr/>
          <p:nvPr/>
        </p:nvSpPr>
        <p:spPr>
          <a:xfrm>
            <a:off x="838200" y="1066800"/>
            <a:ext cx="86914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2.5GeV</a:t>
            </a:r>
            <a:endParaRPr lang="en-US" dirty="0"/>
          </a:p>
        </p:txBody>
      </p:sp>
      <p:sp>
        <p:nvSpPr>
          <p:cNvPr id="18" name="Rectangle 17"/>
          <p:cNvSpPr/>
          <p:nvPr/>
        </p:nvSpPr>
        <p:spPr>
          <a:xfrm>
            <a:off x="2886979" y="1066800"/>
            <a:ext cx="69442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5GeV</a:t>
            </a:r>
            <a:endParaRPr lang="en-US" dirty="0"/>
          </a:p>
        </p:txBody>
      </p:sp>
      <p:sp>
        <p:nvSpPr>
          <p:cNvPr id="19" name="Rectangle 18"/>
          <p:cNvSpPr/>
          <p:nvPr/>
        </p:nvSpPr>
        <p:spPr>
          <a:xfrm>
            <a:off x="7284251" y="1066800"/>
            <a:ext cx="86914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8.5GeV</a:t>
            </a:r>
            <a:endParaRPr lang="en-US" dirty="0"/>
          </a:p>
        </p:txBody>
      </p:sp>
      <p:sp>
        <p:nvSpPr>
          <p:cNvPr id="20" name="Rectangle 19"/>
          <p:cNvSpPr/>
          <p:nvPr/>
        </p:nvSpPr>
        <p:spPr>
          <a:xfrm>
            <a:off x="5172979" y="1078468"/>
            <a:ext cx="694421"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a:spAutoFit/>
          </a:bodyPr>
          <a:lstStyle/>
          <a:p>
            <a:r>
              <a:rPr lang="en-US" dirty="0" smtClean="0"/>
              <a:t>7GeV</a:t>
            </a:r>
            <a:endParaRPr lang="en-US" dirty="0"/>
          </a:p>
        </p:txBody>
      </p:sp>
      <p:sp>
        <p:nvSpPr>
          <p:cNvPr id="21" name="Rectangle 20"/>
          <p:cNvSpPr/>
          <p:nvPr/>
        </p:nvSpPr>
        <p:spPr>
          <a:xfrm>
            <a:off x="76200" y="2221468"/>
            <a:ext cx="42992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dirty="0" smtClean="0"/>
              <a:t>pi-</a:t>
            </a:r>
            <a:endParaRPr lang="en-US" dirty="0"/>
          </a:p>
        </p:txBody>
      </p:sp>
      <p:sp>
        <p:nvSpPr>
          <p:cNvPr id="22" name="Rectangle 21"/>
          <p:cNvSpPr/>
          <p:nvPr/>
        </p:nvSpPr>
        <p:spPr>
          <a:xfrm>
            <a:off x="76200" y="3810000"/>
            <a:ext cx="35939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dirty="0" smtClean="0"/>
              <a:t>k-</a:t>
            </a:r>
            <a:endParaRPr lang="en-US" dirty="0"/>
          </a:p>
        </p:txBody>
      </p:sp>
      <p:sp>
        <p:nvSpPr>
          <p:cNvPr id="23" name="Rectangle 22"/>
          <p:cNvSpPr/>
          <p:nvPr/>
        </p:nvSpPr>
        <p:spPr>
          <a:xfrm>
            <a:off x="76200" y="5562600"/>
            <a:ext cx="30649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en-US" dirty="0" smtClean="0"/>
              <a:t>p</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746</TotalTime>
  <Words>624</Words>
  <Application>Microsoft Office PowerPoint</Application>
  <PresentationFormat>On-screen Show (4:3)</PresentationFormat>
  <Paragraphs>91</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SoLID HGC Update</vt:lpstr>
      <vt:lpstr>Outline</vt:lpstr>
      <vt:lpstr>Gas as C4F10</vt:lpstr>
      <vt:lpstr>mirror</vt:lpstr>
      <vt:lpstr>7 feet diameter chamber at SBU under work to coat Al and MgF2</vt:lpstr>
      <vt:lpstr>Reflecting cone</vt:lpstr>
      <vt:lpstr>Photon electron hit pattern of pi- from target center toward sector center hit mostly below 1 for any MAPMT pixel as shown by binning Interesting to use MAROC3 with only digital output as record out for counting and possible pattern recognition</vt:lpstr>
      <vt:lpstr>Play with Aerogel RICH for PID</vt:lpstr>
      <vt:lpstr>Photo electron hit pattern at 14 deg (interesting)</vt:lpstr>
      <vt:lpstr>Photo electron hit pattern at 8 deg (not good)</vt:lpstr>
      <vt:lpstr>Cost change Overview</vt:lpstr>
      <vt:lpstr>Budget update</vt:lpstr>
      <vt:lpstr>PreRD budget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SoLID HGC Update</dc:title>
  <dc:creator>zhiwen zhao</dc:creator>
  <cp:lastModifiedBy>zhiwen zhao</cp:lastModifiedBy>
  <cp:revision>91</cp:revision>
  <dcterms:created xsi:type="dcterms:W3CDTF">2006-08-16T00:00:00Z</dcterms:created>
  <dcterms:modified xsi:type="dcterms:W3CDTF">2016-01-13T17:17:23Z</dcterms:modified>
</cp:coreProperties>
</file>