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380" r:id="rId4"/>
    <p:sldId id="365" r:id="rId5"/>
    <p:sldId id="384" r:id="rId6"/>
    <p:sldId id="368" r:id="rId7"/>
    <p:sldId id="353" r:id="rId8"/>
    <p:sldId id="370" r:id="rId9"/>
    <p:sldId id="351" r:id="rId10"/>
    <p:sldId id="357" r:id="rId11"/>
    <p:sldId id="358" r:id="rId12"/>
    <p:sldId id="308" r:id="rId13"/>
    <p:sldId id="375" r:id="rId14"/>
    <p:sldId id="376" r:id="rId15"/>
    <p:sldId id="377" r:id="rId16"/>
    <p:sldId id="342" r:id="rId17"/>
    <p:sldId id="320" r:id="rId18"/>
    <p:sldId id="289" r:id="rId19"/>
    <p:sldId id="382" r:id="rId20"/>
    <p:sldId id="363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7747" autoAdjust="0"/>
  </p:normalViewPr>
  <p:slideViewPr>
    <p:cSldViewPr>
      <p:cViewPr varScale="1">
        <p:scale>
          <a:sx n="69" d="100"/>
          <a:sy n="69" d="100"/>
        </p:scale>
        <p:origin x="-1114" y="-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E8C8-51CE-4C82-A0EA-11D6B1FE8602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1B0A3-06B4-49BD-BD58-8467B8286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15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392" tIns="44696" rIns="89392" bIns="44696" numCol="1" anchorCtr="0" compatLnSpc="1">
            <a:prstTxWarp prst="textNoShape">
              <a:avLst/>
            </a:prstTxWarp>
          </a:bodyPr>
          <a:lstStyle/>
          <a:p>
            <a:pPr algn="ctr" eaLnBrk="0" hangingPunct="0"/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hangingPunct="0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7713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69783">
              <a:spcBef>
                <a:spcPct val="0"/>
              </a:spcBef>
            </a:pPr>
            <a:r>
              <a:rPr lang="en-US" dirty="0" smtClean="0">
                <a:latin typeface="Arial" pitchFamily="34" charset="0"/>
              </a:rPr>
              <a:t>AL updated 01Apr w/Feb 28</a:t>
            </a:r>
            <a:r>
              <a:rPr lang="en-US" baseline="30000" dirty="0" smtClean="0">
                <a:latin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</a:rPr>
              <a:t> data.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3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Deleted</a:t>
            </a:r>
          </a:p>
          <a:p>
            <a:r>
              <a:rPr lang="en-US" dirty="0" smtClean="0"/>
              <a:t>Brightened graphic (no more shame); added current activities from previous</a:t>
            </a:r>
            <a:r>
              <a:rPr lang="en-US" baseline="0" dirty="0" smtClean="0"/>
              <a:t> version; </a:t>
            </a:r>
          </a:p>
          <a:p>
            <a:r>
              <a:rPr lang="en-US" baseline="0" dirty="0" smtClean="0"/>
              <a:t>Mary Beth please format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D57BF-9709-4F95-A032-C1177D04A7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" pitchFamily="-10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B816CE-CB8D-B248-83F6-819F55F70105}" type="slidenum">
              <a:rPr lang="en-US" smtClean="0">
                <a:solidFill>
                  <a:srgbClr val="000000"/>
                </a:solidFill>
                <a:latin typeface="Times" pitchFamily="-104" charset="0"/>
              </a:rPr>
              <a:pPr/>
              <a:t>20</a:t>
            </a:fld>
            <a:endParaRPr lang="en-US" smtClean="0">
              <a:solidFill>
                <a:srgbClr val="000000"/>
              </a:solidFill>
              <a:latin typeface="Times" pitchFamily="-1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0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5/5/2016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2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May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2016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9688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May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2016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0989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219200" y="6445066"/>
            <a:ext cx="6629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May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2016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 dirty="0" smtClean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Page </a:t>
            </a:r>
            <a:fld id="{689EDE09-E4EE-4782-BF53-0BC46E61FA20}" type="slidenum">
              <a:rPr lang="en-US" sz="1000" smtClean="0">
                <a:solidFill>
                  <a:schemeClr val="bg1"/>
                </a:solidFill>
              </a:rPr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000" b="0" i="0" u="none" strike="noStrike" kern="1200" cap="none" spc="0" baseline="0" dirty="0">
              <a:solidFill>
                <a:schemeClr val="bg1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298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 defTabSz="457200"/>
              <a:t>5/5/2016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pPr defTabSz="457200"/>
            <a:fld id="{B58F48A6-A3E1-4848-9AC3-B43F560BE4F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680245" y="-19050"/>
            <a:ext cx="7273255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Jefferson </a:t>
            </a:r>
            <a:r>
              <a:rPr lang="en-US" sz="3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 Status</a:t>
            </a:r>
            <a:endParaRPr lang="en-US" sz="3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575" y="6096000"/>
            <a:ext cx="2714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McKeown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6, </a:t>
            </a:r>
            <a:r>
              <a:rPr lang="en-US" sz="1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bmck@mail.jlab.org:993/fetch%3EUID%3E/INBOX%3E278150?part=1.2&amp;type=image/jpeg&amp;filename=Version%2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p://bmck@mail.jlab.org:993/fetch%3EUID%3E/INBOX%3E278150?part=1.2&amp;type=image/jpeg&amp;filename=Version%20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p://bmck@mail.jlab.org:993/fetch%3EUID%3E/INBOX%3E278150?part=1.2&amp;type=image/jpeg&amp;filename=Version%20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bmck\Desktop\D_drive\Jlab\DOE\2015\phot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2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40259"/>
          </a:xfrm>
        </p:spPr>
        <p:txBody>
          <a:bodyPr/>
          <a:lstStyle/>
          <a:p>
            <a:r>
              <a:rPr lang="en-US" dirty="0" smtClean="0"/>
              <a:t>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3524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Previous policy (6 </a:t>
            </a:r>
            <a:r>
              <a:rPr lang="en-US" sz="2400" dirty="0" err="1" smtClean="0"/>
              <a:t>GeV</a:t>
            </a:r>
            <a:r>
              <a:rPr lang="en-US" sz="2400" dirty="0" smtClean="0"/>
              <a:t> era):</a:t>
            </a:r>
          </a:p>
          <a:p>
            <a:pPr>
              <a:lnSpc>
                <a:spcPts val="2700"/>
              </a:lnSpc>
              <a:buNone/>
            </a:pPr>
            <a:r>
              <a:rPr lang="en-US" sz="2000" i="1" dirty="0" smtClean="0"/>
              <a:t>	The </a:t>
            </a:r>
            <a:r>
              <a:rPr lang="en-US" sz="2000" i="1" dirty="0"/>
              <a:t>laboratory has a three-year Jeopardy Rule that was devised both to reduce the </a:t>
            </a:r>
            <a:r>
              <a:rPr lang="en-US" sz="2000" i="1" dirty="0" err="1"/>
              <a:t>beamtime</a:t>
            </a:r>
            <a:r>
              <a:rPr lang="en-US" sz="2000" i="1" dirty="0"/>
              <a:t> backlog and to ensure that the ratings of all approved experiments continue to accurately reflect their scientific priority. Jeopardy begins three years after a proposal is approved. Previously approved experiments that have not yet been run or scheduled must return to the PAC for a review of their status. </a:t>
            </a:r>
            <a:endParaRPr lang="en-US" sz="2000" i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Will begin the process of “Jeopardy” in the next few years</a:t>
            </a:r>
          </a:p>
          <a:p>
            <a:endParaRPr lang="en-US" sz="2400" dirty="0" smtClean="0"/>
          </a:p>
          <a:p>
            <a:r>
              <a:rPr lang="en-US" sz="2400" dirty="0" smtClean="0"/>
              <a:t>Have requested input from </a:t>
            </a:r>
            <a:r>
              <a:rPr lang="en-US" sz="2400" dirty="0" err="1" smtClean="0"/>
              <a:t>JLab</a:t>
            </a:r>
            <a:r>
              <a:rPr lang="en-US" sz="2400" dirty="0" smtClean="0"/>
              <a:t> Users on the process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Proposal for discussion at June user meeting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2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Future Projects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50642"/>
            <a:ext cx="8286564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SzPct val="120000"/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MOLLER experiment 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(Possible MIE – FY17-20)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	Standard Model Test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	DOE science review (September 2014) – strong endorsement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	Technical, cost &amp; schedule reviews?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	Now hope for FY18 start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SoLID 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– 	Chinese collaboration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	– 	CLEO Solenoid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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      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 	Director’s review (Feb. 2015) </a:t>
            </a:r>
          </a:p>
          <a:p>
            <a:pPr>
              <a:buClr>
                <a:srgbClr val="C00000"/>
              </a:buClr>
              <a:tabLst>
                <a:tab pos="744538" algn="l"/>
                <a:tab pos="1084263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 lots of good feedback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tabLst>
                <a:tab pos="746125" algn="l"/>
                <a:tab pos="1082675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 Collaboration briefing to DOE-NP</a:t>
            </a:r>
          </a:p>
          <a:p>
            <a:pPr>
              <a:buClr>
                <a:srgbClr val="C00000"/>
              </a:buClr>
              <a:tabLst>
                <a:tab pos="569913" algn="l"/>
                <a:tab pos="1082675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(Nov. 2015)</a:t>
            </a:r>
          </a:p>
        </p:txBody>
      </p:sp>
      <p:pic>
        <p:nvPicPr>
          <p:cNvPr id="3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395" y="3505200"/>
            <a:ext cx="3403938" cy="229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874" y="963328"/>
            <a:ext cx="3048000" cy="12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949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89" y="914400"/>
            <a:ext cx="8767011" cy="5186425"/>
          </a:xfrm>
        </p:spPr>
        <p:txBody>
          <a:bodyPr>
            <a:noAutofit/>
          </a:bodyPr>
          <a:lstStyle/>
          <a:p>
            <a:pPr marL="512762" lvl="1" indent="0">
              <a:spcAft>
                <a:spcPts val="500"/>
              </a:spcAft>
              <a:buNone/>
              <a:tabLst>
                <a:tab pos="914400" algn="l"/>
              </a:tabLst>
            </a:pPr>
            <a:endParaRPr lang="en-US" sz="2000" dirty="0"/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 smtClean="0"/>
              <a:t>Omnibus FY16: </a:t>
            </a:r>
            <a:r>
              <a:rPr lang="en-US" sz="2000" dirty="0" err="1" smtClean="0"/>
              <a:t>JLab</a:t>
            </a:r>
            <a:r>
              <a:rPr lang="en-US" sz="2000" dirty="0" smtClean="0"/>
              <a:t>  allocation is $1.5M below Pres. budget. 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dirty="0" smtClean="0"/>
              <a:t>–	Keep 16 weeks running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	</a:t>
            </a:r>
            <a:r>
              <a:rPr lang="en-US" dirty="0" smtClean="0"/>
              <a:t>Retain staff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	</a:t>
            </a:r>
            <a:r>
              <a:rPr lang="en-US" dirty="0" smtClean="0"/>
              <a:t>Delay some activities, accelerator spares </a:t>
            </a:r>
            <a:r>
              <a:rPr lang="en-US" dirty="0" smtClean="0">
                <a:sym typeface="Wingdings 3"/>
              </a:rPr>
              <a:t> increased risk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endParaRPr lang="en-US" dirty="0" smtClean="0">
              <a:sym typeface="Wingdings 3"/>
            </a:endParaRPr>
          </a:p>
          <a:p>
            <a:pPr marL="457200" indent="-457200">
              <a:spcAft>
                <a:spcPts val="500"/>
              </a:spcAft>
              <a:tabLst>
                <a:tab pos="914400" algn="l"/>
              </a:tabLst>
            </a:pPr>
            <a:r>
              <a:rPr lang="en-US" sz="2000" dirty="0"/>
              <a:t>FY2017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dirty="0" smtClean="0"/>
              <a:t>	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	</a:t>
            </a:r>
            <a:r>
              <a:rPr lang="en-US" dirty="0" smtClean="0"/>
              <a:t>Letter </a:t>
            </a:r>
            <a:r>
              <a:rPr lang="en-US" dirty="0"/>
              <a:t>from 6 Senators supporting Nuclear Physics at LRP </a:t>
            </a:r>
            <a:r>
              <a:rPr lang="en-US" dirty="0" smtClean="0"/>
              <a:t>level ($645M)</a:t>
            </a:r>
            <a:endParaRPr lang="en-US" dirty="0"/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	</a:t>
            </a:r>
            <a:r>
              <a:rPr lang="en-US" dirty="0" smtClean="0"/>
              <a:t>“</a:t>
            </a:r>
            <a:r>
              <a:rPr lang="en-US" dirty="0"/>
              <a:t>Directors</a:t>
            </a:r>
            <a:r>
              <a:rPr lang="en-US" dirty="0" smtClean="0"/>
              <a:t>” </a:t>
            </a:r>
            <a:r>
              <a:rPr lang="en-US" dirty="0"/>
              <a:t>visit Cherry Murray, Head of Office of Science on Jan 16.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dirty="0" smtClean="0"/>
              <a:t>	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</a:t>
            </a:r>
            <a:r>
              <a:rPr lang="en-US" dirty="0"/>
              <a:t>	</a:t>
            </a:r>
            <a:r>
              <a:rPr lang="en-US" dirty="0" smtClean="0"/>
              <a:t>Pres. Budget release Feb. 9: NP at $636</a:t>
            </a:r>
          </a:p>
          <a:p>
            <a:pPr marL="457200" indent="-457200"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	</a:t>
            </a:r>
            <a:r>
              <a:rPr lang="en-US" dirty="0" smtClean="0"/>
              <a:t>$8M included for End Station </a:t>
            </a:r>
            <a:r>
              <a:rPr lang="en-US" dirty="0" err="1" smtClean="0"/>
              <a:t>Cryo</a:t>
            </a:r>
            <a:r>
              <a:rPr lang="en-US" dirty="0" smtClean="0"/>
              <a:t> upgrade </a:t>
            </a:r>
          </a:p>
          <a:p>
            <a:pPr marL="457200" indent="-457200">
              <a:lnSpc>
                <a:spcPct val="200000"/>
              </a:lnSpc>
              <a:spcAft>
                <a:spcPts val="500"/>
              </a:spcAft>
              <a:buNone/>
              <a:tabLst>
                <a:tab pos="914400" algn="l"/>
              </a:tabLst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		</a:t>
            </a:r>
            <a:r>
              <a:rPr lang="en-US" sz="2000" b="1" dirty="0" smtClean="0">
                <a:solidFill>
                  <a:srgbClr val="C00000"/>
                </a:solidFill>
              </a:rPr>
              <a:t>NP day on the Hill – March 14</a:t>
            </a:r>
            <a:endParaRPr lang="en-US" b="1" dirty="0">
              <a:solidFill>
                <a:srgbClr val="C00000"/>
              </a:solidFill>
            </a:endParaRPr>
          </a:p>
          <a:p>
            <a:pPr marL="514350" indent="-401638"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08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r="840" b="-4807"/>
          <a:stretch/>
        </p:blipFill>
        <p:spPr bwMode="auto">
          <a:xfrm>
            <a:off x="48127" y="80108"/>
            <a:ext cx="8991600" cy="662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912106" y="4876800"/>
            <a:ext cx="838200" cy="2294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59477" y="3048000"/>
            <a:ext cx="838200" cy="2294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47956" y="3581400"/>
            <a:ext cx="1905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4156" y="5486400"/>
            <a:ext cx="387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(C. Murray – March NSAC presentation)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t="7186" b="985"/>
          <a:stretch/>
        </p:blipFill>
        <p:spPr bwMode="auto">
          <a:xfrm>
            <a:off x="0" y="185616"/>
            <a:ext cx="9138344" cy="626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1"/>
            <a:ext cx="8715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533401"/>
            <a:ext cx="7315199" cy="1297202"/>
            <a:chOff x="228600" y="457200"/>
            <a:chExt cx="7315199" cy="1297202"/>
          </a:xfrm>
        </p:grpSpPr>
        <p:sp>
          <p:nvSpPr>
            <p:cNvPr id="4" name="Oval 3"/>
            <p:cNvSpPr/>
            <p:nvPr/>
          </p:nvSpPr>
          <p:spPr>
            <a:xfrm>
              <a:off x="6738814" y="1576755"/>
              <a:ext cx="804985" cy="177647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457200"/>
              <a:ext cx="318330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$2.5M below our plan based</a:t>
              </a:r>
            </a:p>
            <a:p>
              <a:r>
                <a:rPr lang="en-US" sz="1400" b="1" dirty="0">
                  <a:solidFill>
                    <a:srgbClr val="FF0000"/>
                  </a:solidFill>
                </a:rPr>
                <a:t>o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n guidance from last year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  <a:sym typeface="Wingdings 3"/>
                </a:rPr>
                <a:t> 23 weeks running (+3 commissioning)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2971800" y="762000"/>
              <a:ext cx="3810000" cy="8147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152047" y="480537"/>
            <a:ext cx="263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(C. Murray – March NSAC)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6058291"/>
            <a:ext cx="471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Note: Senate </a:t>
            </a:r>
            <a:r>
              <a:rPr lang="de-DE" dirty="0"/>
              <a:t>mark = PB, House mark = PB-$16M</a:t>
            </a:r>
          </a:p>
        </p:txBody>
      </p:sp>
    </p:spTree>
    <p:extLst>
      <p:ext uri="{BB962C8B-B14F-4D97-AF65-F5344CB8AC3E}">
        <p14:creationId xmlns:p14="http://schemas.microsoft.com/office/powerpoint/2010/main" val="8094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Operations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2400" dirty="0" smtClean="0"/>
              <a:t>During FY01-FY12, CEBAF ops averaged 34.5 weeks/year (best year FY05 at 42 weeks)</a:t>
            </a:r>
          </a:p>
          <a:p>
            <a:pPr marL="457200" indent="-457200">
              <a:lnSpc>
                <a:spcPct val="120000"/>
              </a:lnSpc>
              <a:buNone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2400" dirty="0" smtClean="0"/>
              <a:t>For 12 GeV era we estimate “optimal” operations at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37 weeks per year</a:t>
            </a:r>
            <a:r>
              <a:rPr lang="en-US" dirty="0" smtClean="0"/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20000"/>
              </a:lnSpc>
            </a:pPr>
            <a:r>
              <a:rPr lang="en-US" sz="2400" dirty="0" smtClean="0"/>
              <a:t>FY17 Pres. Budget includes </a:t>
            </a:r>
            <a:r>
              <a:rPr lang="en-US" sz="2400" dirty="0" err="1" smtClean="0"/>
              <a:t>JLab</a:t>
            </a:r>
            <a:r>
              <a:rPr lang="en-US" sz="2400" dirty="0" smtClean="0"/>
              <a:t> ops at $104M. </a:t>
            </a:r>
          </a:p>
          <a:p>
            <a:pPr marL="457200" indent="-457200">
              <a:lnSpc>
                <a:spcPct val="120000"/>
              </a:lnSpc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>
                <a:solidFill>
                  <a:prstClr val="black"/>
                </a:solidFill>
              </a:rPr>
              <a:t> – </a:t>
            </a:r>
            <a:r>
              <a:rPr lang="en-US" sz="2400" dirty="0" smtClean="0"/>
              <a:t>	Would fund 23 weeks (+ 3 weeks from 12 GeV project)</a:t>
            </a:r>
          </a:p>
          <a:p>
            <a:pPr marL="457200" indent="-457200">
              <a:lnSpc>
                <a:spcPct val="120000"/>
              </a:lnSpc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endParaRPr lang="en-US" sz="24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2400" dirty="0" smtClean="0"/>
              <a:t>FY18+ at cost of living implies 23 weeks/year running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(62% of optimal)</a:t>
            </a:r>
          </a:p>
          <a:p>
            <a:pPr marL="457200" indent="-457200">
              <a:lnSpc>
                <a:spcPct val="120000"/>
              </a:lnSpc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</a:pPr>
            <a:r>
              <a:rPr lang="en-US" sz="2400" dirty="0" smtClean="0"/>
              <a:t>We propose FY18+ at 30 weeks/year (81%), will require ~$6M increase in operations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NSAC Long Range Plan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891333"/>
            <a:ext cx="4907281" cy="550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18761" y="1455420"/>
            <a:ext cx="3825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NSAC = Nuclear Science Advisory Committee</a:t>
            </a:r>
          </a:p>
          <a:p>
            <a:pPr marL="227013" indent="-227013">
              <a:buClr>
                <a:srgbClr val="C00000"/>
              </a:buClr>
              <a:buSzPct val="120000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Advise DOE and NSF on future 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Nuclear Physics program every 5-7 years</a:t>
            </a:r>
          </a:p>
          <a:p>
            <a:pPr marL="227013" indent="-227013">
              <a:buClr>
                <a:srgbClr val="C00000"/>
              </a:buClr>
              <a:buSzPct val="120000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 recommendations</a:t>
            </a: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initiatives</a:t>
            </a: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modest budget growth at 4.5% per year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  <a:latin typeface="Arial" charset="0"/>
              </a:rPr>
              <a:t>JLEIC: EIC at Jefferson Lab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7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984677"/>
            <a:ext cx="4648200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400" b="1" u="sng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JLab</a:t>
            </a: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en-US" sz="1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EIC </a:t>
            </a:r>
            <a:r>
              <a:rPr lang="en-US" sz="1400" b="1" u="sng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Figure 8 Concept</a:t>
            </a:r>
          </a:p>
          <a:p>
            <a:pPr defTabSz="457200">
              <a:defRPr/>
            </a:pPr>
            <a:endParaRPr lang="en-US" sz="500" b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Initial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configuration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:</a:t>
            </a:r>
          </a:p>
          <a:p>
            <a:pPr lvl="1" indent="-171450" defTabSz="45720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3-10 GeV on 20-100 GeV </a:t>
            </a:r>
            <a:r>
              <a:rPr lang="en-US" sz="13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ep/eA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collider</a:t>
            </a:r>
          </a:p>
          <a:p>
            <a:pPr lvl="1" indent="-171450" defTabSz="45720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Optimized for high ion beam polarization:</a:t>
            </a:r>
          </a:p>
          <a:p>
            <a:pPr marL="1028700" lvl="2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polarized deuterons</a:t>
            </a:r>
          </a:p>
          <a:p>
            <a:pPr marL="461963" lvl="1" indent="-176213" defTabSz="457200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Luminosity: </a:t>
            </a:r>
          </a:p>
          <a:p>
            <a:pPr marL="1028700" lvl="2" indent="-285750" defTabSz="457200"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up to few x 10</a:t>
            </a:r>
            <a:r>
              <a:rPr lang="en-US" sz="13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34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e-nucleons cm</a:t>
            </a:r>
            <a:r>
              <a:rPr lang="en-US" sz="13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-2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</a:t>
            </a:r>
            <a:r>
              <a:rPr lang="en-US" sz="13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-1 </a:t>
            </a:r>
          </a:p>
          <a:p>
            <a:pPr marL="284163" lvl="2" indent="-284163" defTabSz="457200">
              <a:spcAft>
                <a:spcPts val="60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Low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technical </a:t>
            </a: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risk</a:t>
            </a:r>
            <a:endParaRPr lang="en-US" sz="13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lvl="2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Upgradable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to higher energies </a:t>
            </a:r>
          </a:p>
          <a:p>
            <a:pPr marL="0" lvl="2" defTabSz="457200"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250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GeV protons + 20 GeV 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electrons</a:t>
            </a:r>
          </a:p>
          <a:p>
            <a:pPr marL="0" lvl="2" defTabSz="457200">
              <a:defRPr/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lvl="2" indent="-284163" defTabSz="457200">
              <a:buSzPct val="100000"/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Flexible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timeframe for Construction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</a:p>
          <a:p>
            <a:pPr marL="0" lvl="2" defTabSz="457200">
              <a:buSzPct val="70000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consistent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w/running 12 GeV 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CEBAF</a:t>
            </a:r>
          </a:p>
          <a:p>
            <a:pPr marL="0" lvl="2" defTabSz="457200">
              <a:buSzPct val="70000"/>
              <a:defRPr/>
            </a:pPr>
            <a:endParaRPr lang="en-US" sz="5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lvl="2" indent="-284163" defTabSz="457200"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Thorough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cost estimate </a:t>
            </a: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completed</a:t>
            </a:r>
          </a:p>
          <a:p>
            <a:pPr marL="0" lvl="2" defTabSz="457200">
              <a:spcAft>
                <a:spcPts val="60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	</a:t>
            </a: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presented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to NSAC EIC Review</a:t>
            </a:r>
          </a:p>
          <a:p>
            <a:pPr marL="284163" lvl="2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Cost </a:t>
            </a:r>
            <a:r>
              <a:rPr lang="en-US" sz="13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effective </a:t>
            </a: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operations</a:t>
            </a:r>
          </a:p>
          <a:p>
            <a:pPr marL="171450" lvl="0" indent="-171450" defTabSz="457200">
              <a:buFont typeface="Arial" panose="020B0604020202020204" pitchFamily="34" charset="0"/>
              <a:buChar char="•"/>
              <a:defRPr/>
            </a:pPr>
            <a:endParaRPr lang="en-US" sz="1300" dirty="0" smtClean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171450" lvl="2" indent="-171450" defTabSz="457200">
              <a:buFont typeface="Wingdings 3"/>
              <a:buChar char="&quot;"/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sym typeface="Wingdings 3"/>
              </a:rPr>
              <a:t>Fulfills White Paper Requirements</a:t>
            </a:r>
          </a:p>
          <a:p>
            <a:pPr marL="171450" lvl="2" indent="-171450" defTabSz="457200">
              <a:buFont typeface="Wingdings 3"/>
              <a:buChar char="&quot;"/>
              <a:defRPr/>
            </a:pPr>
            <a:endParaRPr lang="en-US" sz="1300" b="1" dirty="0">
              <a:solidFill>
                <a:prstClr val="black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  <a:sym typeface="Wingdings 3"/>
            </a:endParaRPr>
          </a:p>
          <a:p>
            <a:pPr defTabSz="457200">
              <a:defRPr/>
            </a:pPr>
            <a:r>
              <a:rPr lang="en-US" sz="1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Current Activities</a:t>
            </a:r>
          </a:p>
          <a:p>
            <a:pPr defTabSz="457200">
              <a:defRPr/>
            </a:pPr>
            <a:endParaRPr lang="en-US" sz="500" b="1" dirty="0" smtClean="0">
              <a:solidFill>
                <a:srgbClr val="002060"/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4163" indent="-284163" defTabSz="457200">
              <a:buFontTx/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Site evaluation (VA funds)</a:t>
            </a:r>
          </a:p>
          <a:p>
            <a:pPr marL="284163" indent="-284163" defTabSz="457200"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Accelerator, detector R&amp;D</a:t>
            </a:r>
          </a:p>
          <a:p>
            <a:pPr marL="284163" lvl="0" indent="-284163" defTabSz="457200"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Design optimization</a:t>
            </a:r>
          </a:p>
          <a:p>
            <a:pPr marL="284163" lvl="0" indent="-284163" defTabSz="457200">
              <a:buBlip>
                <a:blip r:embed="rId3"/>
              </a:buBlip>
              <a:defRPr/>
            </a:pPr>
            <a:r>
              <a:rPr lang="en-US" sz="1300" b="1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Cost reduction</a:t>
            </a:r>
            <a:endParaRPr lang="en-US" sz="1300" dirty="0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0"/>
            <a:ext cx="817924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457200">
              <a:defRPr/>
            </a:pPr>
            <a:r>
              <a:rPr lang="en-US" sz="3300" b="1" dirty="0" smtClean="0">
                <a:solidFill>
                  <a:prstClr val="black"/>
                </a:solidFill>
                <a:latin typeface="Arial" charset="0"/>
              </a:rPr>
              <a:t>JLEIC: EIC at Jefferson </a:t>
            </a:r>
            <a:r>
              <a:rPr lang="en-US" sz="3300" b="1" dirty="0">
                <a:solidFill>
                  <a:prstClr val="black"/>
                </a:solidFill>
                <a:latin typeface="Arial" charset="0"/>
              </a:rPr>
              <a:t>Lab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"/>
          <a:stretch/>
        </p:blipFill>
        <p:spPr>
          <a:xfrm>
            <a:off x="4359590" y="1252096"/>
            <a:ext cx="4286010" cy="400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34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b="1" dirty="0" smtClean="0">
                <a:latin typeface="Arial "/>
              </a:rPr>
              <a:t>EIC Developments</a:t>
            </a:r>
            <a:endParaRPr lang="en-US" b="1" dirty="0">
              <a:latin typeface="Arial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271" y="12192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 User meeting – Berkeley Jan. 6-9</a:t>
            </a:r>
          </a:p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study being planned for this year</a:t>
            </a:r>
          </a:p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 will increase involvement in JLEIC</a:t>
            </a:r>
          </a:p>
          <a:p>
            <a:pPr>
              <a:buClr>
                <a:srgbClr val="C00000"/>
              </a:buClr>
              <a:buSzPct val="120000"/>
              <a:tabLst>
                <a:tab pos="514350" algn="l"/>
                <a:tab pos="914400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–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Responsible for e-ring</a:t>
            </a:r>
          </a:p>
          <a:p>
            <a:pPr marL="461963" indent="-461963">
              <a:buClr>
                <a:srgbClr val="C00000"/>
              </a:buClr>
              <a:buSzPct val="120000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 Yoshida joined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2016 to lead the JLEIC physics/detector effort</a:t>
            </a:r>
          </a:p>
          <a:p>
            <a:pPr marL="461963" indent="-461963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EIC User meeting at 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 </a:t>
            </a:r>
            <a:r>
              <a:rPr lang="en-US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7-10, 2016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DOE-NP will increase EIC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R&amp;D in FY17 </a:t>
            </a:r>
          </a:p>
          <a:p>
            <a:pPr>
              <a:buClr>
                <a:srgbClr val="C00000"/>
              </a:buClr>
              <a:buSzPct val="120000"/>
              <a:tabLst>
                <a:tab pos="514350" algn="l"/>
                <a:tab pos="914400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–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Through ‘tax’ on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/BNL</a:t>
            </a:r>
          </a:p>
          <a:p>
            <a:pPr>
              <a:buClr>
                <a:srgbClr val="C00000"/>
              </a:buClr>
              <a:buSzPct val="120000"/>
              <a:tabLst>
                <a:tab pos="514350" algn="l"/>
                <a:tab pos="914400" algn="l"/>
              </a:tabLs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–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Peer review planned for summer 2016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620000" cy="48352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 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Upgrade status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PAC 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Budgets 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JLEIC</a:t>
            </a:r>
          </a:p>
          <a:p>
            <a:pPr marL="569913" indent="-569913">
              <a:lnSpc>
                <a:spcPct val="150000"/>
              </a:lnSpc>
            </a:pPr>
            <a:r>
              <a:rPr lang="en-US" sz="2400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9478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-104" charset="0"/>
              </a:rPr>
              <a:t> </a:t>
            </a:r>
            <a:r>
              <a:rPr lang="en-US" b="1" dirty="0" smtClean="0">
                <a:latin typeface="Arial" pitchFamily="-104" charset="0"/>
              </a:rPr>
              <a:t>EIC Timeline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803395"/>
              </p:ext>
            </p:extLst>
          </p:nvPr>
        </p:nvGraphicFramePr>
        <p:xfrm>
          <a:off x="96507" y="842570"/>
          <a:ext cx="8945893" cy="488260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 GeV Operations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12 GeV Upgrade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dirty="0" smtClean="0"/>
                        <a:t>NAS</a:t>
                      </a:r>
                      <a:r>
                        <a:rPr lang="en-US" baseline="0" dirty="0" smtClean="0"/>
                        <a:t> Study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3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CD0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EIC Machine Design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CD1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Down-select)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7797" name="Straight Connector 27"/>
          <p:cNvCxnSpPr>
            <a:cxnSpLocks noChangeShapeType="1"/>
          </p:cNvCxnSpPr>
          <p:nvPr/>
        </p:nvCxnSpPr>
        <p:spPr bwMode="auto">
          <a:xfrm>
            <a:off x="3936669" y="2860282"/>
            <a:ext cx="686131" cy="1588"/>
          </a:xfrm>
          <a:prstGeom prst="line">
            <a:avLst/>
          </a:prstGeom>
          <a:noFill/>
          <a:ln w="152400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67798" name="Straight Connector 28"/>
          <p:cNvCxnSpPr>
            <a:cxnSpLocks noChangeShapeType="1"/>
          </p:cNvCxnSpPr>
          <p:nvPr/>
        </p:nvCxnSpPr>
        <p:spPr bwMode="auto">
          <a:xfrm>
            <a:off x="5308269" y="3737045"/>
            <a:ext cx="447846" cy="0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799" name="Straight Connector 29"/>
          <p:cNvCxnSpPr>
            <a:cxnSpLocks noChangeShapeType="1"/>
          </p:cNvCxnSpPr>
          <p:nvPr/>
        </p:nvCxnSpPr>
        <p:spPr bwMode="auto">
          <a:xfrm>
            <a:off x="6834416" y="5549154"/>
            <a:ext cx="2182251" cy="0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67800" name="Straight Connector 33"/>
          <p:cNvCxnSpPr>
            <a:cxnSpLocks noChangeShapeType="1"/>
          </p:cNvCxnSpPr>
          <p:nvPr/>
        </p:nvCxnSpPr>
        <p:spPr bwMode="auto">
          <a:xfrm>
            <a:off x="5539538" y="4679215"/>
            <a:ext cx="653413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1" name="Straight Connector 34"/>
          <p:cNvCxnSpPr>
            <a:cxnSpLocks noChangeShapeType="1"/>
          </p:cNvCxnSpPr>
          <p:nvPr/>
        </p:nvCxnSpPr>
        <p:spPr bwMode="auto">
          <a:xfrm>
            <a:off x="5971732" y="5138437"/>
            <a:ext cx="862684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2" name="Straight Connector 35"/>
          <p:cNvCxnSpPr>
            <a:cxnSpLocks noChangeShapeType="1"/>
          </p:cNvCxnSpPr>
          <p:nvPr/>
        </p:nvCxnSpPr>
        <p:spPr bwMode="auto">
          <a:xfrm>
            <a:off x="2031669" y="4211565"/>
            <a:ext cx="3475452" cy="14287"/>
          </a:xfrm>
          <a:prstGeom prst="lin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7" name="Straight Connector 36"/>
          <p:cNvCxnSpPr/>
          <p:nvPr/>
        </p:nvCxnSpPr>
        <p:spPr bwMode="auto">
          <a:xfrm>
            <a:off x="5120475" y="1309295"/>
            <a:ext cx="3921594" cy="1588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527469" y="2008352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806" name="Straight Connector 39"/>
          <p:cNvCxnSpPr>
            <a:cxnSpLocks noChangeShapeType="1"/>
          </p:cNvCxnSpPr>
          <p:nvPr/>
        </p:nvCxnSpPr>
        <p:spPr bwMode="auto">
          <a:xfrm>
            <a:off x="2031669" y="2022082"/>
            <a:ext cx="1371600" cy="0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7" name="Straight Connector 40"/>
          <p:cNvCxnSpPr>
            <a:cxnSpLocks noChangeShapeType="1"/>
          </p:cNvCxnSpPr>
          <p:nvPr/>
        </p:nvCxnSpPr>
        <p:spPr bwMode="auto">
          <a:xfrm>
            <a:off x="3403269" y="2022082"/>
            <a:ext cx="3505200" cy="0"/>
          </a:xfrm>
          <a:prstGeom prst="line">
            <a:avLst/>
          </a:prstGeom>
          <a:noFill/>
          <a:ln w="152400">
            <a:solidFill>
              <a:srgbClr val="009933"/>
            </a:solidFill>
            <a:round/>
            <a:headEnd/>
            <a:tailEnd/>
          </a:ln>
        </p:spPr>
      </p:cxnSp>
      <p:cxnSp>
        <p:nvCxnSpPr>
          <p:cNvPr id="67808" name="Straight Connector 41"/>
          <p:cNvCxnSpPr>
            <a:cxnSpLocks noChangeShapeType="1"/>
          </p:cNvCxnSpPr>
          <p:nvPr/>
        </p:nvCxnSpPr>
        <p:spPr bwMode="auto">
          <a:xfrm>
            <a:off x="2031669" y="1641082"/>
            <a:ext cx="3507869" cy="0"/>
          </a:xfrm>
          <a:prstGeom prst="line">
            <a:avLst/>
          </a:prstGeom>
          <a:noFill/>
          <a:ln w="152400">
            <a:solidFill>
              <a:srgbClr val="009933"/>
            </a:solidFill>
            <a:round/>
            <a:headEnd/>
            <a:tailEnd/>
          </a:ln>
        </p:spPr>
      </p:cxnSp>
      <p:cxnSp>
        <p:nvCxnSpPr>
          <p:cNvPr id="35" name="Straight Connector 35"/>
          <p:cNvCxnSpPr>
            <a:cxnSpLocks noChangeShapeType="1"/>
          </p:cNvCxnSpPr>
          <p:nvPr/>
        </p:nvCxnSpPr>
        <p:spPr bwMode="auto">
          <a:xfrm>
            <a:off x="2031669" y="2492621"/>
            <a:ext cx="1905000" cy="1588"/>
          </a:xfrm>
          <a:prstGeom prst="lin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117882" y="5865738"/>
            <a:ext cx="90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CD0 = DOE “Mission Need” statement;   CD1 = technology and site selection (VA/NY) 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</a:rPr>
              <a:t>CD2/CD3 = establish project baseline cost and schedule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27"/>
          <p:cNvCxnSpPr>
            <a:cxnSpLocks noChangeShapeType="1"/>
          </p:cNvCxnSpPr>
          <p:nvPr/>
        </p:nvCxnSpPr>
        <p:spPr bwMode="auto">
          <a:xfrm>
            <a:off x="4627652" y="3341603"/>
            <a:ext cx="686131" cy="1588"/>
          </a:xfrm>
          <a:prstGeom prst="line">
            <a:avLst/>
          </a:prstGeom>
          <a:noFill/>
          <a:ln w="152400">
            <a:solidFill>
              <a:srgbClr val="FFC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5822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7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53291"/>
            <a:ext cx="9144000" cy="570296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552450"/>
            <a:ext cx="8886009" cy="5314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buSzPct val="12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GeV Upgrade making good progress</a:t>
            </a:r>
          </a:p>
          <a:p>
            <a:pPr marL="339725" indent="-339725">
              <a:buSzPct val="120000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buSzPct val="12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Commissioning, startup of physics program in progress</a:t>
            </a:r>
          </a:p>
          <a:p>
            <a:pPr marL="339725" indent="-339725">
              <a:buSzPct val="120000"/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buSzPct val="12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Tight FY16 budget but will run 16 weeks</a:t>
            </a:r>
          </a:p>
          <a:p>
            <a:pPr marL="339725" indent="-339725">
              <a:buSzPct val="12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FY17 Pres. budget is less than we hoped for</a:t>
            </a:r>
          </a:p>
          <a:p>
            <a:pPr marL="339725" indent="-339725">
              <a:buSzPct val="12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Concern about ops budget in out years</a:t>
            </a:r>
          </a:p>
          <a:p>
            <a:pPr marL="339725" indent="-339725">
              <a:buSzPct val="120000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buSzPct val="120000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NSAC LRP released </a:t>
            </a:r>
          </a:p>
          <a:p>
            <a:pPr marL="854075" lvl="1" indent="-342900">
              <a:buSzPct val="120000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for </a:t>
            </a:r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4075" lvl="1" indent="-342900">
              <a:buSzPct val="120000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Requires modest budget growth</a:t>
            </a:r>
          </a:p>
          <a:p>
            <a:pPr marL="854075" lvl="1" indent="-342900">
              <a:buSzPct val="120000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Recommends future EIC construction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5154" y="6019800"/>
            <a:ext cx="3953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 Times Ahead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12 GeV Upgrade Project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1271" y="903985"/>
            <a:ext cx="5064129" cy="1763016"/>
            <a:chOff x="137622" y="903985"/>
            <a:chExt cx="5064129" cy="1763016"/>
          </a:xfrm>
        </p:grpSpPr>
        <p:sp>
          <p:nvSpPr>
            <p:cNvPr id="348" name="Rectangle 347"/>
            <p:cNvSpPr/>
            <p:nvPr/>
          </p:nvSpPr>
          <p:spPr bwMode="auto">
            <a:xfrm>
              <a:off x="147732" y="903985"/>
              <a:ext cx="4979517" cy="1763016"/>
            </a:xfrm>
            <a:prstGeom prst="rect">
              <a:avLst/>
            </a:prstGeom>
            <a:solidFill>
              <a:srgbClr val="FFEDC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lumMod val="65000"/>
                  <a:lumOff val="35000"/>
                  <a:alpha val="60000"/>
                </a:schemeClr>
              </a:glow>
            </a:effec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Text Box 3"/>
            <p:cNvSpPr txBox="1">
              <a:spLocks noChangeArrowheads="1"/>
            </p:cNvSpPr>
            <p:nvPr/>
          </p:nvSpPr>
          <p:spPr bwMode="auto">
            <a:xfrm>
              <a:off x="137622" y="914400"/>
              <a:ext cx="5064129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Scope </a:t>
              </a:r>
              <a:r>
                <a:rPr lang="en-US" sz="1600" b="1" u="sng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(~97% complete)</a:t>
              </a: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91440" indent="-27432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Doubling the accelerator beam energy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experimental Hall D and beam line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 construction including utilities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Upgrades to Experimental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Halls B &amp; C 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94%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8640" lvl="1" indent="-27432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Halls B &amp; C Detectors – DONE </a:t>
              </a:r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7267575" y="2487"/>
            <a:ext cx="1773242" cy="707886"/>
          </a:xfrm>
          <a:prstGeom prst="rect">
            <a:avLst/>
          </a:prstGeom>
          <a:solidFill>
            <a:srgbClr val="FFEDC9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= $338M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= </a:t>
            </a: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1" name="Picture 350" descr="DSC_0093 SHMS April 2015.JPG"/>
          <p:cNvPicPr>
            <a:picLocks noChangeAspect="1"/>
          </p:cNvPicPr>
          <p:nvPr/>
        </p:nvPicPr>
        <p:blipFill rotWithShape="1">
          <a:blip r:embed="rId3" cstate="print"/>
          <a:srcRect l="4438" t="3249" r="8220" b="11037"/>
          <a:stretch/>
        </p:blipFill>
        <p:spPr>
          <a:xfrm>
            <a:off x="2899897" y="4246660"/>
            <a:ext cx="3276944" cy="2130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4" name="Picture 35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2463" r="6353"/>
          <a:stretch/>
        </p:blipFill>
        <p:spPr bwMode="auto">
          <a:xfrm>
            <a:off x="3592724" y="2590801"/>
            <a:ext cx="1512676" cy="1523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7" name="Picture 3" descr="M:\12GeVUpgrade\Posters\Pictures\Hall C\Sigma Phi Magnets\160208 D_InnerShieldStaged_Q2andDBoreInBkgd_09Feb20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" t="14232" r="14294"/>
          <a:stretch/>
        </p:blipFill>
        <p:spPr bwMode="auto">
          <a:xfrm>
            <a:off x="76200" y="4262562"/>
            <a:ext cx="2715903" cy="2077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:\12GeVUpgrade\Posters\Pictures\Hall C\Sigma Phi Magnets\160209 WeldingDipoleShieldFlange2_09Feb2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61408"/>
            <a:ext cx="1944996" cy="14587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31" y="916581"/>
            <a:ext cx="2847115" cy="2257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 descr="M:\Proj_Mgmnt\12GeV Upgrade\Monthly Reports\Photos\2016\Mar 2016\Hall B Photo 1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7887"/>
            <a:ext cx="2834783" cy="2051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10091" r="7811"/>
          <a:stretch/>
        </p:blipFill>
        <p:spPr>
          <a:xfrm>
            <a:off x="5943600" y="5181600"/>
            <a:ext cx="1516518" cy="138109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34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smtClean="0"/>
              <a:t>CEBAF 2015 Highlights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3137" y="1063140"/>
            <a:ext cx="660956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Spring 2015: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1.9 GeV/pass set-up to support simultaneous Hall A/D 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Power event damaged cold compressor bearings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Reconfigured CEBAF for one CHL operation; 1.1 GeV/pass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runs: Hall B (HPS) and Hall D 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995916"/>
            <a:ext cx="59939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 2015: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 week run establishes CEBAF at design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emittance meets initial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hysics specs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 GeV to Hall D and 11 GeV to Hall 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30" y="2749065"/>
            <a:ext cx="67457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Summer 2015: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 processing SRF cavities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epair CHL1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SC1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cryo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system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w/SNS cold compressor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06873" y="809625"/>
            <a:ext cx="1908527" cy="1447800"/>
            <a:chOff x="776498" y="406128"/>
            <a:chExt cx="2183070" cy="165606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98" y="406128"/>
              <a:ext cx="2183070" cy="16560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76498" y="406529"/>
              <a:ext cx="2183070" cy="528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&amp; D beam separated on 5</a:t>
              </a:r>
              <a:r>
                <a:rPr lang="en-US" sz="1200" b="1" baseline="300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pass at 9.6 GeV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4204" y="2352504"/>
            <a:ext cx="1731196" cy="2154270"/>
            <a:chOff x="7184204" y="2493930"/>
            <a:chExt cx="1731196" cy="215427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204" y="2990850"/>
              <a:ext cx="1731196" cy="1645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7184204" y="2493930"/>
              <a:ext cx="1731196" cy="2154270"/>
              <a:chOff x="7184204" y="2481590"/>
              <a:chExt cx="1731196" cy="21542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288979" y="2481590"/>
                <a:ext cx="1591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D: 1</a:t>
                </a:r>
                <a:r>
                  <a:rPr lang="en-US" sz="12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production polarized photons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84204" y="2481590"/>
                <a:ext cx="1731196" cy="2154270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50202"/>
            <a:ext cx="2819400" cy="175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0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Spring/Summer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Plan: 10 week run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Deliver up to 11 GeV to Hall A 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12 GeV to Hall D for physics,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2.2 GeV to Hall B on (some) weekends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• Central </a:t>
            </a:r>
            <a:r>
              <a:rPr lang="en-US" dirty="0" err="1">
                <a:solidFill>
                  <a:srgbClr val="000000"/>
                </a:solidFill>
                <a:latin typeface="ArialMT"/>
              </a:rPr>
              <a:t>Cryoplant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 issues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~3 weeks lost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• Machine Recovery not satisfactory (~2 weeks lost)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Reset Machine,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Run extended to April 25, but significant short fall compared to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ambitions</a:t>
            </a:r>
            <a:endParaRPr lang="en-US" dirty="0">
              <a:solidFill>
                <a:srgbClr val="000000"/>
              </a:solidFill>
              <a:latin typeface="ArialM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10000"/>
                </a:solidFill>
                <a:latin typeface="ArialMT"/>
              </a:rPr>
              <a:t>	– </a:t>
            </a:r>
            <a:r>
              <a:rPr lang="en-US" b="1" dirty="0" smtClean="0">
                <a:solidFill>
                  <a:srgbClr val="C10000"/>
                </a:solidFill>
                <a:latin typeface="Arial-BoldMT"/>
              </a:rPr>
              <a:t>Performed </a:t>
            </a:r>
            <a:r>
              <a:rPr lang="en-US" b="1" dirty="0">
                <a:solidFill>
                  <a:srgbClr val="C10000"/>
                </a:solidFill>
                <a:latin typeface="Arial-BoldMT"/>
              </a:rPr>
              <a:t>well during last weeks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• Potential low energy operations in Hall B for </a:t>
            </a:r>
            <a:r>
              <a:rPr lang="en-US" dirty="0" err="1">
                <a:solidFill>
                  <a:srgbClr val="000000"/>
                </a:solidFill>
                <a:latin typeface="ArialMT"/>
              </a:rPr>
              <a:t>Prad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 experiment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MT"/>
              </a:rPr>
              <a:t>• Test Run of Low Energy </a:t>
            </a:r>
            <a:r>
              <a:rPr lang="en-US" dirty="0" err="1">
                <a:solidFill>
                  <a:srgbClr val="000000"/>
                </a:solidFill>
                <a:latin typeface="ArialMT"/>
              </a:rPr>
              <a:t>Recirculator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 Facility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Machine restored with support from Commonwealth funding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MT"/>
              </a:rPr>
              <a:t>	– 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First operations for Nuclear Physics (</a:t>
            </a:r>
            <a:r>
              <a:rPr lang="en-US" dirty="0" err="1">
                <a:solidFill>
                  <a:srgbClr val="000000"/>
                </a:solidFill>
                <a:latin typeface="ArialMT"/>
              </a:rPr>
              <a:t>Darklight</a:t>
            </a:r>
            <a:r>
              <a:rPr lang="en-US" dirty="0">
                <a:solidFill>
                  <a:srgbClr val="000000"/>
                </a:solidFill>
                <a:latin typeface="ArialMT"/>
              </a:rPr>
              <a:t>) experiment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198755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8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42" y="699776"/>
            <a:ext cx="91567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54369" y="6037809"/>
            <a:ext cx="5740401" cy="279944"/>
            <a:chOff x="1905000" y="6324600"/>
            <a:chExt cx="5740401" cy="279944"/>
          </a:xfrm>
        </p:grpSpPr>
        <p:sp>
          <p:nvSpPr>
            <p:cNvPr id="6" name="Rectangle 5"/>
            <p:cNvSpPr/>
            <p:nvPr/>
          </p:nvSpPr>
          <p:spPr>
            <a:xfrm>
              <a:off x="2124438" y="6324600"/>
              <a:ext cx="20489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Beam for Commissioning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0694" y="6327545"/>
              <a:ext cx="14734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Beam for Physics</a:t>
              </a:r>
              <a:endPara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05000" y="6449467"/>
              <a:ext cx="4324132" cy="13632"/>
              <a:chOff x="1905000" y="6449467"/>
              <a:chExt cx="4324132" cy="13632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1905000" y="6449467"/>
                <a:ext cx="270237" cy="0"/>
              </a:xfrm>
              <a:prstGeom prst="line">
                <a:avLst/>
              </a:prstGeom>
              <a:solidFill>
                <a:schemeClr val="accent1"/>
              </a:solidFill>
              <a:ln w="1270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191000" y="6463099"/>
                <a:ext cx="270237" cy="0"/>
              </a:xfrm>
              <a:prstGeom prst="line">
                <a:avLst/>
              </a:prstGeom>
              <a:solidFill>
                <a:schemeClr val="accent1"/>
              </a:solidFill>
              <a:ln w="1270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948200" y="6457577"/>
                <a:ext cx="280932" cy="0"/>
              </a:xfrm>
              <a:prstGeom prst="line">
                <a:avLst/>
              </a:prstGeom>
              <a:solidFill>
                <a:schemeClr val="accent1"/>
              </a:solidFill>
              <a:ln w="1270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" name="Rectangle 8"/>
            <p:cNvSpPr/>
            <p:nvPr/>
          </p:nvSpPr>
          <p:spPr>
            <a:xfrm>
              <a:off x="6178333" y="6327545"/>
              <a:ext cx="14670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rPr>
                <a:t>Non-CLAS12 </a:t>
              </a:r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Ops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34635"/>
            <a:ext cx="9143999" cy="5907238"/>
            <a:chOff x="530775" y="832931"/>
            <a:chExt cx="8156025" cy="5268984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4722831" y="1474531"/>
              <a:ext cx="0" cy="462738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>
              <a:off x="636485" y="2903284"/>
              <a:ext cx="748074" cy="329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Hall 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622" y="5661203"/>
              <a:ext cx="748074" cy="329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Hall D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494002" y="1474531"/>
              <a:ext cx="0" cy="462738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263727" y="1474531"/>
              <a:ext cx="0" cy="4627384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957382" y="1466459"/>
              <a:ext cx="0" cy="4635453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530775" y="883733"/>
              <a:ext cx="8156025" cy="5218182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6485" y="2057341"/>
              <a:ext cx="1297119" cy="329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Accelerator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71622" y="3885905"/>
              <a:ext cx="748074" cy="329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Hall 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1622" y="4741897"/>
              <a:ext cx="748074" cy="329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Hall 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91055" y="2011088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81270" y="2175005"/>
              <a:ext cx="49356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74413" y="2872146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64628" y="3036065"/>
              <a:ext cx="49356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77345" y="3870120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67560" y="4208876"/>
              <a:ext cx="49356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77345" y="4748906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67560" y="5047076"/>
              <a:ext cx="49356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7345" y="5651074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67560" y="5814991"/>
              <a:ext cx="49356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2085961" y="1757714"/>
              <a:ext cx="0" cy="4344201"/>
            </a:xfrm>
            <a:prstGeom prst="line">
              <a:avLst/>
            </a:prstGeom>
            <a:solidFill>
              <a:srgbClr val="4F81BD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>
              <a:off x="530775" y="1041967"/>
              <a:ext cx="8156025" cy="5059946"/>
              <a:chOff x="-238028" y="1230277"/>
              <a:chExt cx="6431523" cy="461352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66628" y="1604390"/>
                <a:ext cx="892069" cy="275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Fiscal Year</a:t>
                </a:r>
              </a:p>
            </p:txBody>
          </p:sp>
          <p:cxnSp>
            <p:nvCxnSpPr>
              <p:cNvPr id="103" name="Straight Connector 102"/>
              <p:cNvCxnSpPr/>
              <p:nvPr/>
            </p:nvCxnSpPr>
            <p:spPr bwMode="auto">
              <a:xfrm>
                <a:off x="-238028" y="1868129"/>
                <a:ext cx="6427235" cy="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Rectangle 103"/>
              <p:cNvSpPr/>
              <p:nvPr/>
            </p:nvSpPr>
            <p:spPr>
              <a:xfrm>
                <a:off x="2088038" y="1604390"/>
                <a:ext cx="490683" cy="30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487370" y="1604390"/>
                <a:ext cx="490683" cy="30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892914" y="1604390"/>
                <a:ext cx="490683" cy="300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</a:p>
            </p:txBody>
          </p:sp>
          <p:grpSp>
            <p:nvGrpSpPr>
              <p:cNvPr id="107" name="Group 106"/>
              <p:cNvGrpSpPr/>
              <p:nvPr/>
            </p:nvGrpSpPr>
            <p:grpSpPr>
              <a:xfrm>
                <a:off x="2018072" y="1680011"/>
                <a:ext cx="698090" cy="4163791"/>
                <a:chOff x="3982065" y="954258"/>
                <a:chExt cx="698090" cy="4163791"/>
              </a:xfrm>
            </p:grpSpPr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3982065" y="954258"/>
                  <a:ext cx="0" cy="4163791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4331110" y="954258"/>
                  <a:ext cx="0" cy="416379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>
                  <a:off x="4680155" y="954258"/>
                  <a:ext cx="0" cy="4163791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3416709" y="1646369"/>
                <a:ext cx="698090" cy="4197436"/>
                <a:chOff x="3982065" y="920616"/>
                <a:chExt cx="698090" cy="4197436"/>
              </a:xfrm>
            </p:grpSpPr>
            <p:cxnSp>
              <p:nvCxnSpPr>
                <p:cNvPr id="136" name="Straight Connector 135"/>
                <p:cNvCxnSpPr/>
                <p:nvPr/>
              </p:nvCxnSpPr>
              <p:spPr bwMode="auto">
                <a:xfrm>
                  <a:off x="3982065" y="920616"/>
                  <a:ext cx="0" cy="4188778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4331110" y="954258"/>
                  <a:ext cx="0" cy="416379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4680155" y="954258"/>
                  <a:ext cx="0" cy="416379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4815348" y="1680011"/>
                <a:ext cx="698090" cy="4163794"/>
                <a:chOff x="3982065" y="954258"/>
                <a:chExt cx="698090" cy="4163794"/>
              </a:xfrm>
            </p:grpSpPr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3982065" y="954258"/>
                  <a:ext cx="0" cy="4163791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 bwMode="auto">
                <a:xfrm>
                  <a:off x="4331110" y="954258"/>
                  <a:ext cx="0" cy="416379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4680155" y="954258"/>
                  <a:ext cx="0" cy="416379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10" name="Straight Connector 109"/>
              <p:cNvCxnSpPr/>
              <p:nvPr/>
            </p:nvCxnSpPr>
            <p:spPr bwMode="auto">
              <a:xfrm>
                <a:off x="-238028" y="1617318"/>
                <a:ext cx="6427235" cy="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1" name="Group 110"/>
              <p:cNvGrpSpPr/>
              <p:nvPr/>
            </p:nvGrpSpPr>
            <p:grpSpPr>
              <a:xfrm>
                <a:off x="2359762" y="1389040"/>
                <a:ext cx="711444" cy="190484"/>
                <a:chOff x="3982065" y="1057201"/>
                <a:chExt cx="711444" cy="190484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auto">
                <a:xfrm>
                  <a:off x="3982065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4331110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>
                  <a:off x="4693509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3759573" y="1398276"/>
                <a:ext cx="704767" cy="190484"/>
                <a:chOff x="3982065" y="1057201"/>
                <a:chExt cx="704767" cy="190484"/>
              </a:xfrm>
            </p:grpSpPr>
            <p:cxnSp>
              <p:nvCxnSpPr>
                <p:cNvPr id="127" name="Straight Connector 126"/>
                <p:cNvCxnSpPr/>
                <p:nvPr/>
              </p:nvCxnSpPr>
              <p:spPr bwMode="auto">
                <a:xfrm>
                  <a:off x="3982065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8" name="Straight Connector 127"/>
                <p:cNvCxnSpPr/>
                <p:nvPr/>
              </p:nvCxnSpPr>
              <p:spPr bwMode="auto">
                <a:xfrm>
                  <a:off x="4331110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4686832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5171993" y="1398276"/>
                <a:ext cx="687883" cy="190484"/>
                <a:chOff x="4005626" y="1057201"/>
                <a:chExt cx="687883" cy="190484"/>
              </a:xfrm>
            </p:grpSpPr>
            <p:cxnSp>
              <p:nvCxnSpPr>
                <p:cNvPr id="124" name="Straight Connector 123"/>
                <p:cNvCxnSpPr/>
                <p:nvPr/>
              </p:nvCxnSpPr>
              <p:spPr bwMode="auto">
                <a:xfrm>
                  <a:off x="4005626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4346126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>
                  <a:off x="4693509" y="1057201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545191" y="1230277"/>
                <a:ext cx="5648304" cy="392488"/>
                <a:chOff x="393216" y="5981716"/>
                <a:chExt cx="5648304" cy="392488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393216" y="6073841"/>
                  <a:ext cx="1099526" cy="2753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Calendar Year</a:t>
                  </a: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198398" y="6073841"/>
                  <a:ext cx="490683" cy="3003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2016</a:t>
                  </a: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3581825" y="6073841"/>
                  <a:ext cx="490683" cy="3003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017798" y="6073841"/>
                  <a:ext cx="490683" cy="3003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1858944" y="6153632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3256504" y="6151556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>
                  <a:off x="4671693" y="6151556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6041520" y="5981716"/>
                  <a:ext cx="0" cy="190484"/>
                </a:xfrm>
                <a:prstGeom prst="line">
                  <a:avLst/>
                </a:prstGeom>
                <a:solidFill>
                  <a:srgbClr val="4F81BD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15" name="Straight Connector 114"/>
              <p:cNvCxnSpPr/>
              <p:nvPr/>
            </p:nvCxnSpPr>
            <p:spPr bwMode="auto">
              <a:xfrm>
                <a:off x="-238028" y="1370286"/>
                <a:ext cx="6427235" cy="0"/>
              </a:xfrm>
              <a:prstGeom prst="line">
                <a:avLst/>
              </a:prstGeom>
              <a:solidFill>
                <a:srgbClr val="4F81BD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6" name="Rectangle 35"/>
            <p:cNvSpPr/>
            <p:nvPr/>
          </p:nvSpPr>
          <p:spPr>
            <a:xfrm>
              <a:off x="1944483" y="3837801"/>
              <a:ext cx="4284705" cy="247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CLAS12 Construction/Installation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31428" y="2055308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960171" y="2901832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83423" y="4697505"/>
              <a:ext cx="2506072" cy="247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SHMS Construction/Installation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77345" y="4039543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0775" y="832931"/>
              <a:ext cx="8156025" cy="329427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CEBAF Three-Year  Schedule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0027" y="872068"/>
              <a:ext cx="742354" cy="247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Feb 2016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4063929"/>
              <a:ext cx="1119823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Non-CLAS12 Ops*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177345" y="4894676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89708" y="5638800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74413" y="2705891"/>
              <a:ext cx="563629" cy="2333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Activity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2971800" y="4086485"/>
              <a:ext cx="2628464" cy="0"/>
            </a:xfrm>
            <a:prstGeom prst="straightConnector1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2957382" y="4958602"/>
              <a:ext cx="2002789" cy="0"/>
            </a:xfrm>
            <a:prstGeom prst="straightConnector1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607180" y="4343400"/>
              <a:ext cx="566217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>
            <a:xfrm>
              <a:off x="2838980" y="2590800"/>
              <a:ext cx="1442507" cy="247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SBS Construction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971800" y="2854960"/>
              <a:ext cx="2341261" cy="0"/>
            </a:xfrm>
            <a:prstGeom prst="straightConnector1">
              <a:avLst/>
            </a:prstGeom>
            <a:solidFill>
              <a:srgbClr val="4F81BD"/>
            </a:solidFill>
            <a:ln w="127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950" y="3319463"/>
              <a:ext cx="38100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931" y="2444367"/>
              <a:ext cx="30480" cy="213360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8382023" y="4212196"/>
              <a:ext cx="52540" cy="1341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33" y="5765485"/>
              <a:ext cx="68687" cy="26822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1950" y="4241052"/>
              <a:ext cx="68687" cy="268225"/>
            </a:xfrm>
            <a:prstGeom prst="rect">
              <a:avLst/>
            </a:prstGeom>
          </p:spPr>
        </p:pic>
        <p:cxnSp>
          <p:nvCxnSpPr>
            <p:cNvPr id="57" name="Straight Connector 56"/>
            <p:cNvCxnSpPr/>
            <p:nvPr/>
          </p:nvCxnSpPr>
          <p:spPr bwMode="auto">
            <a:xfrm flipV="1">
              <a:off x="3051474" y="5899839"/>
              <a:ext cx="310896" cy="1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503415" y="5900470"/>
              <a:ext cx="44805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724400" y="5911413"/>
              <a:ext cx="384048" cy="1587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386512" y="5909996"/>
              <a:ext cx="53949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Rectangle 60"/>
            <p:cNvSpPr/>
            <p:nvPr/>
          </p:nvSpPr>
          <p:spPr>
            <a:xfrm>
              <a:off x="6598746" y="5825843"/>
              <a:ext cx="52540" cy="1341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43619" y="4935161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35611" y="4943112"/>
              <a:ext cx="533603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Comm.</a:t>
              </a:r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4960171" y="5195048"/>
              <a:ext cx="14967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5378561" y="5195621"/>
              <a:ext cx="53949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761" y="5091952"/>
              <a:ext cx="68687" cy="2682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6615694" y="5119872"/>
              <a:ext cx="52540" cy="13411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5615650" y="4338371"/>
              <a:ext cx="302407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4723755" y="2320057"/>
              <a:ext cx="384048" cy="1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510866" y="2326428"/>
              <a:ext cx="44805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378561" y="2319071"/>
              <a:ext cx="53949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flipV="1">
              <a:off x="3063986" y="2324100"/>
              <a:ext cx="310896" cy="1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Rectangle 72"/>
            <p:cNvSpPr/>
            <p:nvPr/>
          </p:nvSpPr>
          <p:spPr>
            <a:xfrm>
              <a:off x="4978395" y="5616995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>
              <a:off x="3510866" y="3178482"/>
              <a:ext cx="44805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3063986" y="3176154"/>
              <a:ext cx="310896" cy="1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Rectangle 75"/>
            <p:cNvSpPr/>
            <p:nvPr/>
          </p:nvSpPr>
          <p:spPr>
            <a:xfrm>
              <a:off x="3085999" y="2826683"/>
              <a:ext cx="835292" cy="311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Opportunistic</a:t>
              </a:r>
            </a:p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flipV="1">
              <a:off x="4723755" y="3178798"/>
              <a:ext cx="384048" cy="1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378561" y="3177812"/>
              <a:ext cx="539496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5615650" y="4338761"/>
              <a:ext cx="14967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Rectangle 79"/>
            <p:cNvSpPr/>
            <p:nvPr/>
          </p:nvSpPr>
          <p:spPr>
            <a:xfrm>
              <a:off x="5457916" y="4070728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85999" y="1957730"/>
              <a:ext cx="835292" cy="311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Opportunistic</a:t>
              </a:r>
            </a:p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085999" y="5522845"/>
              <a:ext cx="835292" cy="3111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Opportunistic</a:t>
              </a:r>
            </a:p>
            <a:p>
              <a:pPr marL="0" marR="0" lvl="0" indent="0" algn="ctr" defTabSz="91440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6492901" y="2321536"/>
              <a:ext cx="42976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7166319" y="2318477"/>
              <a:ext cx="48463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>
            <a:xfrm>
              <a:off x="6682417" y="4070728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682417" y="2919453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647294" y="2055681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89708" y="4951063"/>
              <a:ext cx="557910" cy="2196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6492901" y="3188229"/>
              <a:ext cx="42976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7166319" y="3185170"/>
              <a:ext cx="48463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6492901" y="4341168"/>
              <a:ext cx="42976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166319" y="4338109"/>
              <a:ext cx="48463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6492901" y="5207860"/>
              <a:ext cx="42976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 bwMode="auto">
            <a:xfrm>
              <a:off x="7166319" y="5204801"/>
              <a:ext cx="48463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6492901" y="5915526"/>
              <a:ext cx="42976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7166319" y="5912467"/>
              <a:ext cx="484632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8107772" y="2318477"/>
              <a:ext cx="15544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8110820" y="3184716"/>
              <a:ext cx="15544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8107772" y="4334440"/>
              <a:ext cx="15544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8110820" y="5201775"/>
              <a:ext cx="15544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8105536" y="5907745"/>
              <a:ext cx="155448" cy="0"/>
            </a:xfrm>
            <a:prstGeom prst="line">
              <a:avLst/>
            </a:prstGeom>
            <a:solidFill>
              <a:srgbClr val="4F81BD"/>
            </a:solidFill>
            <a:ln w="1270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2" name="TextBox 141"/>
          <p:cNvSpPr txBox="1"/>
          <p:nvPr/>
        </p:nvSpPr>
        <p:spPr>
          <a:xfrm>
            <a:off x="119854" y="6022916"/>
            <a:ext cx="2563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Potential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Summer 2016 run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838200"/>
            <a:ext cx="8903470" cy="5290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17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Approved Experiments by Physics Topics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911419"/>
              </p:ext>
            </p:extLst>
          </p:nvPr>
        </p:nvGraphicFramePr>
        <p:xfrm>
          <a:off x="100263" y="868354"/>
          <a:ext cx="8827802" cy="52243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04337"/>
                <a:gridCol w="572172"/>
                <a:gridCol w="653911"/>
                <a:gridCol w="653911"/>
                <a:gridCol w="653911"/>
                <a:gridCol w="653911"/>
                <a:gridCol w="735649"/>
              </a:tblGrid>
              <a:tr h="544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565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Hadron spectra as probes of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QCD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GlueX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heavy baryon and meson spectroscopy)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589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structure of the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hadrons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(Elastic and transition Form Factors)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613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longitudinal structure of the hadrons 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Unpolarized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polarized 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parton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distribution functions)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875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structure of the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hadrons 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(Generalized Parton Distributions and Transverse Momentum Distributions)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896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Hadrons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cold nuclear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matter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(Medium modification of the nucleons, quark 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hadronization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N-N correlations, 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hypernuclear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spectroscopy, few-body experiments)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6373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Low-energy tests of the Standard Model and Fundamental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Symmetries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  <a:tr h="502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4" marT="75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3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38200"/>
            <a:ext cx="8854154" cy="5564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5250"/>
            <a:ext cx="9144000" cy="94773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Approved Experiments by PAC Days</a:t>
            </a:r>
            <a:b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34119"/>
              </p:ext>
            </p:extLst>
          </p:nvPr>
        </p:nvGraphicFramePr>
        <p:xfrm>
          <a:off x="181884" y="913650"/>
          <a:ext cx="8617211" cy="54269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4095"/>
                <a:gridCol w="632667"/>
                <a:gridCol w="632667"/>
                <a:gridCol w="632667"/>
                <a:gridCol w="553584"/>
                <a:gridCol w="632667"/>
                <a:gridCol w="708864"/>
              </a:tblGrid>
              <a:tr h="498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Hall 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590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Hadron spectra as probes of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QCD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u="none" strike="noStrik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GlueX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heavy baryon and meson spectroscopy)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539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 structure of the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hadrons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(Elastic and transition Form Factors)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561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longitudinal structure of the hadrons 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Unpolarized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polarized 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parton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distribution functions)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728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structure of the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hadrons 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(Generalized Parton Distributions and Transverse Momentum Distributions)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832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Hadrons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cold nuclear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matter 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(Medium modification of the nucleons, quark 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hadronization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N-N correlations, </a:t>
                      </a:r>
                      <a:r>
                        <a:rPr lang="en-US" sz="1400" u="none" strike="noStrik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hypernuclear</a:t>
                      </a:r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spectroscopy, few-body experiments)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5832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Low-energy tests of the Standard Model and Fundamental 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Symmetries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7554" marT="7554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5325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1346.5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r>
                        <a:rPr lang="en-US" sz="14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4430.5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  <a:tr h="532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Approved Run Group Days (includes MIE)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82880" marT="83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1346.5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R="8379" marT="83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3307.5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9" marT="8379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6052" y="6172200"/>
            <a:ext cx="3453318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  Decade of Experiments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/>
              <a:t>Charge</a:t>
            </a:r>
          </a:p>
          <a:p>
            <a:pPr marL="342900" lvl="1" indent="0" defTabSz="914400">
              <a:spcBef>
                <a:spcPts val="60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Review new proposals, previously conditionally approved proposals, and letters of intent</a:t>
            </a:r>
            <a:r>
              <a:rPr lang="en-US" sz="1600" baseline="30000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for experiments that will utilize the 12 </a:t>
            </a:r>
            <a:r>
              <a:rPr lang="en-US" sz="1600" dirty="0" err="1">
                <a:solidFill>
                  <a:prstClr val="black"/>
                </a:solidFill>
              </a:rPr>
              <a:t>GeV</a:t>
            </a:r>
            <a:r>
              <a:rPr lang="en-US" sz="1600" dirty="0">
                <a:solidFill>
                  <a:prstClr val="black"/>
                </a:solidFill>
              </a:rPr>
              <a:t> upgrade of CEBAF and provide advice on their scientific merit, technical feasibility and resource requirements.</a:t>
            </a:r>
          </a:p>
          <a:p>
            <a:pPr marL="342900" lvl="1" indent="0" defTabSz="914400"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</a:rPr>
              <a:t> </a:t>
            </a:r>
          </a:p>
          <a:p>
            <a:pPr marL="342900" lvl="1" indent="0" defTabSz="91440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Identify proposals that represent high quality physics within the range of scientific importance represented by the previously approved </a:t>
            </a:r>
            <a:r>
              <a:rPr lang="en-US" sz="1600" dirty="0" smtClean="0">
                <a:solidFill>
                  <a:prstClr val="black"/>
                </a:solidFill>
              </a:rPr>
              <a:t>12 </a:t>
            </a:r>
            <a:r>
              <a:rPr lang="en-US" sz="1600" dirty="0">
                <a:solidFill>
                  <a:prstClr val="black"/>
                </a:solidFill>
              </a:rPr>
              <a:t>GeV proposals and recommend for </a:t>
            </a:r>
            <a:r>
              <a:rPr lang="en-US" sz="1600" dirty="0">
                <a:solidFill>
                  <a:srgbClr val="C00000"/>
                </a:solidFill>
              </a:rPr>
              <a:t>approval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</a:p>
          <a:p>
            <a:pPr marL="342900" lvl="1" indent="0" defTabSz="914400">
              <a:spcBef>
                <a:spcPts val="0"/>
              </a:spcBef>
              <a:buNone/>
            </a:pPr>
            <a:r>
              <a:rPr lang="en-US" sz="1200" dirty="0">
                <a:solidFill>
                  <a:prstClr val="black"/>
                </a:solidFill>
              </a:rPr>
              <a:t>	</a:t>
            </a:r>
          </a:p>
          <a:p>
            <a:pPr marL="342900" lvl="1" indent="0" defTabSz="91440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Also provide a recommendation on scientific rating and beam time allocation for proposals newly recommended for approval.</a:t>
            </a:r>
          </a:p>
          <a:p>
            <a:pPr marL="342900" lvl="1" indent="0" defTabSz="914400">
              <a:spcBef>
                <a:spcPts val="0"/>
              </a:spcBef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342900" lvl="1" indent="0" defTabSz="914400">
              <a:spcBef>
                <a:spcPts val="0"/>
              </a:spcBef>
              <a:buNone/>
            </a:pPr>
            <a:r>
              <a:rPr lang="en-US" sz="1600" dirty="0">
                <a:solidFill>
                  <a:prstClr val="black"/>
                </a:solidFill>
              </a:rPr>
              <a:t>Identify other proposals with physics that have the potential for falling into this category pending clarification of scientific and/or technical issues and recommend for </a:t>
            </a:r>
            <a:r>
              <a:rPr lang="en-US" sz="1600" dirty="0">
                <a:solidFill>
                  <a:srgbClr val="C00000"/>
                </a:solidFill>
              </a:rPr>
              <a:t>conditional approval. </a:t>
            </a:r>
            <a:r>
              <a:rPr lang="en-US" sz="1600" dirty="0">
                <a:solidFill>
                  <a:prstClr val="black"/>
                </a:solidFill>
              </a:rPr>
              <a:t>Provide comments on technical and scientific issues that should be addressed by the proponents prior to review at a future PAC.</a:t>
            </a:r>
            <a:endParaRPr lang="en-US" sz="1600" b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1600" b="1" dirty="0" smtClean="0"/>
              <a:t>PAC44 – July 25, 2016</a:t>
            </a:r>
          </a:p>
          <a:p>
            <a:pPr marL="344488" indent="0">
              <a:buNone/>
            </a:pPr>
            <a:r>
              <a:rPr lang="en-US" sz="1600" dirty="0" smtClean="0"/>
              <a:t>Proposals due June 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272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71944</TotalTime>
  <Words>869</Words>
  <Application>Microsoft Office PowerPoint</Application>
  <PresentationFormat>On-screen Show (4:3)</PresentationFormat>
  <Paragraphs>396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1_JLabPowerpointMain</vt:lpstr>
      <vt:lpstr>PowerPoint Presentation</vt:lpstr>
      <vt:lpstr>Outline</vt:lpstr>
      <vt:lpstr>12 GeV Upgrade Project</vt:lpstr>
      <vt:lpstr>PowerPoint Presentation</vt:lpstr>
      <vt:lpstr>Spring/Summer 2016</vt:lpstr>
      <vt:lpstr>PowerPoint Presentation</vt:lpstr>
      <vt:lpstr>PowerPoint Presentation</vt:lpstr>
      <vt:lpstr>12 GeV Approved Experiments by PAC Days </vt:lpstr>
      <vt:lpstr>Program Advisory Committee</vt:lpstr>
      <vt:lpstr>Jeopardy</vt:lpstr>
      <vt:lpstr>Future Projects</vt:lpstr>
      <vt:lpstr>Budget </vt:lpstr>
      <vt:lpstr>PowerPoint Presentation</vt:lpstr>
      <vt:lpstr>PowerPoint Presentation</vt:lpstr>
      <vt:lpstr>JLab Operations Budget</vt:lpstr>
      <vt:lpstr>2015 NSAC Long Range Plan</vt:lpstr>
      <vt:lpstr>JLEIC: EIC at Jefferson Lab </vt:lpstr>
      <vt:lpstr>PowerPoint Presentation</vt:lpstr>
      <vt:lpstr>EIC Developments</vt:lpstr>
      <vt:lpstr> EIC Timeline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McKeown</dc:creator>
  <cp:lastModifiedBy>Robert McKeown</cp:lastModifiedBy>
  <cp:revision>128</cp:revision>
  <dcterms:created xsi:type="dcterms:W3CDTF">2015-04-10T12:26:13Z</dcterms:created>
  <dcterms:modified xsi:type="dcterms:W3CDTF">2016-05-05T18:11:03Z</dcterms:modified>
</cp:coreProperties>
</file>