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14"/>
  </p:notesMasterIdLst>
  <p:sldIdLst>
    <p:sldId id="476" r:id="rId2"/>
    <p:sldId id="776" r:id="rId3"/>
    <p:sldId id="761" r:id="rId4"/>
    <p:sldId id="739" r:id="rId5"/>
    <p:sldId id="765" r:id="rId6"/>
    <p:sldId id="777" r:id="rId7"/>
    <p:sldId id="713" r:id="rId8"/>
    <p:sldId id="742" r:id="rId9"/>
    <p:sldId id="743" r:id="rId10"/>
    <p:sldId id="745" r:id="rId11"/>
    <p:sldId id="724" r:id="rId12"/>
    <p:sldId id="778" r:id="rId1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66"/>
    <a:srgbClr val="9900CC"/>
    <a:srgbClr val="FFFFFF"/>
    <a:srgbClr val="F4C672"/>
    <a:srgbClr val="FDDD9D"/>
    <a:srgbClr val="000000"/>
    <a:srgbClr val="A232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2" autoAdjust="0"/>
    <p:restoredTop sz="93955" autoAdjust="0"/>
  </p:normalViewPr>
  <p:slideViewPr>
    <p:cSldViewPr>
      <p:cViewPr varScale="1">
        <p:scale>
          <a:sx n="84" d="100"/>
          <a:sy n="84" d="100"/>
        </p:scale>
        <p:origin x="-76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8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7" d="100"/>
          <a:sy n="77" d="100"/>
        </p:scale>
        <p:origin x="-312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DAF380B-B435-44C0-9BD7-099ECA1C5D5A}" type="datetimeFigureOut">
              <a:rPr lang="en-US"/>
              <a:pPr>
                <a:defRPr/>
              </a:pPr>
              <a:t>5/6/16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CD6902B-54FE-4BAC-9D4B-9AF8B73A2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274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ＭＳ Ｐゴシック" pitchFamily="8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B2C157-DC3C-4636-A0DD-D8BC8EF4104C}" type="slidenum">
              <a:rPr lang="en-US">
                <a:solidFill>
                  <a:srgbClr val="000000"/>
                </a:solidFill>
                <a:ea typeface="ＭＳ Ｐゴシック" pitchFamily="84" charset="-128"/>
                <a:cs typeface="ＭＳ Ｐゴシック" pitchFamily="8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>
              <a:solidFill>
                <a:srgbClr val="000000"/>
              </a:solidFill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7" name="Placeholder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563" tIns="45282" rIns="90563" bIns="45282"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0"/>
            <a:ext cx="7848600" cy="624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9144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24400" y="9144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62000" y="36576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36576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3" r:id="rId2"/>
    <p:sldLayoutId id="2147483702" r:id="rId3"/>
    <p:sldLayoutId id="2147483701" r:id="rId4"/>
    <p:sldLayoutId id="2147483700" r:id="rId5"/>
    <p:sldLayoutId id="2147483699" r:id="rId6"/>
    <p:sldLayoutId id="2147483698" r:id="rId7"/>
    <p:sldLayoutId id="2147483697" r:id="rId8"/>
    <p:sldLayoutId id="2147483696" r:id="rId9"/>
    <p:sldLayoutId id="2147483695" r:id="rId10"/>
    <p:sldLayoutId id="2147483694" r:id="rId11"/>
    <p:sldLayoutId id="2147483693" r:id="rId12"/>
    <p:sldLayoutId id="2147483692" r:id="rId13"/>
    <p:sldLayoutId id="2147483691" r:id="rId14"/>
    <p:sldLayoutId id="2147483690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 descr="pn12posterpicture"/>
          <p:cNvPicPr>
            <a:picLocks noChangeAspect="1" noChangeArrowheads="1"/>
          </p:cNvPicPr>
          <p:nvPr/>
        </p:nvPicPr>
        <p:blipFill>
          <a:blip r:embed="rId4">
            <a:lum bright="80000" contrast="-80000"/>
          </a:blip>
          <a:srcRect l="3783" t="24808" b="13892"/>
          <a:stretch>
            <a:fillRect/>
          </a:stretch>
        </p:blipFill>
        <p:spPr bwMode="auto">
          <a:xfrm>
            <a:off x="0" y="650875"/>
            <a:ext cx="9144000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539552" y="1052736"/>
            <a:ext cx="4176464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en-US" sz="2800" dirty="0" smtClean="0">
                <a:latin typeface="Verdana" pitchFamily="84" charset="0"/>
              </a:rPr>
              <a:t>Hall A Update</a:t>
            </a:r>
          </a:p>
          <a:p>
            <a:pPr>
              <a:spcBef>
                <a:spcPts val="0"/>
              </a:spcBef>
            </a:pPr>
            <a:r>
              <a:rPr lang="en-US" i="1" dirty="0" err="1" smtClean="0">
                <a:latin typeface="Verdana" pitchFamily="84" charset="0"/>
              </a:rPr>
              <a:t>Thia</a:t>
            </a:r>
            <a:r>
              <a:rPr lang="en-US" i="1" dirty="0" smtClean="0">
                <a:latin typeface="Verdana" pitchFamily="84" charset="0"/>
              </a:rPr>
              <a:t> Keppel</a:t>
            </a:r>
            <a:endParaRPr lang="en-US" i="1" dirty="0">
              <a:latin typeface="Verdana" pitchFamily="8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41053" y="6443579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6093296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 err="1" smtClean="0">
                <a:solidFill>
                  <a:schemeClr val="accent3"/>
                </a:solidFill>
                <a:ea typeface="Arial" pitchFamily="84" charset="0"/>
                <a:cs typeface="Arial" pitchFamily="84" charset="0"/>
              </a:rPr>
              <a:t>SoLID</a:t>
            </a:r>
            <a:r>
              <a:rPr lang="en-US" sz="2000" dirty="0" smtClean="0">
                <a:solidFill>
                  <a:schemeClr val="accent3"/>
                </a:solidFill>
                <a:ea typeface="Arial" pitchFamily="84" charset="0"/>
                <a:cs typeface="Arial" pitchFamily="84" charset="0"/>
              </a:rPr>
              <a:t> Collaboration Meeting</a:t>
            </a:r>
            <a:endParaRPr lang="en-US" sz="2000" dirty="0">
              <a:solidFill>
                <a:schemeClr val="accent3"/>
              </a:solidFill>
              <a:ea typeface="Arial" pitchFamily="84" charset="0"/>
              <a:cs typeface="Arial" pitchFamily="84" charset="0"/>
            </a:endParaRPr>
          </a:p>
          <a:p>
            <a:pPr defTabSz="457200"/>
            <a:r>
              <a:rPr lang="en-US" sz="2000" i="1" dirty="0" smtClean="0">
                <a:solidFill>
                  <a:schemeClr val="accent3"/>
                </a:solidFill>
                <a:ea typeface="Arial" pitchFamily="84" charset="0"/>
                <a:cs typeface="Arial" pitchFamily="84" charset="0"/>
              </a:rPr>
              <a:t>May 2016</a:t>
            </a:r>
            <a:endParaRPr lang="en-US" sz="2000" b="1" i="1" dirty="0">
              <a:solidFill>
                <a:schemeClr val="accent3"/>
              </a:solidFill>
              <a:ea typeface="Arial" pitchFamily="84" charset="0"/>
              <a:cs typeface="Arial" pitchFamily="84" charset="0"/>
            </a:endParaRPr>
          </a:p>
        </p:txBody>
      </p:sp>
      <p:pic>
        <p:nvPicPr>
          <p:cNvPr id="15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09" y="1988840"/>
            <a:ext cx="5621147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6584" y="2204864"/>
            <a:ext cx="3779912" cy="2833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2034951" y="-99392"/>
            <a:ext cx="4985321" cy="1080120"/>
          </a:xfrm>
        </p:spPr>
        <p:txBody>
          <a:bodyPr/>
          <a:lstStyle/>
          <a:p>
            <a:pPr algn="ctr" eaLnBrk="1" hangingPunct="1"/>
            <a:r>
              <a:rPr lang="en-US" sz="2800" b="0" dirty="0" smtClean="0"/>
              <a:t>MOLLER</a:t>
            </a:r>
          </a:p>
        </p:txBody>
      </p:sp>
      <p:sp>
        <p:nvSpPr>
          <p:cNvPr id="25606" name="Text Box 1030"/>
          <p:cNvSpPr txBox="1">
            <a:spLocks noChangeArrowheads="1"/>
          </p:cNvSpPr>
          <p:nvPr/>
        </p:nvSpPr>
        <p:spPr bwMode="auto">
          <a:xfrm>
            <a:off x="6178550" y="4005064"/>
            <a:ext cx="2525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4" r="7217"/>
          <a:stretch>
            <a:fillRect/>
          </a:stretch>
        </p:blipFill>
        <p:spPr bwMode="auto">
          <a:xfrm>
            <a:off x="5508104" y="3005049"/>
            <a:ext cx="3456384" cy="346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" y="3068960"/>
            <a:ext cx="458887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Users\Admin\Desktop\Tyler Kutz\MOLLER Collaboration Meeting (June 2013)\Charged particle col 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7" r="25179"/>
          <a:stretch>
            <a:fillRect/>
          </a:stretch>
        </p:blipFill>
        <p:spPr bwMode="auto">
          <a:xfrm>
            <a:off x="3851920" y="2348880"/>
            <a:ext cx="1728192" cy="20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1" name="Content Placeholder 2"/>
          <p:cNvSpPr>
            <a:spLocks noGrp="1"/>
          </p:cNvSpPr>
          <p:nvPr>
            <p:ph idx="4294967295"/>
          </p:nvPr>
        </p:nvSpPr>
        <p:spPr>
          <a:xfrm>
            <a:off x="-684584" y="915988"/>
            <a:ext cx="9828584" cy="6070600"/>
          </a:xfrm>
        </p:spPr>
        <p:txBody>
          <a:bodyPr/>
          <a:lstStyle/>
          <a:p>
            <a:pPr lvl="2" eaLnBrk="1" hangingPunct="1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Successful Science Review September 2014</a:t>
            </a:r>
          </a:p>
          <a:p>
            <a:pPr lvl="2" eaLnBrk="1" hangingPunct="1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Supporting ongoing magnet and collimator development work at MIT</a:t>
            </a:r>
          </a:p>
          <a:p>
            <a:pPr lvl="2" eaLnBrk="1" hangingPunct="1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New Moller </a:t>
            </a:r>
            <a:r>
              <a:rPr lang="en-US" sz="2000" dirty="0" err="1" smtClean="0">
                <a:latin typeface="Arial"/>
                <a:cs typeface="Arial"/>
              </a:rPr>
              <a:t>polarimeter</a:t>
            </a:r>
            <a:r>
              <a:rPr lang="en-US" sz="2000" dirty="0" smtClean="0">
                <a:latin typeface="Arial"/>
                <a:cs typeface="Arial"/>
              </a:rPr>
              <a:t> (in place)</a:t>
            </a:r>
          </a:p>
          <a:p>
            <a:pPr lvl="2" eaLnBrk="1" hangingPunct="1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Preparing for Director’s cost, schedule, technical review in 2016</a:t>
            </a:r>
          </a:p>
          <a:p>
            <a:pPr lvl="2" eaLnBrk="1" hangingPunct="1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Looking towards CD0</a:t>
            </a: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046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1979712" y="-99392"/>
            <a:ext cx="4985321" cy="1080120"/>
          </a:xfrm>
        </p:spPr>
        <p:txBody>
          <a:bodyPr/>
          <a:lstStyle/>
          <a:p>
            <a:pPr algn="ctr" eaLnBrk="1" hangingPunct="1"/>
            <a:r>
              <a:rPr lang="en-US" sz="2800" b="0" dirty="0" err="1" smtClean="0">
                <a:solidFill>
                  <a:srgbClr val="FF0000"/>
                </a:solidFill>
              </a:rPr>
              <a:t>SoLID</a:t>
            </a:r>
            <a:endParaRPr lang="en-US" sz="2800" b="0" dirty="0" smtClean="0">
              <a:solidFill>
                <a:srgbClr val="FF0000"/>
              </a:solidFill>
            </a:endParaRPr>
          </a:p>
        </p:txBody>
      </p:sp>
      <p:sp>
        <p:nvSpPr>
          <p:cNvPr id="25606" name="Text Box 1030"/>
          <p:cNvSpPr txBox="1">
            <a:spLocks noChangeArrowheads="1"/>
          </p:cNvSpPr>
          <p:nvPr/>
        </p:nvSpPr>
        <p:spPr bwMode="auto">
          <a:xfrm>
            <a:off x="6178550" y="4005064"/>
            <a:ext cx="2525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052736"/>
            <a:ext cx="3672408" cy="247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Picture 5" descr="CLEO_assembly_photo"/>
          <p:cNvPicPr>
            <a:picLocks noChangeAspect="1" noChangeArrowheads="1"/>
          </p:cNvPicPr>
          <p:nvPr/>
        </p:nvPicPr>
        <p:blipFill>
          <a:blip r:embed="rId3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68960"/>
            <a:ext cx="4464496" cy="325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3744416"/>
            <a:ext cx="3419872" cy="2564904"/>
          </a:xfrm>
          <a:prstGeom prst="rect">
            <a:avLst/>
          </a:prstGeom>
        </p:spPr>
      </p:pic>
      <p:sp>
        <p:nvSpPr>
          <p:cNvPr id="25601" name="Content Placeholder 2"/>
          <p:cNvSpPr>
            <a:spLocks noGrp="1"/>
          </p:cNvSpPr>
          <p:nvPr>
            <p:ph idx="4294967295"/>
          </p:nvPr>
        </p:nvSpPr>
        <p:spPr>
          <a:xfrm>
            <a:off x="-684584" y="836712"/>
            <a:ext cx="6192688" cy="6070600"/>
          </a:xfrm>
        </p:spPr>
        <p:txBody>
          <a:bodyPr/>
          <a:lstStyle/>
          <a:p>
            <a:pPr lvl="2" eaLnBrk="1" hangingPunct="1">
              <a:buFont typeface="Arial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Director’s Review February 23,24, 2015</a:t>
            </a:r>
          </a:p>
          <a:p>
            <a:pPr lvl="3" eaLnBrk="1" hangingPunct="1">
              <a:buFont typeface="Lucida Grande"/>
              <a:buChar char="-"/>
            </a:pP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a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ddressing recommendations</a:t>
            </a:r>
          </a:p>
          <a:p>
            <a:pPr lvl="2" eaLnBrk="1" hangingPunct="1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TMD Workshop at Stony Brook Jan 2016</a:t>
            </a:r>
          </a:p>
          <a:p>
            <a:pPr lvl="2" eaLnBrk="1" hangingPunct="1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Cornell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to </a:t>
            </a:r>
            <a:r>
              <a:rPr lang="en-US" sz="2000" dirty="0" smtClean="0">
                <a:solidFill>
                  <a:schemeClr val="accent4"/>
                </a:solidFill>
                <a:latin typeface="Arial" charset="0"/>
                <a:cs typeface="Arial" charset="0"/>
              </a:rPr>
              <a:t>disassemble solenoid through Summer 2016</a:t>
            </a:r>
          </a:p>
          <a:p>
            <a:pPr lvl="3" eaLnBrk="1" hangingPunct="1">
              <a:buFont typeface="Arial"/>
              <a:buChar char="•"/>
            </a:pPr>
            <a:r>
              <a:rPr lang="en-US" sz="2000" dirty="0" smtClean="0">
                <a:solidFill>
                  <a:schemeClr val="accent4"/>
                </a:solidFill>
                <a:latin typeface="Arial" charset="0"/>
                <a:cs typeface="Arial" charset="0"/>
              </a:rPr>
              <a:t>Assist and observe (Hall A team to have presence at Cornell throughout Summer)</a:t>
            </a:r>
          </a:p>
          <a:p>
            <a:pPr lvl="3" eaLnBrk="1" hangingPunct="1">
              <a:buFont typeface="Arial"/>
              <a:buChar char="•"/>
            </a:pPr>
            <a:r>
              <a:rPr lang="en-US" sz="2000" dirty="0" smtClean="0">
                <a:solidFill>
                  <a:schemeClr val="accent4"/>
                </a:solidFill>
                <a:latin typeface="Arial" charset="0"/>
                <a:cs typeface="Arial" charset="0"/>
              </a:rPr>
              <a:t>Anticipate move to </a:t>
            </a:r>
            <a:r>
              <a:rPr lang="en-US" sz="2000" dirty="0" err="1" smtClean="0">
                <a:solidFill>
                  <a:schemeClr val="accent4"/>
                </a:solidFill>
                <a:latin typeface="Arial" charset="0"/>
                <a:cs typeface="Arial" charset="0"/>
              </a:rPr>
              <a:t>JLab</a:t>
            </a:r>
            <a:r>
              <a:rPr lang="en-US" sz="2000" dirty="0" smtClean="0">
                <a:solidFill>
                  <a:schemeClr val="accent4"/>
                </a:solidFill>
                <a:latin typeface="Arial" charset="0"/>
                <a:cs typeface="Arial" charset="0"/>
              </a:rPr>
              <a:t> FY 2017 (October 2016)</a:t>
            </a:r>
            <a:endParaRPr lang="en-US" sz="2000" dirty="0">
              <a:solidFill>
                <a:schemeClr val="accent4"/>
              </a:solidFill>
              <a:latin typeface="Arial" charset="0"/>
              <a:cs typeface="Arial" charset="0"/>
            </a:endParaRPr>
          </a:p>
          <a:p>
            <a:pPr lvl="2" eaLnBrk="1" hangingPunct="1">
              <a:buFont typeface="Arial"/>
              <a:buChar char="•"/>
            </a:pPr>
            <a:r>
              <a:rPr lang="en-US" sz="2000" dirty="0" smtClean="0">
                <a:solidFill>
                  <a:schemeClr val="accent4"/>
                </a:solidFill>
                <a:latin typeface="Arial" charset="0"/>
                <a:cs typeface="Arial" charset="0"/>
              </a:rPr>
              <a:t>Looking towards Science Review in 2017, CD0 in 2018</a:t>
            </a: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886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1196752"/>
            <a:ext cx="280831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/>
              <a:t>Thanks!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3318350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 idx="4294967295"/>
          </p:nvPr>
        </p:nvSpPr>
        <p:spPr>
          <a:xfrm>
            <a:off x="-242144" y="-90263"/>
            <a:ext cx="9648056" cy="1143000"/>
          </a:xfrm>
        </p:spPr>
        <p:txBody>
          <a:bodyPr/>
          <a:lstStyle/>
          <a:p>
            <a:pPr eaLnBrk="1" hangingPunct="1">
              <a:lnSpc>
                <a:spcPct val="50000"/>
              </a:lnSpc>
            </a:pPr>
            <a:r>
              <a:rPr lang="en-US" sz="2400" b="0" dirty="0"/>
              <a:t>Hall A Projected Experiment Schedule, updated </a:t>
            </a:r>
            <a:r>
              <a:rPr lang="en-US" sz="2400" b="0" dirty="0" smtClean="0"/>
              <a:t>5/2016</a:t>
            </a:r>
            <a:r>
              <a:rPr lang="en-US" sz="2400" b="0" dirty="0"/>
              <a:t/>
            </a:r>
            <a:br>
              <a:rPr lang="en-US" sz="2400" b="0" dirty="0"/>
            </a:br>
            <a:r>
              <a:rPr lang="en-US" sz="2400" b="0" dirty="0"/>
              <a:t/>
            </a:r>
            <a:br>
              <a:rPr lang="en-US" sz="2400" b="0" dirty="0"/>
            </a:br>
            <a:r>
              <a:rPr lang="en-US" sz="1800" b="0" dirty="0">
                <a:solidFill>
                  <a:srgbClr val="FF0000"/>
                </a:solidFill>
                <a:latin typeface="Arial"/>
                <a:cs typeface="Arial"/>
              </a:rPr>
              <a:t>Experiments in red represent PAC42 “high impact” </a:t>
            </a:r>
            <a:r>
              <a:rPr lang="en-US" sz="1800" b="0" dirty="0" smtClean="0">
                <a:solidFill>
                  <a:srgbClr val="FF0000"/>
                </a:solidFill>
                <a:latin typeface="Arial"/>
                <a:cs typeface="Arial"/>
              </a:rPr>
              <a:t>experiments</a:t>
            </a:r>
            <a:r>
              <a:rPr lang="en-US" sz="1800" b="0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sz="1800" b="0" dirty="0">
                <a:solidFill>
                  <a:srgbClr val="FF0000"/>
                </a:solidFill>
                <a:latin typeface="Arial"/>
                <a:cs typeface="Arial"/>
              </a:rPr>
            </a:br>
            <a:endParaRPr lang="en-US" sz="1800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6732" y="1557348"/>
            <a:ext cx="8172450" cy="4775199"/>
          </a:xfrm>
        </p:spPr>
        <p:txBody>
          <a:bodyPr>
            <a:normAutofit/>
          </a:bodyPr>
          <a:lstStyle/>
          <a:p>
            <a:pPr marL="347280" indent="-34728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en-US" sz="3700" dirty="0">
              <a:ea typeface="+mn-ea"/>
              <a:cs typeface="+mn-cs"/>
            </a:endParaRPr>
          </a:p>
          <a:p>
            <a:pPr lvl="2" indent="-312559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>
              <a:ea typeface="+mn-ea"/>
            </a:endParaRPr>
          </a:p>
          <a:p>
            <a:pPr lvl="2" indent="-312559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>
              <a:ea typeface="+mn-ea"/>
            </a:endParaRPr>
          </a:p>
        </p:txBody>
      </p:sp>
      <p:graphicFrame>
        <p:nvGraphicFramePr>
          <p:cNvPr id="38056" name="Group 1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2066892"/>
              </p:ext>
            </p:extLst>
          </p:nvPr>
        </p:nvGraphicFramePr>
        <p:xfrm>
          <a:off x="827584" y="1041559"/>
          <a:ext cx="8255002" cy="4937849"/>
        </p:xfrm>
        <a:graphic>
          <a:graphicData uri="http://schemas.openxmlformats.org/drawingml/2006/table">
            <a:tbl>
              <a:tblPr>
                <a:effectLst>
                  <a:outerShdw blurRad="758825" dist="1409700" dir="5400000" sx="63000" sy="63000" algn="tl" rotWithShape="0">
                    <a:schemeClr val="accent1">
                      <a:alpha val="21000"/>
                    </a:schemeClr>
                  </a:outerShdw>
                </a:effectLst>
              </a:tblPr>
              <a:tblGrid>
                <a:gridCol w="1031875"/>
                <a:gridCol w="1018977"/>
                <a:gridCol w="1006078"/>
                <a:gridCol w="1109271"/>
                <a:gridCol w="1109261"/>
                <a:gridCol w="1109266"/>
                <a:gridCol w="993180"/>
                <a:gridCol w="877094"/>
              </a:tblGrid>
              <a:tr h="5600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Spring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Fall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Spring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Fall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Spring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Fall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Spring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Fall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90000"/>
                      </a:srgbClr>
                    </a:solidFill>
                  </a:tcPr>
                </a:tc>
              </a:tr>
              <a:tr h="7252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 –I/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 </a:t>
                      </a:r>
                      <a:r>
                        <a:rPr kumimoji="0" lang="en-US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GMp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 –I/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 </a:t>
                      </a:r>
                      <a:r>
                        <a:rPr kumimoji="0" lang="en-US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GMp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</a:tr>
              <a:tr h="7950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 –I/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 </a:t>
                      </a:r>
                      <a:r>
                        <a:rPr kumimoji="0" lang="en-US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GMp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3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H/</a:t>
                      </a:r>
                      <a:r>
                        <a:rPr kumimoji="0" lang="en-US" sz="1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3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He 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group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</a:tr>
              <a:tr h="20882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3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H/</a:t>
                      </a:r>
                      <a:r>
                        <a:rPr kumimoji="0" lang="en-US" sz="1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3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He 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group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 </a:t>
                      </a: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i="1" kern="1200" dirty="0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Ar(</a:t>
                      </a:r>
                      <a:r>
                        <a:rPr lang="tr-TR" sz="1600" i="1" kern="1200" dirty="0" err="1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e,e’p</a:t>
                      </a:r>
                      <a:r>
                        <a:rPr lang="tr-TR" sz="1600" i="1" kern="1200" dirty="0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)*</a:t>
                      </a:r>
                      <a:endParaRPr kumimoji="0" lang="en-US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TBD: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nothing!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APEX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PREX12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CREX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A</a:t>
                      </a:r>
                      <a:r>
                        <a:rPr kumimoji="0" lang="en-US" sz="19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1</a:t>
                      </a:r>
                      <a:r>
                        <a:rPr kumimoji="0" lang="en-US" sz="1900" b="0" i="1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n</a:t>
                      </a: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DVCSII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TBD: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APEX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PREX12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CREX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A</a:t>
                      </a:r>
                      <a:r>
                        <a:rPr kumimoji="0" lang="en-US" sz="19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1</a:t>
                      </a:r>
                      <a:r>
                        <a:rPr kumimoji="0" lang="en-US" sz="1900" b="0" i="1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n</a:t>
                      </a: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DVCSII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SBS Start?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5496" y="1557128"/>
            <a:ext cx="1008112" cy="747834"/>
          </a:xfrm>
          <a:prstGeom prst="rect">
            <a:avLst/>
          </a:prstGeom>
          <a:noFill/>
        </p:spPr>
        <p:txBody>
          <a:bodyPr wrap="square" lIns="115756" tIns="57881" rIns="115756" bIns="57881">
            <a:spAutoFit/>
          </a:bodyPr>
          <a:lstStyle/>
          <a:p>
            <a:pPr defTabSz="1157624">
              <a:defRPr/>
            </a:pPr>
            <a:r>
              <a:rPr lang="en-US" sz="2000" dirty="0" smtClean="0">
                <a:solidFill>
                  <a:srgbClr val="000000">
                    <a:lumMod val="75000"/>
                  </a:srgbClr>
                </a:solidFill>
                <a:latin typeface="Constantia"/>
                <a:ea typeface="ＭＳ Ｐゴシック" pitchFamily="84" charset="-128"/>
                <a:cs typeface="ＭＳ Ｐゴシック" pitchFamily="84" charset="-128"/>
              </a:rPr>
              <a:t> CY</a:t>
            </a:r>
          </a:p>
          <a:p>
            <a:pPr defTabSz="1157624">
              <a:defRPr/>
            </a:pPr>
            <a:r>
              <a:rPr lang="en-US" sz="2000" dirty="0" smtClean="0">
                <a:solidFill>
                  <a:srgbClr val="000000">
                    <a:lumMod val="75000"/>
                  </a:srgbClr>
                </a:solidFill>
                <a:latin typeface="Constantia"/>
                <a:ea typeface="ＭＳ Ｐゴシック" pitchFamily="84" charset="-128"/>
                <a:cs typeface="ＭＳ Ｐゴシック" pitchFamily="84" charset="-128"/>
              </a:rPr>
              <a:t>2015</a:t>
            </a:r>
            <a:endParaRPr lang="en-US" sz="2000" dirty="0">
              <a:solidFill>
                <a:srgbClr val="000000">
                  <a:lumMod val="75000"/>
                </a:srgbClr>
              </a:solidFill>
              <a:latin typeface="Constantia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37932" name="TextBox 18"/>
          <p:cNvSpPr txBox="1">
            <a:spLocks noChangeArrowheads="1"/>
          </p:cNvSpPr>
          <p:nvPr/>
        </p:nvSpPr>
        <p:spPr bwMode="auto">
          <a:xfrm>
            <a:off x="107504" y="3528010"/>
            <a:ext cx="1080120" cy="73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56" tIns="57881" rIns="115756" bIns="57881">
            <a:prstTxWarp prst="textNoShape">
              <a:avLst/>
            </a:prstTxWarp>
            <a:spAutoFit/>
          </a:bodyPr>
          <a:lstStyle/>
          <a:p>
            <a:pPr defTabSz="115762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Constantia" pitchFamily="84" charset="0"/>
                <a:ea typeface="ＭＳ Ｐゴシック" pitchFamily="84" charset="-128"/>
                <a:cs typeface="ＭＳ Ｐゴシック" pitchFamily="84" charset="-128"/>
              </a:rPr>
              <a:t>CY </a:t>
            </a:r>
          </a:p>
          <a:p>
            <a:pPr defTabSz="115762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Constantia" pitchFamily="84" charset="0"/>
                <a:ea typeface="ＭＳ Ｐゴシック" pitchFamily="84" charset="-128"/>
                <a:cs typeface="ＭＳ Ｐゴシック" pitchFamily="84" charset="-128"/>
              </a:rPr>
              <a:t>2017</a:t>
            </a:r>
            <a:endParaRPr lang="en-US" sz="2000" dirty="0">
              <a:solidFill>
                <a:srgbClr val="000000"/>
              </a:solidFill>
              <a:latin typeface="Constantia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37933" name="TextBox 19"/>
          <p:cNvSpPr txBox="1">
            <a:spLocks noChangeArrowheads="1"/>
          </p:cNvSpPr>
          <p:nvPr/>
        </p:nvSpPr>
        <p:spPr bwMode="auto">
          <a:xfrm>
            <a:off x="107504" y="2467381"/>
            <a:ext cx="1080120" cy="757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56" tIns="57881" rIns="115756" bIns="57881">
            <a:prstTxWarp prst="textNoShape">
              <a:avLst/>
            </a:prstTxWarp>
            <a:spAutoFit/>
          </a:bodyPr>
          <a:lstStyle/>
          <a:p>
            <a:pPr defTabSz="115762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Constantia" pitchFamily="84" charset="0"/>
                <a:ea typeface="ＭＳ Ｐゴシック" pitchFamily="84" charset="-128"/>
                <a:cs typeface="ＭＳ Ｐゴシック" pitchFamily="84" charset="-128"/>
              </a:rPr>
              <a:t>CY 2016</a:t>
            </a:r>
            <a:endParaRPr lang="en-US" sz="2000" dirty="0">
              <a:solidFill>
                <a:srgbClr val="000000"/>
              </a:solidFill>
              <a:latin typeface="Constantia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107504" y="5085454"/>
            <a:ext cx="2088232" cy="73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56" tIns="57881" rIns="115756" bIns="57881">
            <a:prstTxWarp prst="textNoShape">
              <a:avLst/>
            </a:prstTxWarp>
            <a:spAutoFit/>
          </a:bodyPr>
          <a:lstStyle/>
          <a:p>
            <a:pPr defTabSz="115762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Constantia" pitchFamily="84" charset="0"/>
                <a:ea typeface="ＭＳ Ｐゴシック" pitchFamily="84" charset="-128"/>
                <a:cs typeface="ＭＳ Ｐゴシック" pitchFamily="84" charset="-128"/>
              </a:rPr>
              <a:t>CY </a:t>
            </a:r>
          </a:p>
          <a:p>
            <a:pPr defTabSz="115762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Constantia" pitchFamily="84" charset="0"/>
                <a:ea typeface="ＭＳ Ｐゴシック" pitchFamily="84" charset="-128"/>
                <a:cs typeface="ＭＳ Ｐゴシック" pitchFamily="84" charset="-128"/>
              </a:rPr>
              <a:t>2018 </a:t>
            </a:r>
            <a:endParaRPr lang="en-US" sz="2000" dirty="0">
              <a:solidFill>
                <a:srgbClr val="FF0000"/>
              </a:solidFill>
              <a:latin typeface="Constantia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6" name="Left Brace 5"/>
          <p:cNvSpPr/>
          <p:nvPr/>
        </p:nvSpPr>
        <p:spPr bwMode="auto">
          <a:xfrm rot="5400000" flipH="1">
            <a:off x="4787012" y="468392"/>
            <a:ext cx="369332" cy="2095500"/>
          </a:xfrm>
          <a:prstGeom prst="leftBrace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5870" tIns="57936" rIns="115870" bIns="57936" numCol="1" spcCol="0" rtlCol="0" anchor="t" anchorCtr="0" compatLnSpc="1">
            <a:prstTxWarp prst="textNoShape">
              <a:avLst/>
            </a:prstTxWarp>
          </a:bodyPr>
          <a:lstStyle/>
          <a:p>
            <a:pPr defTabSz="115870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000">
              <a:latin typeface="Times" pitchFamily="18" charset="0"/>
            </a:endParaRPr>
          </a:p>
        </p:txBody>
      </p:sp>
      <p:sp>
        <p:nvSpPr>
          <p:cNvPr id="15" name="Left Brace 14"/>
          <p:cNvSpPr/>
          <p:nvPr/>
        </p:nvSpPr>
        <p:spPr bwMode="auto">
          <a:xfrm rot="5400000" flipH="1">
            <a:off x="6962111" y="525541"/>
            <a:ext cx="369332" cy="1981202"/>
          </a:xfrm>
          <a:prstGeom prst="leftBrace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5870" tIns="57936" rIns="115870" bIns="57936" numCol="1" spcCol="0" rtlCol="0" anchor="t" anchorCtr="0" compatLnSpc="1">
            <a:prstTxWarp prst="textNoShape">
              <a:avLst/>
            </a:prstTxWarp>
          </a:bodyPr>
          <a:lstStyle/>
          <a:p>
            <a:pPr defTabSz="115870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000">
              <a:latin typeface="Times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06903" y="1134513"/>
            <a:ext cx="1511300" cy="422755"/>
          </a:xfrm>
          <a:prstGeom prst="rect">
            <a:avLst/>
          </a:prstGeom>
          <a:noFill/>
        </p:spPr>
        <p:txBody>
          <a:bodyPr wrap="square" lIns="115870" tIns="57936" rIns="115870" bIns="57936" rtlCol="0">
            <a:spAutoFit/>
          </a:bodyPr>
          <a:lstStyle/>
          <a:p>
            <a:r>
              <a:rPr lang="en-US" sz="2000" dirty="0">
                <a:solidFill>
                  <a:srgbClr val="008000"/>
                </a:solidFill>
                <a:latin typeface="Arial"/>
                <a:cs typeface="Arial"/>
              </a:rPr>
              <a:t>run “group”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27803" y="1147073"/>
            <a:ext cx="1511300" cy="422755"/>
          </a:xfrm>
          <a:prstGeom prst="rect">
            <a:avLst/>
          </a:prstGeom>
          <a:noFill/>
        </p:spPr>
        <p:txBody>
          <a:bodyPr wrap="square" lIns="115870" tIns="57936" rIns="115870" bIns="57936" rtlCol="0">
            <a:spAutoFit/>
          </a:bodyPr>
          <a:lstStyle/>
          <a:p>
            <a:r>
              <a:rPr lang="en-US" sz="2000" dirty="0">
                <a:solidFill>
                  <a:srgbClr val="008000"/>
                </a:solidFill>
                <a:latin typeface="Arial"/>
                <a:cs typeface="Arial"/>
              </a:rPr>
              <a:t>run “group”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0100" y="1517849"/>
            <a:ext cx="99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X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23928" y="6021288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660066"/>
                </a:solidFill>
              </a:rPr>
              <a:t>*best effort</a:t>
            </a:r>
            <a:endParaRPr lang="en-US" sz="2000" i="1" dirty="0">
              <a:solidFill>
                <a:srgbClr val="660066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4139952" y="2996952"/>
            <a:ext cx="288032" cy="64807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V="1">
            <a:off x="5868144" y="3717032"/>
            <a:ext cx="288032" cy="64807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036937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/>
          <p:cNvGrpSpPr/>
          <p:nvPr/>
        </p:nvGrpSpPr>
        <p:grpSpPr>
          <a:xfrm>
            <a:off x="-36512" y="836711"/>
            <a:ext cx="5363204" cy="4261257"/>
            <a:chOff x="-31630" y="986116"/>
            <a:chExt cx="6241951" cy="4975948"/>
          </a:xfrm>
        </p:grpSpPr>
        <p:grpSp>
          <p:nvGrpSpPr>
            <p:cNvPr id="67" name="Group 66"/>
            <p:cNvGrpSpPr/>
            <p:nvPr/>
          </p:nvGrpSpPr>
          <p:grpSpPr>
            <a:xfrm>
              <a:off x="-31630" y="986116"/>
              <a:ext cx="6241951" cy="4975948"/>
              <a:chOff x="-31630" y="986116"/>
              <a:chExt cx="6241951" cy="4975948"/>
            </a:xfrm>
          </p:grpSpPr>
          <p:pic>
            <p:nvPicPr>
              <p:cNvPr id="69" name="Picture 2" descr="C:\Users\munoz\Desktop\c1.eps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1630" y="986117"/>
                <a:ext cx="6241951" cy="49759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70" name="Group 69"/>
              <p:cNvGrpSpPr/>
              <p:nvPr/>
            </p:nvGrpSpPr>
            <p:grpSpPr>
              <a:xfrm>
                <a:off x="899592" y="986116"/>
                <a:ext cx="3670564" cy="4296458"/>
                <a:chOff x="899592" y="986116"/>
                <a:chExt cx="3670564" cy="4296458"/>
              </a:xfrm>
            </p:grpSpPr>
            <p:sp>
              <p:nvSpPr>
                <p:cNvPr id="74" name="TextBox 73"/>
                <p:cNvSpPr txBox="1"/>
                <p:nvPr/>
              </p:nvSpPr>
              <p:spPr>
                <a:xfrm>
                  <a:off x="1691680" y="3002343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6.6</a:t>
                  </a:r>
                  <a:endParaRPr lang="en-US" sz="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5" name="TextBox 74"/>
                <p:cNvSpPr txBox="1"/>
                <p:nvPr/>
              </p:nvSpPr>
              <p:spPr>
                <a:xfrm>
                  <a:off x="2051720" y="3002343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8.8</a:t>
                  </a:r>
                  <a:endParaRPr lang="en-US" sz="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>
                  <a:off x="2267744" y="2999821"/>
                  <a:ext cx="56768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11 GeV</a:t>
                  </a:r>
                  <a:endParaRPr lang="en-US" sz="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7" name="TextBox 76"/>
                <p:cNvSpPr txBox="1"/>
                <p:nvPr/>
              </p:nvSpPr>
              <p:spPr>
                <a:xfrm>
                  <a:off x="1763688" y="4325489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6.6</a:t>
                  </a:r>
                  <a:endParaRPr lang="en-US" sz="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8" name="TextBox 77"/>
                <p:cNvSpPr txBox="1"/>
                <p:nvPr/>
              </p:nvSpPr>
              <p:spPr>
                <a:xfrm>
                  <a:off x="2771800" y="4803123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8.8</a:t>
                  </a:r>
                  <a:endParaRPr lang="en-US" sz="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9" name="TextBox 78"/>
                <p:cNvSpPr txBox="1"/>
                <p:nvPr/>
              </p:nvSpPr>
              <p:spPr>
                <a:xfrm>
                  <a:off x="3212232" y="4325489"/>
                  <a:ext cx="56768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11 GeV</a:t>
                  </a:r>
                  <a:endParaRPr lang="en-US" sz="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0" name="TextBox 79"/>
                <p:cNvSpPr txBox="1"/>
                <p:nvPr/>
              </p:nvSpPr>
              <p:spPr>
                <a:xfrm>
                  <a:off x="3932312" y="4803123"/>
                  <a:ext cx="56768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11 GeV</a:t>
                  </a:r>
                  <a:endParaRPr lang="en-US" sz="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1" name="TextBox 80"/>
                <p:cNvSpPr txBox="1"/>
                <p:nvPr/>
              </p:nvSpPr>
              <p:spPr>
                <a:xfrm>
                  <a:off x="2487402" y="4337564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8.8</a:t>
                  </a:r>
                  <a:endParaRPr lang="en-US" sz="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2" name="TextBox 81"/>
                <p:cNvSpPr txBox="1"/>
                <p:nvPr/>
              </p:nvSpPr>
              <p:spPr>
                <a:xfrm>
                  <a:off x="1691680" y="3432764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83" name="TextBox 82"/>
                <p:cNvSpPr txBox="1"/>
                <p:nvPr/>
              </p:nvSpPr>
              <p:spPr>
                <a:xfrm>
                  <a:off x="2123356" y="3424689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2</a:t>
                  </a:r>
                </a:p>
              </p:txBody>
            </p:sp>
            <p:sp>
              <p:nvSpPr>
                <p:cNvPr id="84" name="TextBox 83"/>
                <p:cNvSpPr txBox="1"/>
                <p:nvPr/>
              </p:nvSpPr>
              <p:spPr>
                <a:xfrm>
                  <a:off x="2267744" y="3424689"/>
                  <a:ext cx="576064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 days</a:t>
                  </a:r>
                </a:p>
              </p:txBody>
            </p:sp>
            <p:sp>
              <p:nvSpPr>
                <p:cNvPr id="85" name="TextBox 84"/>
                <p:cNvSpPr txBox="1"/>
                <p:nvPr/>
              </p:nvSpPr>
              <p:spPr>
                <a:xfrm>
                  <a:off x="1770186" y="4601649"/>
                  <a:ext cx="673385" cy="21544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5 days</a:t>
                  </a:r>
                </a:p>
              </p:txBody>
            </p:sp>
            <p:sp>
              <p:nvSpPr>
                <p:cNvPr id="86" name="TextBox 85"/>
                <p:cNvSpPr txBox="1"/>
                <p:nvPr/>
              </p:nvSpPr>
              <p:spPr>
                <a:xfrm>
                  <a:off x="2467397" y="4601649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87" name="TextBox 86"/>
                <p:cNvSpPr txBox="1"/>
                <p:nvPr/>
              </p:nvSpPr>
              <p:spPr>
                <a:xfrm>
                  <a:off x="3059832" y="4601649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88" name="TextBox 87"/>
                <p:cNvSpPr txBox="1"/>
                <p:nvPr/>
              </p:nvSpPr>
              <p:spPr>
                <a:xfrm>
                  <a:off x="3419872" y="4601649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89" name="TextBox 88"/>
                <p:cNvSpPr txBox="1"/>
                <p:nvPr/>
              </p:nvSpPr>
              <p:spPr>
                <a:xfrm>
                  <a:off x="2555776" y="5067130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13</a:t>
                  </a:r>
                </a:p>
              </p:txBody>
            </p:sp>
            <p:sp>
              <p:nvSpPr>
                <p:cNvPr id="90" name="TextBox 89"/>
                <p:cNvSpPr txBox="1"/>
                <p:nvPr/>
              </p:nvSpPr>
              <p:spPr>
                <a:xfrm>
                  <a:off x="2963626" y="5067130"/>
                  <a:ext cx="636265" cy="21544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16 days</a:t>
                  </a:r>
                </a:p>
              </p:txBody>
            </p:sp>
            <p:sp>
              <p:nvSpPr>
                <p:cNvPr id="91" name="TextBox 90"/>
                <p:cNvSpPr txBox="1"/>
                <p:nvPr/>
              </p:nvSpPr>
              <p:spPr>
                <a:xfrm>
                  <a:off x="3688457" y="5067130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13</a:t>
                  </a:r>
                </a:p>
              </p:txBody>
            </p:sp>
            <p:sp>
              <p:nvSpPr>
                <p:cNvPr id="92" name="TextBox 91"/>
                <p:cNvSpPr txBox="1"/>
                <p:nvPr/>
              </p:nvSpPr>
              <p:spPr>
                <a:xfrm>
                  <a:off x="4210116" y="5067130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20</a:t>
                  </a:r>
                </a:p>
              </p:txBody>
            </p:sp>
            <p:grpSp>
              <p:nvGrpSpPr>
                <p:cNvPr id="93" name="Group 92"/>
                <p:cNvGrpSpPr/>
                <p:nvPr/>
              </p:nvGrpSpPr>
              <p:grpSpPr>
                <a:xfrm>
                  <a:off x="1225465" y="986116"/>
                  <a:ext cx="3137013" cy="3830977"/>
                  <a:chOff x="1225465" y="986116"/>
                  <a:chExt cx="3137013" cy="3830977"/>
                </a:xfrm>
              </p:grpSpPr>
              <p:sp>
                <p:nvSpPr>
                  <p:cNvPr id="108" name="Rounded Rectangle 107"/>
                  <p:cNvSpPr/>
                  <p:nvPr/>
                </p:nvSpPr>
                <p:spPr>
                  <a:xfrm>
                    <a:off x="1691680" y="4325489"/>
                    <a:ext cx="2088232" cy="491604"/>
                  </a:xfrm>
                  <a:prstGeom prst="roundRect">
                    <a:avLst/>
                  </a:prstGeom>
                  <a:noFill/>
                  <a:ln>
                    <a:solidFill>
                      <a:srgbClr val="FF6600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09" name="Rounded Rectangle 108"/>
                  <p:cNvSpPr/>
                  <p:nvPr/>
                </p:nvSpPr>
                <p:spPr>
                  <a:xfrm>
                    <a:off x="2106878" y="2930335"/>
                    <a:ext cx="592914" cy="864096"/>
                  </a:xfrm>
                  <a:prstGeom prst="roundRect">
                    <a:avLst/>
                  </a:prstGeom>
                  <a:noFill/>
                  <a:ln>
                    <a:solidFill>
                      <a:srgbClr val="FF6600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10" name="TextBox 109"/>
                  <p:cNvSpPr txBox="1"/>
                  <p:nvPr/>
                </p:nvSpPr>
                <p:spPr>
                  <a:xfrm>
                    <a:off x="1225465" y="986116"/>
                    <a:ext cx="313701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800" b="1" dirty="0" smtClean="0">
                        <a:solidFill>
                          <a:srgbClr val="F79646">
                            <a:lumMod val="75000"/>
                          </a:srgbClr>
                        </a:solidFill>
                        <a:latin typeface="Calibri"/>
                        <a:ea typeface="+mn-ea"/>
                        <a:cs typeface="+mn-cs"/>
                      </a:rPr>
                      <a:t>10 calendar weeks in Spring’16</a:t>
                    </a:r>
                    <a:endParaRPr lang="en-US" sz="1800" b="1" dirty="0">
                      <a:solidFill>
                        <a:srgbClr val="F79646">
                          <a:lumMod val="75000"/>
                        </a:srgbClr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4" name="Group 93"/>
                <p:cNvGrpSpPr/>
                <p:nvPr/>
              </p:nvGrpSpPr>
              <p:grpSpPr>
                <a:xfrm>
                  <a:off x="899592" y="2930335"/>
                  <a:ext cx="1152128" cy="864096"/>
                  <a:chOff x="899592" y="2930335"/>
                  <a:chExt cx="1152128" cy="864096"/>
                </a:xfrm>
              </p:grpSpPr>
              <p:sp>
                <p:nvSpPr>
                  <p:cNvPr id="106" name="Oval 105"/>
                  <p:cNvSpPr/>
                  <p:nvPr/>
                </p:nvSpPr>
                <p:spPr>
                  <a:xfrm>
                    <a:off x="1691680" y="2930335"/>
                    <a:ext cx="360040" cy="864096"/>
                  </a:xfrm>
                  <a:prstGeom prst="ellipse">
                    <a:avLst/>
                  </a:prstGeom>
                  <a:noFill/>
                  <a:ln>
                    <a:solidFill>
                      <a:srgbClr val="1AA90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07" name="TextBox 106"/>
                  <p:cNvSpPr txBox="1"/>
                  <p:nvPr/>
                </p:nvSpPr>
                <p:spPr>
                  <a:xfrm>
                    <a:off x="899592" y="3107543"/>
                    <a:ext cx="83600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800" b="1" dirty="0" smtClean="0">
                        <a:solidFill>
                          <a:srgbClr val="199E12"/>
                        </a:solidFill>
                        <a:latin typeface="Calibri"/>
                        <a:ea typeface="+mn-ea"/>
                        <a:cs typeface="+mn-cs"/>
                      </a:rPr>
                      <a:t>Fall’14</a:t>
                    </a:r>
                    <a:endParaRPr lang="en-US" sz="1800" b="1" dirty="0">
                      <a:solidFill>
                        <a:srgbClr val="199E12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95" name="TextBox 94"/>
                <p:cNvSpPr txBox="1"/>
                <p:nvPr/>
              </p:nvSpPr>
              <p:spPr>
                <a:xfrm>
                  <a:off x="1644496" y="3004158"/>
                  <a:ext cx="3089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FF0000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FF0000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TextBox 95"/>
                <p:cNvSpPr txBox="1"/>
                <p:nvPr/>
              </p:nvSpPr>
              <p:spPr>
                <a:xfrm>
                  <a:off x="1728303" y="4265434"/>
                  <a:ext cx="3089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2010F6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2010F6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TextBox 96"/>
                <p:cNvSpPr txBox="1"/>
                <p:nvPr/>
              </p:nvSpPr>
              <p:spPr>
                <a:xfrm>
                  <a:off x="2398753" y="4265434"/>
                  <a:ext cx="3089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2010F6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2010F6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TextBox 97"/>
                <p:cNvSpPr txBox="1"/>
                <p:nvPr/>
              </p:nvSpPr>
              <p:spPr>
                <a:xfrm>
                  <a:off x="3069204" y="4265434"/>
                  <a:ext cx="3089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2010F6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2010F6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TextBox 98"/>
                <p:cNvSpPr txBox="1"/>
                <p:nvPr/>
              </p:nvSpPr>
              <p:spPr>
                <a:xfrm>
                  <a:off x="3404429" y="4265434"/>
                  <a:ext cx="3089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2010F6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2010F6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TextBox 99"/>
                <p:cNvSpPr txBox="1"/>
                <p:nvPr/>
              </p:nvSpPr>
              <p:spPr>
                <a:xfrm>
                  <a:off x="2566366" y="4769945"/>
                  <a:ext cx="23211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199E12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199E12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>
                  <a:off x="2901591" y="4769945"/>
                  <a:ext cx="23211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199E12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199E12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TextBox 101"/>
                <p:cNvSpPr txBox="1"/>
                <p:nvPr/>
              </p:nvSpPr>
              <p:spPr>
                <a:xfrm>
                  <a:off x="3655848" y="4769945"/>
                  <a:ext cx="25532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199E12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199E12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TextBox 102"/>
                <p:cNvSpPr txBox="1"/>
                <p:nvPr/>
              </p:nvSpPr>
              <p:spPr>
                <a:xfrm>
                  <a:off x="4158686" y="4769945"/>
                  <a:ext cx="25532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199E12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199E12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TextBox 103"/>
                <p:cNvSpPr txBox="1"/>
                <p:nvPr/>
              </p:nvSpPr>
              <p:spPr>
                <a:xfrm>
                  <a:off x="2089809" y="3004158"/>
                  <a:ext cx="3089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FF0000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FF0000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TextBox 104"/>
                <p:cNvSpPr txBox="1"/>
                <p:nvPr/>
              </p:nvSpPr>
              <p:spPr>
                <a:xfrm>
                  <a:off x="2314947" y="3004158"/>
                  <a:ext cx="3089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FF0000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FF0000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8" name="Rounded Rectangle 67"/>
            <p:cNvSpPr/>
            <p:nvPr/>
          </p:nvSpPr>
          <p:spPr>
            <a:xfrm>
              <a:off x="3640637" y="4865259"/>
              <a:ext cx="355299" cy="417315"/>
            </a:xfrm>
            <a:prstGeom prst="roundRect">
              <a:avLst/>
            </a:prstGeom>
            <a:noFill/>
            <a:ln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27" name="Picture 26" descr="gmp_qsq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743200"/>
            <a:ext cx="4648200" cy="36456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8600" y="152400"/>
            <a:ext cx="8686800" cy="46166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dirty="0" smtClean="0"/>
              <a:t>DVCS-I and </a:t>
            </a:r>
            <a:r>
              <a:rPr lang="en-US" dirty="0" err="1" smtClean="0"/>
              <a:t>G</a:t>
            </a:r>
            <a:r>
              <a:rPr lang="en-US" baseline="-25000" dirty="0" err="1" smtClean="0"/>
              <a:t>M</a:t>
            </a:r>
            <a:r>
              <a:rPr lang="en-US" baseline="30000" dirty="0" err="1" smtClean="0"/>
              <a:t>p</a:t>
            </a:r>
            <a:r>
              <a:rPr lang="en-US" dirty="0" smtClean="0"/>
              <a:t>: Concurrent Experiments in </a:t>
            </a:r>
            <a:r>
              <a:rPr lang="en-US" dirty="0"/>
              <a:t>Hall A at 11 </a:t>
            </a:r>
            <a:r>
              <a:rPr lang="en-US" dirty="0" err="1"/>
              <a:t>GeV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105400" y="990600"/>
            <a:ext cx="3886200" cy="20313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1400" b="1" i="1" dirty="0"/>
              <a:t>High impact experiment for 3D nucleon imaging </a:t>
            </a:r>
          </a:p>
          <a:p>
            <a:pPr lvl="1"/>
            <a:r>
              <a:rPr lang="en-US" sz="1400" dirty="0"/>
              <a:t>Deeply Virtual Compton Scattering (DVCS) provides access to Generalized Parton Distributions (GPDs)</a:t>
            </a:r>
          </a:p>
          <a:p>
            <a:pPr lvl="0"/>
            <a:r>
              <a:rPr lang="en-US" sz="1400" b="1" i="1" dirty="0"/>
              <a:t>Will provide highest available Q</a:t>
            </a:r>
            <a:r>
              <a:rPr lang="en-US" sz="1400" b="1" i="1" baseline="30000" dirty="0"/>
              <a:t>2 </a:t>
            </a:r>
            <a:r>
              <a:rPr lang="en-US" sz="1400" b="1" i="1" dirty="0"/>
              <a:t>measurement of the DVCS cross section</a:t>
            </a:r>
          </a:p>
          <a:p>
            <a:pPr lvl="1"/>
            <a:r>
              <a:rPr lang="en-US" sz="1400" dirty="0"/>
              <a:t>Demonstration of scaling </a:t>
            </a:r>
            <a:r>
              <a:rPr lang="en-US" sz="1400" dirty="0" smtClean="0"/>
              <a:t>critical to full </a:t>
            </a:r>
            <a:r>
              <a:rPr lang="en-US" sz="1400" dirty="0" err="1" smtClean="0"/>
              <a:t>JLab</a:t>
            </a:r>
            <a:r>
              <a:rPr lang="en-US" sz="1400" dirty="0" smtClean="0"/>
              <a:t> </a:t>
            </a:r>
            <a:r>
              <a:rPr lang="en-US" sz="1400" dirty="0"/>
              <a:t>12 </a:t>
            </a:r>
            <a:r>
              <a:rPr lang="en-US" sz="1400" dirty="0" err="1"/>
              <a:t>GeV</a:t>
            </a:r>
            <a:r>
              <a:rPr lang="en-US" sz="1400" dirty="0"/>
              <a:t> GPD </a:t>
            </a:r>
            <a:r>
              <a:rPr lang="en-US" sz="1400" dirty="0" smtClean="0"/>
              <a:t>program</a:t>
            </a:r>
            <a:endParaRPr lang="en-US" sz="1400" dirty="0"/>
          </a:p>
        </p:txBody>
      </p:sp>
      <p:sp>
        <p:nvSpPr>
          <p:cNvPr id="28" name="Oval 27"/>
          <p:cNvSpPr/>
          <p:nvPr/>
        </p:nvSpPr>
        <p:spPr bwMode="auto">
          <a:xfrm>
            <a:off x="6705600" y="4038600"/>
            <a:ext cx="242664" cy="685800"/>
          </a:xfrm>
          <a:prstGeom prst="ellipse">
            <a:avLst/>
          </a:prstGeom>
          <a:solidFill>
            <a:srgbClr val="FFFF00">
              <a:alpha val="17000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6248400" y="4038600"/>
            <a:ext cx="152400" cy="685800"/>
          </a:xfrm>
          <a:prstGeom prst="ellipse">
            <a:avLst/>
          </a:prstGeom>
          <a:solidFill>
            <a:srgbClr val="FFFF00">
              <a:alpha val="17000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6400800" y="4038600"/>
            <a:ext cx="152400" cy="685800"/>
          </a:xfrm>
          <a:prstGeom prst="ellipse">
            <a:avLst/>
          </a:prstGeom>
          <a:solidFill>
            <a:srgbClr val="FFFF00">
              <a:alpha val="17000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7086600" y="4038600"/>
            <a:ext cx="293712" cy="685800"/>
          </a:xfrm>
          <a:prstGeom prst="ellipse">
            <a:avLst/>
          </a:prstGeom>
          <a:solidFill>
            <a:srgbClr val="FFFF00">
              <a:alpha val="17000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3800" y="1383159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3300"/>
                </a:solidFill>
              </a:rPr>
              <a:t>DVCS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153400" y="32766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3300"/>
                </a:solidFill>
              </a:rPr>
              <a:t>G</a:t>
            </a:r>
            <a:r>
              <a:rPr lang="en-US" baseline="-25000" dirty="0" err="1" smtClean="0">
                <a:solidFill>
                  <a:srgbClr val="FF3300"/>
                </a:solidFill>
              </a:rPr>
              <a:t>M</a:t>
            </a:r>
            <a:r>
              <a:rPr lang="en-US" baseline="30000" dirty="0" err="1" smtClean="0">
                <a:solidFill>
                  <a:srgbClr val="FF3300"/>
                </a:solidFill>
              </a:rPr>
              <a:t>p</a:t>
            </a:r>
            <a:endParaRPr lang="en-US" baseline="30000" dirty="0">
              <a:solidFill>
                <a:srgbClr val="FF33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869976" y="5139769"/>
            <a:ext cx="3206080" cy="116955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1400" b="1" i="1" dirty="0"/>
              <a:t>High </a:t>
            </a:r>
            <a:r>
              <a:rPr lang="en-US" sz="1400" b="1" i="1" dirty="0" smtClean="0"/>
              <a:t>Q</a:t>
            </a:r>
            <a:r>
              <a:rPr lang="en-US" sz="1400" b="1" i="1" baseline="30000" dirty="0" smtClean="0"/>
              <a:t>2 </a:t>
            </a:r>
            <a:r>
              <a:rPr lang="en-US" sz="1400" b="1" i="1" dirty="0" smtClean="0"/>
              <a:t>Form Factors</a:t>
            </a:r>
            <a:endParaRPr lang="en-US" sz="1400" b="1" i="1" baseline="30000" dirty="0"/>
          </a:p>
          <a:p>
            <a:pPr lvl="1"/>
            <a:r>
              <a:rPr lang="en-US" sz="1400" dirty="0" smtClean="0"/>
              <a:t>Reducing </a:t>
            </a:r>
            <a:r>
              <a:rPr lang="en-US" sz="1400" dirty="0" err="1"/>
              <a:t>G</a:t>
            </a:r>
            <a:r>
              <a:rPr lang="en-US" sz="1400" baseline="-25000" dirty="0" err="1"/>
              <a:t>M</a:t>
            </a:r>
            <a:r>
              <a:rPr lang="en-US" sz="1400" baseline="30000" dirty="0" err="1"/>
              <a:t>p</a:t>
            </a:r>
            <a:r>
              <a:rPr lang="en-US" sz="1400" dirty="0"/>
              <a:t> </a:t>
            </a:r>
            <a:r>
              <a:rPr lang="en-US" sz="1400" dirty="0" smtClean="0"/>
              <a:t>uncertainties will enable Super </a:t>
            </a:r>
            <a:r>
              <a:rPr lang="en-US" sz="1400" dirty="0" err="1" smtClean="0"/>
              <a:t>BigBite</a:t>
            </a:r>
            <a:r>
              <a:rPr lang="en-US" sz="1400" dirty="0" smtClean="0"/>
              <a:t> high impact program of Form Factor Measurements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3284984"/>
            <a:ext cx="388395" cy="44388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240" y="4725144"/>
            <a:ext cx="288032" cy="3291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4869160"/>
            <a:ext cx="158417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4"/>
            <a:r>
              <a:rPr lang="en-US" sz="1800" i="1" dirty="0">
                <a:solidFill>
                  <a:srgbClr val="FF0000"/>
                </a:solidFill>
              </a:rPr>
              <a:t>Both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polarimeters</a:t>
            </a:r>
            <a:r>
              <a:rPr lang="en-US" sz="1800" dirty="0">
                <a:solidFill>
                  <a:srgbClr val="FF0000"/>
                </a:solidFill>
              </a:rPr>
              <a:t> operational during DVCS/</a:t>
            </a:r>
            <a:r>
              <a:rPr lang="en-US" sz="1800" dirty="0" err="1">
                <a:solidFill>
                  <a:srgbClr val="FF0000"/>
                </a:solidFill>
              </a:rPr>
              <a:t>GMp</a:t>
            </a:r>
            <a:endParaRPr lang="en-US" sz="18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392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1475656" y="116632"/>
            <a:ext cx="53198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800" dirty="0" smtClean="0">
                <a:latin typeface="Arial"/>
                <a:cs typeface="Arial"/>
              </a:rPr>
              <a:t>Tritium Experiment Preparations</a:t>
            </a:r>
            <a:endParaRPr lang="en-US" sz="2000" b="1" dirty="0">
              <a:latin typeface="Arial"/>
              <a:cs typeface="Arial"/>
            </a:endParaRPr>
          </a:p>
        </p:txBody>
      </p:sp>
      <p:pic>
        <p:nvPicPr>
          <p:cNvPr id="18439" name="Picture 11" descr="C:\Documents and Settings\b22803\Desktop\target cell_ph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62" y="811765"/>
            <a:ext cx="4476750" cy="261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908720"/>
            <a:ext cx="432048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Four 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H experiments, 2 PAC 40 “high impact”</a:t>
            </a:r>
          </a:p>
          <a:p>
            <a:pPr marL="800100" lvl="1" indent="-342900">
              <a:buFont typeface="Lucida Grande"/>
              <a:buChar char="-"/>
            </a:pPr>
            <a:r>
              <a:rPr lang="en-US" sz="2000" dirty="0" smtClean="0"/>
              <a:t>12 graduate students </a:t>
            </a:r>
          </a:p>
          <a:p>
            <a:pPr lvl="1"/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Successful target safety/design review September </a:t>
            </a:r>
            <a:r>
              <a:rPr lang="en-US" sz="2000" dirty="0" smtClean="0"/>
              <a:t>2015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Successful ERR March 2016</a:t>
            </a:r>
          </a:p>
          <a:p>
            <a:pPr marL="800100" lvl="1" indent="-342900">
              <a:buFont typeface="Lucida Grande"/>
              <a:buChar char="-"/>
            </a:pPr>
            <a:r>
              <a:rPr lang="en-US" sz="2000" dirty="0" smtClean="0"/>
              <a:t>Final report issued April 2016</a:t>
            </a:r>
            <a:endParaRPr lang="en-US" sz="2000" dirty="0"/>
          </a:p>
          <a:p>
            <a:pPr marL="800100" lvl="1" indent="-342900">
              <a:buFont typeface="Lucida Grande"/>
              <a:buChar char="-"/>
            </a:pP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Installation to begin this Summer</a:t>
            </a:r>
          </a:p>
          <a:p>
            <a:pPr marL="800100" lvl="1" indent="-342900">
              <a:buFont typeface="Lucida Grande"/>
              <a:buChar char="-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lvl="1"/>
            <a:endParaRPr lang="en-US" dirty="0"/>
          </a:p>
          <a:p>
            <a:pPr marL="342900" indent="-342900">
              <a:buFont typeface="Arial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89759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2034951" y="-171400"/>
            <a:ext cx="4985321" cy="1080120"/>
          </a:xfrm>
        </p:spPr>
        <p:txBody>
          <a:bodyPr/>
          <a:lstStyle/>
          <a:p>
            <a:pPr algn="ctr" eaLnBrk="1" hangingPunct="1"/>
            <a:r>
              <a:rPr lang="en-US" sz="2800" b="0" dirty="0" smtClean="0"/>
              <a:t>Beyond </a:t>
            </a:r>
            <a:r>
              <a:rPr lang="en-US" sz="2800" b="0" baseline="30000" dirty="0" smtClean="0"/>
              <a:t>3</a:t>
            </a:r>
            <a:r>
              <a:rPr lang="en-US" sz="2800" b="0" dirty="0" smtClean="0"/>
              <a:t>H</a:t>
            </a:r>
          </a:p>
        </p:txBody>
      </p:sp>
      <p:sp>
        <p:nvSpPr>
          <p:cNvPr id="25606" name="Text Box 1030"/>
          <p:cNvSpPr txBox="1">
            <a:spLocks noChangeArrowheads="1"/>
          </p:cNvSpPr>
          <p:nvPr/>
        </p:nvSpPr>
        <p:spPr bwMode="auto">
          <a:xfrm>
            <a:off x="6178550" y="4005064"/>
            <a:ext cx="2525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40152" y="2492896"/>
            <a:ext cx="3168352" cy="2376264"/>
          </a:xfrm>
          <a:prstGeom prst="rect">
            <a:avLst/>
          </a:prstGeom>
        </p:spPr>
      </p:pic>
      <p:sp>
        <p:nvSpPr>
          <p:cNvPr id="25601" name="Content Placeholder 2"/>
          <p:cNvSpPr>
            <a:spLocks noGrp="1"/>
          </p:cNvSpPr>
          <p:nvPr>
            <p:ph idx="4294967295"/>
          </p:nvPr>
        </p:nvSpPr>
        <p:spPr>
          <a:xfrm>
            <a:off x="-900608" y="915988"/>
            <a:ext cx="6480720" cy="6473452"/>
          </a:xfrm>
        </p:spPr>
        <p:txBody>
          <a:bodyPr/>
          <a:lstStyle/>
          <a:p>
            <a:pPr lvl="2" eaLnBrk="1" hangingPunct="1">
              <a:buFont typeface="Arial"/>
              <a:buChar char="•"/>
            </a:pPr>
            <a:r>
              <a:rPr lang="en-US" sz="1800" b="1" dirty="0" smtClean="0"/>
              <a:t>PREX-II/CREX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800" dirty="0" smtClean="0"/>
              <a:t>ERR early June 2016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800" i="1" dirty="0" smtClean="0">
                <a:solidFill>
                  <a:srgbClr val="660066"/>
                </a:solidFill>
              </a:rPr>
              <a:t>Combined </a:t>
            </a:r>
            <a:r>
              <a:rPr lang="en-US" sz="1800" dirty="0" smtClean="0"/>
              <a:t>target chamber (CREX upstream),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800" dirty="0" smtClean="0"/>
              <a:t>Computation fluid dynamics for target design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800" dirty="0" err="1"/>
              <a:t>Pb</a:t>
            </a:r>
            <a:r>
              <a:rPr lang="en-US" sz="1800" dirty="0"/>
              <a:t> and diamond </a:t>
            </a:r>
            <a:r>
              <a:rPr lang="en-US" sz="1800" dirty="0" smtClean="0"/>
              <a:t>targets, new </a:t>
            </a:r>
            <a:r>
              <a:rPr lang="en-US" sz="1800" dirty="0"/>
              <a:t>coils purchased (and here at lab</a:t>
            </a:r>
            <a:r>
              <a:rPr lang="en-US" sz="1800" dirty="0" smtClean="0"/>
              <a:t>)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800" dirty="0" err="1" smtClean="0">
                <a:solidFill>
                  <a:srgbClr val="FF0000"/>
                </a:solidFill>
              </a:rPr>
              <a:t>Beamline</a:t>
            </a:r>
            <a:r>
              <a:rPr lang="en-US" sz="1800" dirty="0" smtClean="0">
                <a:solidFill>
                  <a:srgbClr val="FF0000"/>
                </a:solidFill>
              </a:rPr>
              <a:t> upgrade testing underway</a:t>
            </a:r>
          </a:p>
          <a:p>
            <a:pPr lvl="4">
              <a:buFont typeface="Arial"/>
              <a:buChar char="•"/>
            </a:pPr>
            <a:r>
              <a:rPr lang="en-US" sz="1800" dirty="0" smtClean="0">
                <a:solidFill>
                  <a:srgbClr val="FF0000"/>
                </a:solidFill>
              </a:rPr>
              <a:t>Second </a:t>
            </a:r>
            <a:r>
              <a:rPr lang="en-US" sz="1800" dirty="0" err="1" smtClean="0">
                <a:solidFill>
                  <a:srgbClr val="FF0000"/>
                </a:solidFill>
              </a:rPr>
              <a:t>x,y,Q</a:t>
            </a:r>
            <a:r>
              <a:rPr lang="en-US" sz="1800" dirty="0" smtClean="0">
                <a:solidFill>
                  <a:srgbClr val="FF0000"/>
                </a:solidFill>
              </a:rPr>
              <a:t> girder (from Hall C), new “</a:t>
            </a:r>
            <a:r>
              <a:rPr lang="en-US" sz="1800" dirty="0" err="1" smtClean="0">
                <a:solidFill>
                  <a:srgbClr val="FF0000"/>
                </a:solidFill>
              </a:rPr>
              <a:t>Musson</a:t>
            </a:r>
            <a:r>
              <a:rPr lang="en-US" sz="1800" dirty="0" smtClean="0">
                <a:solidFill>
                  <a:srgbClr val="FF0000"/>
                </a:solidFill>
              </a:rPr>
              <a:t>” cavity electronics, Hall C halo monitor, </a:t>
            </a:r>
            <a:r>
              <a:rPr lang="en-US" sz="1800" dirty="0" err="1" smtClean="0">
                <a:solidFill>
                  <a:srgbClr val="FF0000"/>
                </a:solidFill>
              </a:rPr>
              <a:t>lumi</a:t>
            </a:r>
            <a:r>
              <a:rPr lang="en-US" sz="1800" dirty="0" smtClean="0">
                <a:solidFill>
                  <a:srgbClr val="FF0000"/>
                </a:solidFill>
              </a:rPr>
              <a:t> monitors </a:t>
            </a:r>
            <a:r>
              <a:rPr lang="en-US" sz="1800" dirty="0">
                <a:solidFill>
                  <a:srgbClr val="FF0000"/>
                </a:solidFill>
              </a:rPr>
              <a:t>installed in A </a:t>
            </a:r>
            <a:r>
              <a:rPr lang="en-US" sz="1800" dirty="0" smtClean="0">
                <a:solidFill>
                  <a:srgbClr val="FF0000"/>
                </a:solidFill>
              </a:rPr>
              <a:t>and in use during DVCS/</a:t>
            </a:r>
            <a:r>
              <a:rPr lang="en-US" sz="1800" dirty="0" err="1" smtClean="0">
                <a:solidFill>
                  <a:srgbClr val="FF0000"/>
                </a:solidFill>
              </a:rPr>
              <a:t>GMp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</a:p>
          <a:p>
            <a:pPr lvl="4">
              <a:buFont typeface="Arial"/>
              <a:buChar char="•"/>
            </a:pPr>
            <a:r>
              <a:rPr lang="en-US" sz="1800" dirty="0" smtClean="0">
                <a:solidFill>
                  <a:srgbClr val="FF0000"/>
                </a:solidFill>
              </a:rPr>
              <a:t>Encourage PVDIS involvement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800" dirty="0" err="1" smtClean="0">
                <a:solidFill>
                  <a:srgbClr val="FF0000"/>
                </a:solidFill>
              </a:rPr>
              <a:t>Polarimetry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</a:p>
          <a:p>
            <a:pPr lvl="4" eaLnBrk="1" hangingPunct="1">
              <a:buFont typeface="Arial"/>
              <a:buChar char="•"/>
            </a:pPr>
            <a:r>
              <a:rPr lang="en-US" sz="1800" dirty="0" smtClean="0">
                <a:solidFill>
                  <a:srgbClr val="FF0000"/>
                </a:solidFill>
              </a:rPr>
              <a:t>Push towards higher precision</a:t>
            </a:r>
          </a:p>
          <a:p>
            <a:pPr marL="1828800" lvl="4" indent="0" eaLnBrk="1" hangingPunct="1">
              <a:buNone/>
            </a:pPr>
            <a:endParaRPr lang="en-US" sz="1800" dirty="0" smtClean="0"/>
          </a:p>
          <a:p>
            <a:pPr lvl="2" eaLnBrk="1" hangingPunct="1">
              <a:buFont typeface="Lucida Grande"/>
              <a:buChar char="-"/>
            </a:pPr>
            <a:endParaRPr lang="en-US" sz="20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2" eaLnBrk="1" hangingPunct="1">
              <a:buFont typeface="Arial"/>
              <a:buChar char="•"/>
            </a:pPr>
            <a:endParaRPr lang="en-US" sz="16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2" eaLnBrk="1" hangingPunct="1">
              <a:buFont typeface="Lucida Grande"/>
              <a:buChar char="-"/>
            </a:pPr>
            <a:endParaRPr lang="en-US" sz="1600" dirty="0" smtClean="0">
              <a:solidFill>
                <a:schemeClr val="tx2"/>
              </a:solidFill>
            </a:endParaRPr>
          </a:p>
          <a:p>
            <a:pPr lvl="2" eaLnBrk="1" hangingPunct="1">
              <a:buFont typeface="Arial"/>
              <a:buChar char="•"/>
            </a:pPr>
            <a:endParaRPr lang="en-US" sz="1600" dirty="0" smtClean="0">
              <a:solidFill>
                <a:schemeClr val="tx2"/>
              </a:solidFill>
            </a:endParaRP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</p:txBody>
      </p:sp>
      <p:pic>
        <p:nvPicPr>
          <p:cNvPr id="6" name="Picture 5" descr="C:\Users\folts\Desktop\IMG_194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1" b="44661"/>
          <a:stretch/>
        </p:blipFill>
        <p:spPr bwMode="auto">
          <a:xfrm>
            <a:off x="5076056" y="4869160"/>
            <a:ext cx="4049489" cy="15121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C:\Users\folts\Desktop\IMG_194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836712"/>
            <a:ext cx="2880320" cy="20812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8004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2034951" y="-171400"/>
            <a:ext cx="4985321" cy="1080120"/>
          </a:xfrm>
        </p:spPr>
        <p:txBody>
          <a:bodyPr/>
          <a:lstStyle/>
          <a:p>
            <a:pPr algn="ctr" eaLnBrk="1" hangingPunct="1"/>
            <a:r>
              <a:rPr lang="en-US" sz="2800" b="0" dirty="0" smtClean="0"/>
              <a:t>Beyond </a:t>
            </a:r>
            <a:r>
              <a:rPr lang="en-US" sz="2800" b="0" baseline="30000" dirty="0" smtClean="0"/>
              <a:t>3</a:t>
            </a:r>
            <a:r>
              <a:rPr lang="en-US" sz="2800" b="0" dirty="0" smtClean="0"/>
              <a:t>H</a:t>
            </a:r>
          </a:p>
        </p:txBody>
      </p:sp>
      <p:sp>
        <p:nvSpPr>
          <p:cNvPr id="25606" name="Text Box 1030"/>
          <p:cNvSpPr txBox="1">
            <a:spLocks noChangeArrowheads="1"/>
          </p:cNvSpPr>
          <p:nvPr/>
        </p:nvSpPr>
        <p:spPr bwMode="auto">
          <a:xfrm>
            <a:off x="6178550" y="4005064"/>
            <a:ext cx="2525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25601" name="Content Placeholder 2"/>
          <p:cNvSpPr>
            <a:spLocks noGrp="1"/>
          </p:cNvSpPr>
          <p:nvPr>
            <p:ph idx="4294967295"/>
          </p:nvPr>
        </p:nvSpPr>
        <p:spPr>
          <a:xfrm>
            <a:off x="-684584" y="915988"/>
            <a:ext cx="6048672" cy="5753372"/>
          </a:xfrm>
        </p:spPr>
        <p:txBody>
          <a:bodyPr/>
          <a:lstStyle/>
          <a:p>
            <a:pPr lvl="2" eaLnBrk="1" hangingPunct="1">
              <a:buFont typeface="Arial"/>
              <a:buChar char="•"/>
            </a:pPr>
            <a:r>
              <a:rPr lang="en-US" sz="1800" dirty="0"/>
              <a:t>APEX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800" dirty="0" smtClean="0"/>
              <a:t>Successful ERR April 2016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800" dirty="0" smtClean="0"/>
              <a:t>New </a:t>
            </a:r>
            <a:r>
              <a:rPr lang="en-US" sz="1800" dirty="0"/>
              <a:t>septum magnet purchased by </a:t>
            </a:r>
            <a:r>
              <a:rPr lang="en-US" sz="1800" dirty="0" smtClean="0"/>
              <a:t>collaboration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800" dirty="0" smtClean="0"/>
              <a:t>Water fittings, </a:t>
            </a:r>
            <a:r>
              <a:rPr lang="en-US" sz="1800" dirty="0" err="1" smtClean="0"/>
              <a:t>busbar</a:t>
            </a:r>
            <a:r>
              <a:rPr lang="en-US" sz="1800" dirty="0" smtClean="0"/>
              <a:t>, connections near complete (</a:t>
            </a:r>
            <a:r>
              <a:rPr lang="en-US" sz="1800" dirty="0" err="1" smtClean="0"/>
              <a:t>JLab</a:t>
            </a:r>
            <a:r>
              <a:rPr lang="en-US" sz="1800" dirty="0" smtClean="0"/>
              <a:t>)</a:t>
            </a:r>
            <a:endParaRPr lang="en-US" sz="1800" dirty="0"/>
          </a:p>
          <a:p>
            <a:pPr lvl="3" eaLnBrk="1" hangingPunct="1">
              <a:buFont typeface="Lucida Grande"/>
              <a:buChar char="-"/>
            </a:pPr>
            <a:r>
              <a:rPr lang="en-US" sz="1800" dirty="0" smtClean="0"/>
              <a:t>Computation </a:t>
            </a:r>
            <a:r>
              <a:rPr lang="en-US" sz="1800" dirty="0"/>
              <a:t>fluid dynamics for target </a:t>
            </a:r>
            <a:r>
              <a:rPr lang="en-US" sz="1800" dirty="0" smtClean="0"/>
              <a:t>design</a:t>
            </a:r>
          </a:p>
          <a:p>
            <a:pPr lvl="2" eaLnBrk="1" hangingPunct="1">
              <a:buFont typeface="Arial"/>
              <a:buChar char="•"/>
            </a:pPr>
            <a:endParaRPr lang="en-US" sz="1800" dirty="0" smtClean="0"/>
          </a:p>
          <a:p>
            <a:pPr lvl="2" eaLnBrk="1" hangingPunct="1">
              <a:buFont typeface="Arial"/>
              <a:buChar char="•"/>
            </a:pPr>
            <a:r>
              <a:rPr lang="en-US" sz="1800" dirty="0" smtClean="0">
                <a:solidFill>
                  <a:srgbClr val="FF0000"/>
                </a:solidFill>
              </a:rPr>
              <a:t>Polarized </a:t>
            </a:r>
            <a:r>
              <a:rPr lang="en-US" sz="1800" baseline="30000" dirty="0">
                <a:solidFill>
                  <a:srgbClr val="FF0000"/>
                </a:solidFill>
              </a:rPr>
              <a:t>3</a:t>
            </a:r>
            <a:r>
              <a:rPr lang="en-US" sz="1800" dirty="0">
                <a:solidFill>
                  <a:srgbClr val="FF0000"/>
                </a:solidFill>
              </a:rPr>
              <a:t>He target improvements and continued development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800" dirty="0">
                <a:solidFill>
                  <a:srgbClr val="FF0000"/>
                </a:solidFill>
              </a:rPr>
              <a:t>Convection, new lasers, metal windows, </a:t>
            </a:r>
            <a:r>
              <a:rPr lang="en-US" sz="1800" dirty="0" smtClean="0">
                <a:solidFill>
                  <a:srgbClr val="FF0000"/>
                </a:solidFill>
              </a:rPr>
              <a:t>…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800" dirty="0" smtClean="0">
                <a:solidFill>
                  <a:srgbClr val="FF0000"/>
                </a:solidFill>
              </a:rPr>
              <a:t>Draft design report received in January, final to be completed by June 2016</a:t>
            </a:r>
          </a:p>
          <a:p>
            <a:pPr marL="1371600" lvl="3" indent="0" eaLnBrk="1" hangingPunct="1">
              <a:buNone/>
            </a:pPr>
            <a:endParaRPr lang="en-US" sz="1800" dirty="0" smtClean="0"/>
          </a:p>
          <a:p>
            <a:pPr marL="1828800" lvl="4" indent="0" eaLnBrk="1" hangingPunct="1">
              <a:buNone/>
            </a:pPr>
            <a:endParaRPr lang="en-US" sz="1800" dirty="0" smtClean="0"/>
          </a:p>
          <a:p>
            <a:pPr lvl="2" eaLnBrk="1" hangingPunct="1">
              <a:buFont typeface="Lucida Grande"/>
              <a:buChar char="-"/>
            </a:pPr>
            <a:endParaRPr lang="en-US" sz="20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2" eaLnBrk="1" hangingPunct="1">
              <a:buFont typeface="Arial"/>
              <a:buChar char="•"/>
            </a:pPr>
            <a:endParaRPr lang="en-US" sz="16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2" eaLnBrk="1" hangingPunct="1">
              <a:buFont typeface="Lucida Grande"/>
              <a:buChar char="-"/>
            </a:pPr>
            <a:endParaRPr lang="en-US" sz="1600" dirty="0" smtClean="0">
              <a:solidFill>
                <a:schemeClr val="tx2"/>
              </a:solidFill>
            </a:endParaRPr>
          </a:p>
          <a:p>
            <a:pPr lvl="2" eaLnBrk="1" hangingPunct="1">
              <a:buFont typeface="Arial"/>
              <a:buChar char="•"/>
            </a:pPr>
            <a:endParaRPr lang="en-US" sz="1600" dirty="0" smtClean="0">
              <a:solidFill>
                <a:schemeClr val="tx2"/>
              </a:solidFill>
            </a:endParaRP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052" y="2474218"/>
            <a:ext cx="3187948" cy="3979118"/>
          </a:xfrm>
          <a:prstGeom prst="rect">
            <a:avLst/>
          </a:prstGeom>
        </p:spPr>
      </p:pic>
      <p:pic>
        <p:nvPicPr>
          <p:cNvPr id="7" name="Content Placeholder 4"/>
          <p:cNvPicPr>
            <a:picLocks noGrp="1"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1" t="26659" r="33585" b="24125"/>
          <a:stretch/>
        </p:blipFill>
        <p:spPr>
          <a:xfrm>
            <a:off x="5472608" y="764704"/>
            <a:ext cx="3707904" cy="263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58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 idx="4294967295"/>
          </p:nvPr>
        </p:nvSpPr>
        <p:spPr>
          <a:xfrm>
            <a:off x="179512" y="-243408"/>
            <a:ext cx="4516438" cy="1143000"/>
          </a:xfrm>
        </p:spPr>
        <p:txBody>
          <a:bodyPr/>
          <a:lstStyle/>
          <a:p>
            <a:pPr algn="ctr" eaLnBrk="1" hangingPunct="1"/>
            <a:r>
              <a:rPr lang="en-US" sz="2800" b="0" dirty="0" smtClean="0">
                <a:latin typeface="Constantia" pitchFamily="84" charset="0"/>
              </a:rPr>
              <a:t>SBS Construction</a:t>
            </a:r>
            <a:endParaRPr lang="en-US" sz="2800" b="0" dirty="0" smtClean="0"/>
          </a:p>
        </p:txBody>
      </p:sp>
      <p:sp>
        <p:nvSpPr>
          <p:cNvPr id="29700" name="Content Placeholder 2"/>
          <p:cNvSpPr>
            <a:spLocks noGrp="1"/>
          </p:cNvSpPr>
          <p:nvPr>
            <p:ph idx="4294967295"/>
          </p:nvPr>
        </p:nvSpPr>
        <p:spPr>
          <a:xfrm>
            <a:off x="52388" y="836712"/>
            <a:ext cx="4591620" cy="5656262"/>
          </a:xfrm>
        </p:spPr>
        <p:txBody>
          <a:bodyPr/>
          <a:lstStyle/>
          <a:p>
            <a:pPr eaLnBrk="1" hangingPunct="1"/>
            <a:r>
              <a:rPr lang="en-US" sz="1800" dirty="0" smtClean="0"/>
              <a:t>Project started October 2012 (FY13)</a:t>
            </a:r>
          </a:p>
          <a:p>
            <a:pPr lvl="1" eaLnBrk="1" hangingPunct="1"/>
            <a:r>
              <a:rPr lang="en-US" sz="1800" dirty="0" smtClean="0"/>
              <a:t>Successfully passed third annual review November 2015</a:t>
            </a:r>
          </a:p>
          <a:p>
            <a:pPr lvl="1" eaLnBrk="1" hangingPunct="1"/>
            <a:r>
              <a:rPr lang="en-US" sz="1800" dirty="0" smtClean="0"/>
              <a:t>Some concerns about thermal annealing/design </a:t>
            </a:r>
            <a:r>
              <a:rPr lang="en-US" sz="1800" dirty="0"/>
              <a:t>of </a:t>
            </a:r>
            <a:r>
              <a:rPr lang="en-US" sz="1800" dirty="0" smtClean="0"/>
              <a:t>ECAL and 3He target </a:t>
            </a:r>
            <a:r>
              <a:rPr lang="en-US" sz="1800" dirty="0" err="1" smtClean="0"/>
              <a:t>timelin</a:t>
            </a:r>
            <a:endParaRPr lang="en-US" sz="1800" dirty="0" smtClean="0"/>
          </a:p>
          <a:p>
            <a:pPr lvl="1" eaLnBrk="1" hangingPunct="1"/>
            <a:r>
              <a:rPr lang="en-US" sz="1800" i="1" u="sng" dirty="0" smtClean="0">
                <a:solidFill>
                  <a:srgbClr val="FF0000"/>
                </a:solidFill>
              </a:rPr>
              <a:t>Overall </a:t>
            </a:r>
            <a:r>
              <a:rPr lang="en-US" sz="1800" i="1" u="sng" dirty="0">
                <a:solidFill>
                  <a:srgbClr val="FF0000"/>
                </a:solidFill>
              </a:rPr>
              <a:t>very positive, project on </a:t>
            </a:r>
            <a:r>
              <a:rPr lang="en-US" sz="1800" i="1" u="sng" dirty="0" smtClean="0">
                <a:solidFill>
                  <a:srgbClr val="FF0000"/>
                </a:solidFill>
              </a:rPr>
              <a:t>track</a:t>
            </a:r>
          </a:p>
          <a:p>
            <a:pPr eaLnBrk="1" hangingPunct="1"/>
            <a:r>
              <a:rPr lang="en-US" sz="1800" dirty="0" smtClean="0"/>
              <a:t>Spectrometer, ECAL work at </a:t>
            </a:r>
            <a:r>
              <a:rPr lang="en-US" sz="1800" dirty="0" err="1" smtClean="0"/>
              <a:t>Jlab</a:t>
            </a:r>
            <a:endParaRPr lang="en-US" sz="1800" dirty="0" smtClean="0"/>
          </a:p>
          <a:p>
            <a:pPr eaLnBrk="1" hangingPunct="1"/>
            <a:r>
              <a:rPr lang="en-US" sz="1800" dirty="0" smtClean="0"/>
              <a:t>GEM construction at UVA</a:t>
            </a:r>
          </a:p>
          <a:p>
            <a:pPr eaLnBrk="1" hangingPunct="1"/>
            <a:r>
              <a:rPr lang="en-US" sz="1800" dirty="0" smtClean="0"/>
              <a:t>Coordinate detector at Idaho State</a:t>
            </a:r>
            <a:endParaRPr lang="en-US" sz="1800" u="sng" dirty="0" smtClean="0"/>
          </a:p>
          <a:p>
            <a:pPr eaLnBrk="1" hangingPunct="1"/>
            <a:r>
              <a:rPr lang="en-US" sz="1800" dirty="0" smtClean="0"/>
              <a:t>HCAL Hadron calorimeter at CMU </a:t>
            </a:r>
            <a:r>
              <a:rPr lang="en-US" sz="1800" i="1" dirty="0" smtClean="0">
                <a:solidFill>
                  <a:srgbClr val="660066"/>
                </a:solidFill>
              </a:rPr>
              <a:t>and </a:t>
            </a:r>
            <a:r>
              <a:rPr lang="en-US" sz="1800" i="1" dirty="0" err="1" smtClean="0">
                <a:solidFill>
                  <a:srgbClr val="660066"/>
                </a:solidFill>
              </a:rPr>
              <a:t>JLab</a:t>
            </a:r>
            <a:endParaRPr lang="en-US" sz="20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512" y="3068960"/>
            <a:ext cx="4392488" cy="351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502" y="116632"/>
            <a:ext cx="4363271" cy="299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73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B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3" y="188640"/>
            <a:ext cx="4095455" cy="49685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116632"/>
            <a:ext cx="4091946" cy="30689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2852936"/>
            <a:ext cx="4716016" cy="353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22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8528316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116632"/>
            <a:ext cx="9217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Moving to more future installations – MOLLER and </a:t>
            </a:r>
            <a:r>
              <a:rPr lang="en-US" dirty="0" err="1" smtClean="0">
                <a:solidFill>
                  <a:srgbClr val="FF0000"/>
                </a:solidFill>
              </a:rPr>
              <a:t>SoLID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162800" y="3657600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745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3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88321</TotalTime>
  <Words>581</Words>
  <Application>Microsoft Macintosh PowerPoint</Application>
  <PresentationFormat>On-screen Show (4:3)</PresentationFormat>
  <Paragraphs>155</Paragraphs>
  <Slides>12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3_JLab_PowerPoint1</vt:lpstr>
      <vt:lpstr>PowerPoint Presentation</vt:lpstr>
      <vt:lpstr>Hall A Projected Experiment Schedule, updated 5/2016  Experiments in red represent PAC42 “high impact” experiments </vt:lpstr>
      <vt:lpstr>PowerPoint Presentation</vt:lpstr>
      <vt:lpstr>PowerPoint Presentation</vt:lpstr>
      <vt:lpstr>Beyond 3H</vt:lpstr>
      <vt:lpstr>Beyond 3H</vt:lpstr>
      <vt:lpstr>SBS Construction</vt:lpstr>
      <vt:lpstr>PowerPoint Presentation</vt:lpstr>
      <vt:lpstr>PowerPoint Presentation</vt:lpstr>
      <vt:lpstr>MOLLER</vt:lpstr>
      <vt:lpstr>SoLID</vt:lpstr>
      <vt:lpstr>PowerPoint Presentation</vt:lpstr>
    </vt:vector>
  </TitlesOfParts>
  <Company>Sony Electronics,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bmck</dc:creator>
  <cp:lastModifiedBy>Governmental Relations</cp:lastModifiedBy>
  <cp:revision>579</cp:revision>
  <cp:lastPrinted>2016-01-09T13:48:20Z</cp:lastPrinted>
  <dcterms:created xsi:type="dcterms:W3CDTF">2010-06-22T16:39:58Z</dcterms:created>
  <dcterms:modified xsi:type="dcterms:W3CDTF">2016-05-06T13:40:01Z</dcterms:modified>
</cp:coreProperties>
</file>