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05" r:id="rId3"/>
    <p:sldId id="264" r:id="rId4"/>
    <p:sldId id="299" r:id="rId5"/>
    <p:sldId id="302" r:id="rId6"/>
    <p:sldId id="303" r:id="rId7"/>
    <p:sldId id="298" r:id="rId8"/>
    <p:sldId id="297" r:id="rId9"/>
    <p:sldId id="277" r:id="rId10"/>
    <p:sldId id="279" r:id="rId11"/>
    <p:sldId id="284" r:id="rId12"/>
    <p:sldId id="287" r:id="rId13"/>
    <p:sldId id="280" r:id="rId14"/>
    <p:sldId id="290" r:id="rId15"/>
    <p:sldId id="306" r:id="rId16"/>
    <p:sldId id="300" r:id="rId17"/>
    <p:sldId id="304" r:id="rId18"/>
    <p:sldId id="294" r:id="rId19"/>
    <p:sldId id="281" r:id="rId20"/>
    <p:sldId id="274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360" y="-90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CA79F-4E13-4B7B-AB92-0A308E7B5C1F}" type="datetimeFigureOut">
              <a:rPr lang="en-US" smtClean="0"/>
              <a:t>5/6/2016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3DC5B-9BC0-4898-AA83-57AC17C7A3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7236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CA79F-4E13-4B7B-AB92-0A308E7B5C1F}" type="datetimeFigureOut">
              <a:rPr lang="en-US" smtClean="0"/>
              <a:t>5/6/2016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3DC5B-9BC0-4898-AA83-57AC17C7A3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2103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CA79F-4E13-4B7B-AB92-0A308E7B5C1F}" type="datetimeFigureOut">
              <a:rPr lang="en-US" smtClean="0"/>
              <a:t>5/6/2016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3DC5B-9BC0-4898-AA83-57AC17C7A3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86246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CA79F-4E13-4B7B-AB92-0A308E7B5C1F}" type="datetimeFigureOut">
              <a:rPr lang="en-US" smtClean="0"/>
              <a:t>5/6/2016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3DC5B-9BC0-4898-AA83-57AC17C7A3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2535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CA79F-4E13-4B7B-AB92-0A308E7B5C1F}" type="datetimeFigureOut">
              <a:rPr lang="en-US" smtClean="0"/>
              <a:t>5/6/2016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3DC5B-9BC0-4898-AA83-57AC17C7A3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42439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CA79F-4E13-4B7B-AB92-0A308E7B5C1F}" type="datetimeFigureOut">
              <a:rPr lang="en-US" smtClean="0"/>
              <a:t>5/6/2016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3DC5B-9BC0-4898-AA83-57AC17C7A3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990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CA79F-4E13-4B7B-AB92-0A308E7B5C1F}" type="datetimeFigureOut">
              <a:rPr lang="en-US" smtClean="0"/>
              <a:t>5/6/2016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3DC5B-9BC0-4898-AA83-57AC17C7A3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72061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CA79F-4E13-4B7B-AB92-0A308E7B5C1F}" type="datetimeFigureOut">
              <a:rPr lang="en-US" smtClean="0"/>
              <a:t>5/6/2016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3DC5B-9BC0-4898-AA83-57AC17C7A3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9121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CA79F-4E13-4B7B-AB92-0A308E7B5C1F}" type="datetimeFigureOut">
              <a:rPr lang="en-US" smtClean="0"/>
              <a:t>5/6/2016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3DC5B-9BC0-4898-AA83-57AC17C7A3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20365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CA79F-4E13-4B7B-AB92-0A308E7B5C1F}" type="datetimeFigureOut">
              <a:rPr lang="en-US" smtClean="0"/>
              <a:t>5/6/2016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3DC5B-9BC0-4898-AA83-57AC17C7A3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2586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CA79F-4E13-4B7B-AB92-0A308E7B5C1F}" type="datetimeFigureOut">
              <a:rPr lang="en-US" smtClean="0"/>
              <a:t>5/6/2016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3DC5B-9BC0-4898-AA83-57AC17C7A3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0611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7CA79F-4E13-4B7B-AB92-0A308E7B5C1F}" type="datetimeFigureOut">
              <a:rPr lang="en-US" smtClean="0"/>
              <a:t>5/6/2016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73DC5B-9BC0-4898-AA83-57AC17C7A3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01335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SoLID</a:t>
            </a:r>
            <a:r>
              <a:rPr lang="en-US" dirty="0" smtClean="0"/>
              <a:t> DAQ update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Alexandre </a:t>
            </a:r>
            <a:r>
              <a:rPr lang="en-US" dirty="0" err="1" smtClean="0"/>
              <a:t>Camsonne</a:t>
            </a:r>
            <a:endParaRPr lang="en-US" dirty="0" smtClean="0"/>
          </a:p>
          <a:p>
            <a:r>
              <a:rPr lang="en-US" smtClean="0"/>
              <a:t>May 6</a:t>
            </a:r>
            <a:r>
              <a:rPr lang="en-US" baseline="30000" smtClean="0"/>
              <a:t>th</a:t>
            </a:r>
            <a:r>
              <a:rPr lang="en-US" smtClean="0"/>
              <a:t> 2016</a:t>
            </a:r>
            <a:endParaRPr lang="en-US" dirty="0" smtClean="0"/>
          </a:p>
          <a:p>
            <a:r>
              <a:rPr lang="en-US" dirty="0" err="1" smtClean="0"/>
              <a:t>SoLID</a:t>
            </a:r>
            <a:r>
              <a:rPr lang="en-US" dirty="0" smtClean="0"/>
              <a:t> collaboration meeting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79497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TOF options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Expected timing resolution 80 to 50 </a:t>
            </a:r>
            <a:r>
              <a:rPr lang="en-US" dirty="0" err="1" smtClean="0"/>
              <a:t>ps</a:t>
            </a:r>
            <a:endParaRPr lang="en-US" dirty="0" smtClean="0"/>
          </a:p>
          <a:p>
            <a:r>
              <a:rPr lang="en-US" dirty="0" smtClean="0"/>
              <a:t>Default readout</a:t>
            </a:r>
          </a:p>
          <a:p>
            <a:pPr lvl="1"/>
            <a:r>
              <a:rPr lang="en-US" dirty="0" smtClean="0"/>
              <a:t>NINO + TDC : 20 </a:t>
            </a:r>
            <a:r>
              <a:rPr lang="en-US" dirty="0" err="1" smtClean="0"/>
              <a:t>ps</a:t>
            </a:r>
            <a:r>
              <a:rPr lang="en-US" dirty="0" smtClean="0"/>
              <a:t> timing resolution</a:t>
            </a:r>
          </a:p>
          <a:p>
            <a:r>
              <a:rPr lang="en-US" dirty="0" smtClean="0"/>
              <a:t>R&amp;D MRPC : 20 </a:t>
            </a:r>
            <a:r>
              <a:rPr lang="en-US" dirty="0" err="1" smtClean="0"/>
              <a:t>ps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Sampling TDC ASICs : PSEC4/5, SAMPIC, DRS4 give 5 to 1 </a:t>
            </a:r>
            <a:r>
              <a:rPr lang="en-US" dirty="0" err="1" smtClean="0"/>
              <a:t>ps</a:t>
            </a:r>
            <a:r>
              <a:rPr lang="en-US" dirty="0" smtClean="0"/>
              <a:t> resolution</a:t>
            </a:r>
          </a:p>
          <a:p>
            <a:pPr lvl="1"/>
            <a:r>
              <a:rPr lang="en-US" dirty="0" smtClean="0"/>
              <a:t>Need new chip DRS5 or PSEC5 to handle SoLID trigger rate ( analog pipeline ) ( might </a:t>
            </a:r>
            <a:r>
              <a:rPr lang="en-US" smtClean="0"/>
              <a:t>develop for EIC )</a:t>
            </a:r>
            <a:endParaRPr lang="en-US" dirty="0" smtClean="0"/>
          </a:p>
          <a:p>
            <a:r>
              <a:rPr lang="en-US" dirty="0" smtClean="0"/>
              <a:t>Depends on final detector choice</a:t>
            </a:r>
          </a:p>
          <a:p>
            <a:endParaRPr lang="en-US" dirty="0">
              <a:solidFill>
                <a:schemeClr val="accent3"/>
              </a:solidFill>
            </a:endParaRPr>
          </a:p>
          <a:p>
            <a:r>
              <a:rPr lang="en-US" dirty="0" smtClean="0">
                <a:solidFill>
                  <a:schemeClr val="accent3"/>
                </a:solidFill>
              </a:rPr>
              <a:t>Need to determine effect of photon background, might need sampling to deal with pile up</a:t>
            </a:r>
          </a:p>
          <a:p>
            <a:pPr marL="0" indent="0">
              <a:buNone/>
            </a:pPr>
            <a:endParaRPr lang="en-US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03293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GEM readout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SRS deployed in Hall B </a:t>
            </a:r>
            <a:r>
              <a:rPr lang="en-US" dirty="0" err="1" smtClean="0"/>
              <a:t>Prad</a:t>
            </a:r>
            <a:endParaRPr lang="en-US" dirty="0" smtClean="0"/>
          </a:p>
          <a:p>
            <a:r>
              <a:rPr lang="en-US" dirty="0" smtClean="0"/>
              <a:t>MPD implemented in CODA</a:t>
            </a:r>
          </a:p>
          <a:p>
            <a:pPr lvl="1"/>
            <a:r>
              <a:rPr lang="en-US" dirty="0" smtClean="0"/>
              <a:t>BLT testing few KHz</a:t>
            </a:r>
          </a:p>
          <a:p>
            <a:pPr lvl="1"/>
            <a:r>
              <a:rPr lang="en-US" dirty="0" smtClean="0"/>
              <a:t>Optical fiber readout to be implemented for high rate test</a:t>
            </a:r>
          </a:p>
          <a:p>
            <a:r>
              <a:rPr lang="en-US" dirty="0" smtClean="0"/>
              <a:t>Preliminary results from </a:t>
            </a:r>
            <a:r>
              <a:rPr lang="en-US" dirty="0" err="1" smtClean="0"/>
              <a:t>Weizhi</a:t>
            </a:r>
            <a:r>
              <a:rPr lang="en-US" dirty="0" smtClean="0"/>
              <a:t> : one sample no deconvolution not sufficient</a:t>
            </a:r>
          </a:p>
          <a:p>
            <a:r>
              <a:rPr lang="en-US" dirty="0" smtClean="0"/>
              <a:t>High priority to one sample + on chip deconvolution ( implemented in MPD ) will test this summer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08477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Pre RD hardware : detector test stand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8995822"/>
              </p:ext>
            </p:extLst>
          </p:nvPr>
        </p:nvGraphicFramePr>
        <p:xfrm>
          <a:off x="2362198" y="1600202"/>
          <a:ext cx="5105404" cy="4648202"/>
        </p:xfrm>
        <a:graphic>
          <a:graphicData uri="http://schemas.openxmlformats.org/drawingml/2006/table">
            <a:tbl>
              <a:tblPr/>
              <a:tblGrid>
                <a:gridCol w="1276351"/>
                <a:gridCol w="1276351"/>
                <a:gridCol w="1276351"/>
                <a:gridCol w="1276351"/>
              </a:tblGrid>
              <a:tr h="357554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>
                          <a:effectLst/>
                        </a:rPr>
                        <a:t>FADC 250</a:t>
                      </a:r>
                    </a:p>
                  </a:txBody>
                  <a:tcPr marL="12089" marR="12089" marT="0" marB="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>
                          <a:effectLst/>
                        </a:rPr>
                        <a:t>4500</a:t>
                      </a:r>
                    </a:p>
                  </a:txBody>
                  <a:tcPr marL="12089" marR="12089" marT="0" marB="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>
                          <a:effectLst/>
                        </a:rPr>
                        <a:t>4</a:t>
                      </a:r>
                    </a:p>
                  </a:txBody>
                  <a:tcPr marL="12089" marR="12089" marT="0" marB="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>
                          <a:effectLst/>
                        </a:rPr>
                        <a:t>18000</a:t>
                      </a:r>
                    </a:p>
                  </a:txBody>
                  <a:tcPr marL="12089" marR="12089" marT="0" marB="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7554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>
                          <a:effectLst/>
                        </a:rPr>
                        <a:t>VETROC</a:t>
                      </a:r>
                    </a:p>
                  </a:txBody>
                  <a:tcPr marL="12089" marR="12089" marT="0" marB="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>
                          <a:effectLst/>
                        </a:rPr>
                        <a:t>4500</a:t>
                      </a:r>
                    </a:p>
                  </a:txBody>
                  <a:tcPr marL="12089" marR="12089" marT="0" marB="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>
                          <a:effectLst/>
                        </a:rPr>
                        <a:t>2</a:t>
                      </a:r>
                    </a:p>
                  </a:txBody>
                  <a:tcPr marL="12089" marR="12089" marT="0" marB="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>
                          <a:effectLst/>
                        </a:rPr>
                        <a:t>9000</a:t>
                      </a:r>
                    </a:p>
                  </a:txBody>
                  <a:tcPr marL="12089" marR="12089" marT="0" marB="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8777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>
                          <a:effectLst/>
                        </a:rPr>
                        <a:t>TD</a:t>
                      </a:r>
                    </a:p>
                  </a:txBody>
                  <a:tcPr marL="12089" marR="12089" marT="0" marB="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>
                          <a:effectLst/>
                        </a:rPr>
                        <a:t>3000</a:t>
                      </a:r>
                    </a:p>
                  </a:txBody>
                  <a:tcPr marL="12089" marR="12089" marT="0" marB="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>
                          <a:effectLst/>
                        </a:rPr>
                        <a:t>1</a:t>
                      </a:r>
                    </a:p>
                  </a:txBody>
                  <a:tcPr marL="12089" marR="12089" marT="0" marB="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>
                          <a:effectLst/>
                        </a:rPr>
                        <a:t>3000</a:t>
                      </a:r>
                    </a:p>
                  </a:txBody>
                  <a:tcPr marL="12089" marR="12089" marT="0" marB="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8777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>
                          <a:effectLst/>
                        </a:rPr>
                        <a:t>CTP</a:t>
                      </a:r>
                    </a:p>
                  </a:txBody>
                  <a:tcPr marL="12089" marR="12089" marT="0" marB="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>
                          <a:effectLst/>
                        </a:rPr>
                        <a:t>7000</a:t>
                      </a:r>
                    </a:p>
                  </a:txBody>
                  <a:tcPr marL="12089" marR="12089" marT="0" marB="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>
                          <a:effectLst/>
                        </a:rPr>
                        <a:t>1</a:t>
                      </a:r>
                    </a:p>
                  </a:txBody>
                  <a:tcPr marL="12089" marR="12089" marT="0" marB="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>
                          <a:effectLst/>
                        </a:rPr>
                        <a:t>7000</a:t>
                      </a:r>
                    </a:p>
                  </a:txBody>
                  <a:tcPr marL="12089" marR="12089" marT="0" marB="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8777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>
                          <a:effectLst/>
                        </a:rPr>
                        <a:t>SSP</a:t>
                      </a:r>
                    </a:p>
                  </a:txBody>
                  <a:tcPr marL="12089" marR="12089" marT="0" marB="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>
                          <a:effectLst/>
                        </a:rPr>
                        <a:t>5000</a:t>
                      </a:r>
                    </a:p>
                  </a:txBody>
                  <a:tcPr marL="12089" marR="12089" marT="0" marB="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>
                          <a:effectLst/>
                        </a:rPr>
                        <a:t>1</a:t>
                      </a:r>
                    </a:p>
                  </a:txBody>
                  <a:tcPr marL="12089" marR="12089" marT="0" marB="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>
                          <a:effectLst/>
                        </a:rPr>
                        <a:t>5000</a:t>
                      </a:r>
                    </a:p>
                  </a:txBody>
                  <a:tcPr marL="12089" marR="12089" marT="0" marB="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8777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>
                          <a:effectLst/>
                        </a:rPr>
                        <a:t>TID</a:t>
                      </a:r>
                    </a:p>
                  </a:txBody>
                  <a:tcPr marL="12089" marR="12089" marT="0" marB="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>
                          <a:effectLst/>
                        </a:rPr>
                        <a:t>3000</a:t>
                      </a:r>
                    </a:p>
                  </a:txBody>
                  <a:tcPr marL="12089" marR="12089" marT="0" marB="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>
                          <a:effectLst/>
                        </a:rPr>
                        <a:t>1</a:t>
                      </a:r>
                    </a:p>
                  </a:txBody>
                  <a:tcPr marL="12089" marR="12089" marT="0" marB="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>
                          <a:effectLst/>
                        </a:rPr>
                        <a:t>3000</a:t>
                      </a:r>
                    </a:p>
                  </a:txBody>
                  <a:tcPr marL="12089" marR="12089" marT="0" marB="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8777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>
                          <a:effectLst/>
                        </a:rPr>
                        <a:t>SD</a:t>
                      </a:r>
                    </a:p>
                  </a:txBody>
                  <a:tcPr marL="12089" marR="12089" marT="0" marB="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>
                          <a:effectLst/>
                        </a:rPr>
                        <a:t>2500</a:t>
                      </a:r>
                    </a:p>
                  </a:txBody>
                  <a:tcPr marL="12089" marR="12089" marT="0" marB="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>
                          <a:effectLst/>
                        </a:rPr>
                        <a:t>1</a:t>
                      </a:r>
                    </a:p>
                  </a:txBody>
                  <a:tcPr marL="12089" marR="12089" marT="0" marB="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>
                          <a:effectLst/>
                        </a:rPr>
                        <a:t>2500</a:t>
                      </a:r>
                    </a:p>
                  </a:txBody>
                  <a:tcPr marL="12089" marR="12089" marT="0" marB="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6331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>
                          <a:effectLst/>
                        </a:rPr>
                        <a:t>FADC trigger Dist</a:t>
                      </a:r>
                    </a:p>
                  </a:txBody>
                  <a:tcPr marL="12089" marR="12089" marT="0" marB="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>
                          <a:effectLst/>
                        </a:rPr>
                        <a:t>4000</a:t>
                      </a:r>
                    </a:p>
                  </a:txBody>
                  <a:tcPr marL="12089" marR="12089" marT="0" marB="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>
                          <a:effectLst/>
                        </a:rPr>
                        <a:t>1</a:t>
                      </a:r>
                    </a:p>
                  </a:txBody>
                  <a:tcPr marL="12089" marR="12089" marT="0" marB="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>
                          <a:effectLst/>
                        </a:rPr>
                        <a:t>4000</a:t>
                      </a:r>
                    </a:p>
                  </a:txBody>
                  <a:tcPr marL="12089" marR="12089" marT="0" marB="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7554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>
                          <a:effectLst/>
                        </a:rPr>
                        <a:t>VXS crate</a:t>
                      </a:r>
                    </a:p>
                  </a:txBody>
                  <a:tcPr marL="12089" marR="12089" marT="0" marB="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>
                          <a:effectLst/>
                        </a:rPr>
                        <a:t>15000</a:t>
                      </a:r>
                    </a:p>
                  </a:txBody>
                  <a:tcPr marL="12089" marR="12089" marT="0" marB="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>
                          <a:effectLst/>
                        </a:rPr>
                        <a:t>1</a:t>
                      </a:r>
                    </a:p>
                  </a:txBody>
                  <a:tcPr marL="12089" marR="12089" marT="0" marB="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>
                          <a:effectLst/>
                        </a:rPr>
                        <a:t>15000</a:t>
                      </a:r>
                    </a:p>
                  </a:txBody>
                  <a:tcPr marL="12089" marR="12089" marT="0" marB="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7554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>
                          <a:effectLst/>
                        </a:rPr>
                        <a:t>VME CPU</a:t>
                      </a:r>
                    </a:p>
                  </a:txBody>
                  <a:tcPr marL="12089" marR="12089" marT="0" marB="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>
                          <a:effectLst/>
                        </a:rPr>
                        <a:t>4500</a:t>
                      </a:r>
                    </a:p>
                  </a:txBody>
                  <a:tcPr marL="12089" marR="12089" marT="0" marB="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>
                          <a:effectLst/>
                        </a:rPr>
                        <a:t>1</a:t>
                      </a:r>
                    </a:p>
                  </a:txBody>
                  <a:tcPr marL="12089" marR="12089" marT="0" marB="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>
                          <a:effectLst/>
                        </a:rPr>
                        <a:t>4500</a:t>
                      </a:r>
                    </a:p>
                  </a:txBody>
                  <a:tcPr marL="12089" marR="12089" marT="0" marB="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7554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>
                          <a:effectLst/>
                        </a:rPr>
                        <a:t>Optical fiber</a:t>
                      </a:r>
                    </a:p>
                  </a:txBody>
                  <a:tcPr marL="12089" marR="12089" marT="0" marB="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>
                          <a:effectLst/>
                        </a:rPr>
                        <a:t>100</a:t>
                      </a:r>
                    </a:p>
                  </a:txBody>
                  <a:tcPr marL="12089" marR="12089" marT="0" marB="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>
                          <a:effectLst/>
                        </a:rPr>
                        <a:t>20</a:t>
                      </a:r>
                    </a:p>
                  </a:txBody>
                  <a:tcPr marL="12089" marR="12089" marT="0" marB="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>
                          <a:effectLst/>
                        </a:rPr>
                        <a:t>2000</a:t>
                      </a:r>
                    </a:p>
                  </a:txBody>
                  <a:tcPr marL="12089" marR="12089" marT="0" marB="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7554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>
                          <a:effectLst/>
                        </a:rPr>
                        <a:t>Computer</a:t>
                      </a:r>
                    </a:p>
                  </a:txBody>
                  <a:tcPr marL="12089" marR="12089" marT="0" marB="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>
                          <a:effectLst/>
                        </a:rPr>
                        <a:t>3000</a:t>
                      </a:r>
                    </a:p>
                  </a:txBody>
                  <a:tcPr marL="12089" marR="12089" marT="0" marB="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>
                          <a:effectLst/>
                        </a:rPr>
                        <a:t>1</a:t>
                      </a:r>
                    </a:p>
                  </a:txBody>
                  <a:tcPr marL="12089" marR="12089" marT="0" marB="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>
                          <a:effectLst/>
                        </a:rPr>
                        <a:t>3000</a:t>
                      </a:r>
                    </a:p>
                  </a:txBody>
                  <a:tcPr marL="12089" marR="12089" marT="0" marB="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8777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>
                          <a:effectLst/>
                        </a:rPr>
                        <a:t>MPD</a:t>
                      </a:r>
                    </a:p>
                  </a:txBody>
                  <a:tcPr marL="12089" marR="12089" marT="0" marB="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>
                          <a:effectLst/>
                        </a:rPr>
                        <a:t>4500</a:t>
                      </a:r>
                    </a:p>
                  </a:txBody>
                  <a:tcPr marL="12089" marR="12089" marT="0" marB="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>
                          <a:effectLst/>
                        </a:rPr>
                        <a:t>1</a:t>
                      </a:r>
                    </a:p>
                  </a:txBody>
                  <a:tcPr marL="12089" marR="12089" marT="0" marB="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>
                          <a:effectLst/>
                        </a:rPr>
                        <a:t>4500</a:t>
                      </a:r>
                    </a:p>
                  </a:txBody>
                  <a:tcPr marL="12089" marR="12089" marT="0" marB="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6331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>
                          <a:effectLst/>
                        </a:rPr>
                        <a:t>Network router</a:t>
                      </a:r>
                    </a:p>
                  </a:txBody>
                  <a:tcPr marL="12089" marR="12089" marT="0" marB="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>
                          <a:effectLst/>
                        </a:rPr>
                        <a:t>10000</a:t>
                      </a:r>
                    </a:p>
                  </a:txBody>
                  <a:tcPr marL="12089" marR="12089" marT="0" marB="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>
                          <a:effectLst/>
                        </a:rPr>
                        <a:t>1</a:t>
                      </a:r>
                    </a:p>
                  </a:txBody>
                  <a:tcPr marL="12089" marR="12089" marT="0" marB="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>
                          <a:effectLst/>
                        </a:rPr>
                        <a:t>10000</a:t>
                      </a:r>
                    </a:p>
                  </a:txBody>
                  <a:tcPr marL="12089" marR="12089" marT="0" marB="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8777">
                <a:tc>
                  <a:txBody>
                    <a:bodyPr/>
                    <a:lstStyle/>
                    <a:p>
                      <a:pPr rtl="0" fontAlgn="b"/>
                      <a:endParaRPr lang="en-US" sz="1100">
                        <a:effectLst/>
                      </a:endParaRPr>
                    </a:p>
                  </a:txBody>
                  <a:tcPr marL="12089" marR="12089" marT="0" marB="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100">
                        <a:effectLst/>
                      </a:endParaRPr>
                    </a:p>
                  </a:txBody>
                  <a:tcPr marL="12089" marR="12089" marT="0" marB="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100">
                        <a:effectLst/>
                      </a:endParaRPr>
                    </a:p>
                  </a:txBody>
                  <a:tcPr marL="12089" marR="12089" marT="0" marB="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100">
                        <a:effectLst/>
                      </a:endParaRPr>
                    </a:p>
                  </a:txBody>
                  <a:tcPr marL="12089" marR="12089" marT="0" marB="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8777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>
                          <a:effectLst/>
                        </a:rPr>
                        <a:t>Total</a:t>
                      </a:r>
                    </a:p>
                  </a:txBody>
                  <a:tcPr marL="12089" marR="12089" marT="0" marB="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100">
                        <a:effectLst/>
                      </a:endParaRPr>
                    </a:p>
                  </a:txBody>
                  <a:tcPr marL="12089" marR="12089" marT="0" marB="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100">
                        <a:effectLst/>
                      </a:endParaRPr>
                    </a:p>
                  </a:txBody>
                  <a:tcPr marL="12089" marR="12089" marT="0" marB="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dirty="0">
                          <a:effectLst/>
                        </a:rPr>
                        <a:t>72500</a:t>
                      </a:r>
                    </a:p>
                  </a:txBody>
                  <a:tcPr marL="12089" marR="12089" marT="0" marB="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1447800" y="6400800"/>
            <a:ext cx="67767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Added </a:t>
            </a:r>
            <a:r>
              <a:rPr lang="en-US" dirty="0" err="1" smtClean="0"/>
              <a:t>additionnal</a:t>
            </a:r>
            <a:r>
              <a:rPr lang="en-US" dirty="0" smtClean="0"/>
              <a:t> 10 K$ for MAROC </a:t>
            </a:r>
            <a:r>
              <a:rPr lang="en-US" smtClean="0"/>
              <a:t>and 15 </a:t>
            </a:r>
            <a:r>
              <a:rPr lang="en-US" dirty="0" smtClean="0"/>
              <a:t>K$ </a:t>
            </a:r>
            <a:r>
              <a:rPr lang="en-US" smtClean="0"/>
              <a:t>for VMM3 : total 97 K$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09860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Manpower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JLAB : </a:t>
            </a:r>
          </a:p>
          <a:p>
            <a:pPr lvl="1"/>
            <a:r>
              <a:rPr lang="en-US" dirty="0" smtClean="0"/>
              <a:t>Alexandre Camsonne</a:t>
            </a:r>
          </a:p>
          <a:p>
            <a:pPr lvl="1"/>
            <a:r>
              <a:rPr lang="en-US" dirty="0" smtClean="0"/>
              <a:t>Robert Michaels ( Compton development )</a:t>
            </a:r>
          </a:p>
          <a:p>
            <a:pPr lvl="1"/>
            <a:r>
              <a:rPr lang="en-US" dirty="0" smtClean="0"/>
              <a:t>Steve Wood</a:t>
            </a:r>
          </a:p>
          <a:p>
            <a:pPr lvl="1"/>
            <a:r>
              <a:rPr lang="en-US" dirty="0" smtClean="0"/>
              <a:t>Electronics group</a:t>
            </a:r>
          </a:p>
          <a:p>
            <a:pPr lvl="1"/>
            <a:r>
              <a:rPr lang="en-US" dirty="0" smtClean="0"/>
              <a:t>DAQ group</a:t>
            </a:r>
          </a:p>
          <a:p>
            <a:r>
              <a:rPr lang="en-US" dirty="0" smtClean="0"/>
              <a:t>Stony Brook</a:t>
            </a:r>
          </a:p>
          <a:p>
            <a:pPr lvl="1"/>
            <a:r>
              <a:rPr lang="en-US" dirty="0" smtClean="0"/>
              <a:t>Seamus Riordan</a:t>
            </a:r>
          </a:p>
          <a:p>
            <a:pPr lvl="1"/>
            <a:r>
              <a:rPr lang="en-US" dirty="0" smtClean="0"/>
              <a:t>Krishna Kumar</a:t>
            </a:r>
          </a:p>
          <a:p>
            <a:pPr lvl="1"/>
            <a:r>
              <a:rPr lang="en-US" dirty="0" smtClean="0"/>
              <a:t>Postdoc</a:t>
            </a:r>
          </a:p>
          <a:p>
            <a:pPr lvl="1"/>
            <a:r>
              <a:rPr lang="en-US" dirty="0" smtClean="0"/>
              <a:t>Student</a:t>
            </a:r>
          </a:p>
          <a:p>
            <a:r>
              <a:rPr lang="en-US" dirty="0" smtClean="0"/>
              <a:t>UVA : </a:t>
            </a:r>
            <a:r>
              <a:rPr lang="en-US" dirty="0" err="1" smtClean="0"/>
              <a:t>Danning</a:t>
            </a:r>
            <a:r>
              <a:rPr lang="en-US" dirty="0" smtClean="0"/>
              <a:t> Di GEM readout ( SBS / Tritium )</a:t>
            </a:r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46356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95400"/>
            <a:ext cx="8229600" cy="4525963"/>
          </a:xfrm>
        </p:spPr>
        <p:txBody>
          <a:bodyPr>
            <a:normAutofit fontScale="92500"/>
          </a:bodyPr>
          <a:lstStyle/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GEM occupancies and digitization SIDIS for event size, occupancy and tracking </a:t>
            </a:r>
            <a:r>
              <a:rPr lang="en-US" dirty="0"/>
              <a:t>(</a:t>
            </a:r>
            <a:r>
              <a:rPr lang="en-US" dirty="0">
                <a:solidFill>
                  <a:schemeClr val="accent3"/>
                </a:solidFill>
              </a:rPr>
              <a:t>Ole, </a:t>
            </a:r>
            <a:r>
              <a:rPr lang="en-US" dirty="0" err="1">
                <a:solidFill>
                  <a:schemeClr val="accent3"/>
                </a:solidFill>
              </a:rPr>
              <a:t>Zhiwen</a:t>
            </a:r>
            <a:r>
              <a:rPr lang="en-US" dirty="0">
                <a:solidFill>
                  <a:schemeClr val="accent3"/>
                </a:solidFill>
              </a:rPr>
              <a:t>, </a:t>
            </a:r>
            <a:r>
              <a:rPr lang="en-US" dirty="0" err="1" smtClean="0">
                <a:solidFill>
                  <a:schemeClr val="accent3"/>
                </a:solidFill>
              </a:rPr>
              <a:t>Weizhi</a:t>
            </a:r>
            <a:r>
              <a:rPr lang="en-US" dirty="0" smtClean="0">
                <a:solidFill>
                  <a:schemeClr val="accent3"/>
                </a:solidFill>
              </a:rPr>
              <a:t> Duke </a:t>
            </a:r>
            <a:r>
              <a:rPr lang="en-US" dirty="0" smtClean="0"/>
              <a:t>)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Updated trigger rates PVDIS, SIDIS</a:t>
            </a:r>
            <a:r>
              <a:rPr lang="en-US" dirty="0">
                <a:solidFill>
                  <a:schemeClr val="accent3"/>
                </a:solidFill>
              </a:rPr>
              <a:t>(</a:t>
            </a:r>
            <a:r>
              <a:rPr lang="en-US" dirty="0" err="1">
                <a:solidFill>
                  <a:schemeClr val="accent3"/>
                </a:solidFill>
              </a:rPr>
              <a:t>Zhiwen</a:t>
            </a:r>
            <a:r>
              <a:rPr lang="en-US" dirty="0">
                <a:solidFill>
                  <a:schemeClr val="accent3"/>
                </a:solidFill>
              </a:rPr>
              <a:t>, </a:t>
            </a:r>
            <a:r>
              <a:rPr lang="en-US" dirty="0" err="1" smtClean="0">
                <a:solidFill>
                  <a:schemeClr val="accent3"/>
                </a:solidFill>
              </a:rPr>
              <a:t>Rakitah</a:t>
            </a:r>
            <a:r>
              <a:rPr lang="en-US" dirty="0" smtClean="0">
                <a:solidFill>
                  <a:schemeClr val="accent3"/>
                </a:solidFill>
              </a:rPr>
              <a:t>)</a:t>
            </a:r>
            <a:endParaRPr lang="en-US" dirty="0" smtClean="0"/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FADC digitization PVDIS : realistic </a:t>
            </a:r>
            <a:r>
              <a:rPr lang="en-US" dirty="0"/>
              <a:t>PID </a:t>
            </a:r>
            <a:r>
              <a:rPr lang="en-US" dirty="0" smtClean="0">
                <a:solidFill>
                  <a:schemeClr val="accent3"/>
                </a:solidFill>
              </a:rPr>
              <a:t>(?)</a:t>
            </a:r>
            <a:endParaRPr lang="en-US" dirty="0" smtClean="0"/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Cerenkov simulation only timing readout no FADC</a:t>
            </a:r>
            <a:r>
              <a:rPr lang="en-US" dirty="0" smtClean="0">
                <a:solidFill>
                  <a:schemeClr val="accent3"/>
                </a:solidFill>
              </a:rPr>
              <a:t>(?)</a:t>
            </a:r>
            <a:endParaRPr lang="en-US" dirty="0" smtClean="0"/>
          </a:p>
          <a:p>
            <a:r>
              <a:rPr lang="en-US" dirty="0" smtClean="0"/>
              <a:t>Effect 1 sample vs 3 samples GEM (</a:t>
            </a:r>
            <a:r>
              <a:rPr lang="en-US" dirty="0" err="1" smtClean="0"/>
              <a:t>Weizhi</a:t>
            </a:r>
            <a:r>
              <a:rPr lang="en-US" dirty="0" smtClean="0"/>
              <a:t> ) and 20 samples vs time integral SIDIS (?)</a:t>
            </a:r>
          </a:p>
          <a:p>
            <a:r>
              <a:rPr lang="en-US" dirty="0" smtClean="0"/>
              <a:t>Full FADC trigger simulation </a:t>
            </a:r>
          </a:p>
          <a:p>
            <a:r>
              <a:rPr lang="en-US" dirty="0" smtClean="0"/>
              <a:t>MRPC simulation : response to background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Simulations needs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80021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L3 farm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Have digitized data for GEM for SIDIS and PVDIS</a:t>
            </a:r>
          </a:p>
          <a:p>
            <a:r>
              <a:rPr lang="en-US" dirty="0" err="1" smtClean="0"/>
              <a:t>Weizhi</a:t>
            </a:r>
            <a:r>
              <a:rPr lang="en-US" dirty="0" smtClean="0"/>
              <a:t> has tracking algorithm</a:t>
            </a:r>
          </a:p>
          <a:p>
            <a:r>
              <a:rPr lang="en-US" dirty="0" smtClean="0"/>
              <a:t>Need :</a:t>
            </a:r>
          </a:p>
          <a:p>
            <a:pPr lvl="1"/>
            <a:r>
              <a:rPr lang="en-US" dirty="0" smtClean="0"/>
              <a:t>Other detector data</a:t>
            </a:r>
          </a:p>
          <a:p>
            <a:pPr lvl="1"/>
            <a:r>
              <a:rPr lang="en-US" dirty="0" err="1" smtClean="0"/>
              <a:t>Additionnal</a:t>
            </a:r>
            <a:r>
              <a:rPr lang="en-US" dirty="0" smtClean="0"/>
              <a:t> reduction algorithm</a:t>
            </a:r>
          </a:p>
          <a:p>
            <a:pPr lvl="1"/>
            <a:r>
              <a:rPr lang="en-US" dirty="0" smtClean="0"/>
              <a:t>Implement tracking </a:t>
            </a:r>
          </a:p>
          <a:p>
            <a:pPr lvl="1"/>
            <a:r>
              <a:rPr lang="en-US" dirty="0" smtClean="0"/>
              <a:t>Test on Hall D or DAQ cluster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170531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PreRD</a:t>
            </a:r>
            <a:r>
              <a:rPr lang="en-US" dirty="0" smtClean="0"/>
              <a:t> tasks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79188136"/>
              </p:ext>
            </p:extLst>
          </p:nvPr>
        </p:nvGraphicFramePr>
        <p:xfrm>
          <a:off x="2057400" y="1600200"/>
          <a:ext cx="4876800" cy="4647479"/>
        </p:xfrm>
        <a:graphic>
          <a:graphicData uri="http://schemas.openxmlformats.org/drawingml/2006/table">
            <a:tbl>
              <a:tblPr/>
              <a:tblGrid>
                <a:gridCol w="2819400"/>
                <a:gridCol w="2057400"/>
              </a:tblGrid>
              <a:tr h="244647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dirty="0" err="1">
                          <a:effectLst/>
                        </a:rPr>
                        <a:t>Ecal</a:t>
                      </a:r>
                      <a:r>
                        <a:rPr lang="en-US" sz="1600" dirty="0">
                          <a:effectLst/>
                        </a:rPr>
                        <a:t> trigger</a:t>
                      </a:r>
                    </a:p>
                  </a:txBody>
                  <a:tcPr marL="8495" marR="8495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>
                          <a:effectLst/>
                        </a:rPr>
                        <a:t>3</a:t>
                      </a:r>
                    </a:p>
                  </a:txBody>
                  <a:tcPr marL="8495" marR="8495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2323">
                <a:tc>
                  <a:txBody>
                    <a:bodyPr/>
                    <a:lstStyle/>
                    <a:p>
                      <a:pPr algn="ctr" rtl="0" fontAlgn="b"/>
                      <a:endParaRPr lang="en-US" sz="1600">
                        <a:effectLst/>
                      </a:endParaRPr>
                    </a:p>
                  </a:txBody>
                  <a:tcPr marL="8495" marR="8495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1600">
                        <a:effectLst/>
                      </a:endParaRPr>
                    </a:p>
                  </a:txBody>
                  <a:tcPr marL="8495" marR="8495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697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>
                          <a:effectLst/>
                        </a:rPr>
                        <a:t>GEM performance</a:t>
                      </a:r>
                    </a:p>
                  </a:txBody>
                  <a:tcPr marL="8495" marR="8495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>
                          <a:effectLst/>
                        </a:rPr>
                        <a:t>3</a:t>
                      </a:r>
                    </a:p>
                  </a:txBody>
                  <a:tcPr marL="8495" marR="8495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697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>
                          <a:effectLst/>
                        </a:rPr>
                        <a:t>FADC performance</a:t>
                      </a:r>
                    </a:p>
                  </a:txBody>
                  <a:tcPr marL="8495" marR="8495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>
                          <a:effectLst/>
                        </a:rPr>
                        <a:t>3</a:t>
                      </a:r>
                    </a:p>
                  </a:txBody>
                  <a:tcPr marL="8495" marR="8495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697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>
                          <a:effectLst/>
                        </a:rPr>
                        <a:t>Deadtime for PVDIS</a:t>
                      </a:r>
                    </a:p>
                  </a:txBody>
                  <a:tcPr marL="8495" marR="8495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>
                          <a:effectLst/>
                        </a:rPr>
                        <a:t>3</a:t>
                      </a:r>
                    </a:p>
                  </a:txBody>
                  <a:tcPr marL="8495" marR="8495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1617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dirty="0">
                          <a:effectLst/>
                        </a:rPr>
                        <a:t>Data reduction </a:t>
                      </a:r>
                      <a:r>
                        <a:rPr lang="en-US" sz="1600" dirty="0" smtClean="0">
                          <a:effectLst/>
                        </a:rPr>
                        <a:t>algorithm </a:t>
                      </a:r>
                      <a:r>
                        <a:rPr lang="en-US" sz="1600" dirty="0" err="1" smtClean="0">
                          <a:effectLst/>
                        </a:rPr>
                        <a:t>implentation</a:t>
                      </a:r>
                      <a:endParaRPr lang="en-US" sz="1600" dirty="0">
                        <a:effectLst/>
                      </a:endParaRPr>
                    </a:p>
                  </a:txBody>
                  <a:tcPr marL="8495" marR="8495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>
                          <a:effectLst/>
                        </a:rPr>
                        <a:t>6</a:t>
                      </a:r>
                    </a:p>
                  </a:txBody>
                  <a:tcPr marL="8495" marR="8495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9293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>
                          <a:effectLst/>
                        </a:rPr>
                        <a:t>L3 farm need evaluation</a:t>
                      </a:r>
                    </a:p>
                  </a:txBody>
                  <a:tcPr marL="8495" marR="8495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>
                          <a:effectLst/>
                        </a:rPr>
                        <a:t>3</a:t>
                      </a:r>
                    </a:p>
                  </a:txBody>
                  <a:tcPr marL="8495" marR="8495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9293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>
                          <a:effectLst/>
                        </a:rPr>
                        <a:t>Cerenkov readout</a:t>
                      </a:r>
                    </a:p>
                  </a:txBody>
                  <a:tcPr marL="8495" marR="8495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>
                          <a:effectLst/>
                        </a:rPr>
                        <a:t>3</a:t>
                      </a:r>
                    </a:p>
                  </a:txBody>
                  <a:tcPr marL="8495" marR="8495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9293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>
                          <a:effectLst/>
                        </a:rPr>
                        <a:t>Test stand - beam test</a:t>
                      </a:r>
                    </a:p>
                  </a:txBody>
                  <a:tcPr marL="8495" marR="8495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>
                          <a:effectLst/>
                        </a:rPr>
                        <a:t>6</a:t>
                      </a:r>
                    </a:p>
                  </a:txBody>
                  <a:tcPr marL="8495" marR="8495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9293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>
                          <a:effectLst/>
                        </a:rPr>
                        <a:t>PVDIS trigger prototype</a:t>
                      </a:r>
                    </a:p>
                  </a:txBody>
                  <a:tcPr marL="8495" marR="8495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>
                          <a:effectLst/>
                        </a:rPr>
                        <a:t>3</a:t>
                      </a:r>
                    </a:p>
                  </a:txBody>
                  <a:tcPr marL="8495" marR="8495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9293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>
                          <a:effectLst/>
                        </a:rPr>
                        <a:t>SIDIS trigger prototype</a:t>
                      </a:r>
                    </a:p>
                  </a:txBody>
                  <a:tcPr marL="8495" marR="8495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dirty="0">
                          <a:effectLst/>
                        </a:rPr>
                        <a:t>3</a:t>
                      </a:r>
                    </a:p>
                  </a:txBody>
                  <a:tcPr marL="8495" marR="8495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2937246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Beam test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11 GeV beam available</a:t>
            </a:r>
          </a:p>
          <a:p>
            <a:pPr lvl="1"/>
            <a:r>
              <a:rPr lang="en-US" dirty="0" smtClean="0"/>
              <a:t>Test detectors :</a:t>
            </a:r>
          </a:p>
          <a:p>
            <a:pPr lvl="2"/>
            <a:r>
              <a:rPr lang="en-US" dirty="0" smtClean="0"/>
              <a:t>GEM</a:t>
            </a:r>
          </a:p>
          <a:p>
            <a:pPr lvl="2"/>
            <a:r>
              <a:rPr lang="en-US" dirty="0" smtClean="0"/>
              <a:t>Calorimeter</a:t>
            </a:r>
          </a:p>
          <a:p>
            <a:pPr lvl="2"/>
            <a:r>
              <a:rPr lang="en-US" dirty="0" smtClean="0"/>
              <a:t>MRPC</a:t>
            </a:r>
          </a:p>
          <a:p>
            <a:pPr lvl="2"/>
            <a:r>
              <a:rPr lang="en-US" dirty="0" smtClean="0"/>
              <a:t>Cerenkov</a:t>
            </a:r>
          </a:p>
          <a:p>
            <a:pPr lvl="1"/>
            <a:r>
              <a:rPr lang="en-US" dirty="0" smtClean="0"/>
              <a:t>Background measurements</a:t>
            </a:r>
          </a:p>
          <a:p>
            <a:r>
              <a:rPr lang="en-US" dirty="0" smtClean="0"/>
              <a:t>Some hardware available :</a:t>
            </a:r>
          </a:p>
          <a:p>
            <a:pPr lvl="1"/>
            <a:r>
              <a:rPr lang="en-US" dirty="0" smtClean="0"/>
              <a:t>FADCs, MAROC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104735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</a:t>
            </a:r>
            <a:r>
              <a:rPr lang="en-US" dirty="0" smtClean="0"/>
              <a:t>ardware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Trigger test HCAL : 16 FADC + GTP</a:t>
            </a:r>
          </a:p>
          <a:p>
            <a:pPr lvl="1"/>
            <a:r>
              <a:rPr lang="en-US" dirty="0" smtClean="0"/>
              <a:t>Trigger test completion in about 2 months</a:t>
            </a:r>
          </a:p>
          <a:p>
            <a:endParaRPr lang="en-US" dirty="0"/>
          </a:p>
          <a:p>
            <a:r>
              <a:rPr lang="en-US" dirty="0" smtClean="0"/>
              <a:t>GEM :</a:t>
            </a:r>
          </a:p>
          <a:p>
            <a:pPr lvl="1"/>
            <a:r>
              <a:rPr lang="en-US" dirty="0" smtClean="0"/>
              <a:t>5 MPDs</a:t>
            </a:r>
          </a:p>
          <a:p>
            <a:pPr lvl="1"/>
            <a:r>
              <a:rPr lang="en-US" dirty="0" smtClean="0"/>
              <a:t>First iteration of CODA library</a:t>
            </a:r>
          </a:p>
          <a:p>
            <a:pPr lvl="1"/>
            <a:r>
              <a:rPr lang="en-US" dirty="0" smtClean="0"/>
              <a:t>Implementation optical link readout ( 2 months )</a:t>
            </a:r>
          </a:p>
          <a:p>
            <a:pPr lvl="1"/>
            <a:r>
              <a:rPr lang="en-US" dirty="0" smtClean="0"/>
              <a:t>SRS : PRAD this year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963610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Timeline before next collaboration meeting and director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SBS projects</a:t>
            </a:r>
          </a:p>
          <a:p>
            <a:pPr lvl="1"/>
            <a:r>
              <a:rPr lang="en-US" dirty="0" smtClean="0"/>
              <a:t>GTP/VTP calorimeter trigger test</a:t>
            </a:r>
          </a:p>
          <a:p>
            <a:pPr lvl="1"/>
            <a:r>
              <a:rPr lang="en-US" dirty="0" smtClean="0"/>
              <a:t>GEM : preliminary performance</a:t>
            </a:r>
          </a:p>
          <a:p>
            <a:endParaRPr lang="en-US" dirty="0" smtClean="0"/>
          </a:p>
          <a:p>
            <a:r>
              <a:rPr lang="en-US" dirty="0" smtClean="0"/>
              <a:t>DAQ document</a:t>
            </a:r>
          </a:p>
          <a:p>
            <a:r>
              <a:rPr lang="en-US" dirty="0" smtClean="0"/>
              <a:t>PVDIS </a:t>
            </a:r>
            <a:r>
              <a:rPr lang="en-US" dirty="0" err="1" smtClean="0"/>
              <a:t>deadtime</a:t>
            </a:r>
            <a:r>
              <a:rPr lang="en-US" dirty="0" smtClean="0"/>
              <a:t> systematic using Compton test stand, implement simulation if enough time</a:t>
            </a:r>
          </a:p>
          <a:p>
            <a:r>
              <a:rPr lang="en-US" dirty="0" smtClean="0"/>
              <a:t>L3 first implementation results</a:t>
            </a:r>
          </a:p>
        </p:txBody>
      </p:sp>
    </p:spTree>
    <p:extLst>
      <p:ext uri="{BB962C8B-B14F-4D97-AF65-F5344CB8AC3E}">
        <p14:creationId xmlns:p14="http://schemas.microsoft.com/office/powerpoint/2010/main" val="16589674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Document</a:t>
            </a:r>
          </a:p>
          <a:p>
            <a:r>
              <a:rPr lang="en-US" dirty="0" smtClean="0"/>
              <a:t>Updated trigger </a:t>
            </a:r>
            <a:r>
              <a:rPr lang="en-US" dirty="0" err="1" smtClean="0"/>
              <a:t>artes</a:t>
            </a:r>
            <a:endParaRPr lang="en-US" dirty="0" smtClean="0"/>
          </a:p>
          <a:p>
            <a:r>
              <a:rPr lang="en-US" dirty="0" smtClean="0"/>
              <a:t>New FADC readout</a:t>
            </a:r>
          </a:p>
          <a:p>
            <a:r>
              <a:rPr lang="en-US" dirty="0" smtClean="0"/>
              <a:t>PVDIS </a:t>
            </a:r>
            <a:r>
              <a:rPr lang="en-US" dirty="0" err="1" smtClean="0"/>
              <a:t>deadtime</a:t>
            </a:r>
            <a:endParaRPr lang="en-US" dirty="0" smtClean="0"/>
          </a:p>
          <a:p>
            <a:r>
              <a:rPr lang="en-US" dirty="0" smtClean="0"/>
              <a:t>Cerenkov readout</a:t>
            </a:r>
          </a:p>
          <a:p>
            <a:r>
              <a:rPr lang="en-US" dirty="0" smtClean="0"/>
              <a:t>TOF readout options</a:t>
            </a:r>
          </a:p>
          <a:p>
            <a:r>
              <a:rPr lang="en-US" dirty="0" smtClean="0"/>
              <a:t>Simulations needs</a:t>
            </a:r>
          </a:p>
          <a:p>
            <a:r>
              <a:rPr lang="en-US" dirty="0" smtClean="0"/>
              <a:t>L3 farm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883924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Still need simulation data for </a:t>
            </a:r>
          </a:p>
          <a:p>
            <a:pPr lvl="1"/>
            <a:r>
              <a:rPr lang="en-US" dirty="0" smtClean="0"/>
              <a:t>Reevaluate with new background</a:t>
            </a:r>
          </a:p>
          <a:p>
            <a:pPr lvl="1"/>
            <a:r>
              <a:rPr lang="en-US" dirty="0" smtClean="0"/>
              <a:t>L3 Farm evaluation</a:t>
            </a:r>
          </a:p>
          <a:p>
            <a:pPr lvl="1"/>
            <a:r>
              <a:rPr lang="en-US" dirty="0" smtClean="0"/>
              <a:t>Trigger rates and efficiencies</a:t>
            </a:r>
          </a:p>
          <a:p>
            <a:pPr lvl="1"/>
            <a:r>
              <a:rPr lang="en-US" dirty="0" smtClean="0"/>
              <a:t>TOF background</a:t>
            </a:r>
          </a:p>
          <a:p>
            <a:pPr lvl="1"/>
            <a:r>
              <a:rPr lang="en-US" dirty="0" err="1" smtClean="0"/>
              <a:t>Ocuppancies</a:t>
            </a:r>
            <a:r>
              <a:rPr lang="en-US" dirty="0" smtClean="0"/>
              <a:t> and event size</a:t>
            </a:r>
          </a:p>
          <a:p>
            <a:r>
              <a:rPr lang="en-US" dirty="0" smtClean="0"/>
              <a:t>MAROC default option for Cerenkov readout</a:t>
            </a:r>
            <a:endParaRPr lang="en-US" dirty="0"/>
          </a:p>
          <a:p>
            <a:r>
              <a:rPr lang="en-US" dirty="0" err="1" smtClean="0"/>
              <a:t>PreRD</a:t>
            </a:r>
            <a:r>
              <a:rPr lang="en-US" dirty="0" smtClean="0"/>
              <a:t> task to be done before directors review</a:t>
            </a:r>
          </a:p>
          <a:p>
            <a:r>
              <a:rPr lang="en-US" dirty="0" smtClean="0"/>
              <a:t>Start work on document update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71743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Hardware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FADC </a:t>
            </a:r>
            <a:r>
              <a:rPr lang="en-US" dirty="0" err="1" smtClean="0"/>
              <a:t>availables</a:t>
            </a:r>
            <a:endParaRPr lang="en-US" dirty="0" smtClean="0"/>
          </a:p>
          <a:p>
            <a:r>
              <a:rPr lang="en-US" dirty="0" smtClean="0"/>
              <a:t>VXS crates and Intel CPU</a:t>
            </a:r>
          </a:p>
          <a:p>
            <a:r>
              <a:rPr lang="en-US" dirty="0" smtClean="0"/>
              <a:t>GTP borrowed</a:t>
            </a:r>
          </a:p>
          <a:p>
            <a:r>
              <a:rPr lang="en-US" dirty="0" smtClean="0"/>
              <a:t>VETROC available</a:t>
            </a:r>
            <a:endParaRPr lang="en-US" dirty="0"/>
          </a:p>
          <a:p>
            <a:r>
              <a:rPr lang="en-US" dirty="0" smtClean="0"/>
              <a:t>R&amp;D need</a:t>
            </a:r>
          </a:p>
          <a:p>
            <a:pPr lvl="1"/>
            <a:r>
              <a:rPr lang="en-US" dirty="0" smtClean="0"/>
              <a:t>Individual FADC reading</a:t>
            </a:r>
          </a:p>
          <a:p>
            <a:pPr lvl="1"/>
            <a:r>
              <a:rPr lang="en-US" dirty="0" smtClean="0"/>
              <a:t>Trigger setup</a:t>
            </a:r>
          </a:p>
          <a:p>
            <a:pPr lvl="1"/>
            <a:r>
              <a:rPr lang="en-US" dirty="0" err="1" smtClean="0"/>
              <a:t>Deadtime</a:t>
            </a:r>
            <a:r>
              <a:rPr lang="en-US" dirty="0" smtClean="0"/>
              <a:t> measurement for PVDIS</a:t>
            </a:r>
          </a:p>
          <a:p>
            <a:pPr lvl="1"/>
            <a:r>
              <a:rPr lang="en-US" dirty="0" smtClean="0"/>
              <a:t>( High resolution TDC 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55106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DAQ document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534400" cy="5410200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Add </a:t>
            </a:r>
            <a:r>
              <a:rPr lang="en-US" dirty="0"/>
              <a:t>parity specific requirements ?</a:t>
            </a:r>
          </a:p>
          <a:p>
            <a:pPr lvl="1"/>
            <a:r>
              <a:rPr lang="en-US" dirty="0" err="1"/>
              <a:t>Deadtime</a:t>
            </a:r>
            <a:endParaRPr lang="en-US" dirty="0"/>
          </a:p>
          <a:p>
            <a:pPr lvl="1"/>
            <a:r>
              <a:rPr lang="en-US" dirty="0"/>
              <a:t>Helicity</a:t>
            </a:r>
          </a:p>
          <a:p>
            <a:pPr lvl="1"/>
            <a:r>
              <a:rPr lang="en-US" dirty="0"/>
              <a:t>BPM/charge measurement</a:t>
            </a:r>
          </a:p>
          <a:p>
            <a:pPr lvl="1"/>
            <a:r>
              <a:rPr lang="en-US" dirty="0"/>
              <a:t>Pion trigger</a:t>
            </a:r>
          </a:p>
          <a:p>
            <a:r>
              <a:rPr lang="en-US" dirty="0"/>
              <a:t>Address comment :</a:t>
            </a:r>
          </a:p>
          <a:p>
            <a:pPr lvl="1"/>
            <a:r>
              <a:rPr lang="en-US" dirty="0"/>
              <a:t>L3 farm performance and cost</a:t>
            </a:r>
          </a:p>
          <a:p>
            <a:r>
              <a:rPr lang="en-US" dirty="0" smtClean="0"/>
              <a:t>Integrate new FADC fast readout</a:t>
            </a:r>
          </a:p>
          <a:p>
            <a:r>
              <a:rPr lang="en-US" dirty="0" smtClean="0"/>
              <a:t>TOF electronics options</a:t>
            </a:r>
            <a:endParaRPr lang="en-US" dirty="0"/>
          </a:p>
          <a:p>
            <a:r>
              <a:rPr lang="en-US" dirty="0"/>
              <a:t>New GEM </a:t>
            </a:r>
            <a:r>
              <a:rPr lang="en-US" dirty="0" smtClean="0"/>
              <a:t>chip option</a:t>
            </a:r>
            <a:endParaRPr lang="en-US" dirty="0"/>
          </a:p>
          <a:p>
            <a:r>
              <a:rPr lang="en-US" dirty="0"/>
              <a:t>Tape price</a:t>
            </a:r>
          </a:p>
          <a:p>
            <a:r>
              <a:rPr lang="en-US" dirty="0"/>
              <a:t>Network upgrade</a:t>
            </a:r>
          </a:p>
          <a:p>
            <a:endParaRPr lang="en-US" dirty="0"/>
          </a:p>
          <a:p>
            <a:r>
              <a:rPr lang="en-US" dirty="0"/>
              <a:t>Give total price with dependencies and project price</a:t>
            </a:r>
          </a:p>
          <a:p>
            <a:endParaRPr lang="en-US" dirty="0"/>
          </a:p>
          <a:p>
            <a:r>
              <a:rPr lang="en-US" dirty="0" smtClean="0"/>
              <a:t>Steve Wood summarizing </a:t>
            </a:r>
            <a:r>
              <a:rPr lang="en-US" dirty="0" err="1" smtClean="0"/>
              <a:t>preCDR</a:t>
            </a:r>
            <a:r>
              <a:rPr lang="en-US" dirty="0" smtClean="0"/>
              <a:t> and develop in contact with electronics and DAQ group</a:t>
            </a:r>
          </a:p>
        </p:txBody>
      </p:sp>
    </p:spTree>
    <p:extLst>
      <p:ext uri="{BB962C8B-B14F-4D97-AF65-F5344CB8AC3E}">
        <p14:creationId xmlns:p14="http://schemas.microsoft.com/office/powerpoint/2010/main" val="32671829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PVDIS electron trigger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Coincidence ECAL and Gas Cerenkov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7/9/2014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SoLID DAQ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42ED3-6402-44B1-A86B-08EE2B5AF802}" type="slidenum">
              <a:rPr lang="en-US" smtClean="0"/>
              <a:pPr/>
              <a:t>5</a:t>
            </a:fld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046176"/>
              </p:ext>
            </p:extLst>
          </p:nvPr>
        </p:nvGraphicFramePr>
        <p:xfrm>
          <a:off x="1143000" y="1857118"/>
          <a:ext cx="7086600" cy="443483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543300"/>
                <a:gridCol w="3543300"/>
              </a:tblGrid>
              <a:tr h="74912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Singles ECAL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290 KHz</a:t>
                      </a:r>
                      <a:endParaRPr lang="en-US" sz="2800" dirty="0"/>
                    </a:p>
                  </a:txBody>
                  <a:tcPr anchor="ctr"/>
                </a:tc>
              </a:tr>
              <a:tr h="89895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Singles rates Cerenkov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1.9 MHz</a:t>
                      </a:r>
                      <a:endParaRPr lang="en-US" sz="2800" dirty="0"/>
                    </a:p>
                  </a:txBody>
                  <a:tcPr anchor="ctr"/>
                </a:tc>
              </a:tr>
              <a:tr h="9289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Accidental 30</a:t>
                      </a:r>
                      <a:r>
                        <a:rPr lang="en-US" sz="2800" baseline="0" dirty="0" smtClean="0"/>
                        <a:t> ns</a:t>
                      </a:r>
                      <a:endParaRPr lang="en-US" sz="28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16.5 KHz</a:t>
                      </a:r>
                      <a:endParaRPr lang="en-US" sz="2800" dirty="0"/>
                    </a:p>
                  </a:txBody>
                  <a:tcPr anchor="ctr"/>
                </a:tc>
              </a:tr>
              <a:tr h="9289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DIS electron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10 KHz max</a:t>
                      </a:r>
                      <a:endParaRPr lang="en-US" sz="2800" dirty="0"/>
                    </a:p>
                  </a:txBody>
                  <a:tcPr anchor="ctr"/>
                </a:tc>
              </a:tr>
              <a:tr h="9289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dirty="0" smtClean="0"/>
                        <a:t>Total rate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27 KHz</a:t>
                      </a:r>
                      <a:endParaRPr lang="en-US" sz="2800" b="1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36343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Updated PVDIS electron trigger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Coincidence ECAL and Gas Cerenkov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7/9/2014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SoLID DAQ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42ED3-6402-44B1-A86B-08EE2B5AF802}" type="slidenum">
              <a:rPr lang="en-US" smtClean="0"/>
              <a:pPr/>
              <a:t>6</a:t>
            </a:fld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4250016"/>
              </p:ext>
            </p:extLst>
          </p:nvPr>
        </p:nvGraphicFramePr>
        <p:xfrm>
          <a:off x="1143000" y="1857118"/>
          <a:ext cx="7086600" cy="443483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543300"/>
                <a:gridCol w="3543300"/>
              </a:tblGrid>
              <a:tr h="74912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Singles ECAL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170 KHz</a:t>
                      </a:r>
                      <a:endParaRPr lang="en-US" sz="2800" dirty="0"/>
                    </a:p>
                  </a:txBody>
                  <a:tcPr anchor="ctr"/>
                </a:tc>
              </a:tr>
              <a:tr h="89895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Singles rates Cerenkov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1.9 MHz</a:t>
                      </a:r>
                      <a:endParaRPr lang="en-US" sz="2800" dirty="0"/>
                    </a:p>
                  </a:txBody>
                  <a:tcPr anchor="ctr"/>
                </a:tc>
              </a:tr>
              <a:tr h="9289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Accidental 30</a:t>
                      </a:r>
                      <a:r>
                        <a:rPr lang="en-US" sz="2800" baseline="0" dirty="0" smtClean="0"/>
                        <a:t> ns</a:t>
                      </a:r>
                      <a:endParaRPr lang="en-US" sz="28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9.7 KHz</a:t>
                      </a:r>
                      <a:endParaRPr lang="en-US" sz="2800" dirty="0"/>
                    </a:p>
                  </a:txBody>
                  <a:tcPr anchor="ctr"/>
                </a:tc>
              </a:tr>
              <a:tr h="9289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DIS electron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10 KHz max</a:t>
                      </a:r>
                      <a:endParaRPr lang="en-US" sz="2800" dirty="0"/>
                    </a:p>
                  </a:txBody>
                  <a:tcPr anchor="ctr"/>
                </a:tc>
              </a:tr>
              <a:tr h="9289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dirty="0" smtClean="0"/>
                        <a:t>Total rate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20 KHz</a:t>
                      </a:r>
                      <a:endParaRPr lang="en-US" sz="2800" b="1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36343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Calorimeter FADC readout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New readout scheme through VTP</a:t>
            </a:r>
          </a:p>
          <a:p>
            <a:pPr lvl="1"/>
            <a:r>
              <a:rPr lang="en-US" dirty="0" smtClean="0"/>
              <a:t>VME backplane 100 MB/s</a:t>
            </a:r>
          </a:p>
          <a:p>
            <a:pPr lvl="1"/>
            <a:r>
              <a:rPr lang="en-US" dirty="0" smtClean="0"/>
              <a:t>VXS 16x500 MB/s</a:t>
            </a:r>
          </a:p>
          <a:p>
            <a:pPr lvl="1"/>
            <a:endParaRPr lang="en-US" dirty="0"/>
          </a:p>
          <a:p>
            <a:r>
              <a:rPr lang="en-US" dirty="0" smtClean="0"/>
              <a:t>Can transfer a full ADC ( 16 channels * 20 samples =1.3 KB) up to 390 KHz, transfer is not a bottle neck any more</a:t>
            </a:r>
          </a:p>
          <a:p>
            <a:r>
              <a:rPr lang="en-US" dirty="0" smtClean="0"/>
              <a:t>GEM is limiting factor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8649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Deadtime</a:t>
            </a:r>
            <a:r>
              <a:rPr lang="en-US" dirty="0" smtClean="0"/>
              <a:t> </a:t>
            </a:r>
            <a:r>
              <a:rPr lang="en-US" dirty="0" err="1" smtClean="0"/>
              <a:t>measuremt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Can </a:t>
            </a:r>
            <a:r>
              <a:rPr lang="en-US" dirty="0" err="1" smtClean="0"/>
              <a:t>deadtime</a:t>
            </a:r>
            <a:r>
              <a:rPr lang="en-US" dirty="0" smtClean="0"/>
              <a:t> affect PVDIS asymmetry ?</a:t>
            </a:r>
          </a:p>
          <a:p>
            <a:endParaRPr lang="en-US" dirty="0"/>
          </a:p>
          <a:p>
            <a:r>
              <a:rPr lang="en-US" dirty="0" smtClean="0"/>
              <a:t>Test stand Compton FADC</a:t>
            </a:r>
          </a:p>
          <a:p>
            <a:r>
              <a:rPr lang="en-US" dirty="0" smtClean="0"/>
              <a:t>Helicity gated scalers</a:t>
            </a:r>
          </a:p>
          <a:p>
            <a:r>
              <a:rPr lang="en-US" dirty="0" smtClean="0"/>
              <a:t>TI firmware modification</a:t>
            </a:r>
          </a:p>
          <a:p>
            <a:r>
              <a:rPr lang="en-US" dirty="0" smtClean="0"/>
              <a:t>Generate </a:t>
            </a:r>
            <a:r>
              <a:rPr lang="en-US" dirty="0" err="1" smtClean="0"/>
              <a:t>assymmetry</a:t>
            </a:r>
            <a:r>
              <a:rPr lang="en-US" dirty="0" smtClean="0"/>
              <a:t> same order of PVDIS</a:t>
            </a:r>
          </a:p>
          <a:p>
            <a:r>
              <a:rPr lang="en-US" dirty="0" smtClean="0"/>
              <a:t>Add random background</a:t>
            </a:r>
          </a:p>
          <a:p>
            <a:r>
              <a:rPr lang="en-US" dirty="0" smtClean="0"/>
              <a:t>Check asymmetry value</a:t>
            </a:r>
          </a:p>
          <a:p>
            <a:r>
              <a:rPr lang="en-US" dirty="0" smtClean="0"/>
              <a:t>Target date August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34132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Cerenkov PMT readout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8458200" cy="5181600"/>
          </a:xfrm>
        </p:spPr>
        <p:txBody>
          <a:bodyPr>
            <a:normAutofit fontScale="47500" lnSpcReduction="20000"/>
          </a:bodyPr>
          <a:lstStyle/>
          <a:p>
            <a:r>
              <a:rPr lang="en-US" dirty="0" smtClean="0"/>
              <a:t>MAROC3 close to what we need</a:t>
            </a:r>
          </a:p>
          <a:p>
            <a:pPr lvl="1"/>
            <a:r>
              <a:rPr lang="en-US" dirty="0" smtClean="0"/>
              <a:t>64 channels</a:t>
            </a:r>
          </a:p>
          <a:p>
            <a:pPr lvl="1"/>
            <a:r>
              <a:rPr lang="en-US" dirty="0" smtClean="0"/>
              <a:t>Variable gain</a:t>
            </a:r>
          </a:p>
          <a:p>
            <a:pPr lvl="1"/>
            <a:r>
              <a:rPr lang="en-US" dirty="0" smtClean="0"/>
              <a:t>Discriminated fast logic signal</a:t>
            </a:r>
          </a:p>
          <a:p>
            <a:pPr lvl="1"/>
            <a:r>
              <a:rPr lang="en-US" dirty="0" smtClean="0"/>
              <a:t>Missing : analog sum of 8, need sum of 64 </a:t>
            </a:r>
          </a:p>
          <a:p>
            <a:pPr marL="457200" lvl="1" indent="0">
              <a:buNone/>
            </a:pPr>
            <a:r>
              <a:rPr lang="en-US" dirty="0" smtClean="0">
                <a:solidFill>
                  <a:schemeClr val="accent3"/>
                </a:solidFill>
              </a:rPr>
              <a:t>8 sum of 8 available just need to sum them, will check with INFN for modified RICH board, requested 10 K$ </a:t>
            </a:r>
            <a:r>
              <a:rPr lang="en-US" dirty="0" err="1" smtClean="0">
                <a:solidFill>
                  <a:schemeClr val="accent3"/>
                </a:solidFill>
              </a:rPr>
              <a:t>preRD</a:t>
            </a:r>
            <a:r>
              <a:rPr lang="en-US" dirty="0" smtClean="0">
                <a:solidFill>
                  <a:schemeClr val="accent3"/>
                </a:solidFill>
              </a:rPr>
              <a:t> money</a:t>
            </a:r>
          </a:p>
          <a:p>
            <a:pPr lvl="1"/>
            <a:r>
              <a:rPr lang="en-US" dirty="0" smtClean="0">
                <a:solidFill>
                  <a:schemeClr val="accent3"/>
                </a:solidFill>
              </a:rPr>
              <a:t>Radiation hardness is pretty good, need to be tested, possibility of new version to handle Single Event Upset</a:t>
            </a:r>
          </a:p>
          <a:p>
            <a:pPr lvl="1"/>
            <a:r>
              <a:rPr lang="en-US" dirty="0" smtClean="0">
                <a:solidFill>
                  <a:schemeClr val="accent3"/>
                </a:solidFill>
              </a:rPr>
              <a:t>MAROC default option </a:t>
            </a:r>
          </a:p>
          <a:p>
            <a:pPr lvl="1"/>
            <a:r>
              <a:rPr lang="en-US" dirty="0" smtClean="0">
                <a:solidFill>
                  <a:schemeClr val="accent3"/>
                </a:solidFill>
              </a:rPr>
              <a:t>MAROC </a:t>
            </a:r>
            <a:r>
              <a:rPr lang="en-US" dirty="0" err="1" smtClean="0">
                <a:solidFill>
                  <a:schemeClr val="accent3"/>
                </a:solidFill>
              </a:rPr>
              <a:t>testboard</a:t>
            </a:r>
            <a:r>
              <a:rPr lang="en-US" dirty="0" smtClean="0">
                <a:solidFill>
                  <a:schemeClr val="accent3"/>
                </a:solidFill>
              </a:rPr>
              <a:t> available</a:t>
            </a:r>
            <a:endParaRPr lang="en-US" dirty="0">
              <a:solidFill>
                <a:schemeClr val="accent3"/>
              </a:solidFill>
            </a:endParaRPr>
          </a:p>
          <a:p>
            <a:pPr marL="457200" lvl="1" indent="0">
              <a:buNone/>
            </a:pPr>
            <a:endParaRPr lang="en-US" dirty="0" smtClean="0"/>
          </a:p>
          <a:p>
            <a:pPr lvl="1"/>
            <a:r>
              <a:rPr lang="en-US" dirty="0" smtClean="0"/>
              <a:t>Will check design with electronics group for FADC analog output</a:t>
            </a:r>
          </a:p>
          <a:p>
            <a:r>
              <a:rPr lang="en-US" dirty="0" smtClean="0"/>
              <a:t>Possible readout schemes</a:t>
            </a:r>
          </a:p>
          <a:p>
            <a:pPr lvl="1"/>
            <a:r>
              <a:rPr lang="en-US" dirty="0" smtClean="0"/>
              <a:t>FADC only ( default )</a:t>
            </a:r>
          </a:p>
          <a:p>
            <a:pPr lvl="1"/>
            <a:r>
              <a:rPr lang="en-US" dirty="0" smtClean="0"/>
              <a:t>FADC + VETROC </a:t>
            </a:r>
          </a:p>
          <a:p>
            <a:pPr lvl="1"/>
            <a:r>
              <a:rPr lang="en-US" dirty="0" smtClean="0"/>
              <a:t>VETROC only : needs to be evaluated </a:t>
            </a:r>
          </a:p>
          <a:p>
            <a:pPr lvl="1"/>
            <a:endParaRPr lang="en-US" dirty="0"/>
          </a:p>
          <a:p>
            <a:pPr lvl="1"/>
            <a:r>
              <a:rPr lang="en-US" dirty="0" smtClean="0">
                <a:solidFill>
                  <a:schemeClr val="accent3"/>
                </a:solidFill>
              </a:rPr>
              <a:t>Preferred : Add TDC readout for each Cerenkov channel  232 VETROC </a:t>
            </a:r>
            <a:r>
              <a:rPr lang="en-US" dirty="0" err="1" smtClean="0">
                <a:solidFill>
                  <a:schemeClr val="accent3"/>
                </a:solidFill>
              </a:rPr>
              <a:t>additionnal</a:t>
            </a:r>
            <a:r>
              <a:rPr lang="en-US" dirty="0" smtClean="0">
                <a:solidFill>
                  <a:schemeClr val="accent3"/>
                </a:solidFill>
              </a:rPr>
              <a:t> 700 K$, could improve Cerenkov trigger</a:t>
            </a:r>
            <a:endParaRPr lang="en-US" dirty="0">
              <a:solidFill>
                <a:schemeClr val="accent3"/>
              </a:solidFill>
            </a:endParaRP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Need simulation to evaluate options</a:t>
            </a:r>
          </a:p>
          <a:p>
            <a:pPr lvl="1"/>
            <a:r>
              <a:rPr lang="en-US" dirty="0" smtClean="0"/>
              <a:t>Need to follow with electronics group to start testing ( anyone from </a:t>
            </a:r>
            <a:r>
              <a:rPr lang="en-US" dirty="0" err="1" smtClean="0"/>
              <a:t>Cernkov</a:t>
            </a:r>
            <a:r>
              <a:rPr lang="en-US" dirty="0" smtClean="0"/>
              <a:t> group interested ? 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71932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1937</TotalTime>
  <Words>966</Words>
  <Application>Microsoft Office PowerPoint</Application>
  <PresentationFormat>On-screen Show (4:3)</PresentationFormat>
  <Paragraphs>280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SoLID DAQ update  </vt:lpstr>
      <vt:lpstr>Overview</vt:lpstr>
      <vt:lpstr>Hardware</vt:lpstr>
      <vt:lpstr>DAQ document summary</vt:lpstr>
      <vt:lpstr>PVDIS electron trigger</vt:lpstr>
      <vt:lpstr>Updated PVDIS electron trigger</vt:lpstr>
      <vt:lpstr>Calorimeter FADC readout</vt:lpstr>
      <vt:lpstr>Deadtime measuremt</vt:lpstr>
      <vt:lpstr>Cerenkov PMT readout</vt:lpstr>
      <vt:lpstr>TOF options </vt:lpstr>
      <vt:lpstr>GEM readout</vt:lpstr>
      <vt:lpstr>Pre RD hardware : detector test stand</vt:lpstr>
      <vt:lpstr>Manpower</vt:lpstr>
      <vt:lpstr>Simulations needs</vt:lpstr>
      <vt:lpstr>L3 farm</vt:lpstr>
      <vt:lpstr>PreRD tasks</vt:lpstr>
      <vt:lpstr>Beam test</vt:lpstr>
      <vt:lpstr>Hardware</vt:lpstr>
      <vt:lpstr>Timeline before next collaboration meeting and director review</vt:lpstr>
      <vt:lpstr>Conclusion</vt:lpstr>
    </vt:vector>
  </TitlesOfParts>
  <Company>Jefferson Lab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DAQ review recommendation</dc:title>
  <dc:creator>camsonne</dc:creator>
  <cp:lastModifiedBy>Alexandre Camsonne</cp:lastModifiedBy>
  <cp:revision>71</cp:revision>
  <dcterms:created xsi:type="dcterms:W3CDTF">2015-05-14T14:01:54Z</dcterms:created>
  <dcterms:modified xsi:type="dcterms:W3CDTF">2016-05-06T17:49:38Z</dcterms:modified>
</cp:coreProperties>
</file>