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8" r:id="rId2"/>
    <p:sldMasterId id="2147484188" r:id="rId3"/>
  </p:sldMasterIdLst>
  <p:notesMasterIdLst>
    <p:notesMasterId r:id="rId32"/>
  </p:notesMasterIdLst>
  <p:handoutMasterIdLst>
    <p:handoutMasterId r:id="rId33"/>
  </p:handoutMasterIdLst>
  <p:sldIdLst>
    <p:sldId id="381" r:id="rId4"/>
    <p:sldId id="449" r:id="rId5"/>
    <p:sldId id="450" r:id="rId6"/>
    <p:sldId id="387" r:id="rId7"/>
    <p:sldId id="481" r:id="rId8"/>
    <p:sldId id="465" r:id="rId9"/>
    <p:sldId id="458" r:id="rId10"/>
    <p:sldId id="479" r:id="rId11"/>
    <p:sldId id="463" r:id="rId12"/>
    <p:sldId id="464" r:id="rId13"/>
    <p:sldId id="459" r:id="rId14"/>
    <p:sldId id="451" r:id="rId15"/>
    <p:sldId id="452" r:id="rId16"/>
    <p:sldId id="462" r:id="rId17"/>
    <p:sldId id="453" r:id="rId18"/>
    <p:sldId id="457" r:id="rId19"/>
    <p:sldId id="471" r:id="rId20"/>
    <p:sldId id="455" r:id="rId21"/>
    <p:sldId id="454" r:id="rId22"/>
    <p:sldId id="473" r:id="rId23"/>
    <p:sldId id="467" r:id="rId24"/>
    <p:sldId id="476" r:id="rId25"/>
    <p:sldId id="477" r:id="rId26"/>
    <p:sldId id="461" r:id="rId27"/>
    <p:sldId id="472" r:id="rId28"/>
    <p:sldId id="447" r:id="rId29"/>
    <p:sldId id="302" r:id="rId30"/>
    <p:sldId id="482" r:id="rId31"/>
  </p:sldIdLst>
  <p:sldSz cx="9144000" cy="6858000" type="screen4x3"/>
  <p:notesSz cx="70104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EDFF"/>
    <a:srgbClr val="49E7FF"/>
    <a:srgbClr val="FFF4E6"/>
    <a:srgbClr val="FAD4FF"/>
    <a:srgbClr val="CC00FF"/>
    <a:srgbClr val="198E19"/>
    <a:srgbClr val="2E936C"/>
    <a:srgbClr val="378E5C"/>
    <a:srgbClr val="282793"/>
    <a:srgbClr val="429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0" autoAdjust="0"/>
  </p:normalViewPr>
  <p:slideViewPr>
    <p:cSldViewPr>
      <p:cViewPr>
        <p:scale>
          <a:sx n="180" d="100"/>
          <a:sy n="180" d="100"/>
        </p:scale>
        <p:origin x="-15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97D89F-05CD-114D-BBF9-DF5D82AFD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64050"/>
            <a:ext cx="5607050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776A68-5D17-EB48-86B8-F843EE20A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547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4F6F76-D6BF-014E-9AA2-28760E0AE19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828B4-AB6B-7249-A1EB-E3CB4B4F4AB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C7A51-8976-D34A-A934-E6DA594BB4F3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BFC2B-BE6D-6441-B6D2-49F7F7CD5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CCAB-3A71-184F-8226-05ECF3B5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7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740-D485-E54B-99FE-25AFC5F12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2089D5C-452B-E84D-8E6E-0BF09FA0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CE5F3DB-52FC-6E43-8426-69D531E68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83AB4E1-AD34-824A-AC8D-F7B99E1CB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B08E3B2-21D3-4E4C-AF5C-9C08F5088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0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A341FA3-8850-1E41-818A-EE7557DE1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C0CBF53-EF62-9D43-86A6-2182B5005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6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943CF48-AFB6-B74E-9878-FA4DC8D0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EAAB07A-ABF2-DE43-A954-96175A48D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D25B8-7357-EB4D-AFB1-F8FA3BED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7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F42F60-EBA0-A04A-9F5C-10651B71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33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2BB09C6-CBC6-C546-A42D-0D69A171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7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B8B849-D72B-2044-8E37-DB5A7E15C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6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1CFB7C91-9785-284A-9E3E-9C991447A5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210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00D9173-EDAA-D04B-B59B-B6CD10C849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8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62EFDBA8-B8C6-3C49-AC28-E8474E2ABD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597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AFE5525-9C7C-5D4F-9182-E287554C69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30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90106B4-60B7-5342-B5E5-020AA41A6D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03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A2D35AD-367C-A940-8D1C-D781D5292A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628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F8C7A4F-8FAC-CB45-AC48-080D35AD32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40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7089-1B6D-FA4A-ABE8-50256269C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0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2197C16-A43B-814E-9DDA-7994AD29CE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440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C1A9672-CF98-AB46-8D7A-8B87364439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D2E5651E-E4B7-1548-BA14-2ACED4BD2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528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86C71BC7-66FA-0942-BD8B-787B4812E2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5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FEC0C-0EFB-8145-A5B4-B70C832E8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5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55BB-E3CE-D647-A13B-E61D92E7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6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FA53-7C37-C74A-AC98-FAE100B2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D941-168C-4744-AC62-D507C54C6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B330-B082-0C4B-87E2-519875064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A0C8-6BBE-6B4E-930B-FA78D583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1B772A-F479-B14A-8B95-EFC2435D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AB0195BB-0467-AC44-827B-D48E4E2D2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0" r:id="rId1"/>
    <p:sldLayoutId id="2147485561" r:id="rId2"/>
    <p:sldLayoutId id="2147485562" r:id="rId3"/>
    <p:sldLayoutId id="2147485563" r:id="rId4"/>
    <p:sldLayoutId id="2147485564" r:id="rId5"/>
    <p:sldLayoutId id="2147485565" r:id="rId6"/>
    <p:sldLayoutId id="2147485566" r:id="rId7"/>
    <p:sldLayoutId id="2147485567" r:id="rId8"/>
    <p:sldLayoutId id="2147485568" r:id="rId9"/>
    <p:sldLayoutId id="2147485569" r:id="rId10"/>
    <p:sldLayoutId id="21474855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C52F36-9D78-9940-98C5-796787D283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jpeg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84"/>
          <p:cNvSpPr>
            <a:spLocks noChangeArrowheads="1"/>
          </p:cNvSpPr>
          <p:nvPr/>
        </p:nvSpPr>
        <p:spPr bwMode="auto">
          <a:xfrm>
            <a:off x="167753" y="248890"/>
            <a:ext cx="8853487" cy="6334125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923110" y="1520205"/>
            <a:ext cx="7331273" cy="169277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Measurement of </a:t>
            </a:r>
          </a:p>
          <a:p>
            <a:pPr algn="ctr">
              <a:defRPr/>
            </a:pP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D</a:t>
            </a:r>
            <a:r>
              <a:rPr 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ouble 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D</a:t>
            </a:r>
            <a:r>
              <a:rPr 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eeply 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V</a:t>
            </a:r>
            <a:r>
              <a:rPr 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irtual 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C</a:t>
            </a:r>
            <a:r>
              <a:rPr 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ompton 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S</a:t>
            </a:r>
            <a:r>
              <a:rPr 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cattering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 </a:t>
            </a:r>
            <a:r>
              <a:rPr 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in the di-</a:t>
            </a:r>
            <a:r>
              <a:rPr lang="en-US" sz="2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muon</a:t>
            </a:r>
            <a:r>
              <a:rPr lang="en-US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 channel</a:t>
            </a:r>
            <a:endParaRPr lang="en-US" sz="2300" b="1" dirty="0"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defRPr/>
            </a:pP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charset="0"/>
                <a:cs typeface="+mn-cs"/>
              </a:rPr>
              <a:t>DDVCS 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charset="0"/>
                <a:cs typeface="+mn-cs"/>
              </a:rPr>
              <a:t>@ </a:t>
            </a:r>
            <a:r>
              <a:rPr lang="en-US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charset="0"/>
                <a:cs typeface="+mn-cs"/>
              </a:rPr>
              <a:t>SoLID</a:t>
            </a:r>
            <a:endParaRPr lang="en-US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alligraphy" charset="0"/>
              <a:cs typeface="+mn-cs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909897" y="4393281"/>
            <a:ext cx="734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Marie Boer, </a:t>
            </a:r>
            <a:r>
              <a:rPr lang="en-US" sz="1800" b="1" u="sng" dirty="0" err="1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Alexandre</a:t>
            </a:r>
            <a:r>
              <a:rPr lang="en-US" sz="1800" b="1" u="sng" dirty="0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 </a:t>
            </a:r>
            <a:r>
              <a:rPr lang="en-US" sz="1800" b="1" u="sng" dirty="0" err="1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Camsonne</a:t>
            </a:r>
            <a:r>
              <a:rPr lang="en-US" sz="1800" b="1" dirty="0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, Kondo </a:t>
            </a:r>
            <a:r>
              <a:rPr lang="en-US" sz="1800" b="1" dirty="0" err="1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G</a:t>
            </a:r>
            <a:r>
              <a:rPr lang="en-US" sz="1800" b="1" dirty="0" err="1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nanvo</a:t>
            </a:r>
            <a:r>
              <a:rPr lang="en-US" sz="1800" b="1" dirty="0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, Nikos </a:t>
            </a:r>
            <a:r>
              <a:rPr lang="en-US" sz="1800" b="1" dirty="0" err="1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Sparveris</a:t>
            </a:r>
            <a:r>
              <a:rPr lang="en-US" sz="1800" b="1" dirty="0" smtClean="0">
                <a:solidFill>
                  <a:schemeClr val="tx2"/>
                </a:solidFill>
                <a:latin typeface="Microsoft Sans Serif" charset="0"/>
                <a:ea typeface="SimSun" charset="0"/>
                <a:cs typeface="Microsoft Sans Serif" charset="0"/>
              </a:rPr>
              <a:t>, Eric Voutier*</a:t>
            </a:r>
            <a:r>
              <a:rPr lang="en-US" sz="1800" b="1" dirty="0" smtClean="0">
                <a:latin typeface="Microsoft Sans Serif" charset="0"/>
                <a:ea typeface="SimSun" charset="0"/>
                <a:cs typeface="Microsoft Sans Serif" charset="0"/>
              </a:rPr>
              <a:t>, </a:t>
            </a:r>
            <a:r>
              <a:rPr lang="en-US" sz="1800" b="1" dirty="0" err="1" smtClean="0">
                <a:latin typeface="Microsoft Sans Serif" charset="0"/>
                <a:ea typeface="SimSun" charset="0"/>
                <a:cs typeface="Microsoft Sans Serif" charset="0"/>
              </a:rPr>
              <a:t>Zhiwen</a:t>
            </a:r>
            <a:r>
              <a:rPr lang="en-US" sz="1800" b="1" dirty="0" smtClean="0">
                <a:latin typeface="Microsoft Sans Serif" charset="0"/>
                <a:ea typeface="SimSun" charset="0"/>
                <a:cs typeface="Microsoft Sans Serif" charset="0"/>
              </a:rPr>
              <a:t> Zhao et al.</a:t>
            </a:r>
            <a:endParaRPr lang="en-US" sz="1800" b="1" dirty="0">
              <a:latin typeface="Microsoft Sans Serif" charset="0"/>
              <a:ea typeface="SimSun" charset="0"/>
              <a:cs typeface="Microsoft Sans Serif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884265" y="6598087"/>
            <a:ext cx="21820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Newport News, May </a:t>
            </a:r>
            <a:r>
              <a:rPr lang="en-US" sz="1200" i="1" dirty="0">
                <a:solidFill>
                  <a:srgbClr val="CC00FF"/>
                </a:solidFill>
                <a:latin typeface="Footlight MT Light" charset="0"/>
                <a:cs typeface="+mn-cs"/>
              </a:rPr>
              <a:t>6</a:t>
            </a: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-7, 2016</a:t>
            </a:r>
            <a:endParaRPr lang="en-US" sz="1600" dirty="0">
              <a:latin typeface="Footlight MT Light" charset="0"/>
              <a:cs typeface="+mn-cs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117306" y="6589120"/>
            <a:ext cx="20281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 err="1" smtClean="0">
                <a:solidFill>
                  <a:srgbClr val="CC00FF"/>
                </a:solidFill>
                <a:latin typeface="Footlight MT Light" charset="0"/>
                <a:cs typeface="+mn-cs"/>
              </a:rPr>
              <a:t>SoLID</a:t>
            </a: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 Collaboration Meeting</a:t>
            </a:r>
            <a:endParaRPr lang="en-US" sz="1600" dirty="0">
              <a:latin typeface="Footlight MT Ligh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04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73093" y="932259"/>
            <a:ext cx="2015275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Cross Section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582956" y="3095281"/>
            <a:ext cx="3790083" cy="3755082"/>
            <a:chOff x="595286" y="3082952"/>
            <a:chExt cx="3790083" cy="3755082"/>
          </a:xfrm>
        </p:grpSpPr>
        <p:pic>
          <p:nvPicPr>
            <p:cNvPr id="9" name="Image 8" descr="Xsec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86" y="3082952"/>
              <a:ext cx="3790083" cy="3755082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1023804" y="454217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|BH</a:t>
              </a:r>
              <a:r>
                <a:rPr lang="en-US" sz="1200" b="1" baseline="-25000" dirty="0" smtClean="0"/>
                <a:t>1</a:t>
              </a:r>
              <a:r>
                <a:rPr lang="en-US" sz="1200" b="1" dirty="0"/>
                <a:t>+</a:t>
              </a:r>
              <a:r>
                <a:rPr lang="en-US" sz="1200" b="1" dirty="0" smtClean="0"/>
                <a:t>BH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|</a:t>
              </a:r>
              <a:r>
                <a:rPr lang="en-US" sz="1200" b="1" baseline="30000" dirty="0" smtClean="0"/>
                <a:t>2</a:t>
              </a:r>
              <a:endParaRPr lang="en-US" sz="1200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873907" y="4013461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|BH</a:t>
              </a:r>
              <a:r>
                <a:rPr lang="en-US" sz="1200" b="1" baseline="-25000" dirty="0" smtClean="0"/>
                <a:t>1</a:t>
              </a:r>
              <a:r>
                <a:rPr lang="en-US" sz="1200" b="1" dirty="0"/>
                <a:t>+</a:t>
              </a:r>
              <a:r>
                <a:rPr lang="en-US" sz="1200" b="1" dirty="0" smtClean="0"/>
                <a:t>BH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+DDVCS|</a:t>
              </a:r>
              <a:r>
                <a:rPr lang="en-US" sz="1200" b="1" baseline="30000" dirty="0" smtClean="0"/>
                <a:t>2</a:t>
              </a:r>
              <a:endParaRPr lang="en-US" sz="12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290432" y="543159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|DDVCS|</a:t>
              </a:r>
              <a:r>
                <a:rPr lang="en-US" sz="1200" b="1" baseline="30000" dirty="0" smtClean="0"/>
                <a:t>2</a:t>
              </a:r>
              <a:endParaRPr lang="en-US" sz="12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238866" y="494183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|BH</a:t>
              </a:r>
              <a:r>
                <a:rPr lang="en-US" sz="1200" b="1" baseline="-25000" dirty="0"/>
                <a:t>2</a:t>
              </a:r>
              <a:r>
                <a:rPr lang="en-US" sz="1200" b="1" dirty="0" smtClean="0"/>
                <a:t>|</a:t>
              </a:r>
              <a:r>
                <a:rPr lang="en-US" sz="1200" b="1" baseline="30000" dirty="0" smtClean="0"/>
                <a:t>2</a:t>
              </a:r>
              <a:endParaRPr lang="en-US" sz="1200" b="1" dirty="0"/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924823" y="3158338"/>
            <a:ext cx="3867822" cy="335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333399"/>
              </a:buClr>
              <a:buFont typeface="Wingdings" charset="2"/>
              <a:buChar char="v"/>
              <a:defRPr/>
            </a:pPr>
            <a:r>
              <a:rPr lang="fr-FR" sz="1600" dirty="0" smtClean="0"/>
              <a:t>Cross sections, </a:t>
            </a:r>
            <a:r>
              <a:rPr lang="fr-FR" sz="1600" dirty="0" err="1" smtClean="0"/>
              <a:t>calculated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the twist-2 VGG </a:t>
            </a:r>
            <a:r>
              <a:rPr lang="fr-FR" sz="1600" dirty="0" err="1" smtClean="0"/>
              <a:t>approach</a:t>
            </a:r>
            <a:r>
              <a:rPr lang="fr-FR" sz="1600" dirty="0" smtClean="0"/>
              <a:t>, are about </a:t>
            </a:r>
            <a:r>
              <a:rPr lang="fr-FR" sz="1600" b="1" dirty="0" err="1" smtClean="0">
                <a:solidFill>
                  <a:srgbClr val="FF0000"/>
                </a:solidFill>
              </a:rPr>
              <a:t>two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orders</a:t>
            </a:r>
            <a:r>
              <a:rPr lang="fr-FR" sz="1600" b="1" dirty="0" smtClean="0">
                <a:solidFill>
                  <a:srgbClr val="FF0000"/>
                </a:solidFill>
              </a:rPr>
              <a:t> of magnitude </a:t>
            </a:r>
            <a:r>
              <a:rPr lang="fr-FR" sz="1600" b="1" dirty="0" err="1" smtClean="0">
                <a:solidFill>
                  <a:srgbClr val="FF0000"/>
                </a:solidFill>
              </a:rPr>
              <a:t>smaller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than</a:t>
            </a:r>
            <a:r>
              <a:rPr lang="fr-FR" sz="1600" b="1" dirty="0" smtClean="0">
                <a:solidFill>
                  <a:srgbClr val="FF0000"/>
                </a:solidFill>
              </a:rPr>
              <a:t> DVCS</a:t>
            </a:r>
            <a:r>
              <a:rPr lang="fr-FR" sz="1600" dirty="0" smtClean="0"/>
              <a:t>. </a:t>
            </a:r>
          </a:p>
          <a:p>
            <a:pPr algn="ctr">
              <a:buClr>
                <a:srgbClr val="333399"/>
              </a:buClr>
              <a:buFont typeface="Wingdings" charset="0"/>
              <a:buChar char="v"/>
              <a:defRPr/>
            </a:pPr>
            <a:endParaRPr lang="fr-FR" sz="1800" dirty="0">
              <a:solidFill>
                <a:srgbClr val="000000"/>
              </a:solidFill>
            </a:endParaRPr>
          </a:p>
          <a:p>
            <a:pPr algn="ctr">
              <a:buClr>
                <a:srgbClr val="333399"/>
              </a:buClr>
              <a:buFont typeface="Wingdings" charset="0"/>
              <a:buChar char="v"/>
              <a:defRPr/>
            </a:pP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Additional</a:t>
            </a:r>
            <a:r>
              <a:rPr lang="fr-FR" sz="1600" b="1" dirty="0" smtClean="0">
                <a:solidFill>
                  <a:srgbClr val="FF0000"/>
                </a:solidFill>
              </a:rPr>
              <a:t> Bethe-Heitler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like</a:t>
            </a:r>
            <a:r>
              <a:rPr lang="fr-FR" sz="1600" dirty="0" smtClean="0">
                <a:solidFill>
                  <a:srgbClr val="000000"/>
                </a:solidFill>
              </a:rPr>
              <a:t> contributions </a:t>
            </a:r>
            <a:r>
              <a:rPr lang="fr-FR" sz="1600" dirty="0" err="1" smtClean="0">
                <a:solidFill>
                  <a:srgbClr val="000000"/>
                </a:solidFill>
              </a:rPr>
              <a:t>with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different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Clr>
                <a:srgbClr val="333399"/>
              </a:buClr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fr-FR" sz="1600" b="1" dirty="0" smtClean="0">
                <a:solidFill>
                  <a:srgbClr val="FF0000"/>
                </a:solidFill>
              </a:rPr>
              <a:t>-</a:t>
            </a:r>
            <a:r>
              <a:rPr lang="fr-FR" sz="1600" b="1" dirty="0" err="1" smtClean="0">
                <a:solidFill>
                  <a:srgbClr val="FF0000"/>
                </a:solidFill>
              </a:rPr>
              <a:t>dependence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interfere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with</a:t>
            </a:r>
            <a:r>
              <a:rPr lang="fr-FR" sz="1600" dirty="0" smtClean="0">
                <a:solidFill>
                  <a:srgbClr val="000000"/>
                </a:solidFill>
              </a:rPr>
              <a:t> the pure </a:t>
            </a:r>
            <a:r>
              <a:rPr lang="fr-FR" sz="1600" dirty="0" err="1" smtClean="0">
                <a:solidFill>
                  <a:srgbClr val="000000"/>
                </a:solidFill>
              </a:rPr>
              <a:t>small</a:t>
            </a:r>
            <a:r>
              <a:rPr lang="fr-FR" sz="1600" dirty="0" smtClean="0">
                <a:solidFill>
                  <a:srgbClr val="000000"/>
                </a:solidFill>
              </a:rPr>
              <a:t> DDVCS amplitude. </a:t>
            </a:r>
          </a:p>
          <a:p>
            <a:pPr algn="ctr">
              <a:buClr>
                <a:srgbClr val="333399"/>
              </a:buClr>
              <a:defRPr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 algn="ctr">
              <a:buClr>
                <a:srgbClr val="333399"/>
              </a:buClr>
              <a:buFont typeface="Wingdings" charset="2"/>
              <a:buChar char="v"/>
              <a:defRPr/>
            </a:pPr>
            <a:r>
              <a:rPr lang="en-US" sz="1600" b="1" dirty="0" err="1" smtClean="0">
                <a:solidFill>
                  <a:srgbClr val="008000"/>
                </a:solidFill>
              </a:rPr>
              <a:t>Muon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>
                <a:solidFill>
                  <a:srgbClr val="008000"/>
                </a:solidFill>
              </a:rPr>
              <a:t>pair detection 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in the final state allows to 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circumvent </a:t>
            </a:r>
            <a:r>
              <a:rPr lang="en-US" sz="1600" dirty="0">
                <a:solidFill>
                  <a:srgbClr val="0000FF"/>
                </a:solidFill>
              </a:rPr>
              <a:t>electron </a:t>
            </a:r>
            <a:r>
              <a:rPr lang="en-US" sz="1600" dirty="0" err="1" smtClean="0">
                <a:solidFill>
                  <a:srgbClr val="0000FF"/>
                </a:solidFill>
              </a:rPr>
              <a:t>indiscernability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fr-FR" sz="1600" dirty="0">
              <a:solidFill>
                <a:srgbClr val="000000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192552" y="1534750"/>
            <a:ext cx="8780210" cy="1491674"/>
            <a:chOff x="261825" y="1856582"/>
            <a:chExt cx="8780210" cy="1491674"/>
          </a:xfrm>
        </p:grpSpPr>
        <p:pic>
          <p:nvPicPr>
            <p:cNvPr id="3" name="Image 2" descr="eqa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25" y="1856582"/>
              <a:ext cx="4309973" cy="1367998"/>
            </a:xfrm>
            <a:prstGeom prst="rect">
              <a:avLst/>
            </a:prstGeom>
          </p:spPr>
        </p:pic>
        <p:pic>
          <p:nvPicPr>
            <p:cNvPr id="4" name="Image 3" descr="eqb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740" y="1908258"/>
              <a:ext cx="4526295" cy="1439998"/>
            </a:xfrm>
            <a:prstGeom prst="rect">
              <a:avLst/>
            </a:prstGeom>
          </p:spPr>
        </p:pic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8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7" y="1528684"/>
            <a:ext cx="7254562" cy="12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04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2857694" y="932259"/>
            <a:ext cx="344608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Beam Spin Asymmetry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96169" y="2894911"/>
            <a:ext cx="4081267" cy="3959993"/>
            <a:chOff x="274709" y="2661570"/>
            <a:chExt cx="4081267" cy="3959993"/>
          </a:xfrm>
        </p:grpSpPr>
        <p:pic>
          <p:nvPicPr>
            <p:cNvPr id="2" name="Image 1" descr="Bsa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09" y="2661570"/>
              <a:ext cx="4081267" cy="3959993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738277" y="3754019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|BH</a:t>
              </a:r>
              <a:r>
                <a:rPr lang="en-US" sz="1200" b="1" baseline="-25000" dirty="0" smtClean="0"/>
                <a:t>1</a:t>
              </a:r>
              <a:r>
                <a:rPr lang="en-US" sz="1200" b="1" dirty="0"/>
                <a:t>+</a:t>
              </a:r>
              <a:r>
                <a:rPr lang="en-US" sz="1200" b="1" dirty="0" smtClean="0"/>
                <a:t>BH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+DDVCS|</a:t>
              </a:r>
              <a:r>
                <a:rPr lang="en-US" sz="1200" b="1" baseline="30000" dirty="0" smtClean="0"/>
                <a:t>2</a:t>
              </a:r>
              <a:endParaRPr lang="en-US" sz="12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60992" y="448053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|BH</a:t>
              </a:r>
              <a:r>
                <a:rPr lang="en-US" sz="1200" b="1" baseline="-25000" dirty="0" smtClean="0"/>
                <a:t>1</a:t>
              </a:r>
              <a:r>
                <a:rPr lang="en-US" sz="1200" b="1" dirty="0"/>
                <a:t>+</a:t>
              </a:r>
              <a:r>
                <a:rPr lang="en-US" sz="1200" b="1" dirty="0" smtClean="0"/>
                <a:t>BH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|</a:t>
              </a:r>
              <a:r>
                <a:rPr lang="en-US" sz="1200" b="1" baseline="30000" dirty="0" smtClean="0"/>
                <a:t>2</a:t>
              </a:r>
              <a:endParaRPr lang="en-US" sz="1200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857984" y="2318400"/>
            <a:ext cx="14401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27984" y="4091186"/>
            <a:ext cx="4536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333399"/>
              </a:buClr>
              <a:defRPr/>
            </a:pPr>
            <a:r>
              <a:rPr lang="fr-FR" sz="1800" dirty="0" smtClean="0"/>
              <a:t>The BSA of the DDVCS </a:t>
            </a:r>
            <a:r>
              <a:rPr lang="fr-FR" sz="1800" dirty="0" err="1" smtClean="0"/>
              <a:t>process</a:t>
            </a:r>
            <a:r>
              <a:rPr lang="fr-FR" sz="1800" dirty="0" smtClean="0"/>
              <a:t> </a:t>
            </a:r>
            <a:r>
              <a:rPr lang="fr-FR" sz="1800" dirty="0" err="1" smtClean="0"/>
              <a:t>allows</a:t>
            </a:r>
            <a:r>
              <a:rPr lang="fr-FR" sz="1800" dirty="0" smtClean="0"/>
              <a:t> to </a:t>
            </a:r>
            <a:r>
              <a:rPr lang="fr-FR" sz="1800" dirty="0" err="1" smtClean="0"/>
              <a:t>access</a:t>
            </a:r>
            <a:r>
              <a:rPr lang="fr-FR" sz="1800" dirty="0" smtClean="0"/>
              <a:t> the </a:t>
            </a:r>
            <a:r>
              <a:rPr lang="fr-FR" sz="1800" dirty="0" err="1" smtClean="0"/>
              <a:t>same</a:t>
            </a:r>
            <a:r>
              <a:rPr lang="fr-FR" sz="1800" dirty="0" smtClean="0"/>
              <a:t> </a:t>
            </a:r>
            <a:r>
              <a:rPr lang="fr-FR" sz="1800" dirty="0" err="1" smtClean="0"/>
              <a:t>linear</a:t>
            </a:r>
            <a:r>
              <a:rPr lang="fr-FR" sz="1800" dirty="0" smtClean="0"/>
              <a:t> </a:t>
            </a:r>
            <a:r>
              <a:rPr lang="fr-FR" sz="1800" dirty="0" err="1" smtClean="0"/>
              <a:t>combination</a:t>
            </a:r>
            <a:r>
              <a:rPr lang="fr-FR" sz="1800" dirty="0" smtClean="0"/>
              <a:t> of the Compton </a:t>
            </a:r>
            <a:r>
              <a:rPr lang="fr-FR" sz="1800" dirty="0" err="1" smtClean="0"/>
              <a:t>form</a:t>
            </a:r>
            <a:r>
              <a:rPr lang="fr-FR" sz="1800" dirty="0" smtClean="0"/>
              <a:t> </a:t>
            </a:r>
            <a:r>
              <a:rPr lang="fr-FR" sz="1800" dirty="0" err="1" smtClean="0"/>
              <a:t>factors</a:t>
            </a:r>
            <a:r>
              <a:rPr lang="fr-FR" sz="1800" dirty="0" smtClean="0"/>
              <a:t> </a:t>
            </a:r>
            <a:r>
              <a:rPr lang="fr-FR" sz="1800" dirty="0" err="1" smtClean="0"/>
              <a:t>than</a:t>
            </a:r>
            <a:r>
              <a:rPr lang="fr-FR" sz="1800" dirty="0" smtClean="0"/>
              <a:t> the BSA of DVCS, </a:t>
            </a:r>
            <a:r>
              <a:rPr lang="fr-FR" sz="1800" dirty="0" err="1" smtClean="0"/>
              <a:t>however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>
                <a:latin typeface="Symbol" charset="2"/>
                <a:cs typeface="Symbol" charset="2"/>
              </a:rPr>
              <a:t>h</a:t>
            </a:r>
            <a:r>
              <a:rPr lang="fr-FR" sz="1800" dirty="0" err="1" smtClean="0"/>
              <a:t>≠</a:t>
            </a:r>
            <a:r>
              <a:rPr lang="fr-FR" sz="1800" dirty="0" err="1" smtClean="0">
                <a:latin typeface="Symbol" charset="2"/>
                <a:cs typeface="Symbol" charset="2"/>
              </a:rPr>
              <a:t>x</a:t>
            </a:r>
            <a:r>
              <a:rPr lang="fr-FR" sz="1800" dirty="0" smtClean="0"/>
              <a:t>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9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985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Muon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detection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2859633" y="932259"/>
            <a:ext cx="344219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Detector Configuration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4002"/>
            <a:ext cx="73850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985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Muon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detection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141974" y="932259"/>
            <a:ext cx="2877515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Mechanical Design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369667" name="Picture 3" descr="C:\Users\camsonne\Downloads\Supports mobiles des murs+Cloe fermes+detecte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2816"/>
            <a:ext cx="4896544" cy="26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66" name="Picture 2" descr="C:\Users\camsonne\Downloads\Supports mobiles des murs+Cloe ouver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-3475"/>
          <a:stretch/>
        </p:blipFill>
        <p:spPr bwMode="auto">
          <a:xfrm>
            <a:off x="4691802" y="1700808"/>
            <a:ext cx="4704734" cy="25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941168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Preliminary design from IPNO : Christine </a:t>
            </a:r>
            <a:r>
              <a:rPr lang="en-US" dirty="0" err="1" smtClean="0"/>
              <a:t>Legalliard</a:t>
            </a:r>
            <a:r>
              <a:rPr lang="en-US" dirty="0" smtClean="0"/>
              <a:t> / Dominique </a:t>
            </a:r>
            <a:r>
              <a:rPr lang="en-US" dirty="0" err="1" smtClean="0"/>
              <a:t>Marchand</a:t>
            </a:r>
            <a:r>
              <a:rPr lang="en-US" dirty="0" smtClean="0"/>
              <a:t> /Eric </a:t>
            </a:r>
            <a:r>
              <a:rPr lang="en-US" dirty="0" err="1" smtClean="0"/>
              <a:t>Voutier</a:t>
            </a:r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                                start to interact with SoLID Hall A designer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Need to figure cable management and interference with End Cap motion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Very rough estimate : 200 K$ to 500 K$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Will have more accurate design if approved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985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Muon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detection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702459" y="932259"/>
            <a:ext cx="175654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Electronics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08920"/>
            <a:ext cx="901056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657939" y="932259"/>
            <a:ext cx="1845582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Acceptance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6" name="Picture 2" descr="D:\Dropbox\DDVCS\SoLID_DDVCS_20160412\acceptance_solid_DDVCS_JPsi_LH2_full_muonm_1e5_acceptance_2D_3rdFAmu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506" y="2063080"/>
            <a:ext cx="2184494" cy="3840480"/>
          </a:xfrm>
          <a:prstGeom prst="rect">
            <a:avLst/>
          </a:prstGeom>
          <a:noFill/>
        </p:spPr>
      </p:pic>
      <p:pic>
        <p:nvPicPr>
          <p:cNvPr id="7" name="Picture 3" descr="D:\Dropbox\DDVCS\SoLID_DDVCS_20160412\acceptance_solid_DDVCS_JPsi_LH2_full_muonm_1e5_acceptance_2D_4thFA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108800"/>
            <a:ext cx="2184494" cy="38404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1605880"/>
            <a:ext cx="21432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FAMD (P&gt;0.7GeV)</a:t>
            </a:r>
            <a:endParaRPr lang="en-US" dirty="0"/>
          </a:p>
        </p:txBody>
      </p:sp>
      <p:pic>
        <p:nvPicPr>
          <p:cNvPr id="9" name="Picture 4" descr="D:\Dropbox\DDVCS\SoLID_DDVCS_20160412\acceptance_solid_DDVCS_JPsi_LH2_full_muonm_1e5_acceptance_2D_2ndFA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063080"/>
            <a:ext cx="2184493" cy="3840480"/>
          </a:xfrm>
          <a:prstGeom prst="rect">
            <a:avLst/>
          </a:prstGeom>
          <a:noFill/>
        </p:spPr>
      </p:pic>
      <p:pic>
        <p:nvPicPr>
          <p:cNvPr id="10" name="Picture 5" descr="D:\Dropbox\DDVCS\SoLID_DDVCS_20160412\acceptance_solid_DDVCS_JPsi_LH2_full_muonm_1e5_acceptance_2D_1stFAM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707" y="2032600"/>
            <a:ext cx="2184493" cy="38404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733800" y="3968080"/>
            <a:ext cx="19734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LAMD (P&gt;1GeV)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43200" y="1605880"/>
            <a:ext cx="20183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FAMD (P&gt;1GeV)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1605880"/>
            <a:ext cx="22316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3rd FAMD (P&gt;1.5GeV)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62800" y="1605880"/>
            <a:ext cx="20568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4th FAMD (P&gt;2GeV)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89785" y="932259"/>
            <a:ext cx="2981907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Detector acceptance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pic>
        <p:nvPicPr>
          <p:cNvPr id="367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4962"/>
            <a:ext cx="7121004" cy="528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31886" y="932259"/>
            <a:ext cx="329769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Kinematical coverage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1" y="1484784"/>
            <a:ext cx="7157020" cy="50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2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2955625" y="932259"/>
            <a:ext cx="3250214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Lucida Calligraphy" charset="0"/>
                <a:cs typeface="+mn-cs"/>
              </a:rPr>
              <a:t>Muon</a:t>
            </a: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 Discrimination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88024" cy="271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762013" cy="264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4326111" cy="22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61" y="4167102"/>
            <a:ext cx="4286696" cy="23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781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2614490" y="932259"/>
            <a:ext cx="393248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Muon detector and trigger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7604" y="5085184"/>
            <a:ext cx="304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Wire based trigger, look for coincidence between two planes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1"/>
          <a:stretch/>
        </p:blipFill>
        <p:spPr bwMode="auto">
          <a:xfrm>
            <a:off x="384303" y="4290911"/>
            <a:ext cx="530352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50003" y="2348880"/>
            <a:ext cx="304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CLEO muons chambers</a:t>
            </a:r>
          </a:p>
          <a:p>
            <a:pPr algn="ctr"/>
            <a:r>
              <a:rPr lang="en-US" dirty="0" smtClean="0"/>
              <a:t>as baseline detector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Larocci</a:t>
            </a:r>
            <a:r>
              <a:rPr lang="en-US" dirty="0" smtClean="0"/>
              <a:t> chambers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806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LOI12-15-005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4028194" y="932259"/>
            <a:ext cx="110507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Status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81220" y="6604000"/>
            <a:ext cx="4723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2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1271" y="3180622"/>
            <a:ext cx="8784976" cy="24600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/>
              <a:t>“ The </a:t>
            </a:r>
            <a:r>
              <a:rPr lang="en-US" sz="1800" dirty="0" smtClean="0">
                <a:solidFill>
                  <a:srgbClr val="FF0000"/>
                </a:solidFill>
              </a:rPr>
              <a:t>PAC endorses the phase of this experiment that would be in the run group led by the E12-12-006</a:t>
            </a:r>
            <a:r>
              <a:rPr lang="en-US" sz="1800" dirty="0" smtClean="0"/>
              <a:t>, which is at lower luminosity than the second phase. This run would be enough to </a:t>
            </a:r>
            <a:r>
              <a:rPr lang="en-US" sz="1800" b="1" dirty="0" smtClean="0">
                <a:solidFill>
                  <a:srgbClr val="FF0000"/>
                </a:solidFill>
              </a:rPr>
              <a:t>demonstrate operation of the </a:t>
            </a:r>
            <a:r>
              <a:rPr lang="en-US" sz="1800" b="1" dirty="0" err="1" smtClean="0">
                <a:solidFill>
                  <a:srgbClr val="FF0000"/>
                </a:solidFill>
              </a:rPr>
              <a:t>muon</a:t>
            </a:r>
            <a:r>
              <a:rPr lang="en-US" sz="1800" b="1" dirty="0" smtClean="0">
                <a:solidFill>
                  <a:srgbClr val="FF0000"/>
                </a:solidFill>
              </a:rPr>
              <a:t> system</a:t>
            </a:r>
            <a:r>
              <a:rPr lang="en-US" sz="1800" dirty="0" smtClean="0"/>
              <a:t> and </a:t>
            </a:r>
            <a:r>
              <a:rPr lang="en-US" sz="1800" b="1" dirty="0" smtClean="0">
                <a:solidFill>
                  <a:srgbClr val="FF0000"/>
                </a:solidFill>
              </a:rPr>
              <a:t>observe the reaction</a:t>
            </a:r>
            <a:r>
              <a:rPr lang="en-US" sz="1800" dirty="0" smtClean="0"/>
              <a:t>, albeit at relatively low Q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. Consideration of this phase will still require a </a:t>
            </a:r>
            <a:r>
              <a:rPr lang="en-US" sz="1800" b="1" dirty="0" smtClean="0">
                <a:solidFill>
                  <a:srgbClr val="008000"/>
                </a:solidFill>
              </a:rPr>
              <a:t>run group proposal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8000"/>
                </a:solidFill>
              </a:rPr>
              <a:t>vetted by the </a:t>
            </a:r>
            <a:r>
              <a:rPr lang="en-US" sz="1800" b="1" dirty="0" err="1" smtClean="0">
                <a:solidFill>
                  <a:srgbClr val="008000"/>
                </a:solidFill>
              </a:rPr>
              <a:t>SoLID</a:t>
            </a:r>
            <a:r>
              <a:rPr lang="en-US" sz="1800" b="1" dirty="0" smtClean="0">
                <a:solidFill>
                  <a:srgbClr val="008000"/>
                </a:solidFill>
              </a:rPr>
              <a:t> collaboration</a:t>
            </a:r>
            <a:r>
              <a:rPr lang="en-US" sz="1800" dirty="0" smtClean="0"/>
              <a:t> using whatever are the appropriate internal means. The second, high luminosity, phase must be considered as a separate proposal, along with whatever other physics goals might be achieved in the new run group defined by this high luminosity configuration. “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8500" y="2025855"/>
            <a:ext cx="8494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Phase 1</a:t>
            </a:r>
            <a:r>
              <a:rPr lang="en-US" sz="1800" dirty="0" smtClean="0"/>
              <a:t> : DDVCS run  </a:t>
            </a:r>
            <a:r>
              <a:rPr lang="en-US" sz="1800" b="1" dirty="0" smtClean="0">
                <a:solidFill>
                  <a:srgbClr val="FF0000"/>
                </a:solidFill>
              </a:rPr>
              <a:t>parasitic</a:t>
            </a:r>
            <a:r>
              <a:rPr lang="en-US" sz="1800" dirty="0" smtClean="0"/>
              <a:t> to the </a:t>
            </a:r>
            <a:r>
              <a:rPr lang="en-US" sz="1800" b="1" dirty="0" smtClean="0">
                <a:solidFill>
                  <a:srgbClr val="FF0000"/>
                </a:solidFill>
              </a:rPr>
              <a:t>J/</a:t>
            </a:r>
            <a:r>
              <a:rPr lang="en-US" sz="1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y </a:t>
            </a:r>
            <a:r>
              <a:rPr lang="en-US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@ </a:t>
            </a:r>
            <a:r>
              <a:rPr lang="en-US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SoLID</a:t>
            </a:r>
            <a:r>
              <a:rPr lang="en-US" sz="1800" dirty="0" smtClean="0"/>
              <a:t> experiment.</a:t>
            </a:r>
          </a:p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Phase 2</a:t>
            </a:r>
            <a:r>
              <a:rPr lang="en-US" sz="1800" b="1" dirty="0" smtClean="0"/>
              <a:t> </a:t>
            </a:r>
            <a:r>
              <a:rPr lang="en-US" sz="1800" dirty="0" smtClean="0"/>
              <a:t>: high luminosity </a:t>
            </a:r>
            <a:r>
              <a:rPr lang="en-US" sz="1800" b="1" dirty="0" smtClean="0">
                <a:solidFill>
                  <a:srgbClr val="0000FF"/>
                </a:solidFill>
              </a:rPr>
              <a:t>dedicated</a:t>
            </a:r>
            <a:r>
              <a:rPr lang="en-US" sz="1800" dirty="0" smtClean="0"/>
              <a:t> run with specific detector configuration. </a:t>
            </a:r>
            <a:endParaRPr lang="en-US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766548" y="6071240"/>
            <a:ext cx="763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CC00FF"/>
                </a:solidFill>
              </a:rPr>
              <a:t>We wish to discuss today phase 1 of the </a:t>
            </a:r>
            <a:r>
              <a:rPr lang="en-US" sz="1800" i="1" dirty="0" err="1" smtClean="0">
                <a:solidFill>
                  <a:srgbClr val="CC00FF"/>
                </a:solidFill>
              </a:rPr>
              <a:t>DDVCS@SoLID</a:t>
            </a:r>
            <a:r>
              <a:rPr lang="en-US" sz="1800" i="1" dirty="0" smtClean="0">
                <a:solidFill>
                  <a:srgbClr val="CC00FF"/>
                </a:solidFill>
              </a:rPr>
              <a:t> experiment.</a:t>
            </a:r>
            <a:endParaRPr lang="en-US" sz="1800" i="1" dirty="0">
              <a:solidFill>
                <a:srgbClr val="CC00FF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ele</a:t>
            </a:r>
            <a:r>
              <a:rPr lang="en-US" dirty="0" smtClean="0"/>
              <a:t> Trigger at 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639763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Jpsi</a:t>
            </a:r>
            <a:r>
              <a:rPr lang="en-US" sz="1800" dirty="0" smtClean="0"/>
              <a:t> and TCS </a:t>
            </a:r>
            <a:r>
              <a:rPr lang="en-US" sz="1800" dirty="0" err="1" smtClean="0"/>
              <a:t>ele</a:t>
            </a:r>
            <a:r>
              <a:rPr lang="en-US" sz="1800" dirty="0" smtClean="0"/>
              <a:t> trigger (</a:t>
            </a:r>
            <a:r>
              <a:rPr lang="en-US" sz="1800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):  by FAEC with 4GeV (r=105-115cm), 3GeV (r=115-145cm) and 2GeV (r=145-235cm), by LAEC with 3GeV (r=80-100cm) and 2GeV (r=100-140cm)</a:t>
            </a:r>
            <a:endParaRPr lang="en-US" sz="1800" dirty="0"/>
          </a:p>
        </p:txBody>
      </p:sp>
      <p:pic>
        <p:nvPicPr>
          <p:cNvPr id="1026" name="Picture 2" descr="D:\Dropbox\DDVCS\SoLID_DDVCS_20160412\P_R_EC_JPsi_LH2_Q2cu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506763" cy="41148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1752600" y="3106948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014270" y="3370052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867400" y="3411748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179392" y="3631722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514600" y="36576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5626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DDVCS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trigger on Q2=1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 by FAEC with 4GeV (r=105-115cm), 3GeV (r=115-145cm) and 1GeV (r=145-235cm), by LAEC with 1GeV (r=80-100cm) and 0.5GeV (r=100-140cm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B050"/>
                </a:solidFill>
              </a:rPr>
              <a:t> (as we don't have 0.5GeV trigger curve for now, use 1GeV curve instead)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752600" y="31500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014270" y="3420035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2514600" y="3971026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172200" y="4175182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5832896" y="4012722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1295400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e- with Q2&gt;1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77000" y="1295400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e- with Q2&gt;1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3200400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 (2</a:t>
            </a:r>
            <a:r>
              <a:rPr lang="en-US" baseline="30000" dirty="0" smtClean="0"/>
              <a:t>nd</a:t>
            </a:r>
            <a:r>
              <a:rPr lang="en-US" dirty="0" smtClean="0"/>
              <a:t> FAMD+1</a:t>
            </a:r>
            <a:r>
              <a:rPr lang="en-US" baseline="30000" dirty="0" smtClean="0"/>
              <a:t>st</a:t>
            </a:r>
            <a:r>
              <a:rPr lang="en-US" dirty="0" smtClean="0"/>
              <a:t> LAMD)</a:t>
            </a:r>
            <a:r>
              <a:rPr lang="en-US" baseline="30000" dirty="0" smtClean="0"/>
              <a:t>2</a:t>
            </a: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 smtClean="0"/>
              <a:t>	(((161+284+505+869)+(230+162+102+144))*1e3)^2*30e-9/1e3=</a:t>
            </a:r>
            <a:r>
              <a:rPr lang="en-US" dirty="0" smtClean="0">
                <a:solidFill>
                  <a:srgbClr val="FF0000"/>
                </a:solidFill>
              </a:rPr>
              <a:t>181kHz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Trigger (2</a:t>
            </a:r>
            <a:r>
              <a:rPr lang="en-US" baseline="30000" dirty="0" smtClean="0"/>
              <a:t>nd</a:t>
            </a:r>
            <a:r>
              <a:rPr lang="en-US" dirty="0" smtClean="0"/>
              <a:t> FAMD)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dirty="0" smtClean="0"/>
              <a:t>	((161+284+505+869)*1e3)^2*30e-9/1e3=</a:t>
            </a:r>
            <a:r>
              <a:rPr lang="en-US" dirty="0" smtClean="0">
                <a:solidFill>
                  <a:srgbClr val="FF0000"/>
                </a:solidFill>
              </a:rPr>
              <a:t>100kHz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Trigger (3</a:t>
            </a:r>
            <a:r>
              <a:rPr lang="en-US" baseline="30000" dirty="0" smtClean="0"/>
              <a:t>rd</a:t>
            </a:r>
            <a:r>
              <a:rPr lang="en-US" dirty="0" smtClean="0"/>
              <a:t> FAMD+1</a:t>
            </a:r>
            <a:r>
              <a:rPr lang="en-US" baseline="30000" dirty="0" smtClean="0"/>
              <a:t>st</a:t>
            </a:r>
            <a:r>
              <a:rPr lang="en-US" dirty="0" smtClean="0"/>
              <a:t> LAMD)</a:t>
            </a:r>
            <a:r>
              <a:rPr lang="en-US" baseline="30000" dirty="0" smtClean="0"/>
              <a:t>2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	(((17+29+213+379)+(230+162+102+144))*1e3)^2*30e-9/1e3=</a:t>
            </a:r>
            <a:r>
              <a:rPr lang="en-US" dirty="0" smtClean="0">
                <a:solidFill>
                  <a:srgbClr val="FF0000"/>
                </a:solidFill>
              </a:rPr>
              <a:t>49kHz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Trigger (3</a:t>
            </a:r>
            <a:r>
              <a:rPr lang="en-US" baseline="30000" dirty="0" smtClean="0"/>
              <a:t>rd</a:t>
            </a:r>
            <a:r>
              <a:rPr lang="en-US" dirty="0" smtClean="0"/>
              <a:t> FAMD)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dirty="0" smtClean="0"/>
              <a:t>	((17+29+213+379)*1e3)^2*30e-9/1e3=</a:t>
            </a:r>
            <a:r>
              <a:rPr lang="en-US" dirty="0" smtClean="0">
                <a:solidFill>
                  <a:srgbClr val="FF0000"/>
                </a:solidFill>
              </a:rPr>
              <a:t>12kHz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Trigger (4</a:t>
            </a:r>
            <a:r>
              <a:rPr lang="en-US" baseline="30000" dirty="0" smtClean="0"/>
              <a:t>th</a:t>
            </a:r>
            <a:r>
              <a:rPr lang="en-US" dirty="0" smtClean="0"/>
              <a:t> FAMD+1</a:t>
            </a:r>
            <a:r>
              <a:rPr lang="en-US" baseline="30000" dirty="0" smtClean="0"/>
              <a:t>st</a:t>
            </a:r>
            <a:r>
              <a:rPr lang="en-US" dirty="0" smtClean="0"/>
              <a:t> LAMD)</a:t>
            </a:r>
            <a:r>
              <a:rPr lang="en-US" baseline="30000" dirty="0" smtClean="0"/>
              <a:t>2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	(((4+5+90+157)+(230+162+102+144))*1e3)^2*30e-9/1e3=</a:t>
            </a:r>
            <a:r>
              <a:rPr lang="en-US" dirty="0" smtClean="0">
                <a:solidFill>
                  <a:srgbClr val="FF0000"/>
                </a:solidFill>
              </a:rPr>
              <a:t>24kHz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Trigger (4</a:t>
            </a:r>
            <a:r>
              <a:rPr lang="en-US" baseline="30000" dirty="0" smtClean="0"/>
              <a:t>th</a:t>
            </a:r>
            <a:r>
              <a:rPr lang="en-US" dirty="0" smtClean="0"/>
              <a:t> FAMD)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dirty="0" smtClean="0"/>
              <a:t>	((4+5+90+157)*1e3)^2*30e-9/1e3=</a:t>
            </a:r>
            <a:r>
              <a:rPr lang="en-US" dirty="0" smtClean="0">
                <a:solidFill>
                  <a:srgbClr val="FF0000"/>
                </a:solidFill>
              </a:rPr>
              <a:t>2kHz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SD\Dropbox\DDVCS\SoLID_DDVCS_20160412\background_HallD_JLAB_VERSION_1.3\background_p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2" y="3657600"/>
            <a:ext cx="4533150" cy="2926080"/>
          </a:xfrm>
          <a:prstGeom prst="rect">
            <a:avLst/>
          </a:prstGeom>
          <a:noFill/>
        </p:spPr>
      </p:pic>
      <p:pic>
        <p:nvPicPr>
          <p:cNvPr id="1027" name="Picture 3" descr="C:\SD\Dropbox\DDVCS\SoLID_DDVCS_20160412\background_HallD_JLAB_VERSION_1.3\background_p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372" y="3657600"/>
            <a:ext cx="4533150" cy="29260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99992" y="2849360"/>
            <a:ext cx="4536504" cy="7848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500" dirty="0" smtClean="0"/>
              <a:t>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LAMD is before LGC, 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 LAMD is previous 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LAMD</a:t>
            </a:r>
          </a:p>
          <a:p>
            <a:r>
              <a:rPr lang="en-US" sz="1500" dirty="0" smtClean="0"/>
              <a:t>Simulation JLAB_VERSION 1.3 instead of 1.2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1946031"/>
            <a:ext cx="3816424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Use “</a:t>
            </a:r>
            <a:r>
              <a:rPr lang="en-US" dirty="0" err="1" smtClean="0"/>
              <a:t>HallD</a:t>
            </a:r>
            <a:r>
              <a:rPr lang="en-US" dirty="0" smtClean="0"/>
              <a:t>” </a:t>
            </a:r>
            <a:r>
              <a:rPr lang="en-US" dirty="0" err="1" smtClean="0"/>
              <a:t>pion</a:t>
            </a:r>
            <a:r>
              <a:rPr lang="en-US" dirty="0" smtClean="0"/>
              <a:t> generator instead of “Wiser”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59832" y="116632"/>
            <a:ext cx="269016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Muon trigger rate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18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2224164" y="932259"/>
            <a:ext cx="471315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Random coincidence background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9512" y="1412776"/>
            <a:ext cx="5791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At 4th FAMD, pip(2.2kHz), </a:t>
            </a:r>
            <a:r>
              <a:rPr lang="en-US" kern="0" dirty="0" err="1" smtClean="0"/>
              <a:t>pim</a:t>
            </a:r>
            <a:r>
              <a:rPr lang="en-US" kern="0" dirty="0" smtClean="0"/>
              <a:t>(0.26kHz), </a:t>
            </a:r>
            <a:r>
              <a:rPr lang="en-US" kern="0" dirty="0" err="1" smtClean="0"/>
              <a:t>muonp</a:t>
            </a:r>
            <a:r>
              <a:rPr lang="en-US" kern="0" dirty="0" smtClean="0"/>
              <a:t>(7.4kHz),</a:t>
            </a:r>
            <a:r>
              <a:rPr lang="en-US" kern="0" dirty="0" err="1" smtClean="0"/>
              <a:t>muonm</a:t>
            </a:r>
            <a:r>
              <a:rPr lang="en-US" kern="0" dirty="0" smtClean="0"/>
              <a:t>(7.0kHz)</a:t>
            </a:r>
          </a:p>
          <a:p>
            <a:r>
              <a:rPr lang="en-US" kern="0" dirty="0" smtClean="0"/>
              <a:t>Two hadron 6ns time coincidence  (2.2+7.4)*1e3*(0.26+7.0)*1e3*6e-9=0.418Hz</a:t>
            </a:r>
          </a:p>
          <a:p>
            <a:r>
              <a:rPr lang="en-US" kern="0" dirty="0" smtClean="0"/>
              <a:t>Then hadron and </a:t>
            </a:r>
            <a:r>
              <a:rPr lang="en-US" kern="0" dirty="0" err="1" smtClean="0"/>
              <a:t>ele</a:t>
            </a:r>
            <a:r>
              <a:rPr lang="en-US" kern="0" dirty="0" smtClean="0"/>
              <a:t> 6ns time coincidence  </a:t>
            </a:r>
          </a:p>
          <a:p>
            <a:pPr>
              <a:buFontTx/>
              <a:buNone/>
            </a:pPr>
            <a:r>
              <a:rPr lang="en-US" kern="0" dirty="0" smtClean="0"/>
              <a:t>     (520)*1e3*(0.418)*6e-9=0.0013Hz</a:t>
            </a:r>
          </a:p>
          <a:p>
            <a:r>
              <a:rPr lang="en-US" kern="0" dirty="0" smtClean="0"/>
              <a:t>Then vertex cut between 3 particles, 0.0013/3/3=0.000145Hz</a:t>
            </a:r>
          </a:p>
          <a:p>
            <a:endParaRPr lang="en-US" kern="0" dirty="0"/>
          </a:p>
        </p:txBody>
      </p:sp>
      <p:sp>
        <p:nvSpPr>
          <p:cNvPr id="12" name="Rectangle 11"/>
          <p:cNvSpPr/>
          <p:nvPr/>
        </p:nvSpPr>
        <p:spPr>
          <a:xfrm>
            <a:off x="6228184" y="1628800"/>
            <a:ext cx="2590800" cy="11695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Time resolution 1ns, 6 sigma cut is 6ns</a:t>
            </a:r>
          </a:p>
          <a:p>
            <a:pPr algn="ctr"/>
            <a:r>
              <a:rPr lang="en-US" dirty="0" smtClean="0"/>
              <a:t>Vertex resolution 0.75cm, 6 sigma cut 5cm, factor 3 reduction for 15cm long target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18784" y="3366916"/>
            <a:ext cx="52413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Cut with P&gt;2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because BH </a:t>
            </a:r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has P&gt;2GeV at 4th FAMD</a:t>
            </a:r>
          </a:p>
        </p:txBody>
      </p:sp>
      <p:pic>
        <p:nvPicPr>
          <p:cNvPr id="14" name="Picture 2" descr="D:\Dropbox\DDVCS\SoLID_DDVCS_20160412\background_pim_Pcu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79520"/>
            <a:ext cx="4533150" cy="2926080"/>
          </a:xfrm>
          <a:prstGeom prst="rect">
            <a:avLst/>
          </a:prstGeom>
          <a:noFill/>
        </p:spPr>
      </p:pic>
      <p:pic>
        <p:nvPicPr>
          <p:cNvPr id="15" name="Picture 3" descr="D:\Dropbox\DDVCS\SoLID_DDVCS_20160412\background_pip_Pcu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4533150" cy="292608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63126" y="3377483"/>
            <a:ext cx="3161928" cy="286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040898" y="932259"/>
            <a:ext cx="307969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Signal to background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smtClean="0"/>
              <a:t>BH signal 0.126Hz at 3</a:t>
            </a:r>
            <a:r>
              <a:rPr lang="en-US" kern="0" baseline="30000" smtClean="0"/>
              <a:t>rd</a:t>
            </a:r>
            <a:r>
              <a:rPr lang="en-US" kern="0" smtClean="0"/>
              <a:t> FAMD</a:t>
            </a:r>
          </a:p>
          <a:p>
            <a:r>
              <a:rPr lang="en-US" kern="0" smtClean="0"/>
              <a:t>Signal/(random coincidence background)=0.126/0.00762=17</a:t>
            </a:r>
          </a:p>
          <a:p>
            <a:endParaRPr lang="en-US" kern="0" smtClean="0"/>
          </a:p>
          <a:p>
            <a:r>
              <a:rPr lang="en-US" kern="0" smtClean="0"/>
              <a:t>BH signal 0.084Hz at 4</a:t>
            </a:r>
            <a:r>
              <a:rPr lang="en-US" kern="0" baseline="30000" smtClean="0"/>
              <a:t>th</a:t>
            </a:r>
            <a:r>
              <a:rPr lang="en-US" kern="0" smtClean="0"/>
              <a:t> FAMD</a:t>
            </a:r>
          </a:p>
          <a:p>
            <a:r>
              <a:rPr lang="en-US" kern="0" smtClean="0"/>
              <a:t>Signal/(random coincidence background)=0.084/0.000145=579</a:t>
            </a:r>
          </a:p>
          <a:p>
            <a:endParaRPr lang="en-US" kern="0" smtClean="0"/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2119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297391" y="932259"/>
            <a:ext cx="256668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Expected Results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5212"/>
            <a:ext cx="4189818" cy="28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38" y="2420888"/>
            <a:ext cx="4311987" cy="291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5436096" y="2924944"/>
            <a:ext cx="2520280" cy="17885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32703" y="4149080"/>
            <a:ext cx="144016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3193" y="4229472"/>
            <a:ext cx="146911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0223" y="4314473"/>
            <a:ext cx="144016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36617" y="4251118"/>
            <a:ext cx="144016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2101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@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SoLID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297391" y="932259"/>
            <a:ext cx="256668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Expected Results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3" y="1700808"/>
            <a:ext cx="4330973" cy="32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15" y="1700808"/>
            <a:ext cx="4324364" cy="32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085184"/>
            <a:ext cx="792088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bins : 8 bins in Phi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Q</a:t>
            </a:r>
            <a:r>
              <a:rPr lang="en-US" baseline="30000" dirty="0" smtClean="0"/>
              <a:t>2 </a:t>
            </a:r>
            <a:r>
              <a:rPr lang="en-US" dirty="0"/>
              <a:t>&gt;</a:t>
            </a:r>
            <a:r>
              <a:rPr lang="en-US" dirty="0" smtClean="0"/>
              <a:t> Q’</a:t>
            </a:r>
            <a:r>
              <a:rPr lang="en-US" baseline="30000" dirty="0" smtClean="0"/>
              <a:t>2</a:t>
            </a:r>
            <a:r>
              <a:rPr lang="en-US" dirty="0" smtClean="0"/>
              <a:t> :  2.0 GeV</a:t>
            </a:r>
            <a:r>
              <a:rPr lang="en-US" baseline="30000" dirty="0" smtClean="0"/>
              <a:t>2</a:t>
            </a:r>
            <a:r>
              <a:rPr lang="en-US" dirty="0" smtClean="0"/>
              <a:t>&lt; Q</a:t>
            </a:r>
            <a:r>
              <a:rPr lang="en-US" baseline="30000" dirty="0" smtClean="0"/>
              <a:t>2</a:t>
            </a:r>
            <a:r>
              <a:rPr lang="en-US" dirty="0" smtClean="0"/>
              <a:t>&lt;2.2 GeV</a:t>
            </a:r>
            <a:r>
              <a:rPr lang="en-US" baseline="30000" dirty="0" smtClean="0"/>
              <a:t>2</a:t>
            </a:r>
            <a:r>
              <a:rPr lang="en-US" dirty="0" smtClean="0"/>
              <a:t>   1.9 GeV</a:t>
            </a:r>
            <a:r>
              <a:rPr lang="en-US" baseline="30000" dirty="0" smtClean="0"/>
              <a:t>2</a:t>
            </a:r>
            <a:r>
              <a:rPr lang="en-US" dirty="0" smtClean="0"/>
              <a:t>&lt; Q</a:t>
            </a:r>
            <a:r>
              <a:rPr lang="en-US" baseline="30000" dirty="0" smtClean="0"/>
              <a:t>2</a:t>
            </a:r>
            <a:r>
              <a:rPr lang="en-US" dirty="0" smtClean="0"/>
              <a:t>&lt;2.1 GeV</a:t>
            </a:r>
            <a:r>
              <a:rPr lang="en-US" baseline="30000" dirty="0" smtClean="0"/>
              <a:t>2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Q</a:t>
            </a:r>
            <a:r>
              <a:rPr lang="en-US" baseline="30000" dirty="0"/>
              <a:t>2 </a:t>
            </a:r>
            <a:r>
              <a:rPr lang="en-US" dirty="0" smtClean="0"/>
              <a:t>&lt; </a:t>
            </a:r>
            <a:r>
              <a:rPr lang="en-US" dirty="0"/>
              <a:t>Q’</a:t>
            </a:r>
            <a:r>
              <a:rPr lang="en-US" baseline="30000" dirty="0"/>
              <a:t>2</a:t>
            </a:r>
            <a:r>
              <a:rPr lang="en-US" dirty="0"/>
              <a:t> :  </a:t>
            </a:r>
            <a:r>
              <a:rPr lang="en-US" dirty="0" smtClean="0"/>
              <a:t>1.6 </a:t>
            </a:r>
            <a:r>
              <a:rPr lang="en-US" dirty="0"/>
              <a:t>GeV</a:t>
            </a:r>
            <a:r>
              <a:rPr lang="en-US" baseline="30000" dirty="0"/>
              <a:t>2</a:t>
            </a:r>
            <a:r>
              <a:rPr lang="en-US" dirty="0"/>
              <a:t>&lt;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&lt;1.8 </a:t>
            </a:r>
            <a:r>
              <a:rPr lang="en-US" dirty="0"/>
              <a:t>GeV</a:t>
            </a:r>
            <a:r>
              <a:rPr lang="en-US" baseline="30000" dirty="0"/>
              <a:t>2</a:t>
            </a:r>
            <a:r>
              <a:rPr lang="en-US" dirty="0"/>
              <a:t>   </a:t>
            </a:r>
            <a:r>
              <a:rPr lang="en-US" dirty="0" smtClean="0"/>
              <a:t>1.9 </a:t>
            </a:r>
            <a:r>
              <a:rPr lang="en-US" dirty="0"/>
              <a:t>GeV</a:t>
            </a:r>
            <a:r>
              <a:rPr lang="en-US" baseline="30000" dirty="0"/>
              <a:t>2</a:t>
            </a:r>
            <a:r>
              <a:rPr lang="en-US" dirty="0"/>
              <a:t>&lt;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&lt;2.1 GeV</a:t>
            </a:r>
            <a:r>
              <a:rPr lang="en-US" baseline="30000" dirty="0" smtClean="0"/>
              <a:t>2</a:t>
            </a:r>
          </a:p>
          <a:p>
            <a:pPr algn="ctr"/>
            <a:endParaRPr lang="en-US" baseline="30000" dirty="0"/>
          </a:p>
          <a:p>
            <a:pPr algn="ctr"/>
            <a:r>
              <a:rPr lang="en-US" baseline="30000" dirty="0" smtClean="0"/>
              <a:t>Asymmetries from 5 to 10 %</a:t>
            </a:r>
            <a:endParaRPr lang="en-US" baseline="30000" dirty="0"/>
          </a:p>
          <a:p>
            <a:pPr algn="ctr"/>
            <a:r>
              <a:rPr lang="en-US" dirty="0" smtClean="0"/>
              <a:t>Optimizing kinematic and binning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252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Summary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742040" y="932259"/>
            <a:ext cx="1677382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Conclusion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32980" y="6604000"/>
            <a:ext cx="520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3/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31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9014" y="1844824"/>
            <a:ext cx="7895222" cy="3695391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Addition of </a:t>
            </a:r>
            <a:r>
              <a:rPr lang="en-US" sz="1800" b="1" dirty="0" err="1" smtClean="0">
                <a:solidFill>
                  <a:srgbClr val="FF0000"/>
                </a:solidFill>
              </a:rPr>
              <a:t>muon</a:t>
            </a:r>
            <a:r>
              <a:rPr lang="en-US" sz="1800" b="1" dirty="0" smtClean="0">
                <a:solidFill>
                  <a:srgbClr val="FF0000"/>
                </a:solidFill>
              </a:rPr>
              <a:t> detection</a:t>
            </a:r>
            <a:r>
              <a:rPr lang="en-US" sz="1800" dirty="0" smtClean="0"/>
              <a:t> capabilities based on the CLEO </a:t>
            </a:r>
            <a:r>
              <a:rPr lang="en-US" sz="1800" dirty="0" err="1" smtClean="0"/>
              <a:t>muon</a:t>
            </a:r>
            <a:r>
              <a:rPr lang="en-US" sz="1800" dirty="0" smtClean="0"/>
              <a:t> detector is a good opportunity for the </a:t>
            </a:r>
            <a:r>
              <a:rPr lang="en-US" sz="1800" b="1" dirty="0" err="1" smtClean="0">
                <a:solidFill>
                  <a:srgbClr val="FF0000"/>
                </a:solidFill>
              </a:rPr>
              <a:t>SoLID</a:t>
            </a:r>
            <a:r>
              <a:rPr lang="en-US" sz="1800" dirty="0" smtClean="0"/>
              <a:t> performances.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It will allow investigation of the experimentally unknown </a:t>
            </a:r>
            <a:r>
              <a:rPr lang="en-US" sz="1800" b="1" dirty="0" smtClean="0">
                <a:solidFill>
                  <a:srgbClr val="0000FF"/>
                </a:solidFill>
              </a:rPr>
              <a:t>DDVCS</a:t>
            </a:r>
            <a:r>
              <a:rPr lang="en-US" sz="1800" dirty="0" smtClean="0"/>
              <a:t> reaction channel, of importance for the </a:t>
            </a:r>
            <a:r>
              <a:rPr lang="en-US" sz="1800" b="1" dirty="0" err="1" smtClean="0">
                <a:solidFill>
                  <a:srgbClr val="0000FF"/>
                </a:solidFill>
              </a:rPr>
              <a:t>partonic</a:t>
            </a:r>
            <a:r>
              <a:rPr lang="en-US" sz="1800" b="1" dirty="0" smtClean="0">
                <a:solidFill>
                  <a:srgbClr val="0000FF"/>
                </a:solidFill>
              </a:rPr>
              <a:t> tomography </a:t>
            </a:r>
            <a:r>
              <a:rPr lang="en-US" sz="1800" dirty="0" smtClean="0"/>
              <a:t>of the nucleon.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It will enhance the </a:t>
            </a:r>
            <a:r>
              <a:rPr lang="en-US" sz="1800" b="1" dirty="0" smtClean="0">
                <a:solidFill>
                  <a:srgbClr val="0000FF"/>
                </a:solidFill>
              </a:rPr>
              <a:t>statistical reach</a:t>
            </a:r>
            <a:r>
              <a:rPr lang="en-US" sz="1800" dirty="0" smtClean="0"/>
              <a:t> of the </a:t>
            </a:r>
            <a:r>
              <a:rPr lang="en-US" sz="1800" b="1" dirty="0" smtClean="0">
                <a:solidFill>
                  <a:srgbClr val="0000FF"/>
                </a:solidFill>
              </a:rPr>
              <a:t>J/</a:t>
            </a:r>
            <a:r>
              <a:rPr lang="en-US" sz="1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1800" dirty="0">
                <a:latin typeface="Symbol" charset="2"/>
                <a:cs typeface="Symbol" charset="2"/>
              </a:rPr>
              <a:t> </a:t>
            </a:r>
            <a:r>
              <a:rPr lang="en-US" sz="1800" dirty="0" smtClean="0">
                <a:latin typeface="+mj-lt"/>
                <a:cs typeface="Symbol" charset="2"/>
              </a:rPr>
              <a:t>experiment, and will contribute to the 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Symbol" charset="2"/>
              </a:rPr>
              <a:t>physics impact</a:t>
            </a:r>
            <a:r>
              <a:rPr lang="en-US" sz="1800" dirty="0" smtClean="0">
                <a:latin typeface="+mj-lt"/>
                <a:cs typeface="Symbol" charset="2"/>
              </a:rPr>
              <a:t> of </a:t>
            </a:r>
            <a:r>
              <a:rPr lang="en-US" sz="1800" dirty="0">
                <a:latin typeface="+mj-lt"/>
                <a:cs typeface="Symbol" charset="2"/>
              </a:rPr>
              <a:t>the </a:t>
            </a:r>
            <a:r>
              <a:rPr lang="en-US" sz="1800" b="1" dirty="0">
                <a:solidFill>
                  <a:srgbClr val="0000FF"/>
                </a:solidFill>
                <a:latin typeface="+mj-lt"/>
                <a:cs typeface="Symbol" charset="2"/>
              </a:rPr>
              <a:t>J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Symbol" charset="2"/>
              </a:rPr>
              <a:t>/</a:t>
            </a:r>
            <a:r>
              <a:rPr lang="en-US" sz="1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Symbol" charset="2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+mj-lt"/>
                <a:cs typeface="Symbol" charset="2"/>
              </a:rPr>
              <a:t>SoLID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Symbol" charset="2"/>
              </a:rPr>
              <a:t> run-group</a:t>
            </a:r>
            <a:r>
              <a:rPr lang="en-US" sz="1800" dirty="0" smtClean="0">
                <a:latin typeface="+mj-lt"/>
                <a:cs typeface="Symbol" charset="2"/>
              </a:rPr>
              <a:t>.</a:t>
            </a:r>
          </a:p>
          <a:p>
            <a:pPr marL="0" indent="0" algn="just">
              <a:buNone/>
            </a:pPr>
            <a:r>
              <a:rPr lang="en-US" sz="1800" dirty="0" smtClean="0">
                <a:latin typeface="Symbol" charset="2"/>
                <a:cs typeface="Symbol" charset="2"/>
              </a:rPr>
              <a:t> </a:t>
            </a:r>
            <a:endParaRPr lang="en-US" sz="1800" dirty="0">
              <a:latin typeface="Symbol" charset="2"/>
              <a:cs typeface="Symbol" charset="2"/>
            </a:endParaRPr>
          </a:p>
          <a:p>
            <a:pPr marL="0" indent="0" algn="ctr">
              <a:buNone/>
            </a:pPr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FF0000"/>
                </a:solidFill>
              </a:rPr>
              <a:t>DDVCS</a:t>
            </a:r>
            <a:r>
              <a:rPr lang="en-US" sz="1800" dirty="0" smtClean="0"/>
              <a:t> experiment would run with a </a:t>
            </a:r>
            <a:r>
              <a:rPr lang="en-US" sz="1800" b="1" dirty="0" smtClean="0">
                <a:solidFill>
                  <a:srgbClr val="FF0000"/>
                </a:solidFill>
              </a:rPr>
              <a:t>specific trigger</a:t>
            </a:r>
            <a:r>
              <a:rPr lang="en-US" sz="1800" dirty="0" smtClean="0"/>
              <a:t>, and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FF0000"/>
                </a:solidFill>
              </a:rPr>
              <a:t>p</a:t>
            </a:r>
            <a:r>
              <a:rPr lang="en-US" sz="1800" b="1" dirty="0" smtClean="0">
                <a:solidFill>
                  <a:srgbClr val="FF0000"/>
                </a:solidFill>
              </a:rPr>
              <a:t>arasitically</a:t>
            </a:r>
            <a:r>
              <a:rPr lang="en-US" sz="1800" dirty="0" smtClean="0"/>
              <a:t> to the </a:t>
            </a:r>
            <a:r>
              <a:rPr lang="en-US" sz="1800" b="1" dirty="0">
                <a:solidFill>
                  <a:srgbClr val="FF0000"/>
                </a:solidFill>
              </a:rPr>
              <a:t>J/</a:t>
            </a:r>
            <a:r>
              <a:rPr lang="en-US" sz="1800" b="1" dirty="0">
                <a:solidFill>
                  <a:srgbClr val="FF0000"/>
                </a:solidFill>
                <a:latin typeface="Symbol" charset="2"/>
                <a:cs typeface="Symbol" charset="2"/>
              </a:rPr>
              <a:t>y 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  <a:cs typeface="Symbol" charset="2"/>
              </a:rPr>
              <a:t>experiment</a:t>
            </a:r>
            <a:r>
              <a:rPr lang="en-US" sz="1800" dirty="0"/>
              <a:t>.</a:t>
            </a:r>
            <a:endParaRPr lang="en-US" sz="1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8544236" y="699108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589240"/>
            <a:ext cx="784887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ECT workshop dedicated to </a:t>
            </a:r>
            <a:r>
              <a:rPr lang="en-US" dirty="0" err="1" smtClean="0"/>
              <a:t>dileptons</a:t>
            </a:r>
            <a:r>
              <a:rPr lang="en-US" dirty="0" smtClean="0"/>
              <a:t> production with dedicated session on muon DDVCS </a:t>
            </a:r>
          </a:p>
          <a:p>
            <a:pPr algn="ctr"/>
            <a:r>
              <a:rPr lang="en-US" dirty="0" smtClean="0"/>
              <a:t>October 24</a:t>
            </a:r>
            <a:r>
              <a:rPr lang="en-US" baseline="30000" dirty="0" smtClean="0"/>
              <a:t>th</a:t>
            </a:r>
            <a:r>
              <a:rPr lang="en-US" dirty="0" smtClean="0"/>
              <a:t>  to 28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</a:p>
          <a:p>
            <a:pPr algn="ctr"/>
            <a:r>
              <a:rPr lang="en-US" dirty="0" smtClean="0"/>
              <a:t>Study Q’</a:t>
            </a:r>
            <a:r>
              <a:rPr lang="en-US" baseline="30000" dirty="0" smtClean="0"/>
              <a:t>2</a:t>
            </a:r>
            <a:r>
              <a:rPr lang="en-US" dirty="0" smtClean="0"/>
              <a:t>&gt;Q</a:t>
            </a:r>
            <a:r>
              <a:rPr lang="en-US" baseline="30000" dirty="0" smtClean="0"/>
              <a:t>2 </a:t>
            </a:r>
            <a:r>
              <a:rPr lang="en-US" dirty="0" smtClean="0"/>
              <a:t> kinematical range ( not clear GPDs )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118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765E5E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Optimize kinematic and binning</a:t>
            </a:r>
          </a:p>
          <a:p>
            <a:r>
              <a:rPr lang="en-US" dirty="0" smtClean="0"/>
              <a:t>Check event generator</a:t>
            </a:r>
          </a:p>
          <a:p>
            <a:r>
              <a:rPr lang="en-US" dirty="0" smtClean="0"/>
              <a:t>Check two </a:t>
            </a:r>
            <a:r>
              <a:rPr lang="en-US" dirty="0" err="1" smtClean="0"/>
              <a:t>pions</a:t>
            </a:r>
            <a:r>
              <a:rPr lang="en-US" dirty="0" smtClean="0"/>
              <a:t> </a:t>
            </a:r>
            <a:r>
              <a:rPr lang="en-US" dirty="0" smtClean="0"/>
              <a:t>background</a:t>
            </a:r>
          </a:p>
          <a:p>
            <a:r>
              <a:rPr lang="en-US" smtClean="0"/>
              <a:t>Evaluate tracking resolution</a:t>
            </a:r>
            <a:endParaRPr lang="en-US" dirty="0" smtClean="0"/>
          </a:p>
          <a:p>
            <a:r>
              <a:rPr lang="en-US" dirty="0" smtClean="0"/>
              <a:t>Missing mass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1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806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LOI12-15-005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13" y="2057928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 H. Atac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4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W. Armstrong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15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V. Bellini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10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A. Blomberg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4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fr-FR" sz="1800" dirty="0" smtClean="0">
                <a:solidFill>
                  <a:srgbClr val="0000FF"/>
                </a:solidFill>
                <a:latin typeface="Comic Sans MS" charset="0"/>
              </a:rPr>
              <a:t>M. Boer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5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fr-FR" sz="1800" dirty="0" smtClean="0">
                <a:solidFill>
                  <a:srgbClr val="0000FF"/>
                </a:solidFill>
                <a:latin typeface="Comic Sans MS" charset="0"/>
              </a:rPr>
              <a:t>A. Camsonne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</a:p>
          <a:p>
            <a:pPr algn="ctr">
              <a:defRPr/>
            </a:pP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G. Charles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J.-P. Chen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E. Cisbani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8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M. Defurne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R. Dupré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S. Covrig</a:t>
            </a:r>
            <a:r>
              <a:rPr lang="fr-FR" sz="1800" baseline="30000" dirty="0">
                <a:solidFill>
                  <a:srgbClr val="000000"/>
                </a:solidFill>
                <a:latin typeface="Comic Sans MS" charset="0"/>
              </a:rPr>
              <a:t>1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fr-FR" sz="1800" dirty="0">
                <a:solidFill>
                  <a:srgbClr val="0000FF"/>
                </a:solidFill>
                <a:latin typeface="Comic Sans MS" charset="0"/>
              </a:rPr>
              <a:t>K. </a:t>
            </a:r>
            <a:r>
              <a:rPr lang="fr-FR" sz="1800" dirty="0" smtClean="0">
                <a:solidFill>
                  <a:srgbClr val="0000FF"/>
                </a:solidFill>
                <a:latin typeface="Comic Sans MS" charset="0"/>
              </a:rPr>
              <a:t>Gnanvo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6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fr-FR" sz="1800" dirty="0">
                <a:solidFill>
                  <a:srgbClr val="000000"/>
                </a:solidFill>
                <a:latin typeface="Comic Sans MS" charset="0"/>
              </a:rPr>
              <a:t>C. 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Gu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6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P. Guèye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14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M. Guidal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fr-FR" sz="1800" dirty="0" err="1" smtClean="0">
                <a:solidFill>
                  <a:srgbClr val="000000"/>
                </a:solidFill>
                <a:latin typeface="Comic Sans MS" charset="0"/>
              </a:rPr>
              <a:t>T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. Hemmick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16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M.K. Jones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S. Joosten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4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</a:p>
          <a:p>
            <a:pPr algn="ctr">
              <a:defRPr/>
            </a:pP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C. Le Galliard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N. Linayage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6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D. Marchand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M. Mazouz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13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Z.-E. Meziani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4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P. Moran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4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H. Moutarde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C. </a:t>
            </a:r>
            <a:r>
              <a:rPr lang="fr-FR" sz="1800" dirty="0" err="1" smtClean="0">
                <a:solidFill>
                  <a:srgbClr val="000000"/>
                </a:solidFill>
                <a:latin typeface="Comic Sans MS" charset="0"/>
              </a:rPr>
              <a:t>Muñoz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 Camacho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S. Niccolai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M. Paolone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4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F. Sabatié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</a:p>
          <a:p>
            <a:pPr algn="ctr">
              <a:defRPr/>
            </a:pPr>
            <a:r>
              <a:rPr lang="fr-FR" sz="1800" dirty="0" smtClean="0">
                <a:solidFill>
                  <a:srgbClr val="0000FF"/>
                </a:solidFill>
                <a:latin typeface="Comic Sans MS" charset="0"/>
              </a:rPr>
              <a:t>N. Sparveris</a:t>
            </a:r>
            <a:r>
              <a:rPr lang="fr-FR" sz="1800" baseline="30000" dirty="0" smtClean="0">
                <a:latin typeface="Comic Sans MS" charset="0"/>
              </a:rPr>
              <a:t>4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C.M. Sutera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10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A.W. Thomas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11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G.M. Urcioli</a:t>
            </a:r>
            <a:r>
              <a:rPr lang="fr-FR" sz="1800" baseline="30000" dirty="0">
                <a:solidFill>
                  <a:srgbClr val="000000"/>
                </a:solidFill>
                <a:latin typeface="Comic Sans MS" charset="0"/>
              </a:rPr>
              <a:t>9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fr-FR" sz="1800" dirty="0" smtClean="0">
                <a:solidFill>
                  <a:srgbClr val="0000FF"/>
                </a:solidFill>
                <a:latin typeface="Comic Sans MS" charset="0"/>
              </a:rPr>
              <a:t>E. Voutier</a:t>
            </a:r>
            <a:r>
              <a:rPr lang="fr-FR" sz="1800" baseline="30000" dirty="0" smtClean="0">
                <a:latin typeface="Comic Sans MS" charset="0"/>
              </a:rPr>
              <a:t>2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fr-FR" sz="1800" dirty="0" smtClean="0">
                <a:solidFill>
                  <a:srgbClr val="0000FF"/>
                </a:solidFill>
                <a:latin typeface="Comic Sans MS" charset="0"/>
              </a:rPr>
              <a:t>Z. Zhao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3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, </a:t>
            </a:r>
          </a:p>
          <a:p>
            <a:pPr algn="ctr">
              <a:defRPr/>
            </a:pP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Z. Ye</a:t>
            </a:r>
            <a:r>
              <a:rPr lang="fr-FR" sz="1800" baseline="30000" dirty="0" smtClean="0">
                <a:solidFill>
                  <a:srgbClr val="000000"/>
                </a:solidFill>
                <a:latin typeface="Comic Sans MS" charset="0"/>
              </a:rPr>
              <a:t>7</a:t>
            </a:r>
            <a:r>
              <a:rPr lang="fr-FR" sz="1800" dirty="0" smtClean="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1468" y="4446406"/>
            <a:ext cx="89281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 baseline="30000" dirty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Calibri" charset="0"/>
              </a:rPr>
              <a:t> Jefferson Lab, Newport News, VA, 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USA      </a:t>
            </a:r>
            <a:r>
              <a:rPr lang="en-US" sz="1600" i="1" u="sng" baseline="30000" dirty="0" smtClean="0">
                <a:solidFill>
                  <a:srgbClr val="000000"/>
                </a:solidFill>
                <a:latin typeface="Calibri" charset="0"/>
              </a:rPr>
              <a:t>2 </a:t>
            </a:r>
            <a:r>
              <a:rPr lang="en-US" sz="1600" i="1" u="sng" dirty="0" smtClean="0">
                <a:solidFill>
                  <a:srgbClr val="000000"/>
                </a:solidFill>
                <a:latin typeface="Calibri" charset="0"/>
              </a:rPr>
              <a:t>IPN, </a:t>
            </a:r>
            <a:r>
              <a:rPr lang="en-US" sz="1600" i="1" u="sng" dirty="0" err="1" smtClean="0">
                <a:solidFill>
                  <a:srgbClr val="000000"/>
                </a:solidFill>
                <a:latin typeface="Calibri" charset="0"/>
              </a:rPr>
              <a:t>Orsay</a:t>
            </a:r>
            <a:r>
              <a:rPr lang="en-US" sz="1600" i="1" u="sng" dirty="0" smtClean="0">
                <a:solidFill>
                  <a:srgbClr val="000000"/>
                </a:solidFill>
                <a:latin typeface="Calibri" charset="0"/>
              </a:rPr>
              <a:t>, France  </a:t>
            </a:r>
          </a:p>
          <a:p>
            <a:pPr algn="ctr">
              <a:defRPr/>
            </a:pP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Calibri" charset="0"/>
              </a:rPr>
              <a:t>Old Dominion University, Norfolk, VA, 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USA</a:t>
            </a:r>
            <a:r>
              <a:rPr lang="en-US" sz="16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4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u="sng" dirty="0" smtClean="0">
                <a:solidFill>
                  <a:srgbClr val="000000"/>
                </a:solidFill>
                <a:latin typeface="Calibri" charset="0"/>
              </a:rPr>
              <a:t>Temple </a:t>
            </a:r>
            <a:r>
              <a:rPr lang="en-US" sz="1600" i="1" u="sng" dirty="0">
                <a:solidFill>
                  <a:srgbClr val="000000"/>
                </a:solidFill>
                <a:latin typeface="Calibri" charset="0"/>
              </a:rPr>
              <a:t>University, </a:t>
            </a:r>
            <a:r>
              <a:rPr lang="en-US" sz="1600" i="1" u="sng" dirty="0" smtClean="0">
                <a:solidFill>
                  <a:srgbClr val="000000"/>
                </a:solidFill>
                <a:latin typeface="Calibri" charset="0"/>
              </a:rPr>
              <a:t>Philadelphia, </a:t>
            </a:r>
            <a:r>
              <a:rPr lang="en-US" sz="1600" i="1" u="sng" dirty="0">
                <a:solidFill>
                  <a:srgbClr val="000000"/>
                </a:solidFill>
                <a:latin typeface="Calibri" charset="0"/>
              </a:rPr>
              <a:t>VA, </a:t>
            </a:r>
            <a:r>
              <a:rPr lang="en-US" sz="1600" i="1" u="sng" dirty="0" smtClean="0">
                <a:solidFill>
                  <a:srgbClr val="000000"/>
                </a:solidFill>
                <a:latin typeface="Calibri" charset="0"/>
              </a:rPr>
              <a:t>USA</a:t>
            </a:r>
          </a:p>
          <a:p>
            <a:pPr algn="ctr">
              <a:defRPr/>
            </a:pP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5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u="sng" dirty="0" smtClean="0">
                <a:solidFill>
                  <a:srgbClr val="000000"/>
                </a:solidFill>
                <a:latin typeface="Calibri" charset="0"/>
              </a:rPr>
              <a:t>Los Alamos National Laboratory, Los Alamos, NM, USA 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6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u="sng" dirty="0" smtClean="0">
                <a:solidFill>
                  <a:srgbClr val="000000"/>
                </a:solidFill>
                <a:latin typeface="Calibri" charset="0"/>
              </a:rPr>
              <a:t>University of Virginia, Charlottesville, VA, </a:t>
            </a:r>
            <a:r>
              <a:rPr lang="en-US" sz="1600" i="1" u="sng" dirty="0">
                <a:solidFill>
                  <a:srgbClr val="000000"/>
                </a:solidFill>
                <a:latin typeface="Calibri" charset="0"/>
              </a:rPr>
              <a:t>USA     </a:t>
            </a:r>
            <a:r>
              <a:rPr lang="en-US" sz="1600" i="1" baseline="30000" dirty="0">
                <a:solidFill>
                  <a:srgbClr val="000000"/>
                </a:solidFill>
                <a:latin typeface="Calibri" charset="0"/>
              </a:rPr>
              <a:t>7</a:t>
            </a:r>
            <a:r>
              <a:rPr lang="en-US" sz="16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u="sng" dirty="0" smtClean="0">
                <a:solidFill>
                  <a:srgbClr val="000000"/>
                </a:solidFill>
                <a:latin typeface="Calibri" charset="0"/>
              </a:rPr>
              <a:t>Duke University, Durham, NC, USA 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8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Istituto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Superiore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di 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Sanità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, Roma, Italia 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9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INFN, Roma, Italia     </a:t>
            </a:r>
            <a:r>
              <a:rPr lang="en-US" sz="1600" i="1" baseline="30000" dirty="0">
                <a:solidFill>
                  <a:srgbClr val="000000"/>
                </a:solidFill>
                <a:latin typeface="Calibri" charset="0"/>
              </a:rPr>
              <a:t>10</a:t>
            </a:r>
            <a:r>
              <a:rPr lang="en-US" sz="16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Università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di Catania, Catania, Italia 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11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ARC, 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Adelaïde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, Australia 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12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CEA 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Saclay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, Gif-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sur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-Yvette, France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13</a:t>
            </a:r>
            <a:r>
              <a:rPr lang="en-US" sz="16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Faculté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des Sciences, </a:t>
            </a:r>
            <a:r>
              <a:rPr lang="en-US" sz="1600" i="1" dirty="0" err="1" smtClean="0">
                <a:solidFill>
                  <a:srgbClr val="000000"/>
                </a:solidFill>
                <a:latin typeface="Calibri" charset="0"/>
              </a:rPr>
              <a:t>Monastir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, Tunisia 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14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Calibri" charset="0"/>
              </a:rPr>
              <a:t>Hampton University, Hampton, VA, 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USA  </a:t>
            </a:r>
          </a:p>
          <a:p>
            <a:pPr algn="ctr">
              <a:defRPr/>
            </a:pP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15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Argonne National Laboratory, Argonne, IL, USA     </a:t>
            </a:r>
            <a:r>
              <a:rPr lang="en-US" sz="1600" i="1" baseline="30000" dirty="0" smtClean="0">
                <a:solidFill>
                  <a:srgbClr val="000000"/>
                </a:solidFill>
                <a:latin typeface="Calibri" charset="0"/>
              </a:rPr>
              <a:t>16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 Stony Brook University</a:t>
            </a:r>
            <a:r>
              <a:rPr lang="en-US" sz="1600" i="1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1600" i="1" dirty="0" smtClean="0">
                <a:solidFill>
                  <a:srgbClr val="000000"/>
                </a:solidFill>
                <a:latin typeface="Calibri" charset="0"/>
              </a:rPr>
              <a:t>Stony Brook, IL, USA</a:t>
            </a:r>
            <a:endParaRPr lang="en-US" sz="16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65328" y="932259"/>
            <a:ext cx="2230804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DDVCS Group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04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355975" y="932259"/>
            <a:ext cx="2449513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000000"/>
                </a:solidFill>
                <a:latin typeface="Lucida Calligraphy" charset="0"/>
                <a:cs typeface="+mn-cs"/>
              </a:rPr>
              <a:t>Parton Imaging </a:t>
            </a:r>
            <a:endParaRPr lang="en-US" sz="1100" b="1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50003" y="1581768"/>
            <a:ext cx="8274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fr-FR" dirty="0">
                <a:solidFill>
                  <a:srgbClr val="000000"/>
                </a:solidFill>
                <a:latin typeface="Kristen ITC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Kristen ITC" charset="0"/>
              </a:rPr>
              <a:t>GPDs</a:t>
            </a:r>
            <a:r>
              <a:rPr lang="fr-FR" sz="1800" dirty="0">
                <a:solidFill>
                  <a:srgbClr val="000000"/>
                </a:solidFill>
                <a:latin typeface="Kristen ITC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Kristen ITC" charset="0"/>
              </a:rPr>
              <a:t>offer</a:t>
            </a:r>
            <a:r>
              <a:rPr lang="fr-FR" sz="1800" dirty="0" smtClean="0">
                <a:solidFill>
                  <a:srgbClr val="000000"/>
                </a:solidFill>
                <a:latin typeface="Kristen ITC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latin typeface="Kristen ITC" charset="0"/>
              </a:rPr>
              <a:t>the </a:t>
            </a:r>
            <a:r>
              <a:rPr lang="fr-FR" sz="1800" dirty="0" err="1">
                <a:solidFill>
                  <a:srgbClr val="000000"/>
                </a:solidFill>
                <a:latin typeface="Kristen ITC" charset="0"/>
              </a:rPr>
              <a:t>unprecedented</a:t>
            </a:r>
            <a:r>
              <a:rPr lang="fr-FR" sz="1800" dirty="0">
                <a:solidFill>
                  <a:srgbClr val="000000"/>
                </a:solidFill>
                <a:latin typeface="Kristen ITC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Kristen ITC" charset="0"/>
              </a:rPr>
              <a:t>possibility</a:t>
            </a:r>
            <a:r>
              <a:rPr lang="fr-FR" sz="1800" dirty="0">
                <a:solidFill>
                  <a:srgbClr val="000000"/>
                </a:solidFill>
                <a:latin typeface="Kristen ITC" charset="0"/>
              </a:rPr>
              <a:t> to </a:t>
            </a:r>
            <a:r>
              <a:rPr lang="fr-FR" sz="1800" dirty="0" err="1">
                <a:solidFill>
                  <a:srgbClr val="000000"/>
                </a:solidFill>
                <a:latin typeface="Kristen ITC" charset="0"/>
              </a:rPr>
              <a:t>access</a:t>
            </a:r>
            <a:r>
              <a:rPr lang="fr-FR" sz="1800" dirty="0">
                <a:solidFill>
                  <a:srgbClr val="000000"/>
                </a:solidFill>
                <a:latin typeface="Kristen ITC" charset="0"/>
              </a:rPr>
              <a:t> the </a:t>
            </a:r>
            <a:r>
              <a:rPr lang="fr-FR" sz="1800" b="1" dirty="0">
                <a:solidFill>
                  <a:srgbClr val="FF0000"/>
                </a:solidFill>
                <a:latin typeface="Kristen ITC" charset="0"/>
              </a:rPr>
              <a:t>spatial distribution</a:t>
            </a:r>
            <a:r>
              <a:rPr lang="fr-FR" sz="1800" dirty="0">
                <a:solidFill>
                  <a:srgbClr val="000000"/>
                </a:solidFill>
                <a:latin typeface="Kristen ITC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Kristen ITC" charset="0"/>
              </a:rPr>
              <a:t>and </a:t>
            </a:r>
            <a:r>
              <a:rPr lang="fr-FR" sz="1800" b="1" dirty="0" err="1" smtClean="0">
                <a:solidFill>
                  <a:srgbClr val="FF0000"/>
                </a:solidFill>
                <a:latin typeface="Kristen ITC" charset="0"/>
              </a:rPr>
              <a:t>dynamics</a:t>
            </a:r>
            <a:r>
              <a:rPr lang="fr-FR" sz="1800" dirty="0" smtClean="0">
                <a:solidFill>
                  <a:srgbClr val="000000"/>
                </a:solidFill>
                <a:latin typeface="Kristen ITC" charset="0"/>
              </a:rPr>
              <a:t> of </a:t>
            </a:r>
            <a:r>
              <a:rPr lang="fr-FR" sz="1800" b="1" dirty="0" smtClean="0">
                <a:solidFill>
                  <a:srgbClr val="FF0000"/>
                </a:solidFill>
                <a:latin typeface="Kristen ITC" charset="0"/>
              </a:rPr>
              <a:t>partons</a:t>
            </a:r>
            <a:r>
              <a:rPr lang="fr-FR" sz="1800" dirty="0" smtClean="0">
                <a:solidFill>
                  <a:srgbClr val="000000"/>
                </a:solidFill>
                <a:latin typeface="Kristen ITC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Kristen ITC" charset="0"/>
              </a:rPr>
              <a:t>inside</a:t>
            </a:r>
            <a:r>
              <a:rPr lang="fr-FR" sz="1800" dirty="0" smtClean="0">
                <a:solidFill>
                  <a:srgbClr val="000000"/>
                </a:solidFill>
                <a:latin typeface="Kristen ITC" charset="0"/>
              </a:rPr>
              <a:t> the </a:t>
            </a:r>
            <a:r>
              <a:rPr lang="fr-FR" sz="1800" dirty="0" err="1" smtClean="0">
                <a:solidFill>
                  <a:srgbClr val="000000"/>
                </a:solidFill>
                <a:latin typeface="Kristen ITC" charset="0"/>
              </a:rPr>
              <a:t>nucleon</a:t>
            </a:r>
            <a:r>
              <a:rPr lang="fr-FR" sz="1800" dirty="0" smtClean="0">
                <a:solidFill>
                  <a:srgbClr val="000000"/>
                </a:solidFill>
                <a:latin typeface="Kristen ITC" charset="0"/>
              </a:rPr>
              <a:t>.</a:t>
            </a:r>
            <a:endParaRPr lang="fr-FR" sz="1800" dirty="0">
              <a:solidFill>
                <a:srgbClr val="000000"/>
              </a:solidFill>
              <a:latin typeface="Kristen ITC" charset="0"/>
            </a:endParaRPr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1369014" y="2593975"/>
            <a:ext cx="1912938" cy="2732088"/>
            <a:chOff x="3878" y="1434"/>
            <a:chExt cx="1205" cy="1721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878" y="1434"/>
              <a:ext cx="1205" cy="172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30" name="Picture 11" descr="fig02-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500"/>
              <a:ext cx="1079" cy="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326027" y="5375275"/>
            <a:ext cx="4000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5F5F5F"/>
                </a:solidFill>
                <a:latin typeface="Microsoft Sans Serif" charset="0"/>
              </a:rPr>
              <a:t>M. Burkardt, PRD 62 (2000) 071503    M.Diehl, EPJC 25 (2002) 223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20717" y="5719763"/>
            <a:ext cx="4442519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8000"/>
                </a:solidFill>
              </a:rPr>
              <a:t>GPDs</a:t>
            </a:r>
            <a:r>
              <a:rPr lang="en-US" sz="1600" dirty="0">
                <a:solidFill>
                  <a:srgbClr val="000000"/>
                </a:solidFill>
              </a:rPr>
              <a:t> can be interpreted as a 1/Q resolution </a:t>
            </a:r>
            <a:r>
              <a:rPr lang="en-US" sz="1600" b="1" dirty="0">
                <a:solidFill>
                  <a:srgbClr val="FF0000"/>
                </a:solidFill>
              </a:rPr>
              <a:t>distribution</a:t>
            </a:r>
            <a:r>
              <a:rPr lang="en-US" sz="1600" dirty="0">
                <a:solidFill>
                  <a:srgbClr val="000000"/>
                </a:solidFill>
              </a:rPr>
              <a:t> in the </a:t>
            </a:r>
            <a:r>
              <a:rPr lang="en-US" sz="1600" b="1" dirty="0">
                <a:solidFill>
                  <a:srgbClr val="FF0000"/>
                </a:solidFill>
              </a:rPr>
              <a:t>transverse plane</a:t>
            </a:r>
            <a:r>
              <a:rPr lang="en-US" sz="1600" dirty="0">
                <a:solidFill>
                  <a:srgbClr val="000000"/>
                </a:solidFill>
              </a:rPr>
              <a:t> of </a:t>
            </a:r>
            <a:r>
              <a:rPr lang="en-US" sz="1600" dirty="0" err="1">
                <a:solidFill>
                  <a:srgbClr val="000000"/>
                </a:solidFill>
              </a:rPr>
              <a:t>partons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b="1" dirty="0">
                <a:solidFill>
                  <a:srgbClr val="FF0000"/>
                </a:solidFill>
              </a:rPr>
              <a:t>longitudinal momentum</a:t>
            </a:r>
            <a:r>
              <a:rPr lang="en-US" sz="1600" dirty="0">
                <a:solidFill>
                  <a:srgbClr val="000000"/>
                </a:solidFill>
              </a:rPr>
              <a:t> x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986473" y="2636912"/>
            <a:ext cx="386782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333399"/>
              </a:buClr>
              <a:defRPr/>
            </a:pPr>
            <a:r>
              <a:rPr lang="fr-FR" sz="1800" b="1" dirty="0" err="1" smtClean="0">
                <a:solidFill>
                  <a:srgbClr val="008000"/>
                </a:solidFill>
              </a:rPr>
              <a:t>GPDs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>
                <a:solidFill>
                  <a:srgbClr val="000000"/>
                </a:solidFill>
              </a:rPr>
              <a:t>= </a:t>
            </a:r>
            <a:r>
              <a:rPr lang="fr-FR" sz="1800" dirty="0" err="1">
                <a:solidFill>
                  <a:srgbClr val="000000"/>
                </a:solidFill>
              </a:rPr>
              <a:t>GPDs</a:t>
            </a:r>
            <a:r>
              <a:rPr lang="fr-FR" sz="1800" dirty="0">
                <a:solidFill>
                  <a:srgbClr val="000000"/>
                </a:solidFill>
              </a:rPr>
              <a:t>(</a:t>
            </a:r>
            <a:r>
              <a:rPr lang="fr-FR" sz="1800" dirty="0">
                <a:solidFill>
                  <a:srgbClr val="0000FF"/>
                </a:solidFill>
              </a:rPr>
              <a:t>Q</a:t>
            </a:r>
            <a:r>
              <a:rPr lang="fr-FR" sz="1800" baseline="30000" dirty="0">
                <a:solidFill>
                  <a:srgbClr val="0000FF"/>
                </a:solidFill>
              </a:rPr>
              <a:t>2</a:t>
            </a:r>
            <a:r>
              <a:rPr lang="fr-FR" sz="1800" dirty="0" smtClean="0">
                <a:solidFill>
                  <a:srgbClr val="000000"/>
                </a:solidFill>
              </a:rPr>
              <a:t>,</a:t>
            </a:r>
            <a:r>
              <a:rPr lang="fr-FR" sz="1800" b="1" dirty="0" smtClean="0">
                <a:solidFill>
                  <a:srgbClr val="FF0000"/>
                </a:solidFill>
                <a:latin typeface="Symbol" charset="0"/>
              </a:rPr>
              <a:t>x</a:t>
            </a:r>
            <a:r>
              <a:rPr lang="fr-FR" sz="1800" dirty="0" smtClean="0">
                <a:latin typeface="Comic Sans MS"/>
                <a:cs typeface="Comic Sans MS"/>
              </a:rPr>
              <a:t>,</a:t>
            </a:r>
            <a:r>
              <a:rPr lang="fr-FR" sz="1800" b="1" dirty="0" smtClean="0">
                <a:solidFill>
                  <a:srgbClr val="FF0000"/>
                </a:solidFill>
                <a:latin typeface="Symbol" charset="0"/>
              </a:rPr>
              <a:t>h</a:t>
            </a:r>
            <a:r>
              <a:rPr lang="fr-FR" sz="1800" dirty="0" smtClean="0">
                <a:solidFill>
                  <a:srgbClr val="000000"/>
                </a:solidFill>
              </a:rPr>
              <a:t>,</a:t>
            </a:r>
            <a:r>
              <a:rPr lang="fr-FR" sz="1800" dirty="0" smtClean="0">
                <a:solidFill>
                  <a:srgbClr val="0000FF"/>
                </a:solidFill>
              </a:rPr>
              <a:t>t</a:t>
            </a:r>
            <a:r>
              <a:rPr lang="fr-FR" sz="1800" dirty="0">
                <a:solidFill>
                  <a:srgbClr val="000000"/>
                </a:solidFill>
              </a:rPr>
              <a:t>)</a:t>
            </a:r>
          </a:p>
          <a:p>
            <a:pPr algn="just">
              <a:buClr>
                <a:srgbClr val="333399"/>
              </a:buClr>
              <a:buFont typeface="Wingdings" charset="0"/>
              <a:buChar char="v"/>
              <a:defRPr/>
            </a:pPr>
            <a:endParaRPr lang="fr-FR" sz="1800" dirty="0" smtClean="0">
              <a:solidFill>
                <a:srgbClr val="000000"/>
              </a:solidFill>
            </a:endParaRPr>
          </a:p>
          <a:p>
            <a:pPr algn="ctr">
              <a:buClr>
                <a:srgbClr val="333399"/>
              </a:buClr>
              <a:buFont typeface="Wingdings" charset="0"/>
              <a:buChar char="v"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Beyond</a:t>
            </a:r>
            <a:r>
              <a:rPr lang="fr-FR" sz="1600" dirty="0" smtClean="0">
                <a:solidFill>
                  <a:srgbClr val="000000"/>
                </a:solidFill>
              </a:rPr>
              <a:t> the </a:t>
            </a:r>
            <a:r>
              <a:rPr lang="fr-FR" sz="1600" dirty="0" err="1" smtClean="0">
                <a:solidFill>
                  <a:srgbClr val="000000"/>
                </a:solidFill>
              </a:rPr>
              <a:t>already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probed</a:t>
            </a:r>
            <a:r>
              <a:rPr lang="fr-FR" sz="1600" dirty="0" smtClean="0">
                <a:solidFill>
                  <a:srgbClr val="000000"/>
                </a:solidFill>
              </a:rPr>
              <a:t>  (Q</a:t>
            </a:r>
            <a:r>
              <a:rPr lang="fr-FR" sz="1600" baseline="30000" dirty="0" smtClean="0">
                <a:solidFill>
                  <a:srgbClr val="000000"/>
                </a:solidFill>
              </a:rPr>
              <a:t>2</a:t>
            </a:r>
            <a:r>
              <a:rPr lang="fr-FR" sz="1600" dirty="0" smtClean="0">
                <a:solidFill>
                  <a:srgbClr val="000000"/>
                </a:solidFill>
              </a:rPr>
              <a:t>,t) </a:t>
            </a:r>
            <a:r>
              <a:rPr lang="fr-FR" sz="1600" dirty="0" err="1" smtClean="0">
                <a:solidFill>
                  <a:srgbClr val="000000"/>
                </a:solidFill>
              </a:rPr>
              <a:t>dependences</a:t>
            </a:r>
            <a:r>
              <a:rPr lang="fr-FR" sz="1600" dirty="0" smtClean="0">
                <a:solidFill>
                  <a:srgbClr val="000000"/>
                </a:solidFill>
              </a:rPr>
              <a:t> of the </a:t>
            </a:r>
            <a:r>
              <a:rPr lang="fr-FR" sz="1600" dirty="0" err="1" smtClean="0">
                <a:solidFill>
                  <a:srgbClr val="000000"/>
                </a:solidFill>
              </a:rPr>
              <a:t>nucleon</a:t>
            </a:r>
            <a:r>
              <a:rPr lang="fr-FR" sz="1600" dirty="0" smtClean="0">
                <a:solidFill>
                  <a:srgbClr val="000000"/>
                </a:solidFill>
              </a:rPr>
              <a:t> structure, the (</a:t>
            </a:r>
            <a:r>
              <a:rPr lang="fr-FR" sz="16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x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fr-FR" sz="16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sz="1600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r>
              <a:rPr lang="fr-FR" sz="1600" b="1" dirty="0" smtClean="0">
                <a:solidFill>
                  <a:srgbClr val="FF0000"/>
                </a:solidFill>
              </a:rPr>
              <a:t>-</a:t>
            </a:r>
            <a:r>
              <a:rPr lang="fr-FR" sz="1600" b="1" dirty="0" err="1" smtClean="0">
                <a:solidFill>
                  <a:srgbClr val="FF0000"/>
                </a:solidFill>
              </a:rPr>
              <a:t>dependences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smtClean="0"/>
              <a:t>are the </a:t>
            </a:r>
            <a:r>
              <a:rPr lang="fr-FR" sz="1600" b="1" dirty="0" smtClean="0">
                <a:solidFill>
                  <a:srgbClr val="FF0000"/>
                </a:solidFill>
              </a:rPr>
              <a:t>new </a:t>
            </a:r>
            <a:r>
              <a:rPr lang="fr-FR" sz="1600" b="1" dirty="0" err="1" smtClean="0">
                <a:solidFill>
                  <a:srgbClr val="FF0000"/>
                </a:solidFill>
              </a:rPr>
              <a:t>unknown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dirty="0" smtClean="0">
                <a:solidFill>
                  <a:srgbClr val="000000"/>
                </a:solidFill>
              </a:rPr>
              <a:t>major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physics</a:t>
            </a:r>
            <a:r>
              <a:rPr lang="fr-FR" sz="1600" b="1" dirty="0" smtClean="0">
                <a:solidFill>
                  <a:srgbClr val="FF0000"/>
                </a:solidFill>
              </a:rPr>
              <a:t> components</a:t>
            </a:r>
            <a:r>
              <a:rPr lang="fr-FR" sz="1600" dirty="0" smtClean="0"/>
              <a:t>. </a:t>
            </a:r>
          </a:p>
          <a:p>
            <a:pPr algn="ctr">
              <a:buClr>
                <a:srgbClr val="333399"/>
              </a:buClr>
              <a:buFont typeface="Wingdings" charset="0"/>
              <a:buChar char="v"/>
              <a:defRPr/>
            </a:pPr>
            <a:endParaRPr lang="fr-FR" sz="1800" dirty="0">
              <a:solidFill>
                <a:srgbClr val="000000"/>
              </a:solidFill>
            </a:endParaRPr>
          </a:p>
          <a:p>
            <a:pPr algn="ctr">
              <a:buClr>
                <a:srgbClr val="333399"/>
              </a:buClr>
              <a:buFont typeface="Wingdings" charset="0"/>
              <a:buChar char="v"/>
              <a:defRPr/>
            </a:pP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600" b="1" dirty="0" err="1">
                <a:solidFill>
                  <a:srgbClr val="008000"/>
                </a:solidFill>
              </a:rPr>
              <a:t>GPDs</a:t>
            </a:r>
            <a:r>
              <a:rPr lang="fr-FR" sz="1600" dirty="0">
                <a:solidFill>
                  <a:srgbClr val="000000"/>
                </a:solidFill>
              </a:rPr>
              <a:t> encode the </a:t>
            </a:r>
            <a:r>
              <a:rPr lang="fr-FR" sz="1600" b="1" dirty="0" err="1">
                <a:solidFill>
                  <a:srgbClr val="FF0000"/>
                </a:solidFill>
              </a:rPr>
              <a:t>correlations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between</a:t>
            </a:r>
            <a:r>
              <a:rPr lang="fr-FR" sz="1600" b="1" dirty="0">
                <a:solidFill>
                  <a:srgbClr val="FF0000"/>
                </a:solidFill>
              </a:rPr>
              <a:t> partons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through</a:t>
            </a:r>
            <a:r>
              <a:rPr lang="fr-FR" sz="1600" dirty="0" smtClean="0">
                <a:solidFill>
                  <a:srgbClr val="000000"/>
                </a:solidFill>
              </a:rPr>
              <a:t> the </a:t>
            </a:r>
          </a:p>
          <a:p>
            <a:pPr algn="ctr">
              <a:buClr>
                <a:srgbClr val="333399"/>
              </a:buClr>
              <a:defRPr/>
            </a:pPr>
            <a:r>
              <a:rPr lang="fr-FR" sz="1600" b="1" dirty="0">
                <a:solidFill>
                  <a:srgbClr val="FF0000"/>
                </a:solidFill>
                <a:latin typeface="Symbol" charset="2"/>
                <a:cs typeface="Symbol" charset="2"/>
              </a:rPr>
              <a:t>(</a:t>
            </a:r>
            <a:r>
              <a:rPr lang="fr-FR" sz="16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x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fr-FR" sz="16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sz="1600" b="1" dirty="0">
                <a:solidFill>
                  <a:srgbClr val="FF0000"/>
                </a:solidFill>
                <a:latin typeface="Symbol" charset="2"/>
                <a:cs typeface="Symbol" charset="2"/>
              </a:rPr>
              <a:t>)</a:t>
            </a:r>
            <a:r>
              <a:rPr lang="fr-FR" sz="1600" b="1" dirty="0" smtClean="0">
                <a:solidFill>
                  <a:srgbClr val="FF0000"/>
                </a:solidFill>
              </a:rPr>
              <a:t>-</a:t>
            </a:r>
            <a:r>
              <a:rPr lang="fr-FR" sz="1600" b="1" dirty="0" err="1" smtClean="0">
                <a:solidFill>
                  <a:srgbClr val="FF0000"/>
                </a:solidFill>
              </a:rPr>
              <a:t>dependences</a:t>
            </a:r>
            <a:r>
              <a:rPr lang="fr-FR" sz="16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buClr>
                <a:srgbClr val="333399"/>
              </a:buClr>
              <a:buFont typeface="Wingdings" charset="0"/>
              <a:buChar char="v"/>
              <a:defRPr/>
            </a:pPr>
            <a:endParaRPr lang="fr-FR" sz="1600" dirty="0">
              <a:solidFill>
                <a:srgbClr val="000000"/>
              </a:solidFill>
            </a:endParaRPr>
          </a:p>
          <a:p>
            <a:pPr algn="ctr">
              <a:buClr>
                <a:srgbClr val="333399"/>
              </a:buClr>
              <a:buFont typeface="Wingdings" charset="0"/>
              <a:buChar char="v"/>
              <a:defRPr/>
            </a:pPr>
            <a:r>
              <a:rPr lang="fr-FR" sz="1600" dirty="0" smtClean="0">
                <a:solidFill>
                  <a:srgbClr val="000000"/>
                </a:solidFill>
              </a:rPr>
              <a:t> As </a:t>
            </a:r>
            <a:r>
              <a:rPr lang="fr-FR" sz="1600" dirty="0" err="1" smtClean="0">
                <a:solidFill>
                  <a:srgbClr val="000000"/>
                </a:solidFill>
              </a:rPr>
              <a:t>today</a:t>
            </a:r>
            <a:r>
              <a:rPr lang="fr-FR" sz="1600" dirty="0" smtClean="0">
                <a:solidFill>
                  <a:srgbClr val="000000"/>
                </a:solidFill>
              </a:rPr>
              <a:t>, </a:t>
            </a:r>
            <a:r>
              <a:rPr lang="fr-FR" sz="1600" b="1" dirty="0" smtClean="0">
                <a:solidFill>
                  <a:srgbClr val="008000"/>
                </a:solidFill>
              </a:rPr>
              <a:t>DDVCS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constitutes</a:t>
            </a:r>
            <a:r>
              <a:rPr lang="fr-FR" sz="1600" dirty="0" smtClean="0">
                <a:solidFill>
                  <a:srgbClr val="000000"/>
                </a:solidFill>
              </a:rPr>
              <a:t> the </a:t>
            </a:r>
            <a:r>
              <a:rPr lang="fr-FR" sz="1600" dirty="0" err="1" smtClean="0">
                <a:solidFill>
                  <a:srgbClr val="000000"/>
                </a:solidFill>
              </a:rPr>
              <a:t>only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channel</a:t>
            </a:r>
            <a:r>
              <a:rPr lang="fr-FR" sz="1600" dirty="0" smtClean="0">
                <a:solidFill>
                  <a:srgbClr val="000000"/>
                </a:solidFill>
              </a:rPr>
              <a:t> to </a:t>
            </a:r>
            <a:r>
              <a:rPr lang="fr-FR" sz="1600" dirty="0" err="1" smtClean="0">
                <a:solidFill>
                  <a:srgbClr val="000000"/>
                </a:solidFill>
              </a:rPr>
              <a:t>experimentally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access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8000"/>
                </a:solidFill>
              </a:rPr>
              <a:t>GPDs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err="1" smtClean="0">
                <a:solidFill>
                  <a:srgbClr val="008000"/>
                </a:solidFill>
              </a:rPr>
              <a:t>at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fr-FR" sz="16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≠</a:t>
            </a:r>
            <a:r>
              <a:rPr lang="fr-FR" sz="1600" b="1" dirty="0" err="1">
                <a:solidFill>
                  <a:srgbClr val="008000"/>
                </a:solidFill>
                <a:latin typeface="Symbol" charset="2"/>
                <a:cs typeface="Symbol" charset="2"/>
              </a:rPr>
              <a:t>x</a:t>
            </a:r>
            <a:r>
              <a:rPr lang="fr-FR" sz="1600" dirty="0" smtClean="0">
                <a:solidFill>
                  <a:srgbClr val="000000"/>
                </a:solidFill>
              </a:rPr>
              <a:t>.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6197600" y="5449888"/>
            <a:ext cx="142875" cy="1222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00804" y="2629044"/>
            <a:ext cx="2617946" cy="41922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4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04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2634961" y="260836"/>
            <a:ext cx="380750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Physics Impact of DDVCS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5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93076"/>
              </p:ext>
            </p:extLst>
          </p:nvPr>
        </p:nvGraphicFramePr>
        <p:xfrm>
          <a:off x="3175000" y="1510771"/>
          <a:ext cx="2967038" cy="42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0" name="Equation" r:id="rId4" imgW="1434960" imgH="241200" progId="Equation.3">
                  <p:embed/>
                </p:oleObj>
              </mc:Choice>
              <mc:Fallback>
                <p:oleObj name="Equation" r:id="rId4" imgW="143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1510771"/>
                        <a:ext cx="2967038" cy="422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57476" y="1142743"/>
            <a:ext cx="2508998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56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Generalized Parton distributions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703514" y="1142743"/>
            <a:ext cx="4021137" cy="771621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76200" y="2489601"/>
            <a:ext cx="4038600" cy="1320571"/>
            <a:chOff x="192" y="2208"/>
            <a:chExt cx="2544" cy="986"/>
          </a:xfrm>
        </p:grpSpPr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578" y="2208"/>
              <a:ext cx="109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33CC33"/>
                  </a:solidFill>
                  <a:latin typeface="Times New Roman" pitchFamily="18" charset="0"/>
                </a:rPr>
                <a:t>Link to DIS at </a:t>
              </a:r>
              <a:r>
                <a:rPr lang="en-US" altLang="en-US" i="1">
                  <a:solidFill>
                    <a:srgbClr val="33CC33"/>
                  </a:solidFill>
                  <a:latin typeface="Symbol" pitchFamily="18" charset="2"/>
                </a:rPr>
                <a:t>x</a:t>
              </a:r>
              <a:r>
                <a:rPr lang="en-US" altLang="en-US" i="1">
                  <a:solidFill>
                    <a:srgbClr val="33CC33"/>
                  </a:solidFill>
                  <a:latin typeface="Times New Roman" pitchFamily="18" charset="0"/>
                </a:rPr>
                <a:t>=t=0</a:t>
              </a:r>
            </a:p>
          </p:txBody>
        </p:sp>
        <p:graphicFrame>
          <p:nvGraphicFramePr>
            <p:cNvPr id="23" name="Object 10"/>
            <p:cNvGraphicFramePr>
              <a:graphicFrameLocks noChangeAspect="1"/>
            </p:cNvGraphicFramePr>
            <p:nvPr/>
          </p:nvGraphicFramePr>
          <p:xfrm>
            <a:off x="224" y="2522"/>
            <a:ext cx="2480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41" name="Equation" r:id="rId6" imgW="1904760" imgH="482400" progId="Equation.DSMT4">
                    <p:embed/>
                  </p:oleObj>
                </mc:Choice>
                <mc:Fallback>
                  <p:oleObj name="Equation" r:id="rId6" imgW="190476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" y="2522"/>
                          <a:ext cx="2480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92" y="2234"/>
              <a:ext cx="2544" cy="960"/>
            </a:xfrm>
            <a:prstGeom prst="rect">
              <a:avLst/>
            </a:prstGeom>
            <a:noFill/>
            <a:ln w="28575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597401" y="2522074"/>
            <a:ext cx="2491365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56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33CC33"/>
                </a:solidFill>
                <a:latin typeface="Times New Roman" pitchFamily="18" charset="0"/>
              </a:rPr>
              <a:t>Link to form factors</a:t>
            </a:r>
            <a:r>
              <a:rPr lang="en-US" altLang="en-US">
                <a:latin typeface="Times New Roman" pitchFamily="18" charset="0"/>
              </a:rPr>
              <a:t> (sum rules)</a:t>
            </a:r>
            <a:endParaRPr lang="en-US" altLang="en-US" i="1">
              <a:latin typeface="Times New Roman" pitchFamily="18" charset="0"/>
            </a:endParaRPr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482113"/>
              </p:ext>
            </p:extLst>
          </p:nvPr>
        </p:nvGraphicFramePr>
        <p:xfrm>
          <a:off x="4581526" y="2890103"/>
          <a:ext cx="4398963" cy="1529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2" name="Equation" r:id="rId8" imgW="2920680" imgH="965160" progId="Equation.DSMT4">
                  <p:embed/>
                </p:oleObj>
              </mc:Choice>
              <mc:Fallback>
                <p:oleObj name="Equation" r:id="rId8" imgW="29206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6" y="2890103"/>
                        <a:ext cx="4398963" cy="1529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495800" y="2514342"/>
            <a:ext cx="4597400" cy="1980857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838200" y="4840032"/>
            <a:ext cx="7315200" cy="1581902"/>
            <a:chOff x="90" y="3308"/>
            <a:chExt cx="4091" cy="81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90" y="3308"/>
              <a:ext cx="4071" cy="8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" name="Object 15"/>
            <p:cNvGraphicFramePr>
              <a:graphicFrameLocks noChangeAspect="1"/>
            </p:cNvGraphicFramePr>
            <p:nvPr/>
          </p:nvGraphicFramePr>
          <p:xfrm>
            <a:off x="100" y="3591"/>
            <a:ext cx="4025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43" name="Equation" r:id="rId10" imgW="3187440" imgH="469800" progId="Equation.DSMT4">
                    <p:embed/>
                  </p:oleObj>
                </mc:Choice>
                <mc:Fallback>
                  <p:oleObj name="Equation" r:id="rId10" imgW="318744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" y="3591"/>
                          <a:ext cx="4025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138" y="3348"/>
              <a:ext cx="404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Access to </a:t>
              </a:r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</a:rPr>
                <a:t>quark angular momentum</a:t>
              </a:r>
              <a:r>
                <a:rPr lang="en-US" altLang="en-US">
                  <a:latin typeface="Times New Roman" pitchFamily="18" charset="0"/>
                </a:rPr>
                <a:t> (Ji’s sum rule)</a:t>
              </a:r>
            </a:p>
          </p:txBody>
        </p:sp>
      </p:grpSp>
      <p:sp>
        <p:nvSpPr>
          <p:cNvPr id="32" name="AutoShape 22"/>
          <p:cNvSpPr>
            <a:spLocks noChangeArrowheads="1"/>
          </p:cNvSpPr>
          <p:nvPr/>
        </p:nvSpPr>
        <p:spPr bwMode="auto">
          <a:xfrm rot="5456627" flipV="1">
            <a:off x="2834159" y="3200615"/>
            <a:ext cx="289783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2694273">
            <a:off x="3048000" y="1960754"/>
            <a:ext cx="312738" cy="553588"/>
          </a:xfrm>
          <a:prstGeom prst="downArrow">
            <a:avLst>
              <a:gd name="adj1" fmla="val 50000"/>
              <a:gd name="adj2" fmla="val 45431"/>
            </a:avLst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0"/>
                  <a:invGamma/>
                </a:srgbClr>
              </a:gs>
            </a:gsLst>
            <a:lin ang="5400000" scaled="1"/>
          </a:gradFill>
          <a:ln w="12700" cap="rnd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 rot="18815724">
            <a:off x="5873939" y="1962076"/>
            <a:ext cx="312360" cy="554038"/>
          </a:xfrm>
          <a:prstGeom prst="downArrow">
            <a:avLst>
              <a:gd name="adj1" fmla="val 50000"/>
              <a:gd name="adj2" fmla="val 43193"/>
            </a:avLst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0"/>
                  <a:invGamma/>
                </a:srgbClr>
              </a:gs>
            </a:gsLst>
            <a:lin ang="5400000" scaled="1"/>
          </a:gradFill>
          <a:ln w="12700" cap="rnd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76200" y="3977176"/>
            <a:ext cx="297180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56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1800"/>
              <a:t>No similar relations for </a:t>
            </a:r>
          </a:p>
        </p:txBody>
      </p:sp>
      <p:graphicFrame>
        <p:nvGraphicFramePr>
          <p:cNvPr id="3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09713"/>
              </p:ext>
            </p:extLst>
          </p:nvPr>
        </p:nvGraphicFramePr>
        <p:xfrm>
          <a:off x="2514600" y="3961713"/>
          <a:ext cx="1390650" cy="35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4" name="Equation" r:id="rId12" imgW="672840" imgH="203040" progId="Equation.DSMT4">
                  <p:embed/>
                </p:oleObj>
              </mc:Choice>
              <mc:Fallback>
                <p:oleObj name="Equation" r:id="rId12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1713"/>
                        <a:ext cx="1390650" cy="355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4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04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2676980" y="932259"/>
            <a:ext cx="380750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Physics Impact of DDVCS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588042" y="1796332"/>
            <a:ext cx="7992888" cy="2185214"/>
            <a:chOff x="599801" y="1761058"/>
            <a:chExt cx="7992888" cy="2185214"/>
          </a:xfrm>
        </p:grpSpPr>
        <p:sp>
          <p:nvSpPr>
            <p:cNvPr id="2" name="ZoneTexte 1"/>
            <p:cNvSpPr txBox="1"/>
            <p:nvPr/>
          </p:nvSpPr>
          <p:spPr>
            <a:xfrm>
              <a:off x="599801" y="1761058"/>
              <a:ext cx="7992888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Ø"/>
              </a:pPr>
              <a:r>
                <a:rPr lang="en-US" sz="1800" b="1" i="1" dirty="0" smtClean="0">
                  <a:solidFill>
                    <a:srgbClr val="0000FF"/>
                  </a:solidFill>
                  <a:latin typeface="Calibri"/>
                  <a:cs typeface="Calibri"/>
                </a:rPr>
                <a:t>Nucleon tomography</a:t>
              </a:r>
            </a:p>
            <a:p>
              <a:pPr marL="285750" indent="-285750">
                <a:buFont typeface="Wingdings" charset="2"/>
                <a:buChar char="Ø"/>
              </a:pPr>
              <a:endParaRPr lang="en-US" sz="1800" b="1" i="1" dirty="0">
                <a:solidFill>
                  <a:srgbClr val="0000FF"/>
                </a:solidFill>
                <a:latin typeface="Calibri"/>
                <a:cs typeface="Calibri"/>
              </a:endParaRPr>
            </a:p>
            <a:p>
              <a:pPr marL="285750" indent="-285750">
                <a:buFont typeface="Wingdings" charset="2"/>
                <a:buChar char="Ø"/>
              </a:pPr>
              <a:endParaRPr lang="en-US" sz="1800" b="1" i="1" dirty="0" smtClean="0">
                <a:solidFill>
                  <a:srgbClr val="0000FF"/>
                </a:solidFill>
                <a:latin typeface="Calibri"/>
                <a:cs typeface="Calibri"/>
              </a:endParaRPr>
            </a:p>
            <a:p>
              <a:endParaRPr lang="en-US" sz="1800" b="1" i="1" dirty="0">
                <a:solidFill>
                  <a:srgbClr val="0000FF"/>
                </a:solidFill>
                <a:latin typeface="Calibri"/>
                <a:cs typeface="Calibri"/>
              </a:endParaRPr>
            </a:p>
            <a:p>
              <a:pPr algn="just"/>
              <a:r>
                <a:rPr lang="en-US" sz="1600" dirty="0" smtClean="0">
                  <a:latin typeface="Comic Sans MS"/>
                  <a:cs typeface="Comic Sans MS"/>
                </a:rPr>
                <a:t>The measurement of the uncorrelated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x</a:t>
              </a:r>
              <a:r>
                <a:rPr lang="en-US" sz="1600" dirty="0" smtClean="0">
                  <a:latin typeface="Comic Sans MS"/>
                  <a:cs typeface="Comic Sans MS"/>
                </a:rPr>
                <a:t>-dependence at fixed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h</a:t>
              </a:r>
              <a:r>
                <a:rPr lang="en-US" sz="1600" dirty="0" smtClean="0">
                  <a:latin typeface="Comic Sans MS"/>
                  <a:cs typeface="Comic Sans MS"/>
                </a:rPr>
                <a:t> will allow for an 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model independent</a:t>
              </a:r>
              <a:r>
                <a:rPr lang="en-US" sz="1600" dirty="0" smtClean="0">
                  <a:latin typeface="Comic Sans MS"/>
                  <a:cs typeface="Comic Sans MS"/>
                </a:rPr>
                <a:t> experimental 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determination</a:t>
              </a:r>
              <a:r>
                <a:rPr lang="en-US" sz="1600" dirty="0" smtClean="0">
                  <a:latin typeface="Comic Sans MS"/>
                  <a:cs typeface="Comic Sans MS"/>
                </a:rPr>
                <a:t> of the </a:t>
              </a:r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transverse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parton</a:t>
              </a:r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densities</a:t>
              </a:r>
              <a:r>
                <a:rPr lang="en-US" sz="1600" dirty="0" smtClean="0">
                  <a:latin typeface="Comic Sans MS"/>
                  <a:cs typeface="Comic Sans MS"/>
                </a:rPr>
                <a:t> at zero-</a:t>
              </a:r>
              <a:r>
                <a:rPr lang="en-US" sz="1600" dirty="0" err="1" smtClean="0">
                  <a:latin typeface="Comic Sans MS"/>
                  <a:cs typeface="Comic Sans MS"/>
                </a:rPr>
                <a:t>skewdness</a:t>
              </a:r>
              <a:r>
                <a:rPr lang="en-US" sz="1600" dirty="0" smtClean="0">
                  <a:latin typeface="Comic Sans MS"/>
                  <a:cs typeface="Comic Sans MS"/>
                </a:rPr>
                <a:t>, which is today obtained from an model-dependent extrapolation of DVCS data. </a:t>
              </a:r>
              <a:endParaRPr lang="en-US" sz="1600" b="1" i="1" dirty="0">
                <a:latin typeface="Comic Sans MS"/>
                <a:cs typeface="Comic Sans MS"/>
              </a:endParaRPr>
            </a:p>
          </p:txBody>
        </p:sp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465198"/>
                </p:ext>
              </p:extLst>
            </p:nvPr>
          </p:nvGraphicFramePr>
          <p:xfrm>
            <a:off x="1756291" y="2116850"/>
            <a:ext cx="5655179" cy="811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88" name="…quation" r:id="rId4" imgW="3276600" imgH="469900" progId="Equation.3">
                    <p:embed/>
                  </p:oleObj>
                </mc:Choice>
                <mc:Fallback>
                  <p:oleObj name="…quation" r:id="rId4" imgW="32766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56291" y="2116850"/>
                          <a:ext cx="5655179" cy="811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er 15"/>
          <p:cNvGrpSpPr/>
          <p:nvPr/>
        </p:nvGrpSpPr>
        <p:grpSpPr>
          <a:xfrm>
            <a:off x="586588" y="4351886"/>
            <a:ext cx="7992888" cy="1938992"/>
            <a:chOff x="599801" y="1772816"/>
            <a:chExt cx="7992888" cy="1938992"/>
          </a:xfrm>
        </p:grpSpPr>
        <p:sp>
          <p:nvSpPr>
            <p:cNvPr id="17" name="ZoneTexte 16"/>
            <p:cNvSpPr txBox="1"/>
            <p:nvPr/>
          </p:nvSpPr>
          <p:spPr>
            <a:xfrm>
              <a:off x="599801" y="1772816"/>
              <a:ext cx="79928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Ø"/>
              </a:pPr>
              <a:r>
                <a:rPr lang="en-US" sz="1800" b="1" i="1" dirty="0" smtClean="0">
                  <a:solidFill>
                    <a:srgbClr val="0000FF"/>
                  </a:solidFill>
                  <a:latin typeface="Calibri"/>
                  <a:cs typeface="Calibri"/>
                </a:rPr>
                <a:t>Nuclear force distribution</a:t>
              </a:r>
            </a:p>
            <a:p>
              <a:pPr marL="285750" indent="-285750">
                <a:buFont typeface="Wingdings" charset="2"/>
                <a:buChar char="Ø"/>
              </a:pPr>
              <a:endParaRPr lang="en-US" sz="1800" b="1" i="1" dirty="0">
                <a:solidFill>
                  <a:srgbClr val="0000FF"/>
                </a:solidFill>
                <a:latin typeface="Calibri"/>
                <a:cs typeface="Calibri"/>
              </a:endParaRPr>
            </a:p>
            <a:p>
              <a:pPr marL="285750" indent="-285750">
                <a:buFont typeface="Wingdings" charset="2"/>
                <a:buChar char="Ø"/>
              </a:pPr>
              <a:endParaRPr lang="en-US" sz="1800" b="1" i="1" dirty="0" smtClean="0">
                <a:solidFill>
                  <a:srgbClr val="0000FF"/>
                </a:solidFill>
                <a:latin typeface="Calibri"/>
                <a:cs typeface="Calibri"/>
              </a:endParaRPr>
            </a:p>
            <a:p>
              <a:endParaRPr lang="en-US" sz="1800" b="1" i="1" dirty="0">
                <a:solidFill>
                  <a:srgbClr val="0000FF"/>
                </a:solidFill>
                <a:latin typeface="Calibri"/>
                <a:cs typeface="Calibri"/>
              </a:endParaRPr>
            </a:p>
            <a:p>
              <a:pPr algn="just"/>
              <a:r>
                <a:rPr lang="en-US" sz="1600" dirty="0" smtClean="0">
                  <a:latin typeface="Comic Sans MS"/>
                  <a:cs typeface="Comic Sans MS"/>
                </a:rPr>
                <a:t>The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x</a:t>
              </a:r>
              <a:r>
                <a:rPr lang="en-US" sz="1600" dirty="0" smtClean="0">
                  <a:latin typeface="Comic Sans MS"/>
                  <a:cs typeface="Comic Sans MS"/>
                </a:rPr>
                <a:t>-dependence at the first </a:t>
              </a:r>
              <a:r>
                <a:rPr lang="en-US" sz="1600" dirty="0" err="1" smtClean="0">
                  <a:latin typeface="Comic Sans MS"/>
                  <a:cs typeface="Comic Sans MS"/>
                </a:rPr>
                <a:t>Mellin</a:t>
              </a:r>
              <a:r>
                <a:rPr lang="en-US" sz="1600" dirty="0" smtClean="0">
                  <a:latin typeface="Comic Sans MS"/>
                  <a:cs typeface="Comic Sans MS"/>
                </a:rPr>
                <a:t> moment of GPDs contains information about the </a:t>
              </a:r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spatial distribution of forces </a:t>
              </a:r>
              <a:r>
                <a:rPr lang="en-US" sz="1600" dirty="0" smtClean="0">
                  <a:latin typeface="Comic Sans MS"/>
                  <a:cs typeface="Comic Sans MS"/>
                </a:rPr>
                <a:t>experienced by </a:t>
              </a:r>
              <a:r>
                <a:rPr lang="en-US" sz="1600" dirty="0" err="1" smtClean="0">
                  <a:latin typeface="Comic Sans MS"/>
                  <a:cs typeface="Comic Sans MS"/>
                </a:rPr>
                <a:t>partons</a:t>
              </a:r>
              <a:r>
                <a:rPr lang="en-US" sz="1600" dirty="0" smtClean="0">
                  <a:latin typeface="Comic Sans MS"/>
                  <a:cs typeface="Comic Sans MS"/>
                </a:rPr>
                <a:t> inside the nucleon, encoded within the so-called 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D-term</a:t>
              </a:r>
              <a:r>
                <a:rPr lang="en-US" sz="1600" dirty="0" smtClean="0">
                  <a:latin typeface="Comic Sans MS"/>
                  <a:cs typeface="Comic Sans MS"/>
                </a:rPr>
                <a:t>.</a:t>
              </a:r>
              <a:endParaRPr lang="en-US" sz="1600" b="1" i="1" dirty="0">
                <a:latin typeface="Comic Sans MS"/>
                <a:cs typeface="Comic Sans MS"/>
              </a:endParaRPr>
            </a:p>
          </p:txBody>
        </p:sp>
        <p:graphicFrame>
          <p:nvGraphicFramePr>
            <p:cNvPr id="18" name="Obje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7014680"/>
                </p:ext>
              </p:extLst>
            </p:nvPr>
          </p:nvGraphicFramePr>
          <p:xfrm>
            <a:off x="2062676" y="2105695"/>
            <a:ext cx="5040312" cy="833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89" name="…quation" r:id="rId6" imgW="2921000" imgH="482600" progId="Equation.3">
                    <p:embed/>
                  </p:oleObj>
                </mc:Choice>
                <mc:Fallback>
                  <p:oleObj name="…quation" r:id="rId6" imgW="29210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62676" y="2105695"/>
                          <a:ext cx="5040312" cy="833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5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04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99393" y="932259"/>
            <a:ext cx="2562676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Reaction Process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2" name="Grouper 1"/>
          <p:cNvGrpSpPr>
            <a:grpSpLocks noChangeAspect="1"/>
          </p:cNvGrpSpPr>
          <p:nvPr/>
        </p:nvGrpSpPr>
        <p:grpSpPr>
          <a:xfrm>
            <a:off x="122812" y="2776960"/>
            <a:ext cx="4752979" cy="4025413"/>
            <a:chOff x="239761" y="2547902"/>
            <a:chExt cx="4795244" cy="4061208"/>
          </a:xfrm>
        </p:grpSpPr>
        <p:pic>
          <p:nvPicPr>
            <p:cNvPr id="9" name="Picture 7" descr="K:\EarlyCarreer\DDVCS\unraveling\kinematicspair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761" y="2598865"/>
              <a:ext cx="4295328" cy="4010245"/>
            </a:xfrm>
            <a:prstGeom prst="rect">
              <a:avLst/>
            </a:prstGeom>
            <a:noFill/>
          </p:spPr>
        </p:pic>
        <p:sp>
          <p:nvSpPr>
            <p:cNvPr id="10" name="TextBox 6"/>
            <p:cNvSpPr txBox="1"/>
            <p:nvPr/>
          </p:nvSpPr>
          <p:spPr>
            <a:xfrm>
              <a:off x="1361163" y="2547902"/>
              <a:ext cx="966095" cy="48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</a:t>
              </a:r>
              <a:r>
                <a:rPr lang="en-US" sz="1200" dirty="0" smtClean="0"/>
                <a:t>cattered </a:t>
              </a:r>
            </a:p>
            <a:p>
              <a:pPr algn="ctr"/>
              <a:r>
                <a:rPr lang="en-US" sz="1200" dirty="0" smtClean="0"/>
                <a:t>electron</a:t>
              </a:r>
              <a:endParaRPr lang="en-US" sz="1200" dirty="0"/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4068910" y="3671290"/>
              <a:ext cx="966095" cy="48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</a:t>
              </a:r>
              <a:r>
                <a:rPr lang="en-US" sz="1200" dirty="0" smtClean="0"/>
                <a:t>cattered </a:t>
              </a:r>
            </a:p>
            <a:p>
              <a:pPr algn="ctr"/>
              <a:r>
                <a:rPr lang="en-US" sz="1200" dirty="0" smtClean="0"/>
                <a:t>proton</a:t>
              </a:r>
              <a:endParaRPr lang="en-US" sz="1200" dirty="0"/>
            </a:p>
          </p:txBody>
        </p:sp>
        <p:sp>
          <p:nvSpPr>
            <p:cNvPr id="12" name="TextBox 8"/>
            <p:cNvSpPr txBox="1"/>
            <p:nvPr/>
          </p:nvSpPr>
          <p:spPr>
            <a:xfrm flipH="1">
              <a:off x="1787494" y="4710934"/>
              <a:ext cx="833147" cy="28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Final </a:t>
              </a:r>
              <a:r>
                <a:rPr lang="en-US" sz="1200" dirty="0" smtClean="0">
                  <a:latin typeface="Symbol" charset="2"/>
                  <a:cs typeface="Symbol" charset="2"/>
                </a:rPr>
                <a:t>g</a:t>
              </a:r>
              <a:r>
                <a:rPr lang="en-US" sz="1200" dirty="0" smtClean="0"/>
                <a:t>*</a:t>
              </a:r>
              <a:endParaRPr lang="en-US" sz="1200" dirty="0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3053392" y="5734398"/>
              <a:ext cx="1142971" cy="48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</a:t>
              </a:r>
              <a:r>
                <a:rPr lang="en-US" sz="1200" dirty="0" smtClean="0"/>
                <a:t>epton pair </a:t>
              </a:r>
            </a:p>
            <a:p>
              <a:pPr algn="ctr"/>
              <a:r>
                <a:rPr lang="en-US" sz="1200" dirty="0"/>
                <a:t>f</a:t>
              </a:r>
              <a:r>
                <a:rPr lang="en-US" sz="1200" dirty="0" smtClean="0"/>
                <a:t>rom final </a:t>
              </a:r>
              <a:r>
                <a:rPr lang="en-US" sz="1200" dirty="0" smtClean="0">
                  <a:latin typeface="Symbol" charset="2"/>
                  <a:cs typeface="Symbol" charset="2"/>
                </a:rPr>
                <a:t>g</a:t>
              </a:r>
              <a:r>
                <a:rPr lang="en-US" sz="1200" dirty="0" smtClean="0"/>
                <a:t>*</a:t>
              </a:r>
              <a:endParaRPr lang="en-US" sz="1200" dirty="0"/>
            </a:p>
          </p:txBody>
        </p:sp>
      </p:grp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1531634" y="1592263"/>
            <a:ext cx="60902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M.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Guidal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M.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Vanderhaeghen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PRL 90 (2003) 012001     A.V.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Belitsky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D. Müller, PRL 90 (2003) 022001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31" name="Grouper 30"/>
          <p:cNvGrpSpPr/>
          <p:nvPr/>
        </p:nvGrpSpPr>
        <p:grpSpPr>
          <a:xfrm>
            <a:off x="736864" y="2098836"/>
            <a:ext cx="4471868" cy="1041697"/>
            <a:chOff x="1763688" y="2060848"/>
            <a:chExt cx="4471868" cy="1041697"/>
          </a:xfrm>
        </p:grpSpPr>
        <p:sp>
          <p:nvSpPr>
            <p:cNvPr id="32" name="TextBox 11"/>
            <p:cNvSpPr txBox="1"/>
            <p:nvPr/>
          </p:nvSpPr>
          <p:spPr>
            <a:xfrm>
              <a:off x="3274402" y="2066505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latin typeface="Arial Unicode MS"/>
                  <a:cs typeface="Arial Unicode MS"/>
                </a:rPr>
                <a:t>e + p + </a:t>
              </a:r>
              <a:r>
                <a:rPr lang="en-US" altLang="ko-KR" sz="2400" dirty="0" smtClean="0">
                  <a:latin typeface="Symbol" pitchFamily="18" charset="2"/>
                </a:rPr>
                <a:t>g</a:t>
              </a:r>
              <a:r>
                <a:rPr lang="en-US" altLang="ko-KR" sz="2400" baseline="30000" dirty="0" smtClean="0">
                  <a:latin typeface="Symbol" pitchFamily="18" charset="2"/>
                </a:rPr>
                <a:t>*</a:t>
              </a:r>
              <a:endParaRPr lang="ko-KR" altLang="en-US" sz="2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1763688" y="206084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Arial Unicode MS"/>
                  <a:cs typeface="Arial Unicode MS"/>
                </a:rPr>
                <a:t>e</a:t>
              </a:r>
              <a:r>
                <a:rPr lang="en-US" altLang="ko-KR" sz="2400" dirty="0" smtClean="0">
                  <a:latin typeface="Arial Unicode MS"/>
                  <a:cs typeface="Arial Unicode MS"/>
                </a:rPr>
                <a:t> + p</a:t>
              </a:r>
              <a:endParaRPr lang="ko-KR" altLang="en-US" sz="2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5227444" y="264088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Arial Unicode MS"/>
                  <a:cs typeface="Arial Unicode MS"/>
                </a:rPr>
                <a:t>l</a:t>
              </a:r>
              <a:r>
                <a:rPr lang="en-US" altLang="ko-KR" sz="2400" baseline="30000" dirty="0" smtClean="0">
                  <a:latin typeface="Symbol" pitchFamily="18" charset="2"/>
                </a:rPr>
                <a:t>+</a:t>
              </a:r>
              <a:r>
                <a:rPr lang="en-US" altLang="ko-KR" sz="2400" dirty="0" smtClean="0">
                  <a:latin typeface="Symbol" pitchFamily="18" charset="2"/>
                </a:rPr>
                <a:t> + </a:t>
              </a:r>
              <a:r>
                <a:rPr lang="en-US" altLang="ko-KR" sz="2400" dirty="0" smtClean="0">
                  <a:latin typeface="Arial Unicode MS"/>
                  <a:cs typeface="Arial Unicode MS"/>
                </a:rPr>
                <a:t>l</a:t>
              </a:r>
              <a:r>
                <a:rPr lang="en-US" altLang="ko-KR" sz="2400" baseline="30000" dirty="0" smtClean="0">
                  <a:latin typeface="Symbol" pitchFamily="18" charset="2"/>
                </a:rPr>
                <a:t>-</a:t>
              </a:r>
              <a:endParaRPr lang="ko-KR" altLang="en-US" sz="2400" baseline="300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36" name="직선 화살표 연결선 7"/>
            <p:cNvCxnSpPr/>
            <p:nvPr/>
          </p:nvCxnSpPr>
          <p:spPr>
            <a:xfrm>
              <a:off x="2699792" y="2348880"/>
              <a:ext cx="71999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er 4"/>
            <p:cNvGrpSpPr/>
            <p:nvPr/>
          </p:nvGrpSpPr>
          <p:grpSpPr>
            <a:xfrm>
              <a:off x="4594761" y="2570008"/>
              <a:ext cx="719999" cy="364248"/>
              <a:chOff x="4427984" y="2889552"/>
              <a:chExt cx="719999" cy="364248"/>
            </a:xfrm>
          </p:grpSpPr>
          <p:cxnSp>
            <p:nvCxnSpPr>
              <p:cNvPr id="37" name="직선 화살표 연결선 9"/>
              <p:cNvCxnSpPr/>
              <p:nvPr/>
            </p:nvCxnSpPr>
            <p:spPr>
              <a:xfrm>
                <a:off x="4427984" y="3253800"/>
                <a:ext cx="719999" cy="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12"/>
              <p:cNvCxnSpPr/>
              <p:nvPr/>
            </p:nvCxnSpPr>
            <p:spPr>
              <a:xfrm>
                <a:off x="4434333" y="2889552"/>
                <a:ext cx="0" cy="35999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774076"/>
              </p:ext>
            </p:extLst>
          </p:nvPr>
        </p:nvGraphicFramePr>
        <p:xfrm>
          <a:off x="5221755" y="3739712"/>
          <a:ext cx="3443361" cy="178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…quation" r:id="rId5" imgW="2590800" imgH="1308100" progId="Equation.3">
                  <p:embed/>
                </p:oleObj>
              </mc:Choice>
              <mc:Fallback>
                <p:oleObj name="…quation" r:id="rId5" imgW="25908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1755" y="3739712"/>
                        <a:ext cx="3443361" cy="1781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171697"/>
              </p:ext>
            </p:extLst>
          </p:nvPr>
        </p:nvGraphicFramePr>
        <p:xfrm>
          <a:off x="5204027" y="5793924"/>
          <a:ext cx="34877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…quation" r:id="rId7" imgW="1968500" imgH="406400" progId="Equation.3">
                  <p:embed/>
                </p:oleObj>
              </mc:Choice>
              <mc:Fallback>
                <p:oleObj name="…quation" r:id="rId7" imgW="1968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4027" y="5793924"/>
                        <a:ext cx="3487737" cy="720725"/>
                      </a:xfrm>
                      <a:prstGeom prst="rect">
                        <a:avLst/>
                      </a:prstGeom>
                      <a:solidFill>
                        <a:srgbClr val="FFF4E6"/>
                      </a:solidFill>
                      <a:ln w="127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Image 40" descr="handbag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43" y="2027772"/>
            <a:ext cx="2888297" cy="1620655"/>
          </a:xfrm>
          <a:prstGeom prst="rect">
            <a:avLst/>
          </a:prstGeom>
        </p:spPr>
      </p:pic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6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04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7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51930" y="932259"/>
            <a:ext cx="305760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Kinematic Coverage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pic>
        <p:nvPicPr>
          <p:cNvPr id="16" name="Picture 3" descr="K:\EarlyCarreer\DDVCS\unraveling\surface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074" y="1946604"/>
            <a:ext cx="4114800" cy="432054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757074" y="4689804"/>
            <a:ext cx="9906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62074" y="5680404"/>
            <a:ext cx="2438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20283" y="608247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x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598" y="548880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cxnSp>
        <p:nvCxnSpPr>
          <p:cNvPr id="22" name="직선 화살표 연결선 10"/>
          <p:cNvCxnSpPr/>
          <p:nvPr/>
        </p:nvCxnSpPr>
        <p:spPr>
          <a:xfrm flipH="1">
            <a:off x="2357274" y="2243784"/>
            <a:ext cx="324000" cy="1303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5691" y="1911324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DVCS</a:t>
            </a:r>
          </a:p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x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814474" y="1746525"/>
            <a:ext cx="1894500" cy="733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08974" y="137719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JLab 11 GeV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20946" y="1700358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GeV </a:t>
            </a:r>
          </a:p>
          <a:p>
            <a:r>
              <a:rPr lang="en-US" dirty="0" smtClean="0"/>
              <a:t>40 GeV 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2357273" y="3546804"/>
            <a:ext cx="390525" cy="2505075"/>
          </a:xfrm>
          <a:custGeom>
            <a:avLst/>
            <a:gdLst>
              <a:gd name="connsiteX0" fmla="*/ 314325 w 352057"/>
              <a:gd name="connsiteY0" fmla="*/ 0 h 3752850"/>
              <a:gd name="connsiteX1" fmla="*/ 323850 w 352057"/>
              <a:gd name="connsiteY1" fmla="*/ 1647825 h 3752850"/>
              <a:gd name="connsiteX2" fmla="*/ 0 w 352057"/>
              <a:gd name="connsiteY2" fmla="*/ 3752850 h 3752850"/>
              <a:gd name="connsiteX3" fmla="*/ 0 w 352057"/>
              <a:gd name="connsiteY3" fmla="*/ 3752850 h 3752850"/>
              <a:gd name="connsiteX0" fmla="*/ 361950 w 379408"/>
              <a:gd name="connsiteY0" fmla="*/ 0 h 3771900"/>
              <a:gd name="connsiteX1" fmla="*/ 323850 w 379408"/>
              <a:gd name="connsiteY1" fmla="*/ 1666875 h 3771900"/>
              <a:gd name="connsiteX2" fmla="*/ 0 w 379408"/>
              <a:gd name="connsiteY2" fmla="*/ 3771900 h 3771900"/>
              <a:gd name="connsiteX3" fmla="*/ 0 w 379408"/>
              <a:gd name="connsiteY3" fmla="*/ 3771900 h 3771900"/>
              <a:gd name="connsiteX0" fmla="*/ 361950 w 379408"/>
              <a:gd name="connsiteY0" fmla="*/ 0 h 2514600"/>
              <a:gd name="connsiteX1" fmla="*/ 323850 w 379408"/>
              <a:gd name="connsiteY1" fmla="*/ 409575 h 2514600"/>
              <a:gd name="connsiteX2" fmla="*/ 0 w 379408"/>
              <a:gd name="connsiteY2" fmla="*/ 2514600 h 2514600"/>
              <a:gd name="connsiteX3" fmla="*/ 0 w 379408"/>
              <a:gd name="connsiteY3" fmla="*/ 2514600 h 2514600"/>
              <a:gd name="connsiteX0" fmla="*/ 361950 w 371771"/>
              <a:gd name="connsiteY0" fmla="*/ 0 h 2514600"/>
              <a:gd name="connsiteX1" fmla="*/ 285750 w 371771"/>
              <a:gd name="connsiteY1" fmla="*/ 876300 h 2514600"/>
              <a:gd name="connsiteX2" fmla="*/ 0 w 371771"/>
              <a:gd name="connsiteY2" fmla="*/ 2514600 h 2514600"/>
              <a:gd name="connsiteX3" fmla="*/ 0 w 371771"/>
              <a:gd name="connsiteY3" fmla="*/ 2514600 h 2514600"/>
              <a:gd name="connsiteX0" fmla="*/ 361950 w 369854"/>
              <a:gd name="connsiteY0" fmla="*/ 0 h 2514600"/>
              <a:gd name="connsiteX1" fmla="*/ 266700 w 369854"/>
              <a:gd name="connsiteY1" fmla="*/ 1181100 h 2514600"/>
              <a:gd name="connsiteX2" fmla="*/ 0 w 369854"/>
              <a:gd name="connsiteY2" fmla="*/ 2514600 h 2514600"/>
              <a:gd name="connsiteX3" fmla="*/ 0 w 369854"/>
              <a:gd name="connsiteY3" fmla="*/ 2514600 h 2514600"/>
              <a:gd name="connsiteX0" fmla="*/ 390525 w 396830"/>
              <a:gd name="connsiteY0" fmla="*/ 0 h 2505075"/>
              <a:gd name="connsiteX1" fmla="*/ 266700 w 396830"/>
              <a:gd name="connsiteY1" fmla="*/ 1171575 h 2505075"/>
              <a:gd name="connsiteX2" fmla="*/ 0 w 396830"/>
              <a:gd name="connsiteY2" fmla="*/ 2505075 h 2505075"/>
              <a:gd name="connsiteX3" fmla="*/ 0 w 396830"/>
              <a:gd name="connsiteY3" fmla="*/ 2505075 h 2505075"/>
              <a:gd name="connsiteX0" fmla="*/ 390525 w 390525"/>
              <a:gd name="connsiteY0" fmla="*/ 0 h 2505075"/>
              <a:gd name="connsiteX1" fmla="*/ 266700 w 390525"/>
              <a:gd name="connsiteY1" fmla="*/ 1171575 h 2505075"/>
              <a:gd name="connsiteX2" fmla="*/ 0 w 390525"/>
              <a:gd name="connsiteY2" fmla="*/ 2505075 h 2505075"/>
              <a:gd name="connsiteX3" fmla="*/ 0 w 390525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2505075">
                <a:moveTo>
                  <a:pt x="390525" y="0"/>
                </a:moveTo>
                <a:cubicBezTo>
                  <a:pt x="373856" y="520700"/>
                  <a:pt x="331787" y="754063"/>
                  <a:pt x="266700" y="1171575"/>
                </a:cubicBezTo>
                <a:cubicBezTo>
                  <a:pt x="201613" y="1589087"/>
                  <a:pt x="44450" y="2282825"/>
                  <a:pt x="0" y="2505075"/>
                </a:cubicBezTo>
                <a:lnTo>
                  <a:pt x="0" y="25050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>
            <a:endCxn id="27" idx="2"/>
          </p:cNvCxnSpPr>
          <p:nvPr/>
        </p:nvCxnSpPr>
        <p:spPr>
          <a:xfrm flipH="1">
            <a:off x="2357273" y="5680404"/>
            <a:ext cx="76201" cy="371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719224" y="2260929"/>
            <a:ext cx="23755" cy="1350244"/>
          </a:xfrm>
          <a:custGeom>
            <a:avLst/>
            <a:gdLst>
              <a:gd name="connsiteX0" fmla="*/ 0 w 19050"/>
              <a:gd name="connsiteY0" fmla="*/ 0 h 1276350"/>
              <a:gd name="connsiteX1" fmla="*/ 19050 w 19050"/>
              <a:gd name="connsiteY1" fmla="*/ 1276350 h 1276350"/>
              <a:gd name="connsiteX2" fmla="*/ 19050 w 19050"/>
              <a:gd name="connsiteY2" fmla="*/ 1276350 h 1276350"/>
              <a:gd name="connsiteX0" fmla="*/ 0 w 31744"/>
              <a:gd name="connsiteY0" fmla="*/ 0 h 1276350"/>
              <a:gd name="connsiteX1" fmla="*/ 31744 w 31744"/>
              <a:gd name="connsiteY1" fmla="*/ 686393 h 1276350"/>
              <a:gd name="connsiteX2" fmla="*/ 19050 w 31744"/>
              <a:gd name="connsiteY2" fmla="*/ 1276350 h 1276350"/>
              <a:gd name="connsiteX3" fmla="*/ 19050 w 31744"/>
              <a:gd name="connsiteY3" fmla="*/ 1276350 h 1276350"/>
              <a:gd name="connsiteX0" fmla="*/ 0 w 31744"/>
              <a:gd name="connsiteY0" fmla="*/ 0 h 1317673"/>
              <a:gd name="connsiteX1" fmla="*/ 31744 w 31744"/>
              <a:gd name="connsiteY1" fmla="*/ 686393 h 1317673"/>
              <a:gd name="connsiteX2" fmla="*/ 19050 w 31744"/>
              <a:gd name="connsiteY2" fmla="*/ 1276350 h 1317673"/>
              <a:gd name="connsiteX3" fmla="*/ 19050 w 31744"/>
              <a:gd name="connsiteY3" fmla="*/ 1266896 h 1317673"/>
              <a:gd name="connsiteX0" fmla="*/ 0 w 20314"/>
              <a:gd name="connsiteY0" fmla="*/ 0 h 1317672"/>
              <a:gd name="connsiteX1" fmla="*/ 20314 w 20314"/>
              <a:gd name="connsiteY1" fmla="*/ 686393 h 1317672"/>
              <a:gd name="connsiteX2" fmla="*/ 19050 w 20314"/>
              <a:gd name="connsiteY2" fmla="*/ 1276350 h 1317672"/>
              <a:gd name="connsiteX3" fmla="*/ 19050 w 20314"/>
              <a:gd name="connsiteY3" fmla="*/ 1266896 h 1317672"/>
              <a:gd name="connsiteX0" fmla="*/ 11859 w 32776"/>
              <a:gd name="connsiteY0" fmla="*/ 0 h 1331427"/>
              <a:gd name="connsiteX1" fmla="*/ 32173 w 32776"/>
              <a:gd name="connsiteY1" fmla="*/ 686393 h 1331427"/>
              <a:gd name="connsiteX2" fmla="*/ 30909 w 32776"/>
              <a:gd name="connsiteY2" fmla="*/ 1276350 h 1331427"/>
              <a:gd name="connsiteX3" fmla="*/ 0 w 32776"/>
              <a:gd name="connsiteY3" fmla="*/ 1303848 h 1331427"/>
              <a:gd name="connsiteX0" fmla="*/ 12889 w 33879"/>
              <a:gd name="connsiteY0" fmla="*/ 0 h 1331427"/>
              <a:gd name="connsiteX1" fmla="*/ 33203 w 33879"/>
              <a:gd name="connsiteY1" fmla="*/ 686393 h 1331427"/>
              <a:gd name="connsiteX2" fmla="*/ 31939 w 33879"/>
              <a:gd name="connsiteY2" fmla="*/ 1276350 h 1331427"/>
              <a:gd name="connsiteX3" fmla="*/ 0 w 33879"/>
              <a:gd name="connsiteY3" fmla="*/ 1303849 h 1331427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203"/>
              <a:gd name="connsiteY0" fmla="*/ 0 h 1303883"/>
              <a:gd name="connsiteX1" fmla="*/ 33203 w 33203"/>
              <a:gd name="connsiteY1" fmla="*/ 686393 h 1303883"/>
              <a:gd name="connsiteX2" fmla="*/ 30909 w 33203"/>
              <a:gd name="connsiteY2" fmla="*/ 983369 h 1303883"/>
              <a:gd name="connsiteX3" fmla="*/ 0 w 33203"/>
              <a:gd name="connsiteY3" fmla="*/ 1303850 h 1303883"/>
              <a:gd name="connsiteX0" fmla="*/ 0 w 20314"/>
              <a:gd name="connsiteY0" fmla="*/ 0 h 1343472"/>
              <a:gd name="connsiteX1" fmla="*/ 20314 w 20314"/>
              <a:gd name="connsiteY1" fmla="*/ 686393 h 1343472"/>
              <a:gd name="connsiteX2" fmla="*/ 18020 w 20314"/>
              <a:gd name="connsiteY2" fmla="*/ 983369 h 1343472"/>
              <a:gd name="connsiteX3" fmla="*/ 10808 w 20314"/>
              <a:gd name="connsiteY3" fmla="*/ 1343443 h 1343472"/>
              <a:gd name="connsiteX0" fmla="*/ 0 w 18029"/>
              <a:gd name="connsiteY0" fmla="*/ 0 h 1343472"/>
              <a:gd name="connsiteX1" fmla="*/ 8884 w 18029"/>
              <a:gd name="connsiteY1" fmla="*/ 686393 h 1343472"/>
              <a:gd name="connsiteX2" fmla="*/ 18020 w 18029"/>
              <a:gd name="connsiteY2" fmla="*/ 983369 h 1343472"/>
              <a:gd name="connsiteX3" fmla="*/ 10808 w 18029"/>
              <a:gd name="connsiteY3" fmla="*/ 1343443 h 1343472"/>
              <a:gd name="connsiteX0" fmla="*/ 0 w 10808"/>
              <a:gd name="connsiteY0" fmla="*/ 0 h 1343478"/>
              <a:gd name="connsiteX1" fmla="*/ 8884 w 10808"/>
              <a:gd name="connsiteY1" fmla="*/ 686393 h 1343478"/>
              <a:gd name="connsiteX2" fmla="*/ 6590 w 10808"/>
              <a:gd name="connsiteY2" fmla="*/ 1032171 h 1343478"/>
              <a:gd name="connsiteX3" fmla="*/ 10808 w 10808"/>
              <a:gd name="connsiteY3" fmla="*/ 1343443 h 1343478"/>
              <a:gd name="connsiteX0" fmla="*/ 0 w 12114"/>
              <a:gd name="connsiteY0" fmla="*/ 0 h 1407054"/>
              <a:gd name="connsiteX1" fmla="*/ 8884 w 12114"/>
              <a:gd name="connsiteY1" fmla="*/ 686393 h 1407054"/>
              <a:gd name="connsiteX2" fmla="*/ 6590 w 12114"/>
              <a:gd name="connsiteY2" fmla="*/ 1032171 h 1407054"/>
              <a:gd name="connsiteX3" fmla="*/ 12114 w 12114"/>
              <a:gd name="connsiteY3" fmla="*/ 1407026 h 1407054"/>
              <a:gd name="connsiteX0" fmla="*/ 0 w 9502"/>
              <a:gd name="connsiteY0" fmla="*/ 0 h 1383631"/>
              <a:gd name="connsiteX1" fmla="*/ 8884 w 9502"/>
              <a:gd name="connsiteY1" fmla="*/ 686393 h 1383631"/>
              <a:gd name="connsiteX2" fmla="*/ 6590 w 9502"/>
              <a:gd name="connsiteY2" fmla="*/ 1032171 h 1383631"/>
              <a:gd name="connsiteX3" fmla="*/ 9502 w 9502"/>
              <a:gd name="connsiteY3" fmla="*/ 1383601 h 13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2" h="1383631">
                <a:moveTo>
                  <a:pt x="0" y="0"/>
                </a:moveTo>
                <a:cubicBezTo>
                  <a:pt x="2961" y="216192"/>
                  <a:pt x="5923" y="470201"/>
                  <a:pt x="8884" y="686393"/>
                </a:cubicBezTo>
                <a:cubicBezTo>
                  <a:pt x="4653" y="883045"/>
                  <a:pt x="6487" y="915970"/>
                  <a:pt x="6590" y="1032171"/>
                </a:cubicBezTo>
                <a:cubicBezTo>
                  <a:pt x="6693" y="1148372"/>
                  <a:pt x="9502" y="1386752"/>
                  <a:pt x="9502" y="1383601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78955" y="2480004"/>
            <a:ext cx="1240319" cy="415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966874" y="1946604"/>
            <a:ext cx="2133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19274" y="2289504"/>
            <a:ext cx="1981200" cy="605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434" y="302861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u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h 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 x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063867" y="30286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244423" y="28901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828190" y="3305613"/>
            <a:ext cx="2858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DVCS only probes 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x</a:t>
            </a:r>
            <a:endParaRPr lang="en-US" dirty="0"/>
          </a:p>
          <a:p>
            <a:r>
              <a:rPr lang="en-US" dirty="0" smtClean="0"/>
              <a:t>      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 with  model of GPD H for up quark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Jlab  : Q</a:t>
            </a:r>
            <a:r>
              <a:rPr lang="en-US" baseline="30000" dirty="0" smtClean="0"/>
              <a:t>2</a:t>
            </a:r>
            <a:r>
              <a:rPr lang="en-US" dirty="0" smtClean="0"/>
              <a:t>&gt;0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Kinematical range increases with beam energy ( larger dilepton mass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00" y="4077072"/>
            <a:ext cx="3036528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04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DDVCS 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8692266" y="6604000"/>
            <a:ext cx="4612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7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/…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1998" y="6626668"/>
            <a:ext cx="17404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Newport News, May </a:t>
            </a:r>
            <a:r>
              <a:rPr lang="en-US" sz="900" i="1" dirty="0">
                <a:solidFill>
                  <a:srgbClr val="808080"/>
                </a:solidFill>
                <a:latin typeface="Footlight MT Light" charset="0"/>
              </a:rPr>
              <a:t>6</a:t>
            </a:r>
            <a:r>
              <a:rPr lang="en-US" sz="900" i="1" dirty="0" smtClean="0">
                <a:solidFill>
                  <a:srgbClr val="808080"/>
                </a:solidFill>
                <a:latin typeface="Footlight MT Light" charset="0"/>
              </a:rPr>
              <a:t>-7, 2016</a:t>
            </a:r>
            <a:endParaRPr lang="en-US" sz="900" i="1" dirty="0">
              <a:solidFill>
                <a:srgbClr val="808080"/>
              </a:solidFill>
              <a:latin typeface="Footlight MT Light" charset="0"/>
            </a:endParaRPr>
          </a:p>
        </p:txBody>
      </p:sp>
      <p:pic>
        <p:nvPicPr>
          <p:cNvPr id="3676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5" y="2132856"/>
            <a:ext cx="4482579" cy="370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65" y="1332368"/>
            <a:ext cx="3171382" cy="28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51930" y="932259"/>
            <a:ext cx="305760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  <a:cs typeface="+mn-cs"/>
              </a:rPr>
              <a:t>Kinematic Coverage </a:t>
            </a:r>
            <a:endParaRPr lang="en-US" sz="1100" b="1" dirty="0">
              <a:solidFill>
                <a:srgbClr val="000000"/>
              </a:solidFill>
              <a:latin typeface="Microsoft Sans Serif" charset="0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79712" y="2160908"/>
            <a:ext cx="1584176" cy="2492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043608" y="5157192"/>
            <a:ext cx="132458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3848" y="1628800"/>
            <a:ext cx="1232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Dedicated experiment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" y="5713511"/>
            <a:ext cx="517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Parasitic experiment first exploratory measurement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602128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luminosity and improved Q’</a:t>
            </a:r>
            <a:r>
              <a:rPr lang="en-US" baseline="30000" dirty="0" smtClean="0"/>
              <a:t>2</a:t>
            </a:r>
            <a:r>
              <a:rPr lang="en-US" dirty="0" smtClean="0"/>
              <a:t> and Q</a:t>
            </a:r>
            <a:r>
              <a:rPr lang="en-US" baseline="30000" dirty="0" smtClean="0"/>
              <a:t>2</a:t>
            </a:r>
            <a:r>
              <a:rPr lang="en-US" dirty="0" smtClean="0"/>
              <a:t> coverage hence SoLID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55679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Ideally want </a:t>
            </a:r>
            <a:r>
              <a:rPr lang="en-US" dirty="0"/>
              <a:t>Q’</a:t>
            </a:r>
            <a:r>
              <a:rPr lang="en-US" baseline="30000" dirty="0"/>
              <a:t>2 </a:t>
            </a:r>
            <a:r>
              <a:rPr lang="en-US" baseline="30000" dirty="0" smtClean="0"/>
              <a:t> </a:t>
            </a:r>
            <a:r>
              <a:rPr lang="en-US" dirty="0" smtClean="0"/>
              <a:t>to be high enough to be away from pion production and have </a:t>
            </a:r>
            <a:r>
              <a:rPr lang="en-US" dirty="0"/>
              <a:t>Q’</a:t>
            </a:r>
            <a:r>
              <a:rPr lang="en-US" baseline="30000" dirty="0"/>
              <a:t>2</a:t>
            </a:r>
            <a:r>
              <a:rPr lang="en-US" dirty="0"/>
              <a:t> &lt;</a:t>
            </a:r>
            <a:r>
              <a:rPr lang="en-US" dirty="0" smtClean="0"/>
              <a:t> </a:t>
            </a: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9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60387</TotalTime>
  <Words>1917</Words>
  <Application>Microsoft Office PowerPoint</Application>
  <PresentationFormat>On-screen Show (4:3)</PresentationFormat>
  <Paragraphs>329</Paragraphs>
  <Slides>28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Modèle par défaut</vt:lpstr>
      <vt:lpstr>5_Modèle par défaut</vt:lpstr>
      <vt:lpstr>15_Modèle par défaut</vt:lpstr>
      <vt:lpstr>Equation</vt:lpstr>
      <vt:lpstr>…quation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 Trigger at 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do list</vt:lpstr>
    </vt:vector>
  </TitlesOfParts>
  <Company>LPSC-IN2P3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Voutier</dc:creator>
  <cp:lastModifiedBy>Alexandre Camsonne</cp:lastModifiedBy>
  <cp:revision>618</cp:revision>
  <dcterms:created xsi:type="dcterms:W3CDTF">2006-05-27T14:32:12Z</dcterms:created>
  <dcterms:modified xsi:type="dcterms:W3CDTF">2016-05-07T18:21:12Z</dcterms:modified>
</cp:coreProperties>
</file>