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73" r:id="rId2"/>
    <p:sldId id="383" r:id="rId3"/>
    <p:sldId id="411" r:id="rId4"/>
    <p:sldId id="412" r:id="rId5"/>
    <p:sldId id="413" r:id="rId6"/>
    <p:sldId id="416" r:id="rId7"/>
    <p:sldId id="415" r:id="rId8"/>
    <p:sldId id="410" r:id="rId9"/>
    <p:sldId id="417" r:id="rId10"/>
    <p:sldId id="409" r:id="rId11"/>
    <p:sldId id="406" r:id="rId12"/>
    <p:sldId id="384" r:id="rId13"/>
    <p:sldId id="403" r:id="rId14"/>
    <p:sldId id="388" r:id="rId15"/>
    <p:sldId id="400" r:id="rId16"/>
    <p:sldId id="331" r:id="rId17"/>
    <p:sldId id="382" r:id="rId18"/>
    <p:sldId id="393" r:id="rId19"/>
    <p:sldId id="39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7171"/>
    <a:srgbClr val="FFFFFF"/>
    <a:srgbClr val="0000CC"/>
    <a:srgbClr val="E4E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14" autoAdjust="0"/>
    <p:restoredTop sz="93911" autoAdjust="0"/>
  </p:normalViewPr>
  <p:slideViewPr>
    <p:cSldViewPr>
      <p:cViewPr varScale="1">
        <p:scale>
          <a:sx n="114" d="100"/>
          <a:sy n="114" d="100"/>
        </p:scale>
        <p:origin x="1230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416DA-2082-4286-9CC8-7D8B3884267B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E3F99-2246-4C7F-82AD-6D3862C70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54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40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90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32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8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11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6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55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58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58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53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00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66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00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34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44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9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31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95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4/29/2016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45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4/29/2016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6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4/29/2016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7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4/29/2016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08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4/29/2016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6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4/29/2016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5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4/29/2016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38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4/29/2016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37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4/29/2016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23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4/29/2016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69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4/29/2016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76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0"/>
            <a:ext cx="628628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31937"/>
            <a:ext cx="91440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/>
        </p:blipFill>
        <p:spPr>
          <a:xfrm>
            <a:off x="0" y="6309360"/>
            <a:ext cx="91440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3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000" kern="1200" baseline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1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12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12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05400" y="5029200"/>
            <a:ext cx="3962400" cy="17543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  <a:p>
            <a:pPr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Overview of SoLID GEM Trackers</a:t>
            </a:r>
          </a:p>
          <a:p>
            <a:pPr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Design Optimization</a:t>
            </a:r>
          </a:p>
          <a:p>
            <a:pPr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Large Area GEMs for PRad in Hall B</a:t>
            </a:r>
          </a:p>
          <a:p>
            <a:pPr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Integration of APV25 readout in CODA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9171" y="1981200"/>
            <a:ext cx="9144000" cy="10668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GEM Detectors in US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-19171" y="3200400"/>
            <a:ext cx="9144000" cy="1143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Kondo Gnanvo </a:t>
            </a:r>
          </a:p>
          <a:p>
            <a:pPr>
              <a:spcBef>
                <a:spcPts val="0"/>
              </a:spcBef>
            </a:pP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Virginia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 Collaboration Meeting @ JLab,  05/07/2016</a:t>
            </a:r>
          </a:p>
        </p:txBody>
      </p:sp>
    </p:spTree>
    <p:extLst>
      <p:ext uri="{BB962C8B-B14F-4D97-AF65-F5344CB8AC3E}">
        <p14:creationId xmlns:p14="http://schemas.microsoft.com/office/powerpoint/2010/main" val="1847624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7" y="779672"/>
            <a:ext cx="3790013" cy="338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5"/>
            <a:ext cx="3200400" cy="365125"/>
          </a:xfrm>
        </p:spPr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Area PRad GEMs: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 &amp; Design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85800" y="4133933"/>
            <a:ext cx="3657600" cy="2419267"/>
            <a:chOff x="5144907" y="4012822"/>
            <a:chExt cx="3657600" cy="241926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4907" y="4318592"/>
              <a:ext cx="3657600" cy="211349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472585" y="4012822"/>
              <a:ext cx="10711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Exploded view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747510" y="1361083"/>
            <a:ext cx="2011680" cy="1847910"/>
            <a:chOff x="6339245" y="4780208"/>
            <a:chExt cx="2011680" cy="1847910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" t="4157"/>
            <a:stretch/>
          </p:blipFill>
          <p:spPr bwMode="auto">
            <a:xfrm>
              <a:off x="6339245" y="5158353"/>
              <a:ext cx="2011680" cy="1469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6476173" y="4780208"/>
              <a:ext cx="1775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2D strips readout </a:t>
              </a:r>
              <a:r>
                <a:rPr lang="en-US" sz="1000" b="1" dirty="0">
                  <a:solidFill>
                    <a:srgbClr val="C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spatial resolution &lt; 70 </a:t>
              </a:r>
              <a:r>
                <a:rPr lang="en-US" sz="1000" b="1" dirty="0">
                  <a:solidFill>
                    <a:srgbClr val="C00000"/>
                  </a:solidFill>
                  <a:latin typeface="Symbol" panose="05050102010706020507" pitchFamily="18" charset="2"/>
                  <a:ea typeface="Cambria Math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1000" b="1" dirty="0">
                  <a:solidFill>
                    <a:srgbClr val="C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932186" y="517189"/>
            <a:ext cx="240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PRad GEM chambers: </a:t>
            </a:r>
          </a:p>
          <a:p>
            <a:pPr algn="ct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large modules side by side</a:t>
            </a:r>
          </a:p>
        </p:txBody>
      </p:sp>
      <p:sp>
        <p:nvSpPr>
          <p:cNvPr id="61" name="TextBox 51"/>
          <p:cNvSpPr/>
          <p:nvPr/>
        </p:nvSpPr>
        <p:spPr>
          <a:xfrm>
            <a:off x="495937" y="3149999"/>
            <a:ext cx="891000" cy="25991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4997" rIns="90004" bIns="44997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 b="1" i="0" u="none" strike="noStrike" kern="0" cap="none" spc="0" baseline="0">
                <a:solidFill>
                  <a:srgbClr val="004586"/>
                </a:solidFill>
                <a:uFillTx/>
              </a:defRPr>
            </a:pPr>
            <a:r>
              <a:rPr lang="en-US" sz="1200" b="1" i="0" u="none" strike="noStrike" kern="1200" cap="none" spc="0" baseline="0" dirty="0">
                <a:solidFill>
                  <a:srgbClr val="004586"/>
                </a:solidFill>
                <a:uFillTx/>
                <a:latin typeface="Calibri" pitchFamily="18"/>
                <a:ea typeface="AR PL UMing HK" pitchFamily="2"/>
                <a:cs typeface="AR PL UMing HK" pitchFamily="2"/>
              </a:rPr>
              <a:t>GEM foil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986146" y="3788288"/>
            <a:ext cx="4093119" cy="2917312"/>
            <a:chOff x="866180" y="3868681"/>
            <a:chExt cx="3841000" cy="2727074"/>
          </a:xfrm>
        </p:grpSpPr>
        <p:sp>
          <p:nvSpPr>
            <p:cNvPr id="62" name="TextBox 51"/>
            <p:cNvSpPr/>
            <p:nvPr/>
          </p:nvSpPr>
          <p:spPr>
            <a:xfrm>
              <a:off x="1089660" y="4195259"/>
              <a:ext cx="3383280" cy="2339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val f2"/>
                <a:gd name="f7" fmla="val f3"/>
                <a:gd name="f8" fmla="+- f7 0 f6"/>
                <a:gd name="f9" fmla="*/ f8 1 21600"/>
                <a:gd name="f10" fmla="*/ f6 1 f9"/>
                <a:gd name="f11" fmla="*/ f7 1 f9"/>
                <a:gd name="f12" fmla="*/ f10 f4 1"/>
                <a:gd name="f13" fmla="*/ f11 f4 1"/>
                <a:gd name="f14" fmla="*/ f11 f5 1"/>
                <a:gd name="f15" fmla="*/ f10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" t="f15" r="f13" b="f14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90004" tIns="44997" rIns="90004" bIns="44997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200" b="1" i="0" u="none" strike="noStrike" kern="0" cap="none" spc="0" baseline="0">
                  <a:solidFill>
                    <a:srgbClr val="004586"/>
                  </a:solidFill>
                  <a:uFillTx/>
                </a:defRPr>
              </a:pPr>
              <a:r>
                <a:rPr lang="en-US" sz="1000" b="1" i="0" u="none" strike="noStrike" kern="1200" cap="none" spc="0" baseline="0" dirty="0">
                  <a:solidFill>
                    <a:srgbClr val="C00000"/>
                  </a:solidFill>
                  <a:uFillTx/>
                  <a:latin typeface="Arial" panose="020B0604020202020204" pitchFamily="34" charset="0"/>
                  <a:ea typeface="AR PL UMing HK" pitchFamily="2"/>
                  <a:cs typeface="Arial" panose="020B0604020202020204" pitchFamily="34" charset="0"/>
                </a:rPr>
                <a:t>COMPASS triple-GEM 3-2-2-2</a:t>
              </a:r>
              <a:r>
                <a:rPr lang="en-US" sz="1000" b="1" i="0" u="none" strike="noStrike" kern="1200" cap="none" spc="0" dirty="0">
                  <a:solidFill>
                    <a:srgbClr val="C00000"/>
                  </a:solidFill>
                  <a:uFillTx/>
                  <a:latin typeface="Arial" panose="020B0604020202020204" pitchFamily="34" charset="0"/>
                  <a:ea typeface="AR PL UMing HK" pitchFamily="2"/>
                  <a:cs typeface="Arial" panose="020B0604020202020204" pitchFamily="34" charset="0"/>
                </a:rPr>
                <a:t> </a:t>
              </a:r>
              <a:r>
                <a:rPr lang="en-US" sz="1000" b="1" i="0" u="none" strike="noStrike" kern="1200" cap="none" spc="0" baseline="0" dirty="0">
                  <a:solidFill>
                    <a:srgbClr val="C00000"/>
                  </a:solidFill>
                  <a:uFillTx/>
                  <a:latin typeface="Arial" panose="020B0604020202020204" pitchFamily="34" charset="0"/>
                  <a:ea typeface="AR PL UMing HK" pitchFamily="2"/>
                  <a:cs typeface="Arial" panose="020B0604020202020204" pitchFamily="34" charset="0"/>
                </a:rPr>
                <a:t>design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866180" y="3868681"/>
              <a:ext cx="3841000" cy="2727074"/>
              <a:chOff x="835558" y="3688002"/>
              <a:chExt cx="3841000" cy="2727074"/>
            </a:xfrm>
          </p:grpSpPr>
          <p:pic>
            <p:nvPicPr>
              <p:cNvPr id="55" name="Picture 3">
                <a:extLst>
                  <a:ext uri="{FF2B5EF4-FFF2-40B4-BE49-F238E27FC236}">
                    <a16:creationId xmlns:a16="http://schemas.microsoft.com/office/drawing/2014/main" id="{00000000-0000-0000-0000-000000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835558" y="4341927"/>
                <a:ext cx="1096734" cy="914400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56" name="Picture 5">
                <a:extLst>
                  <a:ext uri="{FF2B5EF4-FFF2-40B4-BE49-F238E27FC236}">
                    <a16:creationId xmlns:a16="http://schemas.microsoft.com/office/drawing/2014/main" id="{00000000-0000-0000-0000-000000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847002" y="5332527"/>
                <a:ext cx="1073845" cy="914400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58" name="TextBox 12"/>
              <p:cNvSpPr txBox="1"/>
              <p:nvPr/>
            </p:nvSpPr>
            <p:spPr>
              <a:xfrm rot="5400013">
                <a:off x="639930" y="5727652"/>
                <a:ext cx="633813" cy="205391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90004" tIns="44997" rIns="90004" bIns="44997" anchor="t" anchorCtr="0" compatLnSpc="1">
                <a:sp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800" b="1" i="0" u="none" strike="noStrike" kern="1200" cap="none" spc="0" baseline="0" dirty="0" err="1">
                    <a:solidFill>
                      <a:schemeClr val="bg1"/>
                    </a:solidFill>
                    <a:uFillTx/>
                    <a:latin typeface="Arial" pitchFamily="18"/>
                    <a:ea typeface="AR PL UMing HK" pitchFamily="2"/>
                    <a:cs typeface="AR PL UMing HK" pitchFamily="2"/>
                  </a:rPr>
                  <a:t>polymide</a:t>
                </a:r>
                <a:endParaRPr lang="en-US" sz="800" b="1" i="0" u="none" strike="noStrike" kern="1200" cap="none" spc="0" baseline="0" dirty="0">
                  <a:solidFill>
                    <a:schemeClr val="bg1"/>
                  </a:solidFill>
                  <a:uFillTx/>
                  <a:latin typeface="Arial" pitchFamily="18"/>
                  <a:ea typeface="AR PL UMing HK" pitchFamily="2"/>
                  <a:cs typeface="AR PL UMing HK" pitchFamily="2"/>
                </a:endParaRPr>
              </a:p>
            </p:txBody>
          </p:sp>
          <p:sp>
            <p:nvSpPr>
              <p:cNvPr id="59" name="Straight Connector 13"/>
              <p:cNvSpPr/>
              <p:nvPr/>
            </p:nvSpPr>
            <p:spPr>
              <a:xfrm flipH="1">
                <a:off x="1059533" y="4955085"/>
                <a:ext cx="276953" cy="57841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18361" cap="flat">
                <a:solidFill>
                  <a:srgbClr val="0000CC"/>
                </a:solidFill>
                <a:prstDash val="solid"/>
                <a:miter/>
              </a:ln>
            </p:spPr>
            <p:txBody>
              <a:bodyPr vert="horz" wrap="none" lIns="99002" tIns="54004" rIns="99002" bIns="54004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2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18"/>
                  <a:ea typeface="AR PL UMing HK" pitchFamily="2"/>
                  <a:cs typeface="AR PL UMing HK" pitchFamily="2"/>
                </a:endParaRPr>
              </a:p>
            </p:txBody>
          </p:sp>
          <p:sp>
            <p:nvSpPr>
              <p:cNvPr id="60" name="Straight Connector 14"/>
              <p:cNvSpPr/>
              <p:nvPr/>
            </p:nvSpPr>
            <p:spPr>
              <a:xfrm>
                <a:off x="1477551" y="4951009"/>
                <a:ext cx="254548" cy="58249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18361" cap="flat">
                <a:solidFill>
                  <a:srgbClr val="0000CC"/>
                </a:solidFill>
                <a:prstDash val="solid"/>
                <a:miter/>
              </a:ln>
            </p:spPr>
            <p:txBody>
              <a:bodyPr vert="horz" wrap="none" lIns="99002" tIns="54004" rIns="99002" bIns="54004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18"/>
                  <a:ea typeface="AR PL UMing HK" pitchFamily="2"/>
                  <a:cs typeface="AR PL UMing HK" pitchFamily="2"/>
                </a:endParaRPr>
              </a:p>
            </p:txBody>
          </p:sp>
          <p:pic>
            <p:nvPicPr>
              <p:cNvPr id="44" name="Picture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8347" y="4165829"/>
                <a:ext cx="2497452" cy="2249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" name="Rectangle 9"/>
              <p:cNvSpPr/>
              <p:nvPr/>
            </p:nvSpPr>
            <p:spPr>
              <a:xfrm>
                <a:off x="2306088" y="3688002"/>
                <a:ext cx="2370470" cy="21969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*/ f0 1 21600"/>
                  <a:gd name="f5" fmla="*/ f1 1 21600"/>
                  <a:gd name="f6" fmla="val f2"/>
                  <a:gd name="f7" fmla="val f3"/>
                  <a:gd name="f8" fmla="+- f7 0 f6"/>
                  <a:gd name="f9" fmla="*/ f8 1 21600"/>
                  <a:gd name="f10" fmla="*/ f6 1 f9"/>
                  <a:gd name="f11" fmla="*/ f7 1 f9"/>
                  <a:gd name="f12" fmla="*/ f10 f4 1"/>
                  <a:gd name="f13" fmla="*/ f11 f4 1"/>
                  <a:gd name="f14" fmla="*/ f11 f5 1"/>
                  <a:gd name="f15" fmla="*/ f10 f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2" t="f15" r="f13" b="f14"/>
                <a:pathLst>
                  <a:path w="21600" h="2160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3"/>
                    </a:lnTo>
                    <a:lnTo>
                      <a:pt x="f2" y="f3"/>
                    </a:lnTo>
                    <a:lnTo>
                      <a:pt x="f2" y="f2"/>
                    </a:lnTo>
                    <a:close/>
                  </a:path>
                </a:pathLst>
              </a:custGeom>
              <a:solidFill>
                <a:srgbClr val="FFCCFF"/>
              </a:solidFill>
              <a:ln cap="flat">
                <a:noFill/>
                <a:prstDash val="solid"/>
              </a:ln>
            </p:spPr>
            <p:txBody>
              <a:bodyPr vert="horz" wrap="square" lIns="90004" tIns="44997" rIns="90004" bIns="44997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9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9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 pitchFamily="18"/>
                    <a:ea typeface="AR PL UMing HK" pitchFamily="2"/>
                    <a:cs typeface="AR PL UMing HK" pitchFamily="2"/>
                  </a:rPr>
                  <a:t>F. </a:t>
                </a:r>
                <a:r>
                  <a:rPr lang="en-US" sz="900" b="0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Calibri" pitchFamily="18"/>
                    <a:ea typeface="AR PL UMing HK" pitchFamily="2"/>
                    <a:cs typeface="AR PL UMing HK" pitchFamily="2"/>
                  </a:rPr>
                  <a:t>Sauli</a:t>
                </a:r>
                <a:r>
                  <a:rPr lang="en-US" sz="9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 pitchFamily="18"/>
                    <a:ea typeface="AR PL UMing HK" pitchFamily="2"/>
                    <a:cs typeface="AR PL UMing HK" pitchFamily="2"/>
                  </a:rPr>
                  <a:t>, </a:t>
                </a:r>
                <a:r>
                  <a:rPr lang="en-US" sz="900" b="0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Calibri" pitchFamily="18"/>
                    <a:ea typeface="AR PL UMing HK" pitchFamily="2"/>
                    <a:cs typeface="AR PL UMing HK" pitchFamily="2"/>
                  </a:rPr>
                  <a:t>Nucl</a:t>
                </a:r>
                <a:r>
                  <a:rPr lang="en-US" sz="9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 pitchFamily="18"/>
                    <a:ea typeface="AR PL UMing HK" pitchFamily="2"/>
                    <a:cs typeface="AR PL UMing HK" pitchFamily="2"/>
                  </a:rPr>
                  <a:t>. Instr. and Meth. A386(1997)531</a:t>
                </a:r>
              </a:p>
            </p:txBody>
          </p:sp>
          <p:sp>
            <p:nvSpPr>
              <p:cNvPr id="57" name="TextBox 11"/>
              <p:cNvSpPr txBox="1"/>
              <p:nvPr/>
            </p:nvSpPr>
            <p:spPr>
              <a:xfrm>
                <a:off x="873966" y="5341992"/>
                <a:ext cx="540839" cy="205391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90004" tIns="44997" rIns="90004" bIns="44997" anchor="t" anchorCtr="0" compatLnSpc="1">
                <a:sp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8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Arial" pitchFamily="18"/>
                    <a:ea typeface="AR PL UMing HK" pitchFamily="2"/>
                    <a:cs typeface="AR PL UMing HK" pitchFamily="2"/>
                  </a:rPr>
                  <a:t>Copper</a:t>
                </a:r>
              </a:p>
            </p:txBody>
          </p:sp>
          <p:sp>
            <p:nvSpPr>
              <p:cNvPr id="64" name="Straight Connector 18"/>
              <p:cNvSpPr/>
              <p:nvPr/>
            </p:nvSpPr>
            <p:spPr>
              <a:xfrm>
                <a:off x="1477551" y="4951009"/>
                <a:ext cx="1092748" cy="76251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18361" cap="flat">
                <a:solidFill>
                  <a:srgbClr val="0000CC"/>
                </a:solidFill>
                <a:prstDash val="solid"/>
                <a:miter/>
                <a:tailEnd type="triangle"/>
              </a:ln>
            </p:spPr>
            <p:txBody>
              <a:bodyPr vert="horz" wrap="none" lIns="99002" tIns="54004" rIns="99002" bIns="54004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4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18"/>
                  <a:ea typeface="AR PL UMing HK" pitchFamily="2"/>
                  <a:cs typeface="AR PL UMing HK" pitchFamily="2"/>
                </a:endParaRPr>
              </a:p>
            </p:txBody>
          </p:sp>
        </p:grp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10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932186" y="945242"/>
            <a:ext cx="2407291" cy="3017520"/>
            <a:chOff x="3982776" y="1130103"/>
            <a:chExt cx="2407291" cy="30175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37" t="6666" r="35023" b="20731"/>
            <a:stretch/>
          </p:blipFill>
          <p:spPr>
            <a:xfrm>
              <a:off x="3982776" y="1130103"/>
              <a:ext cx="2407291" cy="3017520"/>
            </a:xfrm>
            <a:prstGeom prst="rect">
              <a:avLst/>
            </a:prstGeom>
          </p:spPr>
        </p:pic>
        <p:grpSp>
          <p:nvGrpSpPr>
            <p:cNvPr id="28" name="Group 27"/>
            <p:cNvGrpSpPr>
              <a:grpSpLocks noChangeAspect="1"/>
            </p:cNvGrpSpPr>
            <p:nvPr/>
          </p:nvGrpSpPr>
          <p:grpSpPr>
            <a:xfrm>
              <a:off x="4267200" y="1436208"/>
              <a:ext cx="1838443" cy="2145192"/>
              <a:chOff x="3181151" y="4073005"/>
              <a:chExt cx="1370264" cy="1678842"/>
            </a:xfrm>
          </p:grpSpPr>
          <p:cxnSp>
            <p:nvCxnSpPr>
              <p:cNvPr id="3" name="Straight Arrow Connector 2"/>
              <p:cNvCxnSpPr/>
              <p:nvPr/>
            </p:nvCxnSpPr>
            <p:spPr>
              <a:xfrm>
                <a:off x="3181151" y="4254700"/>
                <a:ext cx="1370264" cy="4652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/>
              <p:cNvSpPr txBox="1"/>
              <p:nvPr/>
            </p:nvSpPr>
            <p:spPr>
              <a:xfrm>
                <a:off x="3607457" y="4073005"/>
                <a:ext cx="449477" cy="1926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105 cm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3289986" y="4073005"/>
                <a:ext cx="22667" cy="1678842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 rot="16200000">
                <a:off x="3081525" y="4800231"/>
                <a:ext cx="609949" cy="1835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122.88 cm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9540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5"/>
            <a:ext cx="3200400" cy="365125"/>
          </a:xfrm>
        </p:spPr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23964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PRad GEMs in Hall B @ JLab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0" t="10000" r="13333" b="13450"/>
          <a:stretch/>
        </p:blipFill>
        <p:spPr>
          <a:xfrm>
            <a:off x="80075" y="2379869"/>
            <a:ext cx="5303520" cy="4020931"/>
          </a:xfrm>
          <a:prstGeom prst="rect">
            <a:avLst/>
          </a:prstGeom>
        </p:spPr>
      </p:pic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0" y="662730"/>
            <a:ext cx="9144000" cy="105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41313"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marL="365760" indent="-18288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altLang="it-IT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chambers were built at UVa and sent to JLab in February 2016 </a:t>
            </a:r>
          </a:p>
          <a:p>
            <a:pPr marL="365760" indent="-18288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altLang="it-IT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setup a cosmic run with PrimEx Scintillators layers used for trigger of the APV25  SRS</a:t>
            </a:r>
          </a:p>
          <a:p>
            <a:pPr marL="365760" indent="-18288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altLang="it-IT" sz="10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chambers are now in Hall B, installed in front of the HyCal </a:t>
            </a:r>
          </a:p>
          <a:p>
            <a:pPr marL="365760" indent="-18288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altLang="it-IT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is ongoing and commissionning to start on May 13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3407" y="2389814"/>
            <a:ext cx="4572000" cy="3429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11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24000" y="2088969"/>
            <a:ext cx="2724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PRad GEMs on cosmic setup in EEL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74907" y="1509925"/>
            <a:ext cx="342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PRad GEMs move to the Hall last week</a:t>
            </a:r>
          </a:p>
        </p:txBody>
      </p:sp>
    </p:spTree>
    <p:extLst>
      <p:ext uri="{BB962C8B-B14F-4D97-AF65-F5344CB8AC3E}">
        <p14:creationId xmlns:p14="http://schemas.microsoft.com/office/powerpoint/2010/main" val="2806726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5"/>
            <a:ext cx="3200400" cy="365125"/>
          </a:xfrm>
        </p:spPr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3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113" y="0"/>
            <a:ext cx="9144000" cy="609600"/>
          </a:xfrm>
          <a:ln/>
        </p:spPr>
        <p:txBody>
          <a:bodyPr anchor="ctr">
            <a:norm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800" dirty="0"/>
              <a:t>Front-End Electronics for PRad GEMs: </a:t>
            </a:r>
            <a:r>
              <a:rPr lang="en-US" altLang="en-US" sz="1800" dirty="0">
                <a:solidFill>
                  <a:srgbClr val="C00000"/>
                </a:solidFill>
              </a:rPr>
              <a:t>The Scalable Readout System (SRS)</a:t>
            </a:r>
            <a:endParaRPr lang="en-US" altLang="en-US" sz="12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"/>
          <a:stretch/>
        </p:blipFill>
        <p:spPr>
          <a:xfrm>
            <a:off x="3733800" y="609600"/>
            <a:ext cx="5410200" cy="4114800"/>
          </a:xfrm>
          <a:prstGeom prst="rect">
            <a:avLst/>
          </a:prstGeom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" y="990600"/>
            <a:ext cx="3733800" cy="512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45000" rIns="0" bIns="45000">
            <a:spAutoFit/>
          </a:bodyPr>
          <a:lstStyle>
            <a:lvl1pPr marL="182563" indent="-1825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9pPr>
          </a:lstStyle>
          <a:p>
            <a:pPr marL="91440" indent="0">
              <a:lnSpc>
                <a:spcPct val="150000"/>
              </a:lnSpc>
            </a:pPr>
            <a:r>
              <a:rPr lang="en-US" altLang="en-US" sz="1200" dirty="0">
                <a:solidFill>
                  <a:schemeClr val="tx2"/>
                </a:solidFill>
                <a:cs typeface="Arial" panose="020B0604020202020204" pitchFamily="34" charset="0"/>
              </a:rPr>
              <a:t>Multichannel electronics developed by the RD51 Collaboration for Micro Pattern Gaseous Detectors such as GEMs. It is based on:</a:t>
            </a:r>
          </a:p>
          <a:p>
            <a:pPr marL="365760" indent="-18288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1100" dirty="0">
                <a:solidFill>
                  <a:srgbClr val="C00000"/>
                </a:solidFill>
                <a:cs typeface="Arial" panose="020B0604020202020204" pitchFamily="34" charset="0"/>
              </a:rPr>
              <a:t>SRS-APV25: </a:t>
            </a:r>
            <a:r>
              <a:rPr lang="en-US" altLang="en-US" sz="1100" dirty="0">
                <a:solidFill>
                  <a:schemeClr val="tx1"/>
                </a:solidFill>
                <a:cs typeface="Arial" panose="020B0604020202020204" pitchFamily="34" charset="0"/>
              </a:rPr>
              <a:t>Front End cards (hybrids hosting the APV25 chip) mounted on the detector ➩ send multiplexed data from128 channels to SRS-ADC cards via standard commercial </a:t>
            </a:r>
            <a:r>
              <a:rPr lang="en-US" altLang="en-US" sz="1100" dirty="0">
                <a:solidFill>
                  <a:schemeClr val="tx2"/>
                </a:solidFill>
                <a:cs typeface="Arial" panose="020B0604020202020204" pitchFamily="34" charset="0"/>
              </a:rPr>
              <a:t>HDMI cables.</a:t>
            </a:r>
          </a:p>
          <a:p>
            <a:pPr marL="365760" indent="-18288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1100" dirty="0">
                <a:solidFill>
                  <a:srgbClr val="C00000"/>
                </a:solidFill>
                <a:cs typeface="Arial" panose="020B0604020202020204" pitchFamily="34" charset="0"/>
              </a:rPr>
              <a:t>SRS-ADC:</a:t>
            </a:r>
            <a:r>
              <a:rPr lang="en-US" altLang="en-US" sz="1100" dirty="0">
                <a:solidFill>
                  <a:srgbClr val="004586"/>
                </a:solidFill>
                <a:cs typeface="Arial" panose="020B0604020202020204" pitchFamily="34" charset="0"/>
              </a:rPr>
              <a:t> </a:t>
            </a:r>
            <a:r>
              <a:rPr lang="en-US" altLang="en-US" sz="1100" dirty="0">
                <a:cs typeface="Arial" panose="020B0604020202020204" pitchFamily="34" charset="0"/>
              </a:rPr>
              <a:t>card that host the ADC chips, de-multiplex and convert data from up to 16 SRS-APV25 cards into digital format then send them to the SRS-FEC cards</a:t>
            </a:r>
          </a:p>
          <a:p>
            <a:pPr marL="365760" indent="-18288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1100" dirty="0">
                <a:solidFill>
                  <a:srgbClr val="C00000"/>
                </a:solidFill>
                <a:cs typeface="Arial" panose="020B0604020202020204" pitchFamily="34" charset="0"/>
              </a:rPr>
              <a:t>SRS-FEC:</a:t>
            </a:r>
            <a:r>
              <a:rPr lang="en-US" altLang="en-US" sz="1100" dirty="0">
                <a:solidFill>
                  <a:srgbClr val="004586"/>
                </a:solidFill>
                <a:cs typeface="Arial" panose="020B0604020202020204" pitchFamily="34" charset="0"/>
              </a:rPr>
              <a:t> </a:t>
            </a:r>
            <a:r>
              <a:rPr lang="en-US" altLang="en-US" sz="1100" dirty="0">
                <a:cs typeface="Arial" panose="020B0604020202020204" pitchFamily="34" charset="0"/>
              </a:rPr>
              <a:t>is the FPGA board, handles the clock and trigger synchronization of the SRS-APV hybrid cards, send digitized data from ADC to the SRS-SRU via </a:t>
            </a:r>
            <a:r>
              <a:rPr lang="en-US" altLang="en-US" sz="1100" dirty="0">
                <a:solidFill>
                  <a:schemeClr val="tx2"/>
                </a:solidFill>
                <a:cs typeface="Arial" panose="020B0604020202020204" pitchFamily="34" charset="0"/>
              </a:rPr>
              <a:t>1 Gb Ethernet Copper link.</a:t>
            </a:r>
          </a:p>
          <a:p>
            <a:pPr marL="365760" indent="-18288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1100" dirty="0">
                <a:solidFill>
                  <a:srgbClr val="C00000"/>
                </a:solidFill>
                <a:cs typeface="Arial" panose="020B0604020202020204" pitchFamily="34" charset="0"/>
              </a:rPr>
              <a:t>SRS-SRU:</a:t>
            </a:r>
            <a:r>
              <a:rPr lang="en-US" altLang="en-US" sz="1100" dirty="0">
                <a:solidFill>
                  <a:srgbClr val="004586"/>
                </a:solidFill>
                <a:cs typeface="Arial" panose="020B0604020202020204" pitchFamily="34" charset="0"/>
              </a:rPr>
              <a:t> </a:t>
            </a:r>
            <a:r>
              <a:rPr lang="en-US" altLang="en-US" sz="1100" dirty="0">
                <a:cs typeface="Arial" panose="020B0604020202020204" pitchFamily="34" charset="0"/>
              </a:rPr>
              <a:t> handles communication between multiple (up to 40) SRS-FEC cards and the DAQ computer. It also distributes the clock and trigger synchronization to the SRS-FEC cards and send the data fragment to the DAQ PC </a:t>
            </a:r>
            <a:r>
              <a:rPr lang="en-US" altLang="en-US" sz="1100" dirty="0">
                <a:solidFill>
                  <a:schemeClr val="tx2"/>
                </a:solidFill>
                <a:cs typeface="Arial" panose="020B0604020202020204" pitchFamily="34" charset="0"/>
              </a:rPr>
              <a:t>through Gb Ethernet.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886200" y="4800328"/>
            <a:ext cx="5257800" cy="17528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0000" tIns="45000" rIns="90000" bIns="4500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1pPr>
            <a:lvl2pPr marL="430213" indent="-2159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 PL UMing HK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1200" dirty="0">
                <a:solidFill>
                  <a:schemeClr val="tx2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Need for the PRad GEMs:</a:t>
            </a:r>
          </a:p>
          <a:p>
            <a:pPr marL="27432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1100" dirty="0">
                <a:solidFill>
                  <a:srgbClr val="C0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Hardware:</a:t>
            </a:r>
            <a:endParaRPr lang="en-US" altLang="en-US" sz="110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457200" lvl="3" indent="-171450">
              <a:spcAft>
                <a:spcPts val="600"/>
              </a:spcAft>
              <a:buSzPct val="82000"/>
              <a:buFont typeface="Wingdings" panose="05000000000000000000" pitchFamily="2" charset="2"/>
              <a:buChar char="§"/>
            </a:pPr>
            <a:r>
              <a:rPr lang="en-US" altLang="en-US" sz="1100" dirty="0">
                <a:cs typeface="Arial" panose="020B0604020202020204" pitchFamily="34" charset="0"/>
              </a:rPr>
              <a:t>72 SRS-APV FE cards (36 per GEMs) </a:t>
            </a:r>
            <a:r>
              <a:rPr lang="en-US" altLang="en-US" sz="11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⇨ </a:t>
            </a:r>
            <a:r>
              <a:rPr lang="en-US" altLang="en-US" sz="1100" dirty="0">
                <a:cs typeface="Arial" panose="020B0604020202020204" pitchFamily="34" charset="0"/>
              </a:rPr>
              <a:t>total of 9184 channels to read out</a:t>
            </a:r>
          </a:p>
          <a:p>
            <a:pPr marL="457200" lvl="3" indent="-171450">
              <a:spcAft>
                <a:spcPts val="600"/>
              </a:spcAft>
              <a:buSzPct val="82000"/>
              <a:buFont typeface="Wingdings" panose="05000000000000000000" pitchFamily="2" charset="2"/>
              <a:buChar char="§"/>
            </a:pPr>
            <a:r>
              <a:rPr lang="en-US" altLang="en-US" sz="1100" dirty="0">
                <a:cs typeface="Arial" panose="020B0604020202020204" pitchFamily="34" charset="0"/>
              </a:rPr>
              <a:t>8 SRS-ADC / SRS-FECs with 9 APVs cards,</a:t>
            </a:r>
            <a:r>
              <a:rPr lang="en-US" altLang="en-US" sz="1100" dirty="0">
                <a:solidFill>
                  <a:schemeClr val="tx1"/>
                </a:solidFill>
                <a:cs typeface="Arial" panose="020B0604020202020204" pitchFamily="34" charset="0"/>
              </a:rPr>
              <a:t> 3 time samples</a:t>
            </a:r>
          </a:p>
          <a:p>
            <a:pPr marL="457200" lvl="3" indent="-171450">
              <a:spcAft>
                <a:spcPts val="600"/>
              </a:spcAft>
              <a:buSzPct val="82000"/>
              <a:buFont typeface="Wingdings" panose="05000000000000000000" pitchFamily="2" charset="2"/>
              <a:buChar char="§"/>
            </a:pPr>
            <a:r>
              <a:rPr lang="en-US" altLang="en-US" sz="1100" dirty="0">
                <a:solidFill>
                  <a:schemeClr val="tx1"/>
                </a:solidFill>
                <a:cs typeface="Arial" panose="020B0604020202020204" pitchFamily="34" charset="0"/>
              </a:rPr>
              <a:t>2 SRS-SRUs to collected the data from the FECs transfer to the DAQ PC </a:t>
            </a:r>
          </a:p>
          <a:p>
            <a:pPr marL="457200" lvl="3" indent="-171450">
              <a:spcAft>
                <a:spcPts val="600"/>
              </a:spcAft>
              <a:buSzPct val="82000"/>
              <a:buFont typeface="Wingdings" panose="05000000000000000000" pitchFamily="2" charset="2"/>
              <a:buChar char="§"/>
            </a:pPr>
            <a:r>
              <a:rPr lang="en-US" altLang="en-US" sz="1100" dirty="0">
                <a:solidFill>
                  <a:schemeClr val="tx1"/>
                </a:solidFill>
                <a:cs typeface="Arial" panose="020B0604020202020204" pitchFamily="34" charset="0"/>
              </a:rPr>
              <a:t>TIpcie: Interface the SRS electronics into JLab DAQ (CODA)</a:t>
            </a:r>
          </a:p>
          <a:p>
            <a:pPr marL="274320" lvl="1" indent="-171450">
              <a:spcAft>
                <a:spcPts val="600"/>
              </a:spcAft>
              <a:buSzPct val="82000"/>
              <a:buFont typeface="Wingdings" panose="05000000000000000000" pitchFamily="2" charset="2"/>
              <a:buChar char="§"/>
            </a:pPr>
            <a:r>
              <a:rPr lang="en-US" altLang="en-US" sz="1100" dirty="0">
                <a:solidFill>
                  <a:srgbClr val="C00000"/>
                </a:solidFill>
                <a:cs typeface="Arial" panose="020B0604020202020204" pitchFamily="34" charset="0"/>
              </a:rPr>
              <a:t>Firmware upgrade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80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5"/>
            <a:ext cx="3200400" cy="365125"/>
          </a:xfrm>
        </p:spPr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3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113" y="0"/>
            <a:ext cx="9144000" cy="763460"/>
          </a:xfrm>
          <a:ln/>
        </p:spPr>
        <p:txBody>
          <a:bodyPr anchor="ctr">
            <a:norm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800" dirty="0"/>
              <a:t>SRS Firmware Upgrades</a:t>
            </a:r>
            <a:br>
              <a:rPr lang="en-US" altLang="en-US" sz="2000" dirty="0">
                <a:solidFill>
                  <a:srgbClr val="C00000"/>
                </a:solidFill>
              </a:rPr>
            </a:br>
            <a:r>
              <a:rPr lang="en-US" altLang="it-IT" sz="1200" dirty="0">
                <a:solidFill>
                  <a:schemeClr val="tx1"/>
                </a:solidFill>
              </a:rPr>
              <a:t>(B. </a:t>
            </a:r>
            <a:r>
              <a:rPr lang="en-US" altLang="it-IT" sz="1200" dirty="0" err="1">
                <a:solidFill>
                  <a:schemeClr val="tx1"/>
                </a:solidFill>
              </a:rPr>
              <a:t>Moffit</a:t>
            </a:r>
            <a:r>
              <a:rPr lang="en-US" altLang="it-IT" sz="1200" dirty="0">
                <a:solidFill>
                  <a:schemeClr val="tx1"/>
                </a:solidFill>
              </a:rPr>
              <a:t>, JLab DAQ group - B. </a:t>
            </a:r>
            <a:r>
              <a:rPr lang="en-US" altLang="it-IT" sz="1200" dirty="0" err="1">
                <a:solidFill>
                  <a:schemeClr val="tx1"/>
                </a:solidFill>
              </a:rPr>
              <a:t>Raydo</a:t>
            </a:r>
            <a:r>
              <a:rPr lang="en-US" altLang="it-IT" sz="1200" dirty="0">
                <a:solidFill>
                  <a:schemeClr val="tx1"/>
                </a:solidFill>
              </a:rPr>
              <a:t>, JLab Fast Electronics  Group)</a:t>
            </a:r>
            <a:endParaRPr lang="en-US" altLang="en-US" sz="14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>
          <a:xfrm>
            <a:off x="121920" y="3429000"/>
            <a:ext cx="4297680" cy="2926080"/>
            <a:chOff x="4267200" y="2819400"/>
            <a:chExt cx="4800600" cy="3200400"/>
          </a:xfrm>
        </p:grpSpPr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4267200" y="2819400"/>
              <a:ext cx="4800600" cy="3200400"/>
              <a:chOff x="990600" y="2835275"/>
              <a:chExt cx="7498080" cy="3657600"/>
            </a:xfrm>
          </p:grpSpPr>
          <p:pic>
            <p:nvPicPr>
              <p:cNvPr id="14" name="Shape 6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990600" y="2835275"/>
                <a:ext cx="7498080" cy="365760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0" name="Straight Connector 9"/>
              <p:cNvCxnSpPr/>
              <p:nvPr/>
            </p:nvCxnSpPr>
            <p:spPr>
              <a:xfrm>
                <a:off x="1447801" y="4828032"/>
                <a:ext cx="3375501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4579982" y="4803556"/>
                <a:ext cx="12109" cy="1250434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4619746" y="4111326"/>
              <a:ext cx="1539464" cy="45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tx2"/>
                  </a:solidFill>
                </a:rPr>
                <a:t>SRU 1Gb: limitation 1 Gb link to DAQ PC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67500" y="3274244"/>
              <a:ext cx="1736103" cy="277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</a:rPr>
                <a:t>limitation 1 Gb FEC to SRU</a:t>
              </a:r>
            </a:p>
          </p:txBody>
        </p:sp>
      </p:grp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-1" y="762000"/>
            <a:ext cx="4572000" cy="269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41313"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marL="91440" indent="0">
              <a:lnSpc>
                <a:spcPct val="150000"/>
              </a:lnSpc>
            </a:pPr>
            <a:r>
              <a:rPr lang="en-US" altLang="it-IT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SRS-SRU firmware upgrade: </a:t>
            </a:r>
            <a:endParaRPr lang="it-IT" altLang="it-IT" sz="10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" indent="-18288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altLang="it-IT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firmware developped for APV25 had 1Gb Ethernet link</a:t>
            </a:r>
          </a:p>
          <a:p>
            <a:pPr marL="365760" indent="-18288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it-IT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of APV25-compatible 10 Gb SRU firmware (JLab DAQ)</a:t>
            </a:r>
          </a:p>
          <a:p>
            <a:pPr marL="91440" indent="0" algn="just">
              <a:lnSpc>
                <a:spcPct val="150000"/>
              </a:lnSpc>
            </a:pPr>
            <a:r>
              <a:rPr lang="en-US" altLang="it-IT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setup</a:t>
            </a:r>
            <a:endParaRPr lang="it-IT" altLang="it-IT" sz="10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" indent="-18288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altLang="it-IT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APVs, 3 Time sample, 3 FECs </a:t>
            </a:r>
            <a:r>
              <a:rPr lang="it-IT" altLang="it-IT" sz="105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(E</a:t>
            </a:r>
            <a:r>
              <a:rPr lang="it-IT" altLang="it-IT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 size 38.5 kB) </a:t>
            </a:r>
          </a:p>
          <a:p>
            <a:pPr marL="365760" indent="-18288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altLang="it-IT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APV25 calibration pulse with internal trigger </a:t>
            </a:r>
          </a:p>
          <a:p>
            <a:pPr marL="365760" indent="-18288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altLang="it-IT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tests with standard 1(Gb) and upgraded (10 Gb) firmware </a:t>
            </a:r>
          </a:p>
          <a:p>
            <a:pPr marL="365760" indent="-18288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altLang="it-IT" sz="105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1 Gb link (SRU): Saturation @ ~3.2 kHz (Max. rate ~</a:t>
            </a:r>
            <a:r>
              <a:rPr lang="it-IT" altLang="it-IT" sz="1050" dirty="0">
                <a:solidFill>
                  <a:schemeClr val="tx2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3.3 kHz)</a:t>
            </a:r>
          </a:p>
          <a:p>
            <a:pPr marL="365760" indent="-18288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altLang="it-IT" sz="105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10 Gb link (SRU): linear data transfer speed up to </a:t>
            </a:r>
            <a:r>
              <a:rPr lang="it-IT" altLang="it-IT" sz="1050" dirty="0">
                <a:solidFill>
                  <a:srgbClr val="C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5.5 kHz </a:t>
            </a:r>
          </a:p>
          <a:p>
            <a:pPr marL="297180" lvl="1" algn="just">
              <a:lnSpc>
                <a:spcPct val="150000"/>
              </a:lnSpc>
            </a:pPr>
            <a:r>
              <a:rPr lang="it-IT" altLang="it-IT" sz="1050" dirty="0">
                <a:solidFill>
                  <a:srgbClr val="C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⇨ </a:t>
            </a:r>
            <a:r>
              <a:rPr lang="it-IT" altLang="it-IT" sz="105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saturation expected beyond 6 kHz (FEC data to SRU @ 80 MB/s)</a:t>
            </a:r>
            <a:endParaRPr lang="it-IT" altLang="it-IT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" indent="-18288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it-IT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>
          <a:xfrm>
            <a:off x="4770120" y="3429000"/>
            <a:ext cx="4297680" cy="2926080"/>
            <a:chOff x="1654168" y="2301875"/>
            <a:chExt cx="4150461" cy="3038615"/>
          </a:xfrm>
        </p:grpSpPr>
        <p:pic>
          <p:nvPicPr>
            <p:cNvPr id="16" name="Picture 15"/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8" r="5208"/>
            <a:stretch/>
          </p:blipFill>
          <p:spPr>
            <a:xfrm>
              <a:off x="1654168" y="2301875"/>
              <a:ext cx="4150461" cy="3038615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 flipH="1">
              <a:off x="2172119" y="3803152"/>
              <a:ext cx="66751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2172119" y="4198225"/>
              <a:ext cx="667512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4663440" y="762000"/>
            <a:ext cx="4480560" cy="269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41313"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marL="91440" indent="0">
              <a:lnSpc>
                <a:spcPct val="150000"/>
              </a:lnSpc>
            </a:pPr>
            <a:r>
              <a:rPr lang="en-US" altLang="it-IT" sz="1050" b="1" dirty="0">
                <a:solidFill>
                  <a:srgbClr val="C00000"/>
                </a:solidFill>
              </a:rPr>
              <a:t>SRS-FEC firmware upgrade:</a:t>
            </a:r>
          </a:p>
          <a:p>
            <a:pPr marL="457200" indent="-18288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altLang="it-IT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 buffering and Busy signal implementation</a:t>
            </a:r>
            <a:endParaRPr lang="it-IT" altLang="it-IT" sz="105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indent="0">
              <a:lnSpc>
                <a:spcPct val="150000"/>
              </a:lnSpc>
            </a:pPr>
            <a:r>
              <a:rPr lang="it-IT" altLang="it-IT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setup for 5 kHz random trigger rate</a:t>
            </a:r>
          </a:p>
          <a:p>
            <a:pPr marL="457200" indent="-18288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altLang="it-IT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/ 12  APV25 (ADC channels), on 1 FEC with 3 time samples to the SRU (Expected configuration for PRad)</a:t>
            </a:r>
          </a:p>
          <a:p>
            <a:pPr marL="457200" indent="-18288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altLang="it-IT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 pulse generator board</a:t>
            </a:r>
          </a:p>
          <a:p>
            <a:pPr marL="457200" indent="-18288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altLang="it-IT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Un-buffered triggers firmware: readout rate of ~2.8 kHz (9 APVs on FEC) </a:t>
            </a:r>
            <a:r>
              <a:rPr lang="it-IT" altLang="it-IT" sz="105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⇨</a:t>
            </a:r>
            <a:r>
              <a:rPr lang="it-IT" altLang="it-IT" sz="105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44%</a:t>
            </a:r>
            <a:r>
              <a:rPr lang="it-IT" altLang="it-IT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dead time</a:t>
            </a:r>
          </a:p>
          <a:p>
            <a:pPr marL="457200" indent="-18288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altLang="it-IT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Buffered trigger firmware: readout rate of ~4.25 kHz (9 APVs on FEC) </a:t>
            </a:r>
            <a:r>
              <a:rPr lang="it-IT" altLang="it-IT" sz="105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⇨ </a:t>
            </a:r>
            <a:r>
              <a:rPr lang="it-IT" altLang="it-IT" sz="105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15% dead time, OK for PRad</a:t>
            </a:r>
            <a:endParaRPr lang="it-IT" altLang="it-IT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it-IT" sz="1050" dirty="0">
              <a:solidFill>
                <a:schemeClr val="tx1"/>
              </a:solidFill>
            </a:endParaRPr>
          </a:p>
          <a:p>
            <a:pPr marL="91440" indent="0">
              <a:lnSpc>
                <a:spcPct val="150000"/>
              </a:lnSpc>
            </a:pPr>
            <a:endParaRPr lang="en-US" altLang="it-IT" sz="1050" b="1" dirty="0">
              <a:solidFill>
                <a:schemeClr val="tx1"/>
              </a:solidFill>
            </a:endParaRPr>
          </a:p>
          <a:p>
            <a:pPr marL="457200" indent="-18288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altLang="it-IT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70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5"/>
            <a:ext cx="3200400" cy="365125"/>
          </a:xfrm>
        </p:spPr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3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113" y="0"/>
            <a:ext cx="9144000" cy="609600"/>
          </a:xfrm>
          <a:ln/>
        </p:spPr>
        <p:txBody>
          <a:bodyPr anchor="ctr">
            <a:norm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800" dirty="0"/>
              <a:t>Integration of SRS into JLab DAQ</a:t>
            </a:r>
            <a:br>
              <a:rPr lang="en-US" altLang="en-US" sz="1800" dirty="0">
                <a:solidFill>
                  <a:srgbClr val="C00000"/>
                </a:solidFill>
              </a:rPr>
            </a:br>
            <a:r>
              <a:rPr lang="en-US" altLang="it-IT" sz="1200" dirty="0">
                <a:solidFill>
                  <a:schemeClr val="tx1"/>
                </a:solidFill>
              </a:rPr>
              <a:t>(B. </a:t>
            </a:r>
            <a:r>
              <a:rPr lang="en-US" altLang="it-IT" sz="1200" dirty="0" err="1">
                <a:solidFill>
                  <a:schemeClr val="tx1"/>
                </a:solidFill>
              </a:rPr>
              <a:t>Moffit</a:t>
            </a:r>
            <a:r>
              <a:rPr lang="en-US" altLang="it-IT" sz="1200" dirty="0">
                <a:solidFill>
                  <a:schemeClr val="tx1"/>
                </a:solidFill>
              </a:rPr>
              <a:t>, JLab DAQ group - B. </a:t>
            </a:r>
            <a:r>
              <a:rPr lang="en-US" altLang="it-IT" sz="1200" dirty="0" err="1">
                <a:solidFill>
                  <a:schemeClr val="tx1"/>
                </a:solidFill>
              </a:rPr>
              <a:t>Raydo</a:t>
            </a:r>
            <a:r>
              <a:rPr lang="en-US" altLang="it-IT" sz="1200" dirty="0">
                <a:solidFill>
                  <a:schemeClr val="tx1"/>
                </a:solidFill>
              </a:rPr>
              <a:t>, JLab Fast Electronics  Group)</a:t>
            </a:r>
            <a:endParaRPr lang="en-US" altLang="en-US" sz="1200" b="1" dirty="0">
              <a:solidFill>
                <a:srgbClr val="C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40197" y="789011"/>
            <a:ext cx="6023994" cy="360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41313"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marL="91440" indent="0">
              <a:spcAft>
                <a:spcPts val="600"/>
              </a:spcAft>
            </a:pPr>
            <a:r>
              <a:rPr lang="it-IT" altLang="it-IT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PCIexpress Trigger Interface (TIpcie)</a:t>
            </a:r>
          </a:p>
          <a:p>
            <a:pPr marL="548640" indent="-18288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altLang="it-IT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 / Server Integration into JLab Pipeline DAQ</a:t>
            </a:r>
          </a:p>
          <a:p>
            <a:pPr marL="548640" lvl="1" indent="-18288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altLang="it-IT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PC Hardware allows for multiple network cards (1G, 10G, Infiniband)</a:t>
            </a:r>
          </a:p>
          <a:p>
            <a:pPr marL="548640" indent="-18288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alt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 Connection (Clock, Trigger, Sync) to Trigger Supervisor</a:t>
            </a:r>
          </a:p>
          <a:p>
            <a:pPr marL="548640" indent="-18288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alt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Runs in Standalone (Master) or Larger-Scale DAQ (Slave).</a:t>
            </a:r>
          </a:p>
          <a:p>
            <a:pPr marL="91440" indent="0">
              <a:spcAft>
                <a:spcPts val="600"/>
              </a:spcAft>
            </a:pPr>
            <a:r>
              <a:rPr lang="it-IT" altLang="it-IT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librairies for the slow control </a:t>
            </a:r>
          </a:p>
          <a:p>
            <a:pPr marL="548640" indent="-18288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Library written to be used with CODA, </a:t>
            </a:r>
            <a:r>
              <a:rPr lang="en-US" altLang="it-IT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also works standalone (Master mode)</a:t>
            </a:r>
          </a:p>
          <a:p>
            <a:pPr marL="548640" indent="-18288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alt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Kernel and userspace driver compatible with EL5, EL6 (i386, x86_64)</a:t>
            </a:r>
          </a:p>
          <a:p>
            <a:pPr marL="91440" indent="0">
              <a:spcAft>
                <a:spcPts val="600"/>
              </a:spcAft>
            </a:pPr>
            <a:r>
              <a:rPr lang="it-IT" altLang="it-IT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to the SRS</a:t>
            </a:r>
          </a:p>
          <a:p>
            <a:pPr marL="548640" indent="-18288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alt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APV Data from SRU to the DAQ PC with 10 Gb Ethernet</a:t>
            </a:r>
          </a:p>
          <a:p>
            <a:pPr marL="548640" indent="-18288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alt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SRU trigger from the TIpcie, FECs send BUSY signal to Trigger Supervisor</a:t>
            </a:r>
          </a:p>
          <a:p>
            <a:pPr marL="548640" lvl="1" indent="-18288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/>
            </a:pPr>
            <a:r>
              <a:rPr lang="it-IT" altLang="it-IT" sz="11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DAQ PC multiple cores/threads for data processing </a:t>
            </a:r>
            <a:r>
              <a:rPr lang="it-IT" altLang="it-IT" sz="1100" dirty="0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⇨ </a:t>
            </a:r>
            <a:r>
              <a:rPr lang="it-IT" altLang="it-IT" sz="1100" b="1" dirty="0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online zero suppression for data reduction factor ~200 </a:t>
            </a:r>
            <a:r>
              <a:rPr lang="it-IT" altLang="it-IT" sz="1100" dirty="0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⇨ TIPCie to transfer data to main DAQ PC</a:t>
            </a:r>
            <a:endParaRPr lang="it-IT" altLang="it-IT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8640" indent="-18288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alt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monitoring of Raw APVdata and GEM hits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5800" y="4390074"/>
            <a:ext cx="4285862" cy="1849703"/>
            <a:chOff x="1382711" y="3519649"/>
            <a:chExt cx="4285862" cy="174138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2711" y="3519649"/>
              <a:ext cx="4285862" cy="17413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87911" y="4915704"/>
              <a:ext cx="6030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TIpcie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671" r="11059"/>
          <a:stretch/>
        </p:blipFill>
        <p:spPr>
          <a:xfrm>
            <a:off x="6633210" y="3145103"/>
            <a:ext cx="1973580" cy="3200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1297265"/>
            <a:ext cx="2761304" cy="170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it-IT" altLang="it-IT" sz="10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Setup test with the Tipcie</a:t>
            </a:r>
            <a:endParaRPr lang="en-US" altLang="it-IT" sz="105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indent="-1714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The back side of the DAQ PC shows: </a:t>
            </a:r>
          </a:p>
          <a:p>
            <a:pPr marL="182880" indent="-1714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TIPCIe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blue fiber connection to the TS</a:t>
            </a:r>
          </a:p>
          <a:p>
            <a:pPr marL="182880" indent="-1714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Twisted pair connections for triggers. </a:t>
            </a:r>
          </a:p>
          <a:p>
            <a:pPr marL="182880" indent="-1714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The 10 Gb card for data transfer with the links connected (black) to the SRU.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14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5"/>
            <a:ext cx="3200400" cy="365125"/>
          </a:xfrm>
        </p:spPr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3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113" y="0"/>
            <a:ext cx="9144000" cy="609600"/>
          </a:xfrm>
          <a:ln/>
        </p:spPr>
        <p:txBody>
          <a:bodyPr anchor="ctr">
            <a:norm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2400" dirty="0"/>
              <a:t>Summary / Outlook</a:t>
            </a:r>
            <a:endParaRPr lang="en-US" altLang="en-US" sz="1600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-11367" y="1143000"/>
            <a:ext cx="9140686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GEM-US program for a two years pre-R&amp;D </a:t>
            </a:r>
          </a:p>
          <a:p>
            <a:pPr marL="7429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Optimized &amp; finalize the design of GEM modules for all SoLID configuration</a:t>
            </a:r>
          </a:p>
          <a:p>
            <a:pPr marL="1200150" lvl="2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Design ideas to improve performance and lower production cost</a:t>
            </a:r>
          </a:p>
          <a:p>
            <a:pPr marL="7429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Setup a program to start testing and characterization of Chinese GEM foils</a:t>
            </a:r>
          </a:p>
          <a:p>
            <a:pPr marL="7429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Investigate needs and option for SoLID GEM readout electronics </a:t>
            </a:r>
          </a:p>
          <a:p>
            <a:pPr marL="7429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Study the currently available candidate such as  BNL VMM or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DREAM chip</a:t>
            </a: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GEM activities in US (UVa &amp; Temple U)</a:t>
            </a:r>
          </a:p>
          <a:p>
            <a:pPr marL="7429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of Large Area GEM trackers for the SBS in Hall A and PRad in Hall B</a:t>
            </a:r>
          </a:p>
          <a:p>
            <a:pPr marL="1200150" lvl="2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PRad GEM largest GEM detector built. Size comparable to largest SoLID GEM module</a:t>
            </a:r>
          </a:p>
          <a:p>
            <a:pPr marL="7429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intensive GEM R&amp;D for the EIC forward tracking </a:t>
            </a:r>
          </a:p>
          <a:p>
            <a:pPr marL="742950" lvl="1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in the integration of the APV25 readout electronics into JLab CODA DAQ</a:t>
            </a:r>
          </a:p>
          <a:p>
            <a:pPr marL="1200150" lvl="2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for both SRS and MPD readout systems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515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5"/>
            <a:ext cx="3200400" cy="365125"/>
          </a:xfrm>
        </p:spPr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313" y="281940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 Up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26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5"/>
            <a:ext cx="3200400" cy="365125"/>
          </a:xfrm>
        </p:spPr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PRad Experiment @ JLab: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 → ep Scattering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167" t="968" r="6944" b="3537"/>
          <a:stretch/>
        </p:blipFill>
        <p:spPr>
          <a:xfrm>
            <a:off x="4754880" y="3026230"/>
            <a:ext cx="4389120" cy="3526970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135880" y="1020289"/>
            <a:ext cx="4008120" cy="172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41313"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marL="182880" indent="0" algn="ctr">
              <a:spcAft>
                <a:spcPts val="600"/>
              </a:spcAft>
            </a:pPr>
            <a:r>
              <a:rPr lang="en-US" altLang="it-IT" sz="1200" dirty="0">
                <a:solidFill>
                  <a:srgbClr val="C00000"/>
                </a:solidFill>
              </a:rPr>
              <a:t>PRad Experiment (E12-11-106): </a:t>
            </a:r>
          </a:p>
          <a:p>
            <a:pPr marL="35433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it-IT" sz="1200" b="1" dirty="0">
                <a:solidFill>
                  <a:schemeClr val="tx1"/>
                </a:solidFill>
              </a:rPr>
              <a:t>High “A” rating (JLab PAC 39, June 2011)</a:t>
            </a:r>
          </a:p>
          <a:p>
            <a:pPr marL="35433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it-IT" sz="1200" dirty="0">
                <a:solidFill>
                  <a:schemeClr val="tx1"/>
                </a:solidFill>
              </a:rPr>
              <a:t>Experimental goals:</a:t>
            </a:r>
          </a:p>
          <a:p>
            <a:pPr marL="548640" lvl="1" indent="-18288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it-IT" sz="1200" dirty="0">
                <a:solidFill>
                  <a:schemeClr val="tx2"/>
                </a:solidFill>
              </a:rPr>
              <a:t>Very low Q</a:t>
            </a:r>
            <a:r>
              <a:rPr lang="en-US" altLang="it-IT" sz="1200" baseline="30000" dirty="0">
                <a:solidFill>
                  <a:schemeClr val="tx2"/>
                </a:solidFill>
              </a:rPr>
              <a:t>2</a:t>
            </a:r>
            <a:r>
              <a:rPr lang="en-US" altLang="it-IT" sz="1200" dirty="0">
                <a:solidFill>
                  <a:schemeClr val="tx2"/>
                </a:solidFill>
              </a:rPr>
              <a:t> (2×10</a:t>
            </a:r>
            <a:r>
              <a:rPr lang="en-US" altLang="it-IT" sz="1200" baseline="30000" dirty="0">
                <a:solidFill>
                  <a:schemeClr val="tx2"/>
                </a:solidFill>
              </a:rPr>
              <a:t>-4</a:t>
            </a:r>
            <a:r>
              <a:rPr lang="en-US" altLang="it-IT" sz="1200" dirty="0">
                <a:solidFill>
                  <a:schemeClr val="tx2"/>
                </a:solidFill>
              </a:rPr>
              <a:t> to 4×10</a:t>
            </a:r>
            <a:r>
              <a:rPr lang="en-US" altLang="it-IT" sz="1200" baseline="30000" dirty="0">
                <a:solidFill>
                  <a:schemeClr val="tx2"/>
                </a:solidFill>
              </a:rPr>
              <a:t>-2</a:t>
            </a:r>
            <a:r>
              <a:rPr lang="en-US" altLang="it-IT" sz="1200" dirty="0">
                <a:solidFill>
                  <a:schemeClr val="tx2"/>
                </a:solidFill>
              </a:rPr>
              <a:t>)</a:t>
            </a:r>
          </a:p>
          <a:p>
            <a:pPr marL="548640" lvl="1" indent="-18288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it-IT" sz="1200" dirty="0">
                <a:solidFill>
                  <a:srgbClr val="000000"/>
                </a:solidFill>
              </a:rPr>
              <a:t>10 times lower than current data @ Mainz</a:t>
            </a:r>
            <a:endParaRPr lang="en-US" altLang="it-IT" sz="1200" b="1" dirty="0">
              <a:solidFill>
                <a:srgbClr val="C00000"/>
              </a:solidFill>
            </a:endParaRPr>
          </a:p>
          <a:p>
            <a:pPr marL="548640" lvl="1" indent="-18288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it-IT" sz="1200" dirty="0">
                <a:solidFill>
                  <a:srgbClr val="000000"/>
                </a:solidFill>
              </a:rPr>
              <a:t>Sub-percent precision in &lt;r</a:t>
            </a:r>
            <a:r>
              <a:rPr lang="en-US" altLang="it-IT" sz="1200" baseline="-25000" dirty="0">
                <a:solidFill>
                  <a:srgbClr val="000000"/>
                </a:solidFill>
              </a:rPr>
              <a:t>p</a:t>
            </a:r>
            <a:r>
              <a:rPr lang="en-US" altLang="it-IT" sz="1200" baseline="30000" dirty="0">
                <a:solidFill>
                  <a:srgbClr val="000000"/>
                </a:solidFill>
              </a:rPr>
              <a:t>2</a:t>
            </a:r>
            <a:r>
              <a:rPr lang="en-US" altLang="it-IT" sz="1200" dirty="0">
                <a:solidFill>
                  <a:srgbClr val="000000"/>
                </a:solidFill>
              </a:rPr>
              <a:t>&gt; extraction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3581400"/>
            <a:ext cx="4572000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41313"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>
                <a:solidFill>
                  <a:srgbClr val="FFFFFF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marL="274320" indent="-182880" algn="ctr">
              <a:lnSpc>
                <a:spcPct val="150000"/>
              </a:lnSpc>
              <a:spcAft>
                <a:spcPts val="300"/>
              </a:spcAft>
            </a:pPr>
            <a:r>
              <a:rPr lang="en-US" altLang="it-IT" sz="1200" dirty="0">
                <a:solidFill>
                  <a:srgbClr val="C00000"/>
                </a:solidFill>
              </a:rPr>
              <a:t>Specifications for PRad Experiment</a:t>
            </a:r>
          </a:p>
          <a:p>
            <a:pPr marL="274320" indent="-18288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it-IT" altLang="it-IT" sz="1200" dirty="0">
                <a:solidFill>
                  <a:srgbClr val="000000"/>
                </a:solidFill>
              </a:rPr>
              <a:t>Non Magnetic spectrometer</a:t>
            </a:r>
          </a:p>
          <a:p>
            <a:pPr marL="274320" indent="-18288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it-IT" altLang="it-IT" sz="1200" dirty="0">
                <a:solidFill>
                  <a:srgbClr val="000000"/>
                </a:solidFill>
              </a:rPr>
              <a:t>High resolution and high acceptance calorimeter </a:t>
            </a:r>
            <a:r>
              <a:rPr lang="it-IT" altLang="it-IT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⇨</a:t>
            </a:r>
            <a:r>
              <a:rPr lang="it-IT" altLang="it-IT" sz="1200" dirty="0">
                <a:solidFill>
                  <a:srgbClr val="000000"/>
                </a:solidFill>
              </a:rPr>
              <a:t> low scattering angle [0.7</a:t>
            </a:r>
            <a:r>
              <a:rPr lang="it-IT" altLang="it-IT" sz="1200" baseline="30000" dirty="0">
                <a:solidFill>
                  <a:srgbClr val="000000"/>
                </a:solidFill>
              </a:rPr>
              <a:t>o</a:t>
            </a:r>
            <a:r>
              <a:rPr lang="it-IT" altLang="it-IT" sz="1200" dirty="0">
                <a:solidFill>
                  <a:srgbClr val="000000"/>
                </a:solidFill>
              </a:rPr>
              <a:t> - 3.8</a:t>
            </a:r>
            <a:r>
              <a:rPr lang="it-IT" altLang="it-IT" sz="1200" baseline="30000" dirty="0">
                <a:solidFill>
                  <a:srgbClr val="000000"/>
                </a:solidFill>
              </a:rPr>
              <a:t>°</a:t>
            </a:r>
            <a:r>
              <a:rPr lang="it-IT" altLang="it-IT" sz="1200" dirty="0">
                <a:solidFill>
                  <a:srgbClr val="000000"/>
                </a:solidFill>
              </a:rPr>
              <a:t>]</a:t>
            </a:r>
          </a:p>
          <a:p>
            <a:pPr marL="274320" indent="-18288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it-IT" altLang="it-IT" sz="1200" dirty="0">
                <a:solidFill>
                  <a:srgbClr val="000000"/>
                </a:solidFill>
              </a:rPr>
              <a:t>Simultaneous detection of ee → ee (Moller Scattering) </a:t>
            </a:r>
            <a:r>
              <a:rPr lang="it-IT" altLang="it-IT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⇨ </a:t>
            </a:r>
            <a:r>
              <a:rPr lang="it-IT" altLang="it-IT" sz="1200" dirty="0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minimize systematics</a:t>
            </a:r>
          </a:p>
          <a:p>
            <a:pPr marL="274320" indent="-18288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it-IT" altLang="it-IT" sz="1200" dirty="0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High density windowless H</a:t>
            </a:r>
            <a:r>
              <a:rPr lang="it-IT" altLang="it-IT" sz="1200" baseline="-25000" dirty="0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2</a:t>
            </a:r>
            <a:r>
              <a:rPr lang="it-IT" altLang="it-IT" sz="1200" dirty="0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gas target </a:t>
            </a:r>
            <a:r>
              <a:rPr lang="it-IT" altLang="it-IT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⇨ </a:t>
            </a:r>
            <a:r>
              <a:rPr lang="it-IT" altLang="it-IT" sz="1200" dirty="0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minimze background</a:t>
            </a:r>
          </a:p>
          <a:p>
            <a:pPr marL="274320" indent="-18288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it-IT" altLang="it-IT" sz="1200" dirty="0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clean CEBAF electron beam (1.1 GeV &amp; 2.2 GeV) </a:t>
            </a:r>
            <a:r>
              <a:rPr lang="it-IT" altLang="it-IT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⇨ </a:t>
            </a:r>
            <a:r>
              <a:rPr lang="it-IT" altLang="it-IT" sz="1200" dirty="0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minimze background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6200" y="622370"/>
            <a:ext cx="4572000" cy="2806630"/>
            <a:chOff x="0" y="642632"/>
            <a:chExt cx="4572000" cy="28066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944583"/>
              <a:ext cx="4572000" cy="2504679"/>
            </a:xfrm>
            <a:prstGeom prst="rect">
              <a:avLst/>
            </a:prstGeom>
          </p:spPr>
        </p:pic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1390650" y="642632"/>
              <a:ext cx="1790700" cy="3479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28080" rIns="0" bIns="0"/>
            <a:lstStyle>
              <a:lvl1pPr marL="342900" indent="-341313">
                <a:tabLst>
                  <a:tab pos="342900" algn="l"/>
                  <a:tab pos="455613" algn="l"/>
                  <a:tab pos="912813" algn="l"/>
                  <a:tab pos="1370013" algn="l"/>
                  <a:tab pos="1827213" algn="l"/>
                  <a:tab pos="2284413" algn="l"/>
                  <a:tab pos="2741613" algn="l"/>
                  <a:tab pos="3198813" algn="l"/>
                  <a:tab pos="3656013" algn="l"/>
                  <a:tab pos="4113213" algn="l"/>
                  <a:tab pos="4570413" algn="l"/>
                  <a:tab pos="5027613" algn="l"/>
                  <a:tab pos="5484813" algn="l"/>
                  <a:tab pos="5942013" algn="l"/>
                  <a:tab pos="6399213" algn="l"/>
                  <a:tab pos="6856413" algn="l"/>
                  <a:tab pos="7313613" algn="l"/>
                  <a:tab pos="7770813" algn="l"/>
                  <a:tab pos="8228013" algn="l"/>
                  <a:tab pos="8685213" algn="l"/>
                  <a:tab pos="9142413" algn="l"/>
                </a:tabLst>
                <a:defRPr>
                  <a:solidFill>
                    <a:srgbClr val="FFFFFF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342900" algn="l"/>
                  <a:tab pos="455613" algn="l"/>
                  <a:tab pos="912813" algn="l"/>
                  <a:tab pos="1370013" algn="l"/>
                  <a:tab pos="1827213" algn="l"/>
                  <a:tab pos="2284413" algn="l"/>
                  <a:tab pos="2741613" algn="l"/>
                  <a:tab pos="3198813" algn="l"/>
                  <a:tab pos="3656013" algn="l"/>
                  <a:tab pos="4113213" algn="l"/>
                  <a:tab pos="4570413" algn="l"/>
                  <a:tab pos="5027613" algn="l"/>
                  <a:tab pos="5484813" algn="l"/>
                  <a:tab pos="5942013" algn="l"/>
                  <a:tab pos="6399213" algn="l"/>
                  <a:tab pos="6856413" algn="l"/>
                  <a:tab pos="7313613" algn="l"/>
                  <a:tab pos="7770813" algn="l"/>
                  <a:tab pos="8228013" algn="l"/>
                  <a:tab pos="8685213" algn="l"/>
                  <a:tab pos="9142413" algn="l"/>
                </a:tabLst>
                <a:defRPr>
                  <a:solidFill>
                    <a:srgbClr val="FFFFFF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342900" algn="l"/>
                  <a:tab pos="455613" algn="l"/>
                  <a:tab pos="912813" algn="l"/>
                  <a:tab pos="1370013" algn="l"/>
                  <a:tab pos="1827213" algn="l"/>
                  <a:tab pos="2284413" algn="l"/>
                  <a:tab pos="2741613" algn="l"/>
                  <a:tab pos="3198813" algn="l"/>
                  <a:tab pos="3656013" algn="l"/>
                  <a:tab pos="4113213" algn="l"/>
                  <a:tab pos="4570413" algn="l"/>
                  <a:tab pos="5027613" algn="l"/>
                  <a:tab pos="5484813" algn="l"/>
                  <a:tab pos="5942013" algn="l"/>
                  <a:tab pos="6399213" algn="l"/>
                  <a:tab pos="6856413" algn="l"/>
                  <a:tab pos="7313613" algn="l"/>
                  <a:tab pos="7770813" algn="l"/>
                  <a:tab pos="8228013" algn="l"/>
                  <a:tab pos="8685213" algn="l"/>
                  <a:tab pos="9142413" algn="l"/>
                </a:tabLst>
                <a:defRPr>
                  <a:solidFill>
                    <a:srgbClr val="FFFFFF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342900" algn="l"/>
                  <a:tab pos="455613" algn="l"/>
                  <a:tab pos="912813" algn="l"/>
                  <a:tab pos="1370013" algn="l"/>
                  <a:tab pos="1827213" algn="l"/>
                  <a:tab pos="2284413" algn="l"/>
                  <a:tab pos="2741613" algn="l"/>
                  <a:tab pos="3198813" algn="l"/>
                  <a:tab pos="3656013" algn="l"/>
                  <a:tab pos="4113213" algn="l"/>
                  <a:tab pos="4570413" algn="l"/>
                  <a:tab pos="5027613" algn="l"/>
                  <a:tab pos="5484813" algn="l"/>
                  <a:tab pos="5942013" algn="l"/>
                  <a:tab pos="6399213" algn="l"/>
                  <a:tab pos="6856413" algn="l"/>
                  <a:tab pos="7313613" algn="l"/>
                  <a:tab pos="7770813" algn="l"/>
                  <a:tab pos="8228013" algn="l"/>
                  <a:tab pos="8685213" algn="l"/>
                  <a:tab pos="9142413" algn="l"/>
                </a:tabLst>
                <a:defRPr>
                  <a:solidFill>
                    <a:srgbClr val="FFFFFF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342900" algn="l"/>
                  <a:tab pos="455613" algn="l"/>
                  <a:tab pos="912813" algn="l"/>
                  <a:tab pos="1370013" algn="l"/>
                  <a:tab pos="1827213" algn="l"/>
                  <a:tab pos="2284413" algn="l"/>
                  <a:tab pos="2741613" algn="l"/>
                  <a:tab pos="3198813" algn="l"/>
                  <a:tab pos="3656013" algn="l"/>
                  <a:tab pos="4113213" algn="l"/>
                  <a:tab pos="4570413" algn="l"/>
                  <a:tab pos="5027613" algn="l"/>
                  <a:tab pos="5484813" algn="l"/>
                  <a:tab pos="5942013" algn="l"/>
                  <a:tab pos="6399213" algn="l"/>
                  <a:tab pos="6856413" algn="l"/>
                  <a:tab pos="7313613" algn="l"/>
                  <a:tab pos="7770813" algn="l"/>
                  <a:tab pos="8228013" algn="l"/>
                  <a:tab pos="8685213" algn="l"/>
                  <a:tab pos="9142413" algn="l"/>
                </a:tabLst>
                <a:defRPr>
                  <a:solidFill>
                    <a:srgbClr val="FFFFFF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342900" algn="l"/>
                  <a:tab pos="455613" algn="l"/>
                  <a:tab pos="912813" algn="l"/>
                  <a:tab pos="1370013" algn="l"/>
                  <a:tab pos="1827213" algn="l"/>
                  <a:tab pos="2284413" algn="l"/>
                  <a:tab pos="2741613" algn="l"/>
                  <a:tab pos="3198813" algn="l"/>
                  <a:tab pos="3656013" algn="l"/>
                  <a:tab pos="4113213" algn="l"/>
                  <a:tab pos="4570413" algn="l"/>
                  <a:tab pos="5027613" algn="l"/>
                  <a:tab pos="5484813" algn="l"/>
                  <a:tab pos="5942013" algn="l"/>
                  <a:tab pos="6399213" algn="l"/>
                  <a:tab pos="6856413" algn="l"/>
                  <a:tab pos="7313613" algn="l"/>
                  <a:tab pos="7770813" algn="l"/>
                  <a:tab pos="8228013" algn="l"/>
                  <a:tab pos="8685213" algn="l"/>
                  <a:tab pos="9142413" algn="l"/>
                </a:tabLst>
                <a:defRPr>
                  <a:solidFill>
                    <a:srgbClr val="FFFFFF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342900" algn="l"/>
                  <a:tab pos="455613" algn="l"/>
                  <a:tab pos="912813" algn="l"/>
                  <a:tab pos="1370013" algn="l"/>
                  <a:tab pos="1827213" algn="l"/>
                  <a:tab pos="2284413" algn="l"/>
                  <a:tab pos="2741613" algn="l"/>
                  <a:tab pos="3198813" algn="l"/>
                  <a:tab pos="3656013" algn="l"/>
                  <a:tab pos="4113213" algn="l"/>
                  <a:tab pos="4570413" algn="l"/>
                  <a:tab pos="5027613" algn="l"/>
                  <a:tab pos="5484813" algn="l"/>
                  <a:tab pos="5942013" algn="l"/>
                  <a:tab pos="6399213" algn="l"/>
                  <a:tab pos="6856413" algn="l"/>
                  <a:tab pos="7313613" algn="l"/>
                  <a:tab pos="7770813" algn="l"/>
                  <a:tab pos="8228013" algn="l"/>
                  <a:tab pos="8685213" algn="l"/>
                  <a:tab pos="9142413" algn="l"/>
                </a:tabLst>
                <a:defRPr>
                  <a:solidFill>
                    <a:srgbClr val="FFFFFF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342900" algn="l"/>
                  <a:tab pos="455613" algn="l"/>
                  <a:tab pos="912813" algn="l"/>
                  <a:tab pos="1370013" algn="l"/>
                  <a:tab pos="1827213" algn="l"/>
                  <a:tab pos="2284413" algn="l"/>
                  <a:tab pos="2741613" algn="l"/>
                  <a:tab pos="3198813" algn="l"/>
                  <a:tab pos="3656013" algn="l"/>
                  <a:tab pos="4113213" algn="l"/>
                  <a:tab pos="4570413" algn="l"/>
                  <a:tab pos="5027613" algn="l"/>
                  <a:tab pos="5484813" algn="l"/>
                  <a:tab pos="5942013" algn="l"/>
                  <a:tab pos="6399213" algn="l"/>
                  <a:tab pos="6856413" algn="l"/>
                  <a:tab pos="7313613" algn="l"/>
                  <a:tab pos="7770813" algn="l"/>
                  <a:tab pos="8228013" algn="l"/>
                  <a:tab pos="8685213" algn="l"/>
                  <a:tab pos="9142413" algn="l"/>
                </a:tabLst>
                <a:defRPr>
                  <a:solidFill>
                    <a:srgbClr val="FFFFFF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342900" algn="l"/>
                  <a:tab pos="455613" algn="l"/>
                  <a:tab pos="912813" algn="l"/>
                  <a:tab pos="1370013" algn="l"/>
                  <a:tab pos="1827213" algn="l"/>
                  <a:tab pos="2284413" algn="l"/>
                  <a:tab pos="2741613" algn="l"/>
                  <a:tab pos="3198813" algn="l"/>
                  <a:tab pos="3656013" algn="l"/>
                  <a:tab pos="4113213" algn="l"/>
                  <a:tab pos="4570413" algn="l"/>
                  <a:tab pos="5027613" algn="l"/>
                  <a:tab pos="5484813" algn="l"/>
                  <a:tab pos="5942013" algn="l"/>
                  <a:tab pos="6399213" algn="l"/>
                  <a:tab pos="6856413" algn="l"/>
                  <a:tab pos="7313613" algn="l"/>
                  <a:tab pos="7770813" algn="l"/>
                  <a:tab pos="8228013" algn="l"/>
                  <a:tab pos="8685213" algn="l"/>
                  <a:tab pos="9142413" algn="l"/>
                </a:tabLst>
                <a:defRPr>
                  <a:solidFill>
                    <a:srgbClr val="FFFFFF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marL="182880" indent="0">
                <a:spcAft>
                  <a:spcPts val="600"/>
                </a:spcAft>
              </a:pPr>
              <a:r>
                <a:rPr lang="en-US" altLang="it-IT" sz="1200" dirty="0">
                  <a:solidFill>
                    <a:srgbClr val="C00000"/>
                  </a:solidFill>
                </a:rPr>
                <a:t>Proton Radius puzzle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11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5"/>
            <a:ext cx="3200400" cy="365125"/>
          </a:xfrm>
        </p:spPr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3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113" y="0"/>
            <a:ext cx="9144000" cy="609600"/>
          </a:xfrm>
          <a:ln/>
        </p:spPr>
        <p:txBody>
          <a:bodyPr anchor="ctr">
            <a:normAutofit/>
          </a:bodyPr>
          <a:lstStyle/>
          <a:p>
            <a:pPr>
              <a:spcBef>
                <a:spcPts val="600"/>
              </a:spcBef>
              <a:spcAft>
                <a:spcPts val="30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800" dirty="0"/>
              <a:t>SRS-FEC Firmware Upgrade: </a:t>
            </a:r>
            <a:r>
              <a:rPr lang="en-US" altLang="en-US" sz="1800" dirty="0">
                <a:solidFill>
                  <a:srgbClr val="C00000"/>
                </a:solidFill>
              </a:rPr>
              <a:t>Trigger Buffering</a:t>
            </a:r>
            <a:br>
              <a:rPr lang="en-US" altLang="en-US" sz="2000" dirty="0">
                <a:solidFill>
                  <a:srgbClr val="C00000"/>
                </a:solidFill>
              </a:rPr>
            </a:br>
            <a:r>
              <a:rPr lang="en-US" altLang="it-IT" sz="1200" dirty="0">
                <a:solidFill>
                  <a:schemeClr val="tx1"/>
                </a:solidFill>
              </a:rPr>
              <a:t>(B. </a:t>
            </a:r>
            <a:r>
              <a:rPr lang="en-US" altLang="it-IT" sz="1200" dirty="0" err="1">
                <a:solidFill>
                  <a:schemeClr val="tx1"/>
                </a:solidFill>
              </a:rPr>
              <a:t>Moffit</a:t>
            </a:r>
            <a:r>
              <a:rPr lang="en-US" altLang="it-IT" sz="1200" dirty="0">
                <a:solidFill>
                  <a:schemeClr val="tx1"/>
                </a:solidFill>
              </a:rPr>
              <a:t>, JLab DAQ group - B. </a:t>
            </a:r>
            <a:r>
              <a:rPr lang="en-US" altLang="it-IT" sz="1200" dirty="0" err="1">
                <a:solidFill>
                  <a:schemeClr val="tx1"/>
                </a:solidFill>
              </a:rPr>
              <a:t>Raydo</a:t>
            </a:r>
            <a:r>
              <a:rPr lang="en-US" altLang="it-IT" sz="1200" dirty="0">
                <a:solidFill>
                  <a:schemeClr val="tx1"/>
                </a:solidFill>
              </a:rPr>
              <a:t>, JLab Fast Electronics  Group)</a:t>
            </a:r>
            <a:endParaRPr lang="en-US" altLang="en-US" sz="1400" dirty="0">
              <a:solidFill>
                <a:srgbClr val="C00000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76200" y="710987"/>
            <a:ext cx="8991600" cy="1526977"/>
            <a:chOff x="76200" y="1005896"/>
            <a:chExt cx="8991600" cy="1526977"/>
          </a:xfrm>
        </p:grpSpPr>
        <p:grpSp>
          <p:nvGrpSpPr>
            <p:cNvPr id="6" name="Group 5"/>
            <p:cNvGrpSpPr/>
            <p:nvPr/>
          </p:nvGrpSpPr>
          <p:grpSpPr>
            <a:xfrm>
              <a:off x="121024" y="1219200"/>
              <a:ext cx="8946776" cy="1313673"/>
              <a:chOff x="197224" y="1312439"/>
              <a:chExt cx="8946776" cy="1313673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163026" y="1796534"/>
                <a:ext cx="304800" cy="152400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rIns="45720" rtlCol="0" anchor="ctr"/>
              <a:lstStyle/>
              <a:p>
                <a:pPr algn="ctr"/>
                <a:r>
                  <a:rPr lang="en-US" sz="800" dirty="0"/>
                  <a:t>APV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544026" y="1998891"/>
                <a:ext cx="3124200" cy="15240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UPD Frame</a:t>
                </a:r>
              </a:p>
            </p:txBody>
          </p:sp>
          <p:sp>
            <p:nvSpPr>
              <p:cNvPr id="9" name="Left Brace 8"/>
              <p:cNvSpPr/>
              <p:nvPr/>
            </p:nvSpPr>
            <p:spPr>
              <a:xfrm rot="16200000">
                <a:off x="1232756" y="2144821"/>
                <a:ext cx="152399" cy="317740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eft Brace 9"/>
              <p:cNvSpPr/>
              <p:nvPr/>
            </p:nvSpPr>
            <p:spPr>
              <a:xfrm rot="16200000">
                <a:off x="3036397" y="748059"/>
                <a:ext cx="152400" cy="3111261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066800" y="2379891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~10us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863971" y="2379891"/>
                <a:ext cx="56618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~200us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374052" y="1796534"/>
                <a:ext cx="304800" cy="152400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rIns="45720" rtlCol="0" anchor="ctr"/>
              <a:lstStyle/>
              <a:p>
                <a:pPr algn="ctr"/>
                <a:r>
                  <a:rPr lang="en-US" sz="800" dirty="0"/>
                  <a:t>APV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755052" y="2007513"/>
                <a:ext cx="3124200" cy="15240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UPD Frame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97224" y="1312439"/>
                <a:ext cx="68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Live</a:t>
                </a:r>
              </a:p>
              <a:p>
                <a:r>
                  <a:rPr lang="en-US" sz="1200" b="1" dirty="0"/>
                  <a:t>Dead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1150085" y="1644134"/>
                <a:ext cx="351814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4668229" y="1415534"/>
                <a:ext cx="70582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5374052" y="1644134"/>
                <a:ext cx="340897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8783028" y="1415534"/>
                <a:ext cx="36097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685800" y="1419721"/>
                <a:ext cx="46428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150085" y="1419721"/>
                <a:ext cx="1" cy="2244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668228" y="1412537"/>
                <a:ext cx="1" cy="2244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374051" y="1419721"/>
                <a:ext cx="1" cy="2244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8780831" y="1412537"/>
                <a:ext cx="1" cy="2244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76200" y="1005896"/>
              <a:ext cx="51454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Non-buffered trigger FEC firmware (original):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7598" y="3276600"/>
            <a:ext cx="8980202" cy="1536793"/>
            <a:chOff x="76200" y="3510680"/>
            <a:chExt cx="8946776" cy="1536793"/>
          </a:xfrm>
        </p:grpSpPr>
        <p:sp>
          <p:nvSpPr>
            <p:cNvPr id="44" name="TextBox 43"/>
            <p:cNvSpPr txBox="1"/>
            <p:nvPr/>
          </p:nvSpPr>
          <p:spPr>
            <a:xfrm>
              <a:off x="140761" y="3510680"/>
              <a:ext cx="51454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Buffered trigger FEC firmware (new):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76200" y="3733800"/>
              <a:ext cx="8946776" cy="1313673"/>
              <a:chOff x="197224" y="3862580"/>
              <a:chExt cx="8946776" cy="1313673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163026" y="4346675"/>
                <a:ext cx="304800" cy="152400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rIns="45720" rtlCol="0" anchor="ctr"/>
              <a:lstStyle/>
              <a:p>
                <a:pPr algn="ctr"/>
                <a:r>
                  <a:rPr lang="en-US" sz="800" dirty="0"/>
                  <a:t>APV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600200" y="4549032"/>
                <a:ext cx="3124200" cy="15240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UPD Frame</a:t>
                </a:r>
              </a:p>
            </p:txBody>
          </p:sp>
          <p:sp>
            <p:nvSpPr>
              <p:cNvPr id="29" name="Left Brace 28"/>
              <p:cNvSpPr/>
              <p:nvPr/>
            </p:nvSpPr>
            <p:spPr>
              <a:xfrm rot="16200000">
                <a:off x="1232756" y="4694962"/>
                <a:ext cx="152399" cy="317740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Left Brace 29"/>
              <p:cNvSpPr/>
              <p:nvPr/>
            </p:nvSpPr>
            <p:spPr>
              <a:xfrm rot="16200000">
                <a:off x="3081222" y="3298200"/>
                <a:ext cx="152400" cy="3111261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066800" y="4930032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~10us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908796" y="4930032"/>
                <a:ext cx="56618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~200us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133600" y="4346675"/>
                <a:ext cx="304800" cy="152400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rIns="45720" rtlCol="0" anchor="ctr"/>
              <a:lstStyle/>
              <a:p>
                <a:pPr algn="ctr"/>
                <a:r>
                  <a:rPr lang="en-US" sz="800" dirty="0"/>
                  <a:t>APV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760260" y="4549032"/>
                <a:ext cx="3124200" cy="15240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UPD Frame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97224" y="3862580"/>
                <a:ext cx="68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Live</a:t>
                </a:r>
              </a:p>
              <a:p>
                <a:r>
                  <a:rPr lang="en-US" sz="1200" b="1" dirty="0"/>
                  <a:t>Dead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1150085" y="4194275"/>
                <a:ext cx="33357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5374052" y="3965675"/>
                <a:ext cx="186494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543800" y="3965675"/>
                <a:ext cx="1600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685800" y="3969862"/>
                <a:ext cx="46428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150085" y="3969862"/>
                <a:ext cx="1" cy="2244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483660" y="3962678"/>
                <a:ext cx="1" cy="2244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5374051" y="3969862"/>
                <a:ext cx="1" cy="2244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ectangle 44"/>
              <p:cNvSpPr/>
              <p:nvPr/>
            </p:nvSpPr>
            <p:spPr>
              <a:xfrm>
                <a:off x="7924800" y="4549032"/>
                <a:ext cx="1219200" cy="15240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657600" y="4346675"/>
                <a:ext cx="304800" cy="152400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rIns="45720" rtlCol="0" anchor="ctr"/>
              <a:lstStyle/>
              <a:p>
                <a:pPr algn="ctr"/>
                <a:r>
                  <a:rPr lang="en-US" sz="800" dirty="0"/>
                  <a:t>APV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029200" y="4346675"/>
                <a:ext cx="304800" cy="152400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rIns="45720" rtlCol="0" anchor="ctr"/>
              <a:lstStyle/>
              <a:p>
                <a:pPr algn="ctr"/>
                <a:r>
                  <a:rPr lang="en-US" sz="800" dirty="0"/>
                  <a:t>APV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239000" y="4346675"/>
                <a:ext cx="304800" cy="152400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rIns="45720" rtlCol="0" anchor="ctr"/>
              <a:lstStyle/>
              <a:p>
                <a:pPr algn="ctr"/>
                <a:r>
                  <a:rPr lang="en-US" sz="800" dirty="0"/>
                  <a:t>APV</a:t>
                </a:r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>
                <a:off x="2438400" y="3965675"/>
                <a:ext cx="1" cy="2244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2133600" y="3965675"/>
                <a:ext cx="1" cy="2244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3657600" y="3965675"/>
                <a:ext cx="1" cy="2244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3962399" y="3965675"/>
                <a:ext cx="1" cy="2244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5029199" y="3965675"/>
                <a:ext cx="1" cy="2244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238999" y="3965675"/>
                <a:ext cx="1" cy="2244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7543799" y="3965675"/>
                <a:ext cx="1" cy="2244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2133600" y="4194275"/>
                <a:ext cx="304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3657600" y="4194275"/>
                <a:ext cx="304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5021140" y="4194275"/>
                <a:ext cx="35291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7238999" y="4194275"/>
                <a:ext cx="3048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1483661" y="3965675"/>
                <a:ext cx="64993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2438401" y="3965675"/>
                <a:ext cx="121919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3962400" y="3969862"/>
                <a:ext cx="105643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TextBox 62"/>
          <p:cNvSpPr txBox="1"/>
          <p:nvPr/>
        </p:nvSpPr>
        <p:spPr>
          <a:xfrm>
            <a:off x="0" y="4771072"/>
            <a:ext cx="91551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Dead/busy while APV sends triggered data,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no longer dead/busy while UPD packets are sent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UDP processing of APV data is “de-correlated” from APV sending data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When buffers in FPGA (holding captured APV for UDP processing) become full, then the FEC create necessary dead/busy time.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random trigger, @ high trigger burst, APV data are stocked in buffer and UDP packet is formed during the low trigger burst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Dead/busy time while APV sends data can be eliminated to improve live time, but requires significant changes to FEC firmware.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0" y="2076271"/>
            <a:ext cx="9155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Dead/busy while APV sends triggered data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and dead/busy while UPD packets are sent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fixed trigger rate, the dead time is basically determined  by the UDP data processing (~200 </a:t>
            </a:r>
            <a:r>
              <a:rPr lang="en-US" sz="1200" dirty="0" err="1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random trigger: the mechanism is inefficient </a:t>
            </a:r>
          </a:p>
          <a:p>
            <a:pPr lvl="1">
              <a:lnSpc>
                <a:spcPct val="150000"/>
              </a:lnSpc>
            </a:pPr>
            <a:r>
              <a:rPr lang="en-US" sz="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⇨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 use of live time with low trigger burst but high trigger burst mean data loss because of dead time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29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5"/>
            <a:ext cx="3200400" cy="365125"/>
          </a:xfrm>
        </p:spPr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3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113" y="0"/>
            <a:ext cx="9144000" cy="609600"/>
          </a:xfrm>
          <a:ln/>
        </p:spPr>
        <p:txBody>
          <a:bodyPr anchor="ctr">
            <a:norm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2000" dirty="0"/>
              <a:t>Integration of SRS into JLab DAQ: </a:t>
            </a:r>
            <a:r>
              <a:rPr lang="en-US" altLang="en-US" sz="2000" dirty="0">
                <a:solidFill>
                  <a:srgbClr val="C00000"/>
                </a:solidFill>
              </a:rPr>
              <a:t>PRad DAQ Overview</a:t>
            </a:r>
            <a:endParaRPr lang="en-US" altLang="en-US" sz="1400" b="1" dirty="0">
              <a:solidFill>
                <a:srgbClr val="C00000"/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71778" y="599154"/>
            <a:ext cx="8987571" cy="5902364"/>
            <a:chOff x="71778" y="599154"/>
            <a:chExt cx="8987571" cy="5902364"/>
          </a:xfrm>
        </p:grpSpPr>
        <p:sp>
          <p:nvSpPr>
            <p:cNvPr id="77" name="Rectangle 76"/>
            <p:cNvSpPr/>
            <p:nvPr/>
          </p:nvSpPr>
          <p:spPr>
            <a:xfrm>
              <a:off x="6291399" y="1371600"/>
              <a:ext cx="636861" cy="1332806"/>
            </a:xfrm>
            <a:prstGeom prst="rect">
              <a:avLst/>
            </a:prstGeom>
            <a:noFill/>
            <a:ln w="317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lowchart: Process 77"/>
            <p:cNvSpPr/>
            <p:nvPr/>
          </p:nvSpPr>
          <p:spPr>
            <a:xfrm>
              <a:off x="6291399" y="1474481"/>
              <a:ext cx="626260" cy="354319"/>
            </a:xfrm>
            <a:prstGeom prst="flowChartProcess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GEM DAQ PC</a:t>
              </a: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71778" y="1122068"/>
              <a:ext cx="5426702" cy="1426736"/>
              <a:chOff x="410346" y="1041296"/>
              <a:chExt cx="5426702" cy="1426736"/>
            </a:xfrm>
          </p:grpSpPr>
          <p:pic>
            <p:nvPicPr>
              <p:cNvPr id="185" name="Picture 18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0346" y="1041296"/>
                <a:ext cx="1828181" cy="1426736"/>
              </a:xfrm>
              <a:prstGeom prst="rect">
                <a:avLst/>
              </a:prstGeom>
            </p:spPr>
          </p:pic>
          <p:pic>
            <p:nvPicPr>
              <p:cNvPr id="186" name="Picture 18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0686" y="1041296"/>
                <a:ext cx="1828181" cy="1426736"/>
              </a:xfrm>
              <a:prstGeom prst="rect">
                <a:avLst/>
              </a:prstGeom>
            </p:spPr>
          </p:pic>
          <p:pic>
            <p:nvPicPr>
              <p:cNvPr id="187" name="Picture 18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08867" y="1041296"/>
                <a:ext cx="1828181" cy="1426736"/>
              </a:xfrm>
              <a:prstGeom prst="rect">
                <a:avLst/>
              </a:prstGeom>
            </p:spPr>
          </p:pic>
        </p:grpSp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0750" y="4339616"/>
              <a:ext cx="1829595" cy="1462268"/>
            </a:xfrm>
            <a:prstGeom prst="rect">
              <a:avLst/>
            </a:prstGeom>
          </p:spPr>
        </p:pic>
        <p:sp>
          <p:nvSpPr>
            <p:cNvPr id="81" name="Flowchart: Process 80"/>
            <p:cNvSpPr/>
            <p:nvPr/>
          </p:nvSpPr>
          <p:spPr>
            <a:xfrm>
              <a:off x="8036149" y="599154"/>
              <a:ext cx="768084" cy="495622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PRad DAQ PC</a:t>
              </a: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6317490" y="3170794"/>
              <a:ext cx="2728480" cy="3330724"/>
              <a:chOff x="5853049" y="3374876"/>
              <a:chExt cx="2728480" cy="3330724"/>
            </a:xfrm>
          </p:grpSpPr>
          <p:sp>
            <p:nvSpPr>
              <p:cNvPr id="178" name="Flowchart: Process 177"/>
              <p:cNvSpPr/>
              <p:nvPr/>
            </p:nvSpPr>
            <p:spPr>
              <a:xfrm>
                <a:off x="5853049" y="3374876"/>
                <a:ext cx="2728480" cy="3330724"/>
              </a:xfrm>
              <a:prstGeom prst="flowChartProcess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             </a:t>
                </a:r>
              </a:p>
            </p:txBody>
          </p:sp>
          <p:pic>
            <p:nvPicPr>
              <p:cNvPr id="179" name="Picture 17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99976" y="4486994"/>
                <a:ext cx="1322481" cy="1064585"/>
              </a:xfrm>
              <a:prstGeom prst="rect">
                <a:avLst/>
              </a:prstGeom>
            </p:spPr>
          </p:pic>
          <p:pic>
            <p:nvPicPr>
              <p:cNvPr id="180" name="Picture 17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99976" y="5558243"/>
                <a:ext cx="1322481" cy="1064585"/>
              </a:xfrm>
              <a:prstGeom prst="rect">
                <a:avLst/>
              </a:prstGeom>
            </p:spPr>
          </p:pic>
          <p:pic>
            <p:nvPicPr>
              <p:cNvPr id="181" name="Picture 18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85351" y="3429071"/>
                <a:ext cx="1322481" cy="1064585"/>
              </a:xfrm>
              <a:prstGeom prst="rect">
                <a:avLst/>
              </a:prstGeom>
            </p:spPr>
          </p:pic>
          <p:pic>
            <p:nvPicPr>
              <p:cNvPr id="182" name="Picture 18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85351" y="4493657"/>
                <a:ext cx="1322481" cy="1064585"/>
              </a:xfrm>
              <a:prstGeom prst="rect">
                <a:avLst/>
              </a:prstGeom>
            </p:spPr>
          </p:pic>
          <p:pic>
            <p:nvPicPr>
              <p:cNvPr id="183" name="Picture 1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85351" y="5551580"/>
                <a:ext cx="1322481" cy="1064585"/>
              </a:xfrm>
              <a:prstGeom prst="rect">
                <a:avLst/>
              </a:prstGeom>
            </p:spPr>
          </p:pic>
          <p:sp>
            <p:nvSpPr>
              <p:cNvPr id="184" name="TextBox 183"/>
              <p:cNvSpPr txBox="1"/>
              <p:nvPr/>
            </p:nvSpPr>
            <p:spPr>
              <a:xfrm>
                <a:off x="7321914" y="3648380"/>
                <a:ext cx="98065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Linear Sum</a:t>
                </a:r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 rot="5400000">
              <a:off x="2096720" y="3649464"/>
              <a:ext cx="15039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Gate for </a:t>
              </a:r>
              <a:r>
                <a:rPr lang="en-US" sz="1000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Fastbus</a:t>
              </a:r>
              <a:r>
                <a:rPr lang="en-US" sz="10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ADCs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671859" y="5238611"/>
              <a:ext cx="1588737" cy="344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Trigger to TI master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 rot="5400000">
              <a:off x="2743132" y="3679615"/>
              <a:ext cx="12779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Trigger to TI slaves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950727" y="878818"/>
              <a:ext cx="17383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JLab network Data/Control</a:t>
              </a: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1618488" y="860184"/>
              <a:ext cx="6433254" cy="548640"/>
              <a:chOff x="1940892" y="779412"/>
              <a:chExt cx="6433254" cy="548640"/>
            </a:xfrm>
          </p:grpSpPr>
          <p:cxnSp>
            <p:nvCxnSpPr>
              <p:cNvPr id="174" name="Straight Connector 173"/>
              <p:cNvCxnSpPr/>
              <p:nvPr/>
            </p:nvCxnSpPr>
            <p:spPr>
              <a:xfrm flipH="1" flipV="1">
                <a:off x="1940892" y="779412"/>
                <a:ext cx="6433254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947912" y="779412"/>
                <a:ext cx="0" cy="54864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3731655" y="779412"/>
                <a:ext cx="0" cy="54864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5567502" y="779412"/>
                <a:ext cx="0" cy="54864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Straight Connector 90"/>
            <p:cNvCxnSpPr/>
            <p:nvPr/>
          </p:nvCxnSpPr>
          <p:spPr>
            <a:xfrm>
              <a:off x="986469" y="2499228"/>
              <a:ext cx="7242" cy="4049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4662924" y="2504843"/>
              <a:ext cx="7843" cy="3993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/>
            <p:cNvGrpSpPr/>
            <p:nvPr/>
          </p:nvGrpSpPr>
          <p:grpSpPr>
            <a:xfrm>
              <a:off x="2413475" y="2484863"/>
              <a:ext cx="548640" cy="2286000"/>
              <a:chOff x="2413475" y="2484863"/>
              <a:chExt cx="548640" cy="2286000"/>
            </a:xfrm>
          </p:grpSpPr>
          <p:cxnSp>
            <p:nvCxnSpPr>
              <p:cNvPr id="172" name="Straight Connector 171"/>
              <p:cNvCxnSpPr/>
              <p:nvPr/>
            </p:nvCxnSpPr>
            <p:spPr>
              <a:xfrm flipV="1">
                <a:off x="2413475" y="4770863"/>
                <a:ext cx="54864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flipV="1">
                <a:off x="2962115" y="2484863"/>
                <a:ext cx="0" cy="2286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4" name="Straight Connector 93"/>
            <p:cNvCxnSpPr/>
            <p:nvPr/>
          </p:nvCxnSpPr>
          <p:spPr>
            <a:xfrm>
              <a:off x="993710" y="2904221"/>
              <a:ext cx="36770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/>
            <p:cNvGrpSpPr/>
            <p:nvPr/>
          </p:nvGrpSpPr>
          <p:grpSpPr>
            <a:xfrm>
              <a:off x="1361777" y="5358536"/>
              <a:ext cx="4944178" cy="916656"/>
              <a:chOff x="1361777" y="5358536"/>
              <a:chExt cx="4944178" cy="916656"/>
            </a:xfrm>
          </p:grpSpPr>
          <p:cxnSp>
            <p:nvCxnSpPr>
              <p:cNvPr id="164" name="Straight Connector 163"/>
              <p:cNvCxnSpPr/>
              <p:nvPr/>
            </p:nvCxnSpPr>
            <p:spPr>
              <a:xfrm>
                <a:off x="1361777" y="6272936"/>
                <a:ext cx="4944178" cy="2256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1676400" y="5358536"/>
                <a:ext cx="0" cy="91440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1566347" y="5358536"/>
                <a:ext cx="0" cy="91440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1464249" y="5358536"/>
                <a:ext cx="0" cy="91440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361777" y="5358536"/>
                <a:ext cx="0" cy="91440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96" name="TextBox 95"/>
            <p:cNvSpPr txBox="1"/>
            <p:nvPr/>
          </p:nvSpPr>
          <p:spPr>
            <a:xfrm>
              <a:off x="2670345" y="6026715"/>
              <a:ext cx="25138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Timing information to </a:t>
              </a:r>
              <a:r>
                <a:rPr lang="en-US" sz="1000" dirty="0" err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JLab</a:t>
              </a:r>
              <a:r>
                <a:rPr lang="en-US" sz="100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discriminators</a:t>
              </a:r>
            </a:p>
          </p:txBody>
        </p:sp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8047" y="4717279"/>
              <a:ext cx="1344549" cy="1082350"/>
            </a:xfrm>
            <a:prstGeom prst="rect">
              <a:avLst/>
            </a:prstGeom>
          </p:spPr>
        </p:pic>
        <p:cxnSp>
          <p:nvCxnSpPr>
            <p:cNvPr id="99" name="Straight Connector 98"/>
            <p:cNvCxnSpPr/>
            <p:nvPr/>
          </p:nvCxnSpPr>
          <p:spPr>
            <a:xfrm flipH="1">
              <a:off x="2385683" y="5272249"/>
              <a:ext cx="2185966" cy="32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 flipV="1">
              <a:off x="5334000" y="5254579"/>
              <a:ext cx="1005840" cy="32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4348047" y="4469930"/>
              <a:ext cx="1402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Logic and Translation</a:t>
              </a: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7664417" y="1667820"/>
              <a:ext cx="1394932" cy="1303859"/>
              <a:chOff x="7668839" y="1799773"/>
              <a:chExt cx="1394932" cy="1303859"/>
            </a:xfrm>
          </p:grpSpPr>
          <p:sp>
            <p:nvSpPr>
              <p:cNvPr id="150" name="Flowchart: Process 149"/>
              <p:cNvSpPr/>
              <p:nvPr/>
            </p:nvSpPr>
            <p:spPr>
              <a:xfrm>
                <a:off x="7668839" y="2385340"/>
                <a:ext cx="811422" cy="693796"/>
              </a:xfrm>
              <a:prstGeom prst="flowChartProcess">
                <a:avLst/>
              </a:prstGeom>
              <a:solidFill>
                <a:schemeClr val="bg1"/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SRS-FECs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Crate</a:t>
                </a:r>
              </a:p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Flowchart: Process 152"/>
              <p:cNvSpPr/>
              <p:nvPr/>
            </p:nvSpPr>
            <p:spPr>
              <a:xfrm>
                <a:off x="7668839" y="1799773"/>
                <a:ext cx="1394932" cy="389580"/>
              </a:xfrm>
              <a:prstGeom prst="flowChartProcess">
                <a:avLst/>
              </a:prstGeom>
              <a:solidFill>
                <a:schemeClr val="bg1"/>
              </a:solidFill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SRS-SRU</a:t>
                </a: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7668839" y="2350180"/>
                <a:ext cx="1381553" cy="753452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5" name="Straight Connector 154"/>
              <p:cNvCxnSpPr/>
              <p:nvPr/>
            </p:nvCxnSpPr>
            <p:spPr>
              <a:xfrm>
                <a:off x="8553900" y="2168862"/>
                <a:ext cx="0" cy="2016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8662667" y="2168862"/>
                <a:ext cx="0" cy="2016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8771434" y="2162074"/>
                <a:ext cx="0" cy="2016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Rectangle 158"/>
              <p:cNvSpPr/>
              <p:nvPr/>
            </p:nvSpPr>
            <p:spPr>
              <a:xfrm>
                <a:off x="8515800" y="2379074"/>
                <a:ext cx="76200" cy="693796"/>
              </a:xfrm>
              <a:prstGeom prst="rect">
                <a:avLst/>
              </a:prstGeom>
              <a:solidFill>
                <a:srgbClr val="92D050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8624567" y="2377175"/>
                <a:ext cx="76200" cy="693796"/>
              </a:xfrm>
              <a:prstGeom prst="rect">
                <a:avLst/>
              </a:prstGeom>
              <a:solidFill>
                <a:srgbClr val="92D050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8736306" y="2377175"/>
                <a:ext cx="76200" cy="693796"/>
              </a:xfrm>
              <a:prstGeom prst="rect">
                <a:avLst/>
              </a:prstGeom>
              <a:solidFill>
                <a:srgbClr val="92D050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 rot="5400000">
              <a:off x="3144248" y="3776897"/>
              <a:ext cx="14991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SRS-FEC BUSY signal</a:t>
              </a:r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2428645" y="2904221"/>
              <a:ext cx="6342539" cy="2248521"/>
              <a:chOff x="2428645" y="2904221"/>
              <a:chExt cx="6342539" cy="2248521"/>
            </a:xfrm>
          </p:grpSpPr>
          <p:grpSp>
            <p:nvGrpSpPr>
              <p:cNvPr id="138" name="Group 137"/>
              <p:cNvGrpSpPr/>
              <p:nvPr/>
            </p:nvGrpSpPr>
            <p:grpSpPr>
              <a:xfrm>
                <a:off x="2428645" y="3082949"/>
                <a:ext cx="6342539" cy="2069793"/>
                <a:chOff x="2428645" y="3082949"/>
                <a:chExt cx="6342539" cy="2069793"/>
              </a:xfrm>
            </p:grpSpPr>
            <p:cxnSp>
              <p:nvCxnSpPr>
                <p:cNvPr id="145" name="Elbow Connector 144"/>
                <p:cNvCxnSpPr/>
                <p:nvPr/>
              </p:nvCxnSpPr>
              <p:spPr>
                <a:xfrm flipV="1">
                  <a:off x="2428645" y="3082949"/>
                  <a:ext cx="3743555" cy="2069793"/>
                </a:xfrm>
                <a:prstGeom prst="bentConnector3">
                  <a:avLst>
                    <a:gd name="adj1" fmla="val 43950"/>
                  </a:avLst>
                </a:prstGeom>
                <a:ln w="158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6114646" y="3082949"/>
                  <a:ext cx="2656538" cy="1687"/>
                </a:xfrm>
                <a:prstGeom prst="line">
                  <a:avLst/>
                </a:prstGeom>
                <a:ln w="158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" name="Group 138"/>
              <p:cNvGrpSpPr/>
              <p:nvPr/>
            </p:nvGrpSpPr>
            <p:grpSpPr>
              <a:xfrm>
                <a:off x="8549478" y="2904221"/>
                <a:ext cx="219165" cy="182880"/>
                <a:chOff x="8549478" y="2904221"/>
                <a:chExt cx="219165" cy="182880"/>
              </a:xfrm>
            </p:grpSpPr>
            <p:cxnSp>
              <p:nvCxnSpPr>
                <p:cNvPr id="140" name="Straight Connector 139"/>
                <p:cNvCxnSpPr/>
                <p:nvPr/>
              </p:nvCxnSpPr>
              <p:spPr>
                <a:xfrm flipV="1">
                  <a:off x="8549478" y="2904221"/>
                  <a:ext cx="0" cy="182880"/>
                </a:xfrm>
                <a:prstGeom prst="line">
                  <a:avLst/>
                </a:prstGeom>
                <a:ln w="158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 flipV="1">
                  <a:off x="8659742" y="2904221"/>
                  <a:ext cx="0" cy="182880"/>
                </a:xfrm>
                <a:prstGeom prst="line">
                  <a:avLst/>
                </a:prstGeom>
                <a:ln w="158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flipV="1">
                  <a:off x="8768643" y="2904221"/>
                  <a:ext cx="0" cy="182880"/>
                </a:xfrm>
                <a:prstGeom prst="line">
                  <a:avLst/>
                </a:prstGeom>
                <a:ln w="158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5" name="TextBox 104"/>
            <p:cNvSpPr txBox="1"/>
            <p:nvPr/>
          </p:nvSpPr>
          <p:spPr>
            <a:xfrm>
              <a:off x="6894042" y="1322651"/>
              <a:ext cx="8438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  <a:r>
                <a:rPr lang="en-US" sz="1000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GbE</a:t>
              </a:r>
              <a:r>
                <a:rPr lang="en-US" sz="10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optical fiber</a:t>
              </a: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2402612" y="2253391"/>
              <a:ext cx="1098166" cy="2743200"/>
              <a:chOff x="2402612" y="2253391"/>
              <a:chExt cx="1098166" cy="2743200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2402612" y="4996591"/>
                <a:ext cx="1098166" cy="0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H="1">
                <a:off x="3500778" y="2253391"/>
                <a:ext cx="0" cy="2743200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Straight Connector 106"/>
            <p:cNvCxnSpPr/>
            <p:nvPr/>
          </p:nvCxnSpPr>
          <p:spPr>
            <a:xfrm>
              <a:off x="1708338" y="2263437"/>
              <a:ext cx="2" cy="73152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5320009" y="2253387"/>
              <a:ext cx="2" cy="73152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16200000" flipH="1">
              <a:off x="6582786" y="2701725"/>
              <a:ext cx="365760" cy="0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7118879" y="1768341"/>
              <a:ext cx="0" cy="1115404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16200000" flipH="1" flipV="1">
              <a:off x="6941771" y="2692535"/>
              <a:ext cx="0" cy="365760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H="1" flipV="1">
              <a:off x="7118879" y="1776722"/>
              <a:ext cx="548167" cy="1718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6526385" y="2539129"/>
              <a:ext cx="2" cy="45720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15" name="Group 114"/>
            <p:cNvGrpSpPr/>
            <p:nvPr/>
          </p:nvGrpSpPr>
          <p:grpSpPr>
            <a:xfrm>
              <a:off x="1712439" y="1920240"/>
              <a:ext cx="5969291" cy="1074717"/>
              <a:chOff x="1712439" y="1920240"/>
              <a:chExt cx="5969291" cy="1074717"/>
            </a:xfrm>
          </p:grpSpPr>
          <p:cxnSp>
            <p:nvCxnSpPr>
              <p:cNvPr id="133" name="Elbow Connector 132"/>
              <p:cNvCxnSpPr/>
              <p:nvPr/>
            </p:nvCxnSpPr>
            <p:spPr>
              <a:xfrm rot="10800000" flipV="1">
                <a:off x="1712439" y="2990088"/>
                <a:ext cx="5605272" cy="2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7317711" y="1920240"/>
                <a:ext cx="0" cy="1074717"/>
              </a:xfrm>
              <a:prstGeom prst="line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H="1" flipV="1">
                <a:off x="7315970" y="1920240"/>
                <a:ext cx="365760" cy="0"/>
              </a:xfrm>
              <a:prstGeom prst="line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 115"/>
            <p:cNvGrpSpPr/>
            <p:nvPr/>
          </p:nvGrpSpPr>
          <p:grpSpPr>
            <a:xfrm>
              <a:off x="5869142" y="868515"/>
              <a:ext cx="579120" cy="2015230"/>
              <a:chOff x="5869142" y="868515"/>
              <a:chExt cx="579120" cy="2015230"/>
            </a:xfrm>
          </p:grpSpPr>
          <p:cxnSp>
            <p:nvCxnSpPr>
              <p:cNvPr id="130" name="Straight Connector 129"/>
              <p:cNvCxnSpPr/>
              <p:nvPr/>
            </p:nvCxnSpPr>
            <p:spPr>
              <a:xfrm>
                <a:off x="5871523" y="868515"/>
                <a:ext cx="0" cy="201523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6440962" y="2517985"/>
                <a:ext cx="0" cy="36576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5869142" y="2878542"/>
                <a:ext cx="579120" cy="2441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" name="Group 116"/>
            <p:cNvGrpSpPr/>
            <p:nvPr/>
          </p:nvGrpSpPr>
          <p:grpSpPr>
            <a:xfrm>
              <a:off x="6390577" y="2004054"/>
              <a:ext cx="234534" cy="552383"/>
              <a:chOff x="6390577" y="2004054"/>
              <a:chExt cx="234534" cy="552383"/>
            </a:xfrm>
          </p:grpSpPr>
          <p:grpSp>
            <p:nvGrpSpPr>
              <p:cNvPr id="120" name="Group 119"/>
              <p:cNvGrpSpPr/>
              <p:nvPr/>
            </p:nvGrpSpPr>
            <p:grpSpPr>
              <a:xfrm>
                <a:off x="6390577" y="2006045"/>
                <a:ext cx="182880" cy="548640"/>
                <a:chOff x="633829" y="3564713"/>
                <a:chExt cx="146602" cy="640080"/>
              </a:xfrm>
            </p:grpSpPr>
            <p:sp>
              <p:nvSpPr>
                <p:cNvPr id="122" name="Rectangle 121"/>
                <p:cNvSpPr/>
                <p:nvPr/>
              </p:nvSpPr>
              <p:spPr>
                <a:xfrm>
                  <a:off x="704231" y="3564713"/>
                  <a:ext cx="76200" cy="640080"/>
                </a:xfrm>
                <a:prstGeom prst="rect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633829" y="3564713"/>
                  <a:ext cx="76200" cy="640080"/>
                </a:xfrm>
                <a:prstGeom prst="rect">
                  <a:avLst/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1" name="TextBox 120"/>
              <p:cNvSpPr txBox="1"/>
              <p:nvPr/>
            </p:nvSpPr>
            <p:spPr>
              <a:xfrm rot="5400000">
                <a:off x="6248892" y="2180218"/>
                <a:ext cx="552383" cy="2000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TIpcie</a:t>
                </a:r>
              </a:p>
            </p:txBody>
          </p:sp>
        </p:grpSp>
        <p:sp>
          <p:nvSpPr>
            <p:cNvPr id="118" name="TextBox 117"/>
            <p:cNvSpPr txBox="1"/>
            <p:nvPr/>
          </p:nvSpPr>
          <p:spPr>
            <a:xfrm rot="5400000">
              <a:off x="6488988" y="2190391"/>
              <a:ext cx="553357" cy="18466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10 Gb NIC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96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199" y="6492875"/>
            <a:ext cx="3200009" cy="365125"/>
          </a:xfrm>
        </p:spPr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SoLID GEM Trackers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533400"/>
            <a:ext cx="46252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requirements for PVDIS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Luminosity ~ 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Rate: from 100 kHz/cm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to 600 kHz/cm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(with baffles) from GEANT4 estimation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Spatial Resolution: ~ 100 µm (σ) in azimuthal direction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Total area: ~37 m2 total area (30 sectors × 5 planes, each sector covering 12 degree)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Need radiation and magnetic field tolerant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461905" y="601483"/>
            <a:ext cx="4605894" cy="4652187"/>
            <a:chOff x="4461905" y="934615"/>
            <a:chExt cx="4605894" cy="4652187"/>
          </a:xfrm>
        </p:grpSpPr>
        <p:grpSp>
          <p:nvGrpSpPr>
            <p:cNvPr id="29" name="Group 28"/>
            <p:cNvGrpSpPr>
              <a:grpSpLocks noChangeAspect="1"/>
            </p:cNvGrpSpPr>
            <p:nvPr/>
          </p:nvGrpSpPr>
          <p:grpSpPr>
            <a:xfrm>
              <a:off x="7206342" y="3643702"/>
              <a:ext cx="1861457" cy="1828800"/>
              <a:chOff x="6708866" y="1219200"/>
              <a:chExt cx="2419894" cy="2377440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54" t="14033" r="31268" b="16764"/>
              <a:stretch/>
            </p:blipFill>
            <p:spPr>
              <a:xfrm>
                <a:off x="6751320" y="1219200"/>
                <a:ext cx="2377440" cy="2377440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6708866" y="3159827"/>
                <a:ext cx="198120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6"/>
                    </a:solidFill>
                    <a:latin typeface="Comic Sans MS"/>
                    <a:cs typeface="Comic Sans MS"/>
                  </a:rPr>
                  <a:t>6 disk layers</a:t>
                </a:r>
              </a:p>
            </p:txBody>
          </p:sp>
        </p:grpSp>
        <p:grpSp>
          <p:nvGrpSpPr>
            <p:cNvPr id="30" name="Group 29"/>
            <p:cNvGrpSpPr>
              <a:grpSpLocks noChangeAspect="1"/>
            </p:cNvGrpSpPr>
            <p:nvPr/>
          </p:nvGrpSpPr>
          <p:grpSpPr>
            <a:xfrm>
              <a:off x="7238999" y="1234609"/>
              <a:ext cx="1828800" cy="1834662"/>
              <a:chOff x="6751320" y="3760318"/>
              <a:chExt cx="2377440" cy="2385061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69" t="13847" r="30281" b="18012"/>
              <a:stretch/>
            </p:blipFill>
            <p:spPr>
              <a:xfrm>
                <a:off x="6751320" y="3760318"/>
                <a:ext cx="2377440" cy="237744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6781800" y="5745269"/>
                <a:ext cx="195072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6"/>
                    </a:solidFill>
                    <a:latin typeface="Comic Sans MS"/>
                    <a:cs typeface="Comic Sans MS"/>
                  </a:rPr>
                  <a:t>5 disk layers</a:t>
                </a:r>
              </a:p>
            </p:txBody>
          </p:sp>
        </p:grpSp>
        <p:pic>
          <p:nvPicPr>
            <p:cNvPr id="31" name="Picture 30" descr="solid_SIDI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1905" y="3529402"/>
              <a:ext cx="2744435" cy="2057400"/>
            </a:xfrm>
            <a:prstGeom prst="rect">
              <a:avLst/>
            </a:prstGeom>
          </p:spPr>
        </p:pic>
        <p:pic>
          <p:nvPicPr>
            <p:cNvPr id="33" name="Picture 32" descr="solid_PVDIS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1906" y="1123240"/>
              <a:ext cx="2744435" cy="2057400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8312464" y="934615"/>
              <a:ext cx="75533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mic Sans MS"/>
                  <a:cs typeface="Comic Sans MS"/>
                </a:rPr>
                <a:t>PVDIS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307655" y="3374025"/>
              <a:ext cx="76014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mic Sans MS"/>
                  <a:cs typeface="Comic Sans MS"/>
                </a:rPr>
                <a:t>SIDIS</a:t>
              </a:r>
            </a:p>
          </p:txBody>
        </p:sp>
      </p:grpSp>
      <p:sp>
        <p:nvSpPr>
          <p:cNvPr id="43" name="TextBox 6"/>
          <p:cNvSpPr txBox="1">
            <a:spLocks noChangeArrowheads="1"/>
          </p:cNvSpPr>
          <p:nvPr/>
        </p:nvSpPr>
        <p:spPr bwMode="auto">
          <a:xfrm>
            <a:off x="-1" y="2852678"/>
            <a:ext cx="462526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area GEM challenges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Larger SoLID GEM modules as large as 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 cm × 55 cm</a:t>
            </a:r>
          </a:p>
          <a:p>
            <a:pPr marL="54864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Single Mask technique allows to make GEM foils as large as 200 cm × 55 cm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remaining challenge is large production capacity:</a:t>
            </a:r>
          </a:p>
          <a:p>
            <a:pPr marL="54864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If all LHC related large GEM project (CMS, ALICE, TOTEM) gets underway, this will require almost 100 % of CERN production capacity</a:t>
            </a:r>
          </a:p>
          <a:p>
            <a:pPr marL="54864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work going on for large GEM production capabilities in China and in the US.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0" y="5712445"/>
            <a:ext cx="9144000" cy="61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0F0D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number of readout channels; but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cost of electronics going down – cost per channel for the RD51 SRS APV-25 based readout is ~ $3.00 + 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U/V stereo angle 2D readout reduce the channel count while maintaining a very good spatial resolution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82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199" y="6492875"/>
            <a:ext cx="3200009" cy="365125"/>
          </a:xfrm>
        </p:spPr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SoLID GEM Trackers: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PVDIS Configuration</a:t>
            </a: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-1" y="623381"/>
            <a:ext cx="68901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Instrument five locations with GEMs </a:t>
            </a: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⇨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30 GEM modules at each location </a:t>
            </a: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0" y="4319702"/>
            <a:ext cx="5570324" cy="106182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Largest GEM module size required: 113 cm x 55 cm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about the size of PRad GEM chambers currently in Hall 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~5% spares, we will need about 170 k readout channels.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t="1647" b="2340"/>
          <a:stretch/>
        </p:blipFill>
        <p:spPr>
          <a:xfrm>
            <a:off x="0" y="1132498"/>
            <a:ext cx="8305800" cy="2348910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6735" y="3733800"/>
            <a:ext cx="276376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8"/>
          <p:cNvSpPr txBox="1">
            <a:spLocks noChangeArrowheads="1"/>
          </p:cNvSpPr>
          <p:nvPr/>
        </p:nvSpPr>
        <p:spPr bwMode="auto">
          <a:xfrm>
            <a:off x="7849490" y="3778250"/>
            <a:ext cx="8270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mic Sans MS" pitchFamily="-106" charset="0"/>
              </a:rPr>
              <a:t>PVDIS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65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199" y="6492875"/>
            <a:ext cx="3200009" cy="365125"/>
          </a:xfrm>
        </p:spPr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SoLID GEM Trackers: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SIDIS Configuration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95236"/>
            <a:ext cx="56388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Six locations instrumented with GEM trackers: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idea: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Re-arrange PVDIS module in SIDIS configuration</a:t>
            </a:r>
          </a:p>
        </p:txBody>
      </p:sp>
      <p:graphicFrame>
        <p:nvGraphicFramePr>
          <p:cNvPr id="12" name="Group 1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528682"/>
              </p:ext>
            </p:extLst>
          </p:nvPr>
        </p:nvGraphicFramePr>
        <p:xfrm>
          <a:off x="0" y="1525484"/>
          <a:ext cx="5638800" cy="3200400"/>
        </p:xfrm>
        <a:graphic>
          <a:graphicData uri="http://schemas.openxmlformats.org/drawingml/2006/table">
            <a:tbl>
              <a:tblPr/>
              <a:tblGrid>
                <a:gridCol w="743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Plane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Z (cm)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R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I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 (cm)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R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O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 (cm)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Active area (m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# of channels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-175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36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87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2.0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24 k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-150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98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2.9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30 k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3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-119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112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3.7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33 k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-68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32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135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5.4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28 k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42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100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2.6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20 k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92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55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123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3.8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26 k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5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total: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  <a:ea typeface="ＭＳ Ｐゴシック" pitchFamily="-106" charset="-128"/>
                        <a:cs typeface="ＭＳ Ｐゴシック" pitchFamily="-106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~20.4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  <a:ea typeface="ＭＳ Ｐゴシック" pitchFamily="-106" charset="-128"/>
                          <a:cs typeface="ＭＳ Ｐゴシック" pitchFamily="-106" charset="-128"/>
                        </a:rPr>
                        <a:t>~ 161 k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066800"/>
            <a:ext cx="21336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0638" y="3294063"/>
            <a:ext cx="1427162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7829006" y="1130971"/>
            <a:ext cx="8270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mic Sans MS" pitchFamily="-106" charset="0"/>
              </a:rPr>
              <a:t>PVDIS</a:t>
            </a: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8153400" y="2955925"/>
            <a:ext cx="841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omic Sans MS" pitchFamily="-106" charset="0"/>
              </a:rPr>
              <a:t>SIDIS</a:t>
            </a:r>
          </a:p>
        </p:txBody>
      </p:sp>
      <p:cxnSp>
        <p:nvCxnSpPr>
          <p:cNvPr id="17" name="Straight Arrow Connector 16"/>
          <p:cNvCxnSpPr>
            <a:stCxn id="13" idx="2"/>
            <a:endCxn id="14" idx="1"/>
          </p:cNvCxnSpPr>
          <p:nvPr/>
        </p:nvCxnSpPr>
        <p:spPr>
          <a:xfrm>
            <a:off x="6781800" y="3184525"/>
            <a:ext cx="858838" cy="8397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0" y="4953000"/>
            <a:ext cx="9140686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GEM module length L is set by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inner and outer radius of the disk layer: L=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R_out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R_in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SIDIS and PVDIS layers can used the same GEM modules only if L is the same, unless there is a tolerance </a:t>
            </a:r>
            <a:r>
              <a:rPr lang="en-US" sz="14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 on the layer GEM dimensions (for SIDIS) given the module size of a PVDIS GEM module</a:t>
            </a:r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4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L</a:t>
            </a:r>
            <a:r>
              <a:rPr lang="en-US" sz="14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PVDIS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400" b="1" dirty="0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56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199" y="6492875"/>
            <a:ext cx="3200009" cy="365125"/>
          </a:xfrm>
        </p:spPr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optimization: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use the same modules in both PVDIS &amp; SIDIS layers?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14" y="533400"/>
            <a:ext cx="914068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Assuming different level of tolerance </a:t>
            </a:r>
            <a:r>
              <a:rPr lang="en-US" sz="1200" b="1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 on SIDIS GEM modules:</a:t>
            </a:r>
          </a:p>
          <a:p>
            <a:pPr lvl="1" indent="-1714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 cm </a:t>
            </a:r>
            <a:r>
              <a:rPr lang="en-US" sz="12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⇨ only GEM module #3 used for </a:t>
            </a:r>
            <a:r>
              <a:rPr lang="en-US" sz="12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PVDIS layer #1 </a:t>
            </a:r>
            <a:r>
              <a:rPr lang="en-US" sz="12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can be reused for </a:t>
            </a:r>
            <a:r>
              <a:rPr lang="en-US" sz="12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SIDIS layer #6</a:t>
            </a:r>
            <a:endParaRPr lang="en-US" sz="120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lvl="1" indent="-1714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 cm </a:t>
            </a:r>
            <a:r>
              <a:rPr lang="en-US" sz="12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⇨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only GEM modules #3 and #5 </a:t>
            </a:r>
            <a:r>
              <a:rPr lang="en-US" sz="12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used for PVDIS layer #1 &amp; #3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can be re-used </a:t>
            </a:r>
            <a:r>
              <a:rPr lang="en-US" sz="12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for </a:t>
            </a:r>
            <a:r>
              <a:rPr lang="en-US" sz="12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SIDIS layer #6 &amp; #2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1714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12 cm </a:t>
            </a:r>
            <a:r>
              <a:rPr lang="en-US" sz="12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⇨ all 5 PVDIS GEM modules can be re-used in SIDIS Configuration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5386"/>
            <a:ext cx="9144000" cy="3003814"/>
          </a:xfrm>
          <a:prstGeom prst="rect">
            <a:avLst/>
          </a:prstGeom>
        </p:spPr>
      </p:pic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-1" y="5123527"/>
            <a:ext cx="9140686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Basically, we can not use the same modules in both PVDIS and SIDIS configuration if we want to keep from the currents dimensions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R_out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R_in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fixed </a:t>
            </a:r>
            <a:r>
              <a:rPr lang="en-US" sz="12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⇨ 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9 GEM modules design (different size and UV angle) </a:t>
            </a:r>
            <a:r>
              <a:rPr lang="en-US" sz="12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(for both SIDIS and PVDIS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(from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Zhiwen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 looks like we can play with outer radius of SIDIS  layers and 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that case, the number of modules can be limited to 6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42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199" y="6492875"/>
            <a:ext cx="3200009" cy="365125"/>
          </a:xfrm>
        </p:spPr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optimization: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we need 30 modules / layers?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6</a:t>
            </a:fld>
            <a:endParaRPr lang="en-US"/>
          </a:p>
        </p:txBody>
      </p:sp>
      <p:grpSp>
        <p:nvGrpSpPr>
          <p:cNvPr id="127" name="Group 126"/>
          <p:cNvGrpSpPr/>
          <p:nvPr/>
        </p:nvGrpSpPr>
        <p:grpSpPr>
          <a:xfrm>
            <a:off x="5526190" y="3273596"/>
            <a:ext cx="3200400" cy="3200400"/>
            <a:chOff x="4379843" y="609600"/>
            <a:chExt cx="4572000" cy="4572000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54" t="14033" r="31268" b="16764"/>
            <a:stretch/>
          </p:blipFill>
          <p:spPr>
            <a:xfrm>
              <a:off x="4379843" y="609600"/>
              <a:ext cx="4572000" cy="4572000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 rot="21446436">
              <a:off x="5577447" y="1374334"/>
              <a:ext cx="875593" cy="3957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55 cm</a:t>
              </a:r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5141843" y="1066800"/>
              <a:ext cx="1704539" cy="1456787"/>
              <a:chOff x="5141843" y="1066800"/>
              <a:chExt cx="1704539" cy="1456787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5141843" y="1066800"/>
                <a:ext cx="1704539" cy="1456787"/>
                <a:chOff x="2895600" y="1280477"/>
                <a:chExt cx="2045447" cy="1748144"/>
              </a:xfrm>
            </p:grpSpPr>
            <p:cxnSp>
              <p:nvCxnSpPr>
                <p:cNvPr id="112" name="Straight Connector 111"/>
                <p:cNvCxnSpPr/>
                <p:nvPr/>
              </p:nvCxnSpPr>
              <p:spPr>
                <a:xfrm flipV="1">
                  <a:off x="2903923" y="1280477"/>
                  <a:ext cx="679465" cy="306233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4222685" y="1280477"/>
                  <a:ext cx="718362" cy="210754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H="1" flipV="1">
                  <a:off x="2895600" y="1586707"/>
                  <a:ext cx="1121546" cy="1441914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4742920" y="1466972"/>
                  <a:ext cx="198127" cy="1512894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V="1">
                  <a:off x="3993356" y="2895600"/>
                  <a:ext cx="350044" cy="13302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4343400" y="2895600"/>
                  <a:ext cx="414291" cy="7620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2" name="Straight Connector 121"/>
              <p:cNvCxnSpPr/>
              <p:nvPr/>
            </p:nvCxnSpPr>
            <p:spPr>
              <a:xfrm>
                <a:off x="5707371" y="1066800"/>
                <a:ext cx="54864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Straight Arrow Connector 96"/>
            <p:cNvCxnSpPr/>
            <p:nvPr/>
          </p:nvCxnSpPr>
          <p:spPr>
            <a:xfrm flipV="1">
              <a:off x="5185089" y="1268426"/>
              <a:ext cx="1660312" cy="7719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TextBox 127"/>
          <p:cNvSpPr txBox="1"/>
          <p:nvPr/>
        </p:nvSpPr>
        <p:spPr>
          <a:xfrm>
            <a:off x="0" y="457200"/>
            <a:ext cx="91406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GEM modules: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All GEM modules with a width of ~ 55 cm </a:t>
            </a:r>
            <a:r>
              <a:rPr lang="en-US" sz="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⇨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Current limitation imposed by raw material (width of the roll ~ 61 cm)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 can limit the number of modules in each layer </a:t>
            </a:r>
            <a:r>
              <a:rPr lang="en-US" sz="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⇨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Cost saving in materials &amp; labor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Optimize 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dead-to-active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area ratio </a:t>
            </a:r>
            <a:r>
              <a:rPr lang="en-US" sz="12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⇨ Reduced constraints on the GEM frames widths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Performances of the readout strips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With the U/V stereo angle strips readout </a:t>
            </a:r>
            <a:r>
              <a:rPr lang="en-US" sz="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⇨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spatial resolution or occupancy 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depend of the detector width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arrange to have HV sector on the foils 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8297" y="3502196"/>
            <a:ext cx="4102546" cy="2743200"/>
            <a:chOff x="458297" y="3502196"/>
            <a:chExt cx="4102546" cy="2743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297" y="3502196"/>
              <a:ext cx="4102546" cy="2743200"/>
            </a:xfrm>
            <a:prstGeom prst="rect">
              <a:avLst/>
            </a:prstGeom>
          </p:spPr>
        </p:pic>
        <p:grpSp>
          <p:nvGrpSpPr>
            <p:cNvPr id="91" name="Group 90"/>
            <p:cNvGrpSpPr/>
            <p:nvPr/>
          </p:nvGrpSpPr>
          <p:grpSpPr>
            <a:xfrm>
              <a:off x="2404652" y="4080502"/>
              <a:ext cx="1638333" cy="1589847"/>
              <a:chOff x="2971800" y="1774776"/>
              <a:chExt cx="2379780" cy="2309350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4321650" y="1774776"/>
                <a:ext cx="599189" cy="661825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5194948" y="3106790"/>
                <a:ext cx="143284" cy="865019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2971800" y="1775327"/>
                <a:ext cx="1349610" cy="1375284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>
                <a:off x="3315626" y="3971809"/>
                <a:ext cx="2035954" cy="112317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124200" y="3352800"/>
                <a:ext cx="139926" cy="324687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264126" y="3677487"/>
                <a:ext cx="64848" cy="406639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60000">
                <a:off x="4926813" y="2439026"/>
                <a:ext cx="283789" cy="687048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2971800" y="3124200"/>
                <a:ext cx="152400" cy="22860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 rot="3888230">
              <a:off x="3225930" y="4706142"/>
              <a:ext cx="612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55 cm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3333776" y="4142925"/>
              <a:ext cx="700019" cy="146174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1689623" y="3086001"/>
            <a:ext cx="18325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Example of PVDIS layer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44686" y="2928801"/>
            <a:ext cx="1773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Example of SIDIS layer</a:t>
            </a:r>
          </a:p>
        </p:txBody>
      </p:sp>
    </p:spTree>
    <p:extLst>
      <p:ext uri="{BB962C8B-B14F-4D97-AF65-F5344CB8AC3E}">
        <p14:creationId xmlns:p14="http://schemas.microsoft.com/office/powerpoint/2010/main" val="2458678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199" y="6492875"/>
            <a:ext cx="3200009" cy="365125"/>
          </a:xfrm>
        </p:spPr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-1" y="0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optimization: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we need 30 modules / layers?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01" y="2140299"/>
            <a:ext cx="9144000" cy="2810630"/>
          </a:xfrm>
          <a:prstGeom prst="rect">
            <a:avLst/>
          </a:prstGeom>
        </p:spPr>
      </p:pic>
      <p:sp>
        <p:nvSpPr>
          <p:cNvPr id="42" name="TextBox 3"/>
          <p:cNvSpPr txBox="1">
            <a:spLocks noChangeArrowheads="1"/>
          </p:cNvSpPr>
          <p:nvPr/>
        </p:nvSpPr>
        <p:spPr bwMode="auto">
          <a:xfrm>
            <a:off x="0" y="787808"/>
            <a:ext cx="9140686" cy="102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This is a quick estimation of how many modules are needed for each layer for both PVDIS and SIDIS with the assumption that layer #3 and #5 are common for PVDIS and SIDIS </a:t>
            </a:r>
            <a:r>
              <a:rPr lang="en-US" sz="14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⇨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151 GEM modules needed for all 9 GEM designs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30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199" y="6492875"/>
            <a:ext cx="3200009" cy="365125"/>
          </a:xfrm>
        </p:spPr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8</a:t>
            </a:fld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1" y="2895600"/>
            <a:ext cx="9144001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cs typeface="Arial" panose="020B0604020202020204" pitchFamily="34" charset="0"/>
              </a:rPr>
              <a:t>Large Area GEMs for PRad Experiment in Hall B @JLab</a:t>
            </a:r>
          </a:p>
        </p:txBody>
      </p:sp>
    </p:spTree>
    <p:extLst>
      <p:ext uri="{BB962C8B-B14F-4D97-AF65-F5344CB8AC3E}">
        <p14:creationId xmlns:p14="http://schemas.microsoft.com/office/powerpoint/2010/main" val="1889796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8928" t="5889" r="9015" b="25907"/>
          <a:stretch/>
        </p:blipFill>
        <p:spPr>
          <a:xfrm>
            <a:off x="65850" y="5105400"/>
            <a:ext cx="2743200" cy="169445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1423" y="2133600"/>
            <a:ext cx="7115287" cy="2971800"/>
            <a:chOff x="351423" y="2288480"/>
            <a:chExt cx="7115287" cy="29718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t="7143" r="5019"/>
            <a:stretch/>
          </p:blipFill>
          <p:spPr>
            <a:xfrm>
              <a:off x="351423" y="2288480"/>
              <a:ext cx="7115287" cy="2971800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324209" y="2316497"/>
              <a:ext cx="912907" cy="713901"/>
              <a:chOff x="6324209" y="2236775"/>
              <a:chExt cx="912907" cy="793624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6324209" y="2236775"/>
                <a:ext cx="912907" cy="55813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710362" y="2667000"/>
                <a:ext cx="526754" cy="363399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3508" r="4919" b="2805"/>
          <a:stretch/>
        </p:blipFill>
        <p:spPr bwMode="auto">
          <a:xfrm>
            <a:off x="7425562" y="762000"/>
            <a:ext cx="165211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508" r="4919" b="28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1772" r="4111" b="6561"/>
          <a:stretch/>
        </p:blipFill>
        <p:spPr>
          <a:xfrm>
            <a:off x="7421880" y="4673430"/>
            <a:ext cx="1645920" cy="2099142"/>
          </a:xfrm>
          <a:prstGeom prst="rect">
            <a:avLst/>
          </a:prstGeom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199" y="6492875"/>
            <a:ext cx="3200009" cy="365125"/>
          </a:xfrm>
        </p:spPr>
        <p:txBody>
          <a:bodyPr/>
          <a:lstStyle/>
          <a:p>
            <a:r>
              <a:rPr lang="en-US"/>
              <a:t>SoLID Coll. Meeting @ JLab, 05/07/2016 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PRad Experimental Setup in Hall B</a:t>
            </a:r>
            <a:endParaRPr lang="en-US" sz="1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11340" t="16587" r="21076" b="15667"/>
          <a:stretch/>
        </p:blipFill>
        <p:spPr>
          <a:xfrm>
            <a:off x="2362200" y="638766"/>
            <a:ext cx="1589204" cy="18835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21880" y="762468"/>
            <a:ext cx="8037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0">
              <a:spcAft>
                <a:spcPts val="600"/>
              </a:spcAft>
            </a:pPr>
            <a:r>
              <a:rPr lang="en-US" alt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21880" y="4673430"/>
            <a:ext cx="8037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0" indent="0">
              <a:spcAft>
                <a:spcPts val="600"/>
              </a:spcAft>
            </a:pPr>
            <a:r>
              <a:rPr lang="en-US" alt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HyCal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134480" y="6492875"/>
            <a:ext cx="13612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0">
              <a:spcAft>
                <a:spcPts val="600"/>
              </a:spcAft>
            </a:pPr>
            <a:r>
              <a:rPr lang="en-US" alt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box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95600" y="637401"/>
            <a:ext cx="10039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0">
              <a:spcAft>
                <a:spcPts val="600"/>
              </a:spcAft>
            </a:pPr>
            <a:r>
              <a:rPr lang="en-US" alt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it-IT" sz="12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</a:t>
            </a:r>
          </a:p>
        </p:txBody>
      </p:sp>
      <p:sp>
        <p:nvSpPr>
          <p:cNvPr id="7" name="Rectangle 6"/>
          <p:cNvSpPr/>
          <p:nvPr/>
        </p:nvSpPr>
        <p:spPr>
          <a:xfrm>
            <a:off x="3009380" y="5477212"/>
            <a:ext cx="440397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HyCal specs:</a:t>
            </a:r>
          </a:p>
          <a:p>
            <a:pPr marL="274320" indent="-182880">
              <a:buFont typeface="Wingdings" panose="05000000000000000000" pitchFamily="2" charset="2"/>
              <a:buChar char="§"/>
            </a:pP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34 x 34 matrix of 2.05 x 2.05 x 18 cm</a:t>
            </a:r>
            <a:r>
              <a:rPr lang="en-US" sz="105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 PbWO4 shower detectors </a:t>
            </a:r>
          </a:p>
          <a:p>
            <a:pPr marL="274320" indent="-182880">
              <a:buFont typeface="Wingdings" panose="05000000000000000000" pitchFamily="2" charset="2"/>
              <a:buChar char="§"/>
            </a:pP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576 </a:t>
            </a:r>
            <a:r>
              <a:rPr lang="en-US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-glass shower detectors (3.82x3.82x45.0 cm</a:t>
            </a:r>
            <a:r>
              <a:rPr lang="en-US" sz="105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74320" indent="-182880">
              <a:buFont typeface="Wingdings" panose="05000000000000000000" pitchFamily="2" charset="2"/>
              <a:buChar char="§"/>
            </a:pP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5.5 m from H</a:t>
            </a:r>
            <a:r>
              <a:rPr lang="en-US" sz="105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 target (~0.5 </a:t>
            </a:r>
            <a:r>
              <a:rPr lang="en-US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 acceptance) </a:t>
            </a:r>
          </a:p>
          <a:p>
            <a:pPr marL="274320" indent="-182880">
              <a:buFont typeface="Wingdings" panose="05000000000000000000" pitchFamily="2" charset="2"/>
              <a:buChar char="§"/>
            </a:pP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Resolutions for PbWO4 shower: </a:t>
            </a:r>
            <a:r>
              <a:rPr lang="el-GR" sz="1050" i="1" dirty="0">
                <a:latin typeface="Arial" panose="020B0604020202020204" pitchFamily="34" charset="0"/>
                <a:cs typeface="Arial" panose="020B0604020202020204" pitchFamily="34" charset="0"/>
              </a:rPr>
              <a:t>σ/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E = 2.6 %/√𝐸, </a:t>
            </a:r>
            <a:r>
              <a:rPr lang="el-GR" sz="1050" i="1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05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xy 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= 2.5 mm/√𝐸</a:t>
            </a:r>
          </a:p>
          <a:p>
            <a:pPr marL="274320" indent="-182880">
              <a:buFont typeface="Wingdings" panose="05000000000000000000" pitchFamily="2" charset="2"/>
              <a:buChar char="§"/>
            </a:pP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Resolution for </a:t>
            </a:r>
            <a:r>
              <a:rPr lang="en-US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-glass shower detectors factor of ~2.5 worse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0605" y="716087"/>
            <a:ext cx="237280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specs:</a:t>
            </a:r>
          </a:p>
          <a:p>
            <a:pPr marL="274320" indent="-182880">
              <a:buFont typeface="Wingdings" panose="05000000000000000000" pitchFamily="2" charset="2"/>
              <a:buChar char="§"/>
            </a:pP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cell length 4.0 cm</a:t>
            </a:r>
          </a:p>
          <a:p>
            <a:pPr marL="274320" indent="-182880">
              <a:buFont typeface="Wingdings" panose="05000000000000000000" pitchFamily="2" charset="2"/>
              <a:buChar char="§"/>
            </a:pP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cell diameter 8.0 mm</a:t>
            </a:r>
          </a:p>
          <a:p>
            <a:pPr marL="274320" indent="-182880">
              <a:buFont typeface="Wingdings" panose="05000000000000000000" pitchFamily="2" charset="2"/>
              <a:buChar char="§"/>
            </a:pP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cell material 30 </a:t>
            </a:r>
            <a:r>
              <a:rPr lang="el-GR" sz="1050" i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Kapton</a:t>
            </a:r>
            <a:endParaRPr lang="en-US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182880">
              <a:buFont typeface="Wingdings" panose="05000000000000000000" pitchFamily="2" charset="2"/>
              <a:buChar char="§"/>
            </a:pP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input gas temp. 25 K</a:t>
            </a:r>
          </a:p>
          <a:p>
            <a:pPr marL="274320" indent="-182880">
              <a:buFont typeface="Wingdings" panose="05000000000000000000" pitchFamily="2" charset="2"/>
              <a:buChar char="§"/>
            </a:pP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target thickness 1x10</a:t>
            </a:r>
            <a:r>
              <a:rPr lang="en-US" sz="105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 H/cm</a:t>
            </a:r>
            <a:r>
              <a:rPr lang="en-US" sz="105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74320" indent="-182880">
              <a:buFont typeface="Wingdings" panose="05000000000000000000" pitchFamily="2" charset="2"/>
              <a:buChar char="§"/>
            </a:pP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average density 2.5x10</a:t>
            </a:r>
            <a:r>
              <a:rPr lang="en-US" sz="105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 H/cm</a:t>
            </a:r>
            <a:r>
              <a:rPr lang="en-US" sz="105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274320" indent="-182880">
              <a:buFont typeface="Wingdings" panose="05000000000000000000" pitchFamily="2" charset="2"/>
              <a:buChar char="§"/>
            </a:pP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Cell pressure 0.6 </a:t>
            </a:r>
            <a:r>
              <a:rPr lang="en-US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torr</a:t>
            </a:r>
            <a:endParaRPr lang="en-US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182880">
              <a:buFont typeface="Wingdings" panose="05000000000000000000" pitchFamily="2" charset="2"/>
              <a:buChar char="§"/>
            </a:pP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Vacuum in target chamber ~5x10</a:t>
            </a:r>
            <a:r>
              <a:rPr lang="en-US" sz="105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torr</a:t>
            </a:r>
            <a:endParaRPr lang="en-US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64306" y="770102"/>
            <a:ext cx="3155734" cy="139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GEMs:</a:t>
            </a:r>
          </a:p>
          <a:p>
            <a:pPr marL="274320" indent="-182880">
              <a:buFont typeface="Wingdings" panose="05000000000000000000" pitchFamily="2" charset="2"/>
              <a:buChar char="§"/>
            </a:pP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factor of &gt;10 improvements in coordinate resolutions</a:t>
            </a:r>
          </a:p>
          <a:p>
            <a:pPr marL="274320" indent="-182880">
              <a:buFont typeface="Wingdings" panose="05000000000000000000" pitchFamily="2" charset="2"/>
              <a:buChar char="§"/>
            </a:pP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similar improvements in Q2 resolution </a:t>
            </a:r>
            <a:r>
              <a:rPr lang="en-US" sz="105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(very </a:t>
            </a:r>
            <a:r>
              <a:rPr lang="en-US" sz="11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en-US" sz="105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74320" indent="-182880">
              <a:buFont typeface="Wingdings" panose="05000000000000000000" pitchFamily="2" charset="2"/>
              <a:buChar char="§"/>
            </a:pP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unbiased coordinate reconstruction (including transition region)</a:t>
            </a:r>
          </a:p>
          <a:p>
            <a:pPr marL="274320" indent="-182880">
              <a:buFont typeface="Wingdings" panose="05000000000000000000" pitchFamily="2" charset="2"/>
              <a:buChar char="§"/>
            </a:pP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increase Q2 range by including </a:t>
            </a:r>
            <a:r>
              <a:rPr lang="en-US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-glass part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7070197" y="4066039"/>
            <a:ext cx="351683" cy="60739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8" idx="3"/>
          </p:cNvCxnSpPr>
          <p:nvPr/>
        </p:nvCxnSpPr>
        <p:spPr>
          <a:xfrm flipV="1">
            <a:off x="2809050" y="3778305"/>
            <a:ext cx="1301857" cy="217432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6" idx="1"/>
          </p:cNvCxnSpPr>
          <p:nvPr/>
        </p:nvCxnSpPr>
        <p:spPr>
          <a:xfrm flipH="1">
            <a:off x="6710362" y="1905000"/>
            <a:ext cx="715200" cy="982985"/>
          </a:xfrm>
          <a:prstGeom prst="straightConnector1">
            <a:avLst/>
          </a:prstGeom>
          <a:ln>
            <a:solidFill>
              <a:srgbClr val="C0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18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7820</TotalTime>
  <Words>2472</Words>
  <Application>Microsoft Office PowerPoint</Application>
  <PresentationFormat>On-screen Show (4:3)</PresentationFormat>
  <Paragraphs>338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ＭＳ Ｐゴシック</vt:lpstr>
      <vt:lpstr>AR PL UMing HK</vt:lpstr>
      <vt:lpstr>Arial</vt:lpstr>
      <vt:lpstr>Calibri</vt:lpstr>
      <vt:lpstr>Cambria Math</vt:lpstr>
      <vt:lpstr>Comic Sans MS</vt:lpstr>
      <vt:lpstr>Droid Sans Fallback</vt:lpstr>
      <vt:lpstr>Symbol</vt:lpstr>
      <vt:lpstr>Times New Roman</vt:lpstr>
      <vt:lpstr>Wingdings</vt:lpstr>
      <vt:lpstr>Office Theme</vt:lpstr>
      <vt:lpstr>SoLID GEM Detectors in 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Front-End Electronics for PRad GEMs: The Scalable Readout System (SRS)</vt:lpstr>
      <vt:lpstr>SRS Firmware Upgrades (B. Moffit, JLab DAQ group - B. Raydo, JLab Fast Electronics  Group)</vt:lpstr>
      <vt:lpstr>Integration of SRS into JLab DAQ (B. Moffit, JLab DAQ group - B. Raydo, JLab Fast Electronics  Group)</vt:lpstr>
      <vt:lpstr>Summary / Outlook</vt:lpstr>
      <vt:lpstr>PowerPoint Presentation</vt:lpstr>
      <vt:lpstr>PowerPoint Presentation</vt:lpstr>
      <vt:lpstr>SRS-FEC Firmware Upgrade: Trigger Buffering (B. Moffit, JLab DAQ group - B. Raydo, JLab Fast Electronics  Group)</vt:lpstr>
      <vt:lpstr>Integration of SRS into JLab DAQ: PRad DAQ Overview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kgnanvo</dc:creator>
  <cp:lastModifiedBy>Kondo Gnanvo</cp:lastModifiedBy>
  <cp:revision>1125</cp:revision>
  <dcterms:created xsi:type="dcterms:W3CDTF">2013-04-08T15:33:27Z</dcterms:created>
  <dcterms:modified xsi:type="dcterms:W3CDTF">2016-05-07T12:39:57Z</dcterms:modified>
</cp:coreProperties>
</file>