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56" r:id="rId2"/>
    <p:sldId id="312" r:id="rId3"/>
    <p:sldId id="258" r:id="rId4"/>
    <p:sldId id="264" r:id="rId5"/>
    <p:sldId id="322" r:id="rId6"/>
    <p:sldId id="280" r:id="rId7"/>
    <p:sldId id="323" r:id="rId8"/>
    <p:sldId id="286" r:id="rId9"/>
    <p:sldId id="304" r:id="rId10"/>
    <p:sldId id="314" r:id="rId11"/>
    <p:sldId id="315" r:id="rId12"/>
    <p:sldId id="316" r:id="rId13"/>
    <p:sldId id="317" r:id="rId14"/>
    <p:sldId id="318" r:id="rId15"/>
    <p:sldId id="305" r:id="rId16"/>
    <p:sldId id="319" r:id="rId17"/>
    <p:sldId id="320" r:id="rId18"/>
    <p:sldId id="32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8"/>
    <p:restoredTop sz="94643"/>
  </p:normalViewPr>
  <p:slideViewPr>
    <p:cSldViewPr snapToGrid="0" snapToObjects="1">
      <p:cViewPr>
        <p:scale>
          <a:sx n="95" d="100"/>
          <a:sy n="95" d="100"/>
        </p:scale>
        <p:origin x="56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99E53-1406-BC43-893B-4BA05C0EFDC4}" type="datetimeFigureOut">
              <a:rPr lang="en-US" smtClean="0"/>
              <a:t>5/6/16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14FE5-9A78-6A47-8B4A-09568C61D7B8}" type="slidenum">
              <a:rPr lang="en-US" smtClean="0"/>
              <a:t>‹#›</a:t>
            </a:fld>
            <a:endParaRPr lang="en-US"/>
          </a:p>
        </p:txBody>
      </p:sp>
    </p:spTree>
    <p:extLst>
      <p:ext uri="{BB962C8B-B14F-4D97-AF65-F5344CB8AC3E}">
        <p14:creationId xmlns:p14="http://schemas.microsoft.com/office/powerpoint/2010/main" val="66706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14FE5-9A78-6A47-8B4A-09568C61D7B8}" type="slidenum">
              <a:rPr lang="en-US" smtClean="0"/>
              <a:t>1</a:t>
            </a:fld>
            <a:endParaRPr lang="en-US"/>
          </a:p>
        </p:txBody>
      </p:sp>
    </p:spTree>
    <p:extLst>
      <p:ext uri="{BB962C8B-B14F-4D97-AF65-F5344CB8AC3E}">
        <p14:creationId xmlns:p14="http://schemas.microsoft.com/office/powerpoint/2010/main" val="73182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argue why going to Mylar replacing</a:t>
            </a:r>
            <a:r>
              <a:rPr lang="en-US" baseline="0" dirty="0" smtClean="0"/>
              <a:t> glass should produce a better performing </a:t>
            </a:r>
            <a:r>
              <a:rPr lang="en-US" baseline="0" dirty="0" err="1" smtClean="0"/>
              <a:t>mRPC</a:t>
            </a:r>
            <a:r>
              <a:rPr lang="is-IS" baseline="0" dirty="0" smtClean="0"/>
              <a:t>… The basic idea is that using thinner material such as mylar, you can make the signals closer to the pickup cathodes, or you can create more gas gaps which creates more signal.  The mylar we created for the FNAL beam test had 48 gas gaps, compared to 36 for the eRD14 glass one, and 24 for the one built by Crispin Williams.</a:t>
            </a:r>
            <a:endParaRPr lang="en-US" dirty="0"/>
          </a:p>
        </p:txBody>
      </p:sp>
      <p:sp>
        <p:nvSpPr>
          <p:cNvPr id="4" name="Slide Number Placeholder 3"/>
          <p:cNvSpPr>
            <a:spLocks noGrp="1"/>
          </p:cNvSpPr>
          <p:nvPr>
            <p:ph type="sldNum" sz="quarter" idx="10"/>
          </p:nvPr>
        </p:nvSpPr>
        <p:spPr/>
        <p:txBody>
          <a:bodyPr/>
          <a:lstStyle/>
          <a:p>
            <a:fld id="{37F24A91-91B3-7949-9C0E-9F3B98E9681C}" type="slidenum">
              <a:rPr lang="en-US" smtClean="0"/>
              <a:t>14</a:t>
            </a:fld>
            <a:endParaRPr lang="en-US"/>
          </a:p>
        </p:txBody>
      </p:sp>
    </p:spTree>
    <p:extLst>
      <p:ext uri="{BB962C8B-B14F-4D97-AF65-F5344CB8AC3E}">
        <p14:creationId xmlns:p14="http://schemas.microsoft.com/office/powerpoint/2010/main" val="1501486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14FE5-9A78-6A47-8B4A-09568C61D7B8}" type="slidenum">
              <a:rPr lang="en-US" smtClean="0"/>
              <a:t>15</a:t>
            </a:fld>
            <a:endParaRPr lang="en-US"/>
          </a:p>
        </p:txBody>
      </p:sp>
    </p:spTree>
    <p:extLst>
      <p:ext uri="{BB962C8B-B14F-4D97-AF65-F5344CB8AC3E}">
        <p14:creationId xmlns:p14="http://schemas.microsoft.com/office/powerpoint/2010/main" val="82365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3108325" y="588963"/>
            <a:ext cx="3843338" cy="2884487"/>
          </a:xfrm>
          <a:noFill/>
          <a:ln/>
          <a:extLst>
            <a:ext uri="{909E8E84-426E-40DD-AFC4-6F175D3DCCD1}">
              <a14:hiddenFill xmlns:a14="http://schemas.microsoft.com/office/drawing/2010/main">
                <a:solidFill>
                  <a:srgbClr val="FFFFFF"/>
                </a:solidFill>
              </a14:hiddenFill>
            </a:ext>
          </a:extLst>
        </p:spPr>
      </p:sp>
      <p:sp>
        <p:nvSpPr>
          <p:cNvPr id="57346" name="Text Box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96781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6</a:t>
            </a:fld>
            <a:endParaRPr lang="en-US"/>
          </a:p>
        </p:txBody>
      </p:sp>
    </p:spTree>
    <p:extLst>
      <p:ext uri="{BB962C8B-B14F-4D97-AF65-F5344CB8AC3E}">
        <p14:creationId xmlns:p14="http://schemas.microsoft.com/office/powerpoint/2010/main" val="15729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8</a:t>
            </a:fld>
            <a:endParaRPr lang="en-US"/>
          </a:p>
        </p:txBody>
      </p:sp>
    </p:spTree>
    <p:extLst>
      <p:ext uri="{BB962C8B-B14F-4D97-AF65-F5344CB8AC3E}">
        <p14:creationId xmlns:p14="http://schemas.microsoft.com/office/powerpoint/2010/main" val="27096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Cryogenic</a:t>
            </a:r>
            <a:r>
              <a:rPr lang="en-US" baseline="0" dirty="0" smtClean="0"/>
              <a:t> user? Have a plan. </a:t>
            </a:r>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9</a:t>
            </a:fld>
            <a:endParaRPr lang="en-US"/>
          </a:p>
        </p:txBody>
      </p:sp>
    </p:spTree>
    <p:extLst>
      <p:ext uri="{BB962C8B-B14F-4D97-AF65-F5344CB8AC3E}">
        <p14:creationId xmlns:p14="http://schemas.microsoft.com/office/powerpoint/2010/main" val="99042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slide on </a:t>
            </a:r>
            <a:r>
              <a:rPr lang="en-US" dirty="0" err="1" smtClean="0"/>
              <a:t>mRPC</a:t>
            </a:r>
            <a:r>
              <a:rPr lang="en-US" smtClean="0"/>
              <a:t>.</a:t>
            </a:r>
            <a:endParaRPr lang="en-US"/>
          </a:p>
        </p:txBody>
      </p:sp>
      <p:sp>
        <p:nvSpPr>
          <p:cNvPr id="4" name="Slide Number Placeholder 3"/>
          <p:cNvSpPr>
            <a:spLocks noGrp="1"/>
          </p:cNvSpPr>
          <p:nvPr>
            <p:ph type="sldNum" sz="quarter" idx="10"/>
          </p:nvPr>
        </p:nvSpPr>
        <p:spPr/>
        <p:txBody>
          <a:bodyPr/>
          <a:lstStyle/>
          <a:p>
            <a:fld id="{37F24A91-91B3-7949-9C0E-9F3B98E9681C}" type="slidenum">
              <a:rPr lang="en-US" smtClean="0"/>
              <a:t>10</a:t>
            </a:fld>
            <a:endParaRPr lang="en-US"/>
          </a:p>
        </p:txBody>
      </p:sp>
    </p:spTree>
    <p:extLst>
      <p:ext uri="{BB962C8B-B14F-4D97-AF65-F5344CB8AC3E}">
        <p14:creationId xmlns:p14="http://schemas.microsoft.com/office/powerpoint/2010/main" val="193071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points are that making more</a:t>
            </a:r>
            <a:r>
              <a:rPr lang="en-US" baseline="0" dirty="0" smtClean="0"/>
              <a:t> gaps and thinner gaps will improve the timing resolution.  We compare here to the </a:t>
            </a:r>
            <a:r>
              <a:rPr lang="en-US" baseline="0" dirty="0" err="1" smtClean="0"/>
              <a:t>mRPC</a:t>
            </a:r>
            <a:r>
              <a:rPr lang="en-US" baseline="0" dirty="0" smtClean="0"/>
              <a:t> built by C. Williams (parameters are on the left), and to that built by us for eRD14.  Main differences are that we use 105 um gaps (</a:t>
            </a:r>
            <a:r>
              <a:rPr lang="en-US" baseline="0" dirty="0" err="1" smtClean="0"/>
              <a:t>vs</a:t>
            </a:r>
            <a:r>
              <a:rPr lang="en-US" baseline="0" dirty="0" smtClean="0"/>
              <a:t> 160), and we also have 36 gaps </a:t>
            </a:r>
            <a:r>
              <a:rPr lang="en-US" baseline="0" dirty="0" err="1" smtClean="0"/>
              <a:t>vs</a:t>
            </a:r>
            <a:r>
              <a:rPr lang="en-US" baseline="0" dirty="0" smtClean="0"/>
              <a:t> 24.</a:t>
            </a:r>
            <a:endParaRPr lang="en-US" dirty="0"/>
          </a:p>
        </p:txBody>
      </p:sp>
      <p:sp>
        <p:nvSpPr>
          <p:cNvPr id="4" name="Slide Number Placeholder 3"/>
          <p:cNvSpPr>
            <a:spLocks noGrp="1"/>
          </p:cNvSpPr>
          <p:nvPr>
            <p:ph type="sldNum" sz="quarter" idx="10"/>
          </p:nvPr>
        </p:nvSpPr>
        <p:spPr/>
        <p:txBody>
          <a:bodyPr/>
          <a:lstStyle/>
          <a:p>
            <a:fld id="{37F24A91-91B3-7949-9C0E-9F3B98E9681C}" type="slidenum">
              <a:rPr lang="en-US" smtClean="0"/>
              <a:t>11</a:t>
            </a:fld>
            <a:endParaRPr lang="en-US"/>
          </a:p>
        </p:txBody>
      </p:sp>
    </p:spTree>
    <p:extLst>
      <p:ext uri="{BB962C8B-B14F-4D97-AF65-F5344CB8AC3E}">
        <p14:creationId xmlns:p14="http://schemas.microsoft.com/office/powerpoint/2010/main" val="167673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picture of our setup, including our test readout system (TI differential preamp and DRS4 </a:t>
            </a:r>
            <a:r>
              <a:rPr lang="en-US" baseline="0" dirty="0" err="1" smtClean="0"/>
              <a:t>eval</a:t>
            </a:r>
            <a:r>
              <a:rPr lang="en-US" baseline="0" dirty="0" smtClean="0"/>
              <a:t> board).  Major work would need to be done in making a custom readout for any experiment, such as SOLID (also the same case for MCP-PMTs).</a:t>
            </a:r>
            <a:endParaRPr lang="en-US" dirty="0"/>
          </a:p>
        </p:txBody>
      </p:sp>
      <p:sp>
        <p:nvSpPr>
          <p:cNvPr id="4" name="Slide Number Placeholder 3"/>
          <p:cNvSpPr>
            <a:spLocks noGrp="1"/>
          </p:cNvSpPr>
          <p:nvPr>
            <p:ph type="sldNum" sz="quarter" idx="10"/>
          </p:nvPr>
        </p:nvSpPr>
        <p:spPr/>
        <p:txBody>
          <a:bodyPr/>
          <a:lstStyle/>
          <a:p>
            <a:fld id="{37F24A91-91B3-7949-9C0E-9F3B98E9681C}" type="slidenum">
              <a:rPr lang="en-US" smtClean="0"/>
              <a:t>12</a:t>
            </a:fld>
            <a:endParaRPr lang="en-US"/>
          </a:p>
        </p:txBody>
      </p:sp>
    </p:spTree>
    <p:extLst>
      <p:ext uri="{BB962C8B-B14F-4D97-AF65-F5344CB8AC3E}">
        <p14:creationId xmlns:p14="http://schemas.microsoft.com/office/powerpoint/2010/main" val="99883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efficiency, correlation plot, and time resolution plot (starting from upper left)</a:t>
            </a:r>
            <a:r>
              <a:rPr lang="en-US" dirty="0" smtClean="0"/>
              <a:t>.  Lower right is the published</a:t>
            </a:r>
            <a:r>
              <a:rPr lang="en-US" baseline="0" dirty="0" smtClean="0"/>
              <a:t> result from Crispin Williams, so you can compare his ~20 </a:t>
            </a:r>
            <a:r>
              <a:rPr lang="en-US" baseline="0" dirty="0" err="1" smtClean="0"/>
              <a:t>ps</a:t>
            </a:r>
            <a:r>
              <a:rPr lang="en-US" baseline="0" dirty="0" smtClean="0"/>
              <a:t> with our ~18 ps.</a:t>
            </a:r>
            <a:endParaRPr lang="en-US" dirty="0"/>
          </a:p>
        </p:txBody>
      </p:sp>
      <p:sp>
        <p:nvSpPr>
          <p:cNvPr id="4" name="Slide Number Placeholder 3"/>
          <p:cNvSpPr>
            <a:spLocks noGrp="1"/>
          </p:cNvSpPr>
          <p:nvPr>
            <p:ph type="sldNum" sz="quarter" idx="10"/>
          </p:nvPr>
        </p:nvSpPr>
        <p:spPr/>
        <p:txBody>
          <a:bodyPr/>
          <a:lstStyle/>
          <a:p>
            <a:fld id="{37F24A91-91B3-7949-9C0E-9F3B98E9681C}" type="slidenum">
              <a:rPr lang="en-US" smtClean="0"/>
              <a:t>13</a:t>
            </a:fld>
            <a:endParaRPr lang="en-US"/>
          </a:p>
        </p:txBody>
      </p:sp>
    </p:spTree>
    <p:extLst>
      <p:ext uri="{BB962C8B-B14F-4D97-AF65-F5344CB8AC3E}">
        <p14:creationId xmlns:p14="http://schemas.microsoft.com/office/powerpoint/2010/main" val="1996307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smtClean="0"/>
              <a:t>Click to edit Master subtitle style</a:t>
            </a:r>
            <a:endParaRPr lang="en-US" dirty="0"/>
          </a:p>
        </p:txBody>
      </p:sp>
      <p:pic>
        <p:nvPicPr>
          <p:cNvPr id="3079" name="Picture 7" descr="title header_Blue_646.jpg"/>
          <p:cNvPicPr>
            <a:picLocks noChangeAspect="1"/>
          </p:cNvPicPr>
          <p:nvPr/>
        </p:nvPicPr>
        <p:blipFill>
          <a:blip r:embed="rId2" cstate="print"/>
          <a:srcRect/>
          <a:stretch>
            <a:fillRect/>
          </a:stretch>
        </p:blipFill>
        <p:spPr bwMode="auto">
          <a:xfrm>
            <a:off x="0" y="0"/>
            <a:ext cx="9144000" cy="1106488"/>
          </a:xfrm>
          <a:prstGeom prst="rect">
            <a:avLst/>
          </a:prstGeom>
          <a:noFill/>
          <a:ln w="9525">
            <a:noFill/>
            <a:miter lim="800000"/>
            <a:headEnd/>
            <a:tailEnd/>
          </a:ln>
        </p:spPr>
      </p:pic>
      <p:pic>
        <p:nvPicPr>
          <p:cNvPr id="3080" name="Picture 7" descr="doe_black.jpg"/>
          <p:cNvPicPr>
            <a:picLocks noChangeAspect="1"/>
          </p:cNvPicPr>
          <p:nvPr/>
        </p:nvPicPr>
        <p:blipFill>
          <a:blip r:embed="rId3" cstate="print"/>
          <a:srcRect/>
          <a:stretch>
            <a:fillRect/>
          </a:stretch>
        </p:blipFill>
        <p:spPr bwMode="auto">
          <a:xfrm>
            <a:off x="7954963" y="6456363"/>
            <a:ext cx="960437" cy="231775"/>
          </a:xfrm>
          <a:prstGeom prst="rect">
            <a:avLst/>
          </a:prstGeom>
          <a:noFill/>
          <a:ln w="9525">
            <a:noFill/>
            <a:miter lim="800000"/>
            <a:headEnd/>
            <a:tailEnd/>
          </a:ln>
        </p:spPr>
      </p:pic>
      <p:pic>
        <p:nvPicPr>
          <p:cNvPr id="3081" name="Picture 8" descr="title footer_Blue_646.jpg"/>
          <p:cNvPicPr>
            <a:picLocks noChangeAspect="1"/>
          </p:cNvPicPr>
          <p:nvPr/>
        </p:nvPicPr>
        <p:blipFill>
          <a:blip r:embed="rId4" cstate="print"/>
          <a:srcRect/>
          <a:stretch>
            <a:fillRect/>
          </a:stretch>
        </p:blipFill>
        <p:spPr bwMode="auto">
          <a:xfrm>
            <a:off x="0" y="6794500"/>
            <a:ext cx="9144000" cy="63500"/>
          </a:xfrm>
          <a:prstGeom prst="rect">
            <a:avLst/>
          </a:prstGeom>
          <a:noFill/>
          <a:ln w="9525">
            <a:noFill/>
            <a:miter lim="800000"/>
            <a:headEnd/>
            <a:tailEnd/>
          </a:ln>
        </p:spPr>
      </p:pic>
    </p:spTree>
    <p:extLst>
      <p:ext uri="{BB962C8B-B14F-4D97-AF65-F5344CB8AC3E}">
        <p14:creationId xmlns:p14="http://schemas.microsoft.com/office/powerpoint/2010/main" val="188863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6AC0DF-A938-4D46-95FF-301518AA70A0}" type="slidenum">
              <a:rPr lang="en-US" smtClean="0"/>
              <a:t>‹#›</a:t>
            </a:fld>
            <a:endParaRPr lang="en-US"/>
          </a:p>
        </p:txBody>
      </p:sp>
    </p:spTree>
    <p:extLst>
      <p:ext uri="{BB962C8B-B14F-4D97-AF65-F5344CB8AC3E}">
        <p14:creationId xmlns:p14="http://schemas.microsoft.com/office/powerpoint/2010/main" val="48040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6AC0DF-A938-4D46-95FF-301518AA70A0}" type="slidenum">
              <a:rPr lang="en-US" smtClean="0"/>
              <a:t>‹#›</a:t>
            </a:fld>
            <a:endParaRPr lang="en-US"/>
          </a:p>
        </p:txBody>
      </p:sp>
    </p:spTree>
    <p:extLst>
      <p:ext uri="{BB962C8B-B14F-4D97-AF65-F5344CB8AC3E}">
        <p14:creationId xmlns:p14="http://schemas.microsoft.com/office/powerpoint/2010/main" val="176662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6AC0DF-A938-4D46-95FF-301518AA70A0}" type="slidenum">
              <a:rPr lang="en-US" smtClean="0"/>
              <a:t>‹#›</a:t>
            </a:fld>
            <a:endParaRPr lang="en-US"/>
          </a:p>
        </p:txBody>
      </p:sp>
    </p:spTree>
    <p:extLst>
      <p:ext uri="{BB962C8B-B14F-4D97-AF65-F5344CB8AC3E}">
        <p14:creationId xmlns:p14="http://schemas.microsoft.com/office/powerpoint/2010/main" val="41133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3000" b="1" cap="none" baseline="0"/>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6AC0DF-A938-4D46-95FF-301518AA70A0}" type="slidenum">
              <a:rPr lang="en-US" smtClean="0"/>
              <a:t>‹#›</a:t>
            </a:fld>
            <a:endParaRPr lang="en-US"/>
          </a:p>
        </p:txBody>
      </p:sp>
    </p:spTree>
    <p:extLst>
      <p:ext uri="{BB962C8B-B14F-4D97-AF65-F5344CB8AC3E}">
        <p14:creationId xmlns:p14="http://schemas.microsoft.com/office/powerpoint/2010/main" val="51143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6AC0DF-A938-4D46-95FF-301518AA70A0}" type="slidenum">
              <a:rPr lang="en-US" smtClean="0"/>
              <a:t>‹#›</a:t>
            </a:fld>
            <a:endParaRPr lang="en-US"/>
          </a:p>
        </p:txBody>
      </p:sp>
    </p:spTree>
    <p:extLst>
      <p:ext uri="{BB962C8B-B14F-4D97-AF65-F5344CB8AC3E}">
        <p14:creationId xmlns:p14="http://schemas.microsoft.com/office/powerpoint/2010/main" val="144381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36AC0DF-A938-4D46-95FF-301518AA70A0}" type="slidenum">
              <a:rPr lang="en-US" smtClean="0"/>
              <a:t>‹#›</a:t>
            </a:fld>
            <a:endParaRPr lang="en-US"/>
          </a:p>
        </p:txBody>
      </p:sp>
    </p:spTree>
    <p:extLst>
      <p:ext uri="{BB962C8B-B14F-4D97-AF65-F5344CB8AC3E}">
        <p14:creationId xmlns:p14="http://schemas.microsoft.com/office/powerpoint/2010/main" val="181786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36AC0DF-A938-4D46-95FF-301518AA70A0}" type="slidenum">
              <a:rPr lang="en-US" smtClean="0"/>
              <a:t>‹#›</a:t>
            </a:fld>
            <a:endParaRPr lang="en-US"/>
          </a:p>
        </p:txBody>
      </p:sp>
    </p:spTree>
    <p:extLst>
      <p:ext uri="{BB962C8B-B14F-4D97-AF65-F5344CB8AC3E}">
        <p14:creationId xmlns:p14="http://schemas.microsoft.com/office/powerpoint/2010/main" val="67295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36AC0DF-A938-4D46-95FF-301518AA70A0}" type="slidenum">
              <a:rPr lang="en-US" smtClean="0"/>
              <a:t>‹#›</a:t>
            </a:fld>
            <a:endParaRPr lang="en-US"/>
          </a:p>
        </p:txBody>
      </p:sp>
    </p:spTree>
    <p:extLst>
      <p:ext uri="{BB962C8B-B14F-4D97-AF65-F5344CB8AC3E}">
        <p14:creationId xmlns:p14="http://schemas.microsoft.com/office/powerpoint/2010/main" val="175815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t"/>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6AC0DF-A938-4D46-95FF-301518AA70A0}" type="slidenum">
              <a:rPr lang="en-US" smtClean="0"/>
              <a:t>‹#›</a:t>
            </a:fld>
            <a:endParaRPr lang="en-US"/>
          </a:p>
        </p:txBody>
      </p:sp>
    </p:spTree>
    <p:extLst>
      <p:ext uri="{BB962C8B-B14F-4D97-AF65-F5344CB8AC3E}">
        <p14:creationId xmlns:p14="http://schemas.microsoft.com/office/powerpoint/2010/main" val="206178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6AC0DF-A938-4D46-95FF-301518AA70A0}" type="slidenum">
              <a:rPr lang="en-US" smtClean="0"/>
              <a:t>‹#›</a:t>
            </a:fld>
            <a:endParaRPr lang="en-US"/>
          </a:p>
        </p:txBody>
      </p:sp>
    </p:spTree>
    <p:extLst>
      <p:ext uri="{BB962C8B-B14F-4D97-AF65-F5344CB8AC3E}">
        <p14:creationId xmlns:p14="http://schemas.microsoft.com/office/powerpoint/2010/main" val="6621491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5" descr="slide footer_blue_646.jpg"/>
          <p:cNvPicPr>
            <a:picLocks noChangeAspect="1"/>
          </p:cNvPicPr>
          <p:nvPr/>
        </p:nvPicPr>
        <p:blipFill>
          <a:blip r:embed="rId13" cstate="print"/>
          <a:srcRect/>
          <a:stretch>
            <a:fillRect/>
          </a:stretch>
        </p:blipFill>
        <p:spPr bwMode="auto">
          <a:xfrm>
            <a:off x="0" y="6324600"/>
            <a:ext cx="9144000" cy="53022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vl1pPr>
          </a:lstStyle>
          <a:p>
            <a:endParaRPr lang="en-US"/>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F36AC0DF-A938-4D46-95FF-301518AA70A0}" type="slidenum">
              <a:rPr lang="en-US" smtClean="0"/>
              <a:t>‹#›</a:t>
            </a:fld>
            <a:endParaRPr lang="en-US"/>
          </a:p>
        </p:txBody>
      </p:sp>
      <p:pic>
        <p:nvPicPr>
          <p:cNvPr id="1031" name="Picture 7" descr="slide header_646.jpg"/>
          <p:cNvPicPr>
            <a:picLocks noChangeAspect="1"/>
          </p:cNvPicPr>
          <p:nvPr/>
        </p:nvPicPr>
        <p:blipFill>
          <a:blip r:embed="rId14" cstate="print"/>
          <a:srcRect/>
          <a:stretch>
            <a:fillRect/>
          </a:stretch>
        </p:blipFill>
        <p:spPr bwMode="auto">
          <a:xfrm>
            <a:off x="0" y="0"/>
            <a:ext cx="9144000" cy="155575"/>
          </a:xfrm>
          <a:prstGeom prst="rect">
            <a:avLst/>
          </a:prstGeom>
          <a:noFill/>
          <a:ln w="9525">
            <a:noFill/>
            <a:miter lim="800000"/>
            <a:headEnd/>
            <a:tailEnd/>
          </a:ln>
        </p:spPr>
      </p:pic>
    </p:spTree>
    <p:extLst>
      <p:ext uri="{BB962C8B-B14F-4D97-AF65-F5344CB8AC3E}">
        <p14:creationId xmlns:p14="http://schemas.microsoft.com/office/powerpoint/2010/main" val="377809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image" Target="../media/image44.png"/><Relationship Id="rId13" Type="http://schemas.openxmlformats.org/officeDocument/2006/relationships/image" Target="../media/image45.png"/><Relationship Id="rId1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G"/><Relationship Id="rId5" Type="http://schemas.openxmlformats.org/officeDocument/2006/relationships/image" Target="../media/image56.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jpeg"/><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tiff"/><Relationship Id="rId6" Type="http://schemas.openxmlformats.org/officeDocument/2006/relationships/image" Target="../media/image27.tiff"/><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9.tiff"/><Relationship Id="rId5" Type="http://schemas.openxmlformats.org/officeDocument/2006/relationships/image" Target="../media/image30.tiff"/><Relationship Id="rId6" Type="http://schemas.openxmlformats.org/officeDocument/2006/relationships/oleObject" Target="../embeddings/oleObject1.bin"/><Relationship Id="rId7" Type="http://schemas.openxmlformats.org/officeDocument/2006/relationships/image" Target="../media/image28.wmf"/><Relationship Id="rId8" Type="http://schemas.openxmlformats.org/officeDocument/2006/relationships/image" Target="../media/image3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743" y="1779214"/>
            <a:ext cx="8413657" cy="1069975"/>
          </a:xfrm>
        </p:spPr>
        <p:txBody>
          <a:bodyPr/>
          <a:lstStyle/>
          <a:p>
            <a:r>
              <a:rPr lang="en-US" dirty="0" smtClean="0"/>
              <a:t>Time-of-flight with LAPPD MCP-PMTs &amp; MRPC</a:t>
            </a:r>
            <a:endParaRPr lang="en-US" dirty="0"/>
          </a:p>
        </p:txBody>
      </p:sp>
      <p:sp>
        <p:nvSpPr>
          <p:cNvPr id="3" name="Subtitle 2"/>
          <p:cNvSpPr>
            <a:spLocks noGrp="1"/>
          </p:cNvSpPr>
          <p:nvPr>
            <p:ph type="subTitle" idx="1"/>
          </p:nvPr>
        </p:nvSpPr>
        <p:spPr>
          <a:xfrm>
            <a:off x="958944" y="4159262"/>
            <a:ext cx="6400800" cy="2591161"/>
          </a:xfrm>
        </p:spPr>
        <p:txBody>
          <a:bodyPr/>
          <a:lstStyle/>
          <a:p>
            <a:r>
              <a:rPr lang="en-US" b="1" dirty="0" err="1" smtClean="0"/>
              <a:t>Junqi</a:t>
            </a:r>
            <a:r>
              <a:rPr lang="en-US" b="1" dirty="0" smtClean="0"/>
              <a:t> </a:t>
            </a:r>
            <a:r>
              <a:rPr lang="en-US" b="1" dirty="0" err="1" smtClean="0"/>
              <a:t>Xie</a:t>
            </a:r>
            <a:r>
              <a:rPr lang="en-US" b="1" dirty="0" smtClean="0"/>
              <a:t>, Mickey Chiu</a:t>
            </a:r>
          </a:p>
          <a:p>
            <a:endParaRPr lang="en-US" dirty="0" smtClean="0"/>
          </a:p>
          <a:p>
            <a:r>
              <a:rPr lang="en-US" i="1" dirty="0" smtClean="0"/>
              <a:t>on behalf of Detector R&amp;D group</a:t>
            </a:r>
          </a:p>
          <a:p>
            <a:r>
              <a:rPr lang="en-US" dirty="0" smtClean="0"/>
              <a:t>Argonne National Laboratory</a:t>
            </a:r>
          </a:p>
          <a:p>
            <a:r>
              <a:rPr lang="en-US" dirty="0" smtClean="0"/>
              <a:t>Brookhaven National Laboratory</a:t>
            </a:r>
          </a:p>
          <a:p>
            <a:endParaRPr lang="en-US" sz="800" dirty="0" smtClean="0"/>
          </a:p>
          <a:p>
            <a:r>
              <a:rPr lang="en-US" i="1" dirty="0" err="1" smtClean="0"/>
              <a:t>SoLID</a:t>
            </a:r>
            <a:r>
              <a:rPr lang="en-US" i="1" dirty="0" smtClean="0"/>
              <a:t> Collaboration Meeting, May 6-7, 2016</a:t>
            </a: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053" y="3723"/>
            <a:ext cx="2857500" cy="1092200"/>
          </a:xfrm>
          <a:prstGeom prst="rect">
            <a:avLst/>
          </a:prstGeom>
          <a:solidFill>
            <a:schemeClr val="bg1"/>
          </a:solidFill>
        </p:spPr>
      </p:pic>
    </p:spTree>
    <p:extLst>
      <p:ext uri="{BB962C8B-B14F-4D97-AF65-F5344CB8AC3E}">
        <p14:creationId xmlns:p14="http://schemas.microsoft.com/office/powerpoint/2010/main" val="1193519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34"/>
            <a:ext cx="8229600" cy="1143000"/>
          </a:xfrm>
        </p:spPr>
        <p:txBody>
          <a:bodyPr>
            <a:noAutofit/>
          </a:bodyPr>
          <a:lstStyle/>
          <a:p>
            <a:r>
              <a:rPr lang="en-US" sz="3600" dirty="0" smtClean="0">
                <a:latin typeface="Times New Roman"/>
                <a:cs typeface="Times New Roman"/>
              </a:rPr>
              <a:t>Option 2: Multi Gas Gap Resistive Plate Chamber (MRPC)</a:t>
            </a:r>
            <a:endParaRPr lang="en-US" sz="3600" dirty="0">
              <a:latin typeface="Times New Roman"/>
              <a:cs typeface="Times New Roman"/>
            </a:endParaRPr>
          </a:p>
        </p:txBody>
      </p:sp>
      <p:sp>
        <p:nvSpPr>
          <p:cNvPr id="4" name="Rectangle 3"/>
          <p:cNvSpPr/>
          <p:nvPr/>
        </p:nvSpPr>
        <p:spPr>
          <a:xfrm>
            <a:off x="66840" y="1240245"/>
            <a:ext cx="9077159" cy="1231106"/>
          </a:xfrm>
          <a:prstGeom prst="rect">
            <a:avLst/>
          </a:prstGeom>
        </p:spPr>
        <p:txBody>
          <a:bodyPr wrap="square">
            <a:spAutoFit/>
          </a:bodyPr>
          <a:lstStyle/>
          <a:p>
            <a:pPr marL="285750" indent="-285750">
              <a:buFont typeface="Wingdings" charset="2"/>
              <a:buChar char="v"/>
            </a:pPr>
            <a:r>
              <a:rPr lang="en-US" sz="2000" i="1" dirty="0" smtClean="0">
                <a:solidFill>
                  <a:srgbClr val="0000FF"/>
                </a:solidFill>
                <a:latin typeface="Times New Roman"/>
                <a:cs typeface="Times New Roman"/>
              </a:rPr>
              <a:t>Invented in 1996, Crispin Williams et al, CERN </a:t>
            </a:r>
            <a:r>
              <a:rPr lang="en-US" sz="2000" i="1" dirty="0" smtClean="0">
                <a:solidFill>
                  <a:srgbClr val="0000FF"/>
                </a:solidFill>
                <a:latin typeface="Times New Roman"/>
                <a:cs typeface="Times New Roman"/>
                <a:sym typeface="Wingdings"/>
              </a:rPr>
              <a:t>→</a:t>
            </a:r>
            <a:r>
              <a:rPr lang="en-US" sz="2000" i="1" dirty="0" smtClean="0">
                <a:solidFill>
                  <a:srgbClr val="0000FF"/>
                </a:solidFill>
                <a:latin typeface="Times New Roman"/>
                <a:cs typeface="Times New Roman"/>
              </a:rPr>
              <a:t> New generation of TOF detector</a:t>
            </a:r>
          </a:p>
          <a:p>
            <a:pPr marL="285750" indent="-285750">
              <a:buFont typeface="Arial"/>
              <a:buChar char="•"/>
            </a:pPr>
            <a:r>
              <a:rPr lang="en-US" altLang="ja-JP" dirty="0" smtClean="0">
                <a:latin typeface="Times New Roman"/>
                <a:ea typeface="Osaka" charset="0"/>
                <a:cs typeface="Times New Roman"/>
              </a:rPr>
              <a:t>Cost effective compared to scintillator + PMT based TOF</a:t>
            </a:r>
          </a:p>
          <a:p>
            <a:pPr marL="285750" indent="-285750">
              <a:buFont typeface="Arial"/>
              <a:buChar char="•"/>
            </a:pPr>
            <a:r>
              <a:rPr lang="en-US" altLang="ja-JP" dirty="0" smtClean="0">
                <a:latin typeface="Times New Roman"/>
                <a:ea typeface="Osaka" charset="0"/>
                <a:cs typeface="Times New Roman"/>
              </a:rPr>
              <a:t>Easy to build a large area detector</a:t>
            </a:r>
            <a:endParaRPr lang="en-US" altLang="ja-JP" dirty="0" smtClean="0">
              <a:solidFill>
                <a:srgbClr val="000000"/>
              </a:solidFill>
              <a:latin typeface="Times New Roman"/>
              <a:cs typeface="Times New Roman"/>
            </a:endParaRPr>
          </a:p>
          <a:p>
            <a:pPr marL="285750" indent="-285750">
              <a:buFont typeface="Arial"/>
              <a:buChar char="•"/>
            </a:pPr>
            <a:r>
              <a:rPr lang="en-US" dirty="0" smtClean="0">
                <a:solidFill>
                  <a:srgbClr val="000000"/>
                </a:solidFill>
                <a:latin typeface="Times New Roman"/>
                <a:cs typeface="Times New Roman"/>
              </a:rPr>
              <a:t>Free from the magnetic field effect</a:t>
            </a:r>
            <a:endParaRPr lang="en-US" dirty="0">
              <a:latin typeface="Times New Roman"/>
              <a:cs typeface="Times New Roman"/>
            </a:endParaRPr>
          </a:p>
        </p:txBody>
      </p:sp>
      <p:sp>
        <p:nvSpPr>
          <p:cNvPr id="5" name="Rectangle 4"/>
          <p:cNvSpPr/>
          <p:nvPr/>
        </p:nvSpPr>
        <p:spPr>
          <a:xfrm>
            <a:off x="775532" y="5407910"/>
            <a:ext cx="7577234" cy="1323439"/>
          </a:xfrm>
          <a:prstGeom prst="rect">
            <a:avLst/>
          </a:prstGeom>
        </p:spPr>
        <p:txBody>
          <a:bodyPr wrap="square">
            <a:spAutoFit/>
          </a:bodyPr>
          <a:lstStyle/>
          <a:p>
            <a:pPr marL="285750" indent="-285750">
              <a:buFont typeface="Arial"/>
              <a:buChar char="•"/>
            </a:pPr>
            <a:r>
              <a:rPr lang="en-US" sz="2000" dirty="0" smtClean="0">
                <a:latin typeface="Times New Roman"/>
                <a:cs typeface="Times New Roman"/>
              </a:rPr>
              <a:t>Working, ~ 80 </a:t>
            </a:r>
            <a:r>
              <a:rPr lang="en-US" sz="2000" dirty="0" err="1" smtClean="0">
                <a:latin typeface="Times New Roman"/>
                <a:cs typeface="Times New Roman"/>
              </a:rPr>
              <a:t>ps</a:t>
            </a:r>
            <a:r>
              <a:rPr lang="en-US" sz="2000" dirty="0" smtClean="0">
                <a:latin typeface="Times New Roman"/>
                <a:cs typeface="Times New Roman"/>
              </a:rPr>
              <a:t>  time </a:t>
            </a:r>
            <a:r>
              <a:rPr lang="en-US" sz="2000" dirty="0" err="1" smtClean="0">
                <a:latin typeface="Times New Roman"/>
                <a:cs typeface="Times New Roman"/>
              </a:rPr>
              <a:t>resol</a:t>
            </a:r>
            <a:r>
              <a:rPr lang="en-US" sz="2000" dirty="0" smtClean="0">
                <a:latin typeface="Times New Roman"/>
                <a:cs typeface="Times New Roman"/>
              </a:rPr>
              <a:t>. :  ALICE, STAR, PHENIX, FOPI </a:t>
            </a:r>
          </a:p>
          <a:p>
            <a:pPr marL="285750" indent="-285750">
              <a:buFont typeface="Arial"/>
              <a:buChar char="•"/>
            </a:pPr>
            <a:r>
              <a:rPr lang="en-US" sz="2000" dirty="0" smtClean="0">
                <a:solidFill>
                  <a:srgbClr val="0000FF"/>
                </a:solidFill>
                <a:latin typeface="Times New Roman"/>
                <a:cs typeface="Times New Roman"/>
              </a:rPr>
              <a:t>Achieved for </a:t>
            </a:r>
            <a:r>
              <a:rPr lang="en-US" sz="2000" dirty="0">
                <a:solidFill>
                  <a:srgbClr val="0000FF"/>
                </a:solidFill>
                <a:latin typeface="Times New Roman"/>
                <a:cs typeface="Times New Roman"/>
              </a:rPr>
              <a:t>h</a:t>
            </a:r>
            <a:r>
              <a:rPr lang="en-US" sz="2000" dirty="0" smtClean="0">
                <a:solidFill>
                  <a:srgbClr val="0000FF"/>
                </a:solidFill>
                <a:latin typeface="Times New Roman"/>
                <a:cs typeface="Times New Roman"/>
              </a:rPr>
              <a:t>igh rates (20 kHz/cm</a:t>
            </a:r>
            <a:r>
              <a:rPr lang="en-US" sz="2000" baseline="30000" dirty="0" smtClean="0">
                <a:solidFill>
                  <a:srgbClr val="0000FF"/>
                </a:solidFill>
                <a:latin typeface="Times New Roman"/>
                <a:cs typeface="Times New Roman"/>
              </a:rPr>
              <a:t>2</a:t>
            </a:r>
            <a:r>
              <a:rPr lang="en-US" sz="2000" dirty="0" smtClean="0">
                <a:solidFill>
                  <a:srgbClr val="0000FF"/>
                </a:solidFill>
                <a:latin typeface="Times New Roman"/>
                <a:cs typeface="Times New Roman"/>
              </a:rPr>
              <a:t>), ~80 </a:t>
            </a:r>
            <a:r>
              <a:rPr lang="en-US" sz="2000" dirty="0" err="1" smtClean="0">
                <a:solidFill>
                  <a:srgbClr val="0000FF"/>
                </a:solidFill>
                <a:latin typeface="Times New Roman"/>
                <a:cs typeface="Times New Roman"/>
              </a:rPr>
              <a:t>ps</a:t>
            </a:r>
            <a:r>
              <a:rPr lang="en-US" sz="2000" dirty="0" smtClean="0">
                <a:solidFill>
                  <a:srgbClr val="0000FF"/>
                </a:solidFill>
                <a:latin typeface="Times New Roman"/>
                <a:cs typeface="Times New Roman"/>
              </a:rPr>
              <a:t> time </a:t>
            </a:r>
            <a:r>
              <a:rPr lang="en-US" sz="2000" dirty="0" err="1" smtClean="0">
                <a:solidFill>
                  <a:srgbClr val="0000FF"/>
                </a:solidFill>
                <a:latin typeface="Times New Roman"/>
                <a:cs typeface="Times New Roman"/>
              </a:rPr>
              <a:t>resol</a:t>
            </a:r>
            <a:r>
              <a:rPr lang="en-US" sz="2000" dirty="0" smtClean="0">
                <a:solidFill>
                  <a:srgbClr val="0000FF"/>
                </a:solidFill>
                <a:latin typeface="Times New Roman"/>
                <a:cs typeface="Times New Roman"/>
              </a:rPr>
              <a:t>: CBM</a:t>
            </a:r>
          </a:p>
          <a:p>
            <a:pPr marL="285750" indent="-285750">
              <a:buFont typeface="Arial"/>
              <a:buChar char="•"/>
            </a:pPr>
            <a:r>
              <a:rPr lang="en-US" sz="2000" i="1" dirty="0" smtClean="0">
                <a:solidFill>
                  <a:srgbClr val="0000FF"/>
                </a:solidFill>
                <a:latin typeface="Times New Roman"/>
                <a:cs typeface="Times New Roman"/>
              </a:rPr>
              <a:t>Aiming for 10 </a:t>
            </a:r>
            <a:r>
              <a:rPr lang="en-US" sz="2000" i="1" dirty="0" err="1" smtClean="0">
                <a:solidFill>
                  <a:srgbClr val="0000FF"/>
                </a:solidFill>
                <a:latin typeface="Times New Roman"/>
                <a:cs typeface="Times New Roman"/>
              </a:rPr>
              <a:t>ps</a:t>
            </a:r>
            <a:r>
              <a:rPr lang="en-US" sz="2000" i="1" dirty="0" smtClean="0">
                <a:solidFill>
                  <a:srgbClr val="0000FF"/>
                </a:solidFill>
                <a:latin typeface="Times New Roman"/>
                <a:cs typeface="Times New Roman"/>
              </a:rPr>
              <a:t> time </a:t>
            </a:r>
            <a:r>
              <a:rPr lang="en-US" sz="2000" i="1" dirty="0" err="1" smtClean="0">
                <a:solidFill>
                  <a:srgbClr val="0000FF"/>
                </a:solidFill>
                <a:latin typeface="Times New Roman"/>
                <a:cs typeface="Times New Roman"/>
              </a:rPr>
              <a:t>resol</a:t>
            </a:r>
            <a:r>
              <a:rPr lang="en-US" sz="2000" i="1" dirty="0" smtClean="0">
                <a:solidFill>
                  <a:srgbClr val="0000FF"/>
                </a:solidFill>
                <a:latin typeface="Times New Roman"/>
                <a:cs typeface="Times New Roman"/>
              </a:rPr>
              <a:t>. :  EIC  </a:t>
            </a:r>
            <a:endParaRPr lang="en-US" sz="2000" i="1" dirty="0">
              <a:solidFill>
                <a:srgbClr val="0000FF"/>
              </a:solidFill>
              <a:latin typeface="Times New Roman"/>
              <a:cs typeface="Times New Roman"/>
            </a:endParaRPr>
          </a:p>
          <a:p>
            <a:pPr marL="285750" indent="-285750">
              <a:buFont typeface="Arial"/>
              <a:buChar char="•"/>
            </a:pPr>
            <a:r>
              <a:rPr lang="en-US" sz="2000" i="1" dirty="0" smtClean="0">
                <a:solidFill>
                  <a:srgbClr val="FF0000"/>
                </a:solidFill>
                <a:latin typeface="Times New Roman"/>
                <a:cs typeface="Times New Roman"/>
              </a:rPr>
              <a:t>Aiming for 10 </a:t>
            </a:r>
            <a:r>
              <a:rPr lang="en-US" sz="2000" i="1" dirty="0" err="1" smtClean="0">
                <a:solidFill>
                  <a:srgbClr val="FF0000"/>
                </a:solidFill>
                <a:latin typeface="Times New Roman"/>
                <a:cs typeface="Times New Roman"/>
              </a:rPr>
              <a:t>ps</a:t>
            </a:r>
            <a:r>
              <a:rPr lang="en-US" sz="2000" i="1" dirty="0" smtClean="0">
                <a:solidFill>
                  <a:srgbClr val="FF0000"/>
                </a:solidFill>
                <a:latin typeface="Times New Roman"/>
                <a:cs typeface="Times New Roman"/>
              </a:rPr>
              <a:t> </a:t>
            </a:r>
            <a:r>
              <a:rPr lang="en-US" sz="2000" i="1" u="sng" dirty="0" smtClean="0">
                <a:solidFill>
                  <a:srgbClr val="FF0000"/>
                </a:solidFill>
                <a:latin typeface="Times New Roman"/>
                <a:cs typeface="Times New Roman"/>
              </a:rPr>
              <a:t>AND</a:t>
            </a:r>
            <a:r>
              <a:rPr lang="en-US" sz="2000" i="1" dirty="0" smtClean="0">
                <a:solidFill>
                  <a:srgbClr val="FF0000"/>
                </a:solidFill>
                <a:latin typeface="Times New Roman"/>
                <a:cs typeface="Times New Roman"/>
              </a:rPr>
              <a:t> high rates? : SOLID</a:t>
            </a:r>
          </a:p>
        </p:txBody>
      </p:sp>
      <p:sp>
        <p:nvSpPr>
          <p:cNvPr id="9" name="Rectangle 8"/>
          <p:cNvSpPr/>
          <p:nvPr/>
        </p:nvSpPr>
        <p:spPr>
          <a:xfrm>
            <a:off x="4394366" y="2885993"/>
            <a:ext cx="4572000" cy="2308324"/>
          </a:xfrm>
          <a:prstGeom prst="rect">
            <a:avLst/>
          </a:prstGeom>
        </p:spPr>
        <p:txBody>
          <a:bodyPr>
            <a:spAutoFit/>
          </a:bodyPr>
          <a:lstStyle/>
          <a:p>
            <a:pPr marL="285750" indent="-285750">
              <a:buFont typeface="Arial"/>
              <a:buChar char="•"/>
            </a:pPr>
            <a:r>
              <a:rPr lang="en-US" dirty="0" smtClean="0">
                <a:latin typeface="Times New Roman"/>
                <a:cs typeface="Times New Roman"/>
              </a:rPr>
              <a:t>Floating resistive plates in between electrodes</a:t>
            </a:r>
          </a:p>
          <a:p>
            <a:pPr marL="285750" indent="-285750">
              <a:buFont typeface="Arial"/>
              <a:buChar char="•"/>
            </a:pPr>
            <a:r>
              <a:rPr lang="en-US" dirty="0">
                <a:latin typeface="Times New Roman"/>
                <a:cs typeface="Times New Roman"/>
              </a:rPr>
              <a:t>S</a:t>
            </a:r>
            <a:r>
              <a:rPr lang="en-US" dirty="0" smtClean="0">
                <a:latin typeface="Times New Roman"/>
                <a:cs typeface="Times New Roman"/>
              </a:rPr>
              <a:t>pace charge limits avalanche growth to be below streamer transition </a:t>
            </a:r>
          </a:p>
          <a:p>
            <a:pPr marL="285750" indent="-285750">
              <a:buFont typeface="Arial"/>
              <a:buChar char="•"/>
            </a:pPr>
            <a:r>
              <a:rPr lang="en-US" dirty="0" smtClean="0">
                <a:latin typeface="Times New Roman"/>
                <a:cs typeface="Times New Roman"/>
              </a:rPr>
              <a:t>Recombination cuts ionic charge residual in the gas gap</a:t>
            </a:r>
          </a:p>
          <a:p>
            <a:pPr marL="285750" indent="-285750">
              <a:buFont typeface="Arial"/>
              <a:buChar char="•"/>
            </a:pPr>
            <a:r>
              <a:rPr lang="en-US" dirty="0" smtClean="0">
                <a:latin typeface="Times New Roman"/>
                <a:cs typeface="Times New Roman"/>
              </a:rPr>
              <a:t>Differential readout reduces noise and is helpful to obtain good time resolution.</a:t>
            </a:r>
          </a:p>
        </p:txBody>
      </p:sp>
      <p:sp>
        <p:nvSpPr>
          <p:cNvPr id="6" name="Slide Number Placeholder 5"/>
          <p:cNvSpPr>
            <a:spLocks noGrp="1"/>
          </p:cNvSpPr>
          <p:nvPr>
            <p:ph type="sldNum" sz="quarter" idx="12"/>
          </p:nvPr>
        </p:nvSpPr>
        <p:spPr/>
        <p:txBody>
          <a:bodyPr/>
          <a:lstStyle/>
          <a:p>
            <a:fld id="{91068D2D-2DEC-F741-9E5A-02A075592C57}" type="slidenum">
              <a:rPr lang="en-US" smtClean="0"/>
              <a:t>10</a:t>
            </a:fld>
            <a:endParaRPr lang="en-US"/>
          </a:p>
        </p:txBody>
      </p:sp>
      <p:grpSp>
        <p:nvGrpSpPr>
          <p:cNvPr id="7" name="Group 6"/>
          <p:cNvGrpSpPr/>
          <p:nvPr/>
        </p:nvGrpSpPr>
        <p:grpSpPr>
          <a:xfrm>
            <a:off x="238957" y="2701024"/>
            <a:ext cx="4155409" cy="2520727"/>
            <a:chOff x="228600" y="2492082"/>
            <a:chExt cx="4155409" cy="2520727"/>
          </a:xfrm>
        </p:grpSpPr>
        <p:sp>
          <p:nvSpPr>
            <p:cNvPr id="12" name="Rectangle 270"/>
            <p:cNvSpPr>
              <a:spLocks noChangeAspect="1" noChangeArrowheads="1"/>
            </p:cNvSpPr>
            <p:nvPr/>
          </p:nvSpPr>
          <p:spPr bwMode="auto">
            <a:xfrm>
              <a:off x="228600" y="2492082"/>
              <a:ext cx="4155409" cy="2520727"/>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 name="Freeform 11"/>
            <p:cNvSpPr>
              <a:spLocks noChangeAspect="1"/>
            </p:cNvSpPr>
            <p:nvPr/>
          </p:nvSpPr>
          <p:spPr bwMode="auto">
            <a:xfrm>
              <a:off x="917575" y="3791526"/>
              <a:ext cx="63500" cy="22225"/>
            </a:xfrm>
            <a:custGeom>
              <a:avLst/>
              <a:gdLst>
                <a:gd name="T0" fmla="*/ 0 w 50"/>
                <a:gd name="T1" fmla="*/ 0 h 18"/>
                <a:gd name="T2" fmla="*/ 2 w 50"/>
                <a:gd name="T3" fmla="*/ 8 h 18"/>
                <a:gd name="T4" fmla="*/ 8 w 50"/>
                <a:gd name="T5" fmla="*/ 12 h 18"/>
                <a:gd name="T6" fmla="*/ 16 w 50"/>
                <a:gd name="T7" fmla="*/ 16 h 18"/>
                <a:gd name="T8" fmla="*/ 26 w 50"/>
                <a:gd name="T9" fmla="*/ 18 h 18"/>
                <a:gd name="T10" fmla="*/ 34 w 50"/>
                <a:gd name="T11" fmla="*/ 16 h 18"/>
                <a:gd name="T12" fmla="*/ 42 w 50"/>
                <a:gd name="T13" fmla="*/ 14 h 18"/>
                <a:gd name="T14" fmla="*/ 48 w 50"/>
                <a:gd name="T15" fmla="*/ 8 h 18"/>
                <a:gd name="T16" fmla="*/ 50 w 50"/>
                <a:gd name="T17" fmla="*/ 2 h 18"/>
                <a:gd name="T18" fmla="*/ 0 w 50"/>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8">
                  <a:moveTo>
                    <a:pt x="0" y="0"/>
                  </a:moveTo>
                  <a:lnTo>
                    <a:pt x="2" y="8"/>
                  </a:lnTo>
                  <a:lnTo>
                    <a:pt x="8" y="12"/>
                  </a:lnTo>
                  <a:lnTo>
                    <a:pt x="16" y="16"/>
                  </a:lnTo>
                  <a:lnTo>
                    <a:pt x="26" y="18"/>
                  </a:lnTo>
                  <a:lnTo>
                    <a:pt x="34" y="16"/>
                  </a:lnTo>
                  <a:lnTo>
                    <a:pt x="42" y="14"/>
                  </a:lnTo>
                  <a:lnTo>
                    <a:pt x="48" y="8"/>
                  </a:lnTo>
                  <a:lnTo>
                    <a:pt x="50" y="2"/>
                  </a:lnTo>
                  <a:lnTo>
                    <a:pt x="0" y="0"/>
                  </a:lnTo>
                  <a:close/>
                </a:path>
              </a:pathLst>
            </a:custGeom>
            <a:solidFill>
              <a:srgbClr val="90938D"/>
            </a:solidFill>
            <a:ln w="3175">
              <a:solidFill>
                <a:srgbClr val="000000"/>
              </a:solidFill>
              <a:prstDash val="solid"/>
              <a:round/>
              <a:headEnd/>
              <a:tailEnd/>
            </a:ln>
          </p:spPr>
          <p:txBody>
            <a:bodyPr/>
            <a:lstStyle/>
            <a:p>
              <a:endParaRPr lang="en-US"/>
            </a:p>
          </p:txBody>
        </p:sp>
        <p:sp>
          <p:nvSpPr>
            <p:cNvPr id="14" name="Freeform 12"/>
            <p:cNvSpPr>
              <a:spLocks noChangeAspect="1"/>
            </p:cNvSpPr>
            <p:nvPr/>
          </p:nvSpPr>
          <p:spPr bwMode="auto">
            <a:xfrm>
              <a:off x="917575" y="3955038"/>
              <a:ext cx="63500" cy="19050"/>
            </a:xfrm>
            <a:custGeom>
              <a:avLst/>
              <a:gdLst>
                <a:gd name="T0" fmla="*/ 0 w 50"/>
                <a:gd name="T1" fmla="*/ 0 h 16"/>
                <a:gd name="T2" fmla="*/ 2 w 50"/>
                <a:gd name="T3" fmla="*/ 6 h 16"/>
                <a:gd name="T4" fmla="*/ 8 w 50"/>
                <a:gd name="T5" fmla="*/ 12 h 16"/>
                <a:gd name="T6" fmla="*/ 16 w 50"/>
                <a:gd name="T7" fmla="*/ 14 h 16"/>
                <a:gd name="T8" fmla="*/ 26 w 50"/>
                <a:gd name="T9" fmla="*/ 16 h 16"/>
                <a:gd name="T10" fmla="*/ 34 w 50"/>
                <a:gd name="T11" fmla="*/ 14 h 16"/>
                <a:gd name="T12" fmla="*/ 42 w 50"/>
                <a:gd name="T13" fmla="*/ 12 h 16"/>
                <a:gd name="T14" fmla="*/ 48 w 50"/>
                <a:gd name="T15" fmla="*/ 6 h 16"/>
                <a:gd name="T16" fmla="*/ 50 w 50"/>
                <a:gd name="T17" fmla="*/ 0 h 16"/>
                <a:gd name="T18" fmla="*/ 0 w 50"/>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6">
                  <a:moveTo>
                    <a:pt x="0" y="0"/>
                  </a:moveTo>
                  <a:lnTo>
                    <a:pt x="2" y="6"/>
                  </a:lnTo>
                  <a:lnTo>
                    <a:pt x="8" y="12"/>
                  </a:lnTo>
                  <a:lnTo>
                    <a:pt x="16" y="14"/>
                  </a:lnTo>
                  <a:lnTo>
                    <a:pt x="26" y="16"/>
                  </a:lnTo>
                  <a:lnTo>
                    <a:pt x="34" y="14"/>
                  </a:lnTo>
                  <a:lnTo>
                    <a:pt x="42" y="12"/>
                  </a:lnTo>
                  <a:lnTo>
                    <a:pt x="48" y="6"/>
                  </a:lnTo>
                  <a:lnTo>
                    <a:pt x="50" y="0"/>
                  </a:lnTo>
                  <a:lnTo>
                    <a:pt x="0" y="0"/>
                  </a:lnTo>
                  <a:close/>
                </a:path>
              </a:pathLst>
            </a:custGeom>
            <a:solidFill>
              <a:srgbClr val="90938D"/>
            </a:solidFill>
            <a:ln w="3175">
              <a:solidFill>
                <a:srgbClr val="000000"/>
              </a:solidFill>
              <a:prstDash val="solid"/>
              <a:round/>
              <a:headEnd/>
              <a:tailEnd/>
            </a:ln>
          </p:spPr>
          <p:txBody>
            <a:bodyPr/>
            <a:lstStyle/>
            <a:p>
              <a:endParaRPr lang="en-US"/>
            </a:p>
          </p:txBody>
        </p:sp>
        <p:sp>
          <p:nvSpPr>
            <p:cNvPr id="15" name="Freeform 13"/>
            <p:cNvSpPr>
              <a:spLocks noChangeAspect="1"/>
            </p:cNvSpPr>
            <p:nvPr/>
          </p:nvSpPr>
          <p:spPr bwMode="auto">
            <a:xfrm>
              <a:off x="917575" y="4128076"/>
              <a:ext cx="63500" cy="20637"/>
            </a:xfrm>
            <a:custGeom>
              <a:avLst/>
              <a:gdLst>
                <a:gd name="T0" fmla="*/ 0 w 50"/>
                <a:gd name="T1" fmla="*/ 0 h 16"/>
                <a:gd name="T2" fmla="*/ 2 w 50"/>
                <a:gd name="T3" fmla="*/ 8 h 16"/>
                <a:gd name="T4" fmla="*/ 8 w 50"/>
                <a:gd name="T5" fmla="*/ 12 h 16"/>
                <a:gd name="T6" fmla="*/ 16 w 50"/>
                <a:gd name="T7" fmla="*/ 16 h 16"/>
                <a:gd name="T8" fmla="*/ 26 w 50"/>
                <a:gd name="T9" fmla="*/ 16 h 16"/>
                <a:gd name="T10" fmla="*/ 34 w 50"/>
                <a:gd name="T11" fmla="*/ 16 h 16"/>
                <a:gd name="T12" fmla="*/ 42 w 50"/>
                <a:gd name="T13" fmla="*/ 12 h 16"/>
                <a:gd name="T14" fmla="*/ 48 w 50"/>
                <a:gd name="T15" fmla="*/ 8 h 16"/>
                <a:gd name="T16" fmla="*/ 50 w 50"/>
                <a:gd name="T17" fmla="*/ 2 h 16"/>
                <a:gd name="T18" fmla="*/ 0 w 50"/>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6">
                  <a:moveTo>
                    <a:pt x="0" y="0"/>
                  </a:moveTo>
                  <a:lnTo>
                    <a:pt x="2" y="8"/>
                  </a:lnTo>
                  <a:lnTo>
                    <a:pt x="8" y="12"/>
                  </a:lnTo>
                  <a:lnTo>
                    <a:pt x="16" y="16"/>
                  </a:lnTo>
                  <a:lnTo>
                    <a:pt x="26" y="16"/>
                  </a:lnTo>
                  <a:lnTo>
                    <a:pt x="34" y="16"/>
                  </a:lnTo>
                  <a:lnTo>
                    <a:pt x="42" y="12"/>
                  </a:lnTo>
                  <a:lnTo>
                    <a:pt x="48" y="8"/>
                  </a:lnTo>
                  <a:lnTo>
                    <a:pt x="50" y="2"/>
                  </a:lnTo>
                  <a:lnTo>
                    <a:pt x="0" y="0"/>
                  </a:lnTo>
                  <a:close/>
                </a:path>
              </a:pathLst>
            </a:custGeom>
            <a:solidFill>
              <a:srgbClr val="90938D"/>
            </a:solidFill>
            <a:ln w="3175">
              <a:solidFill>
                <a:srgbClr val="000000"/>
              </a:solidFill>
              <a:prstDash val="solid"/>
              <a:round/>
              <a:headEnd/>
              <a:tailEnd/>
            </a:ln>
          </p:spPr>
          <p:txBody>
            <a:bodyPr/>
            <a:lstStyle/>
            <a:p>
              <a:endParaRPr lang="en-US"/>
            </a:p>
          </p:txBody>
        </p:sp>
        <p:sp>
          <p:nvSpPr>
            <p:cNvPr id="16" name="Freeform 14"/>
            <p:cNvSpPr>
              <a:spLocks noChangeAspect="1"/>
            </p:cNvSpPr>
            <p:nvPr/>
          </p:nvSpPr>
          <p:spPr bwMode="auto">
            <a:xfrm>
              <a:off x="917575" y="3724851"/>
              <a:ext cx="63500" cy="20637"/>
            </a:xfrm>
            <a:custGeom>
              <a:avLst/>
              <a:gdLst>
                <a:gd name="T0" fmla="*/ 0 w 50"/>
                <a:gd name="T1" fmla="*/ 16 h 16"/>
                <a:gd name="T2" fmla="*/ 2 w 50"/>
                <a:gd name="T3" fmla="*/ 10 h 16"/>
                <a:gd name="T4" fmla="*/ 8 w 50"/>
                <a:gd name="T5" fmla="*/ 4 h 16"/>
                <a:gd name="T6" fmla="*/ 16 w 50"/>
                <a:gd name="T7" fmla="*/ 0 h 16"/>
                <a:gd name="T8" fmla="*/ 24 w 50"/>
                <a:gd name="T9" fmla="*/ 0 h 16"/>
                <a:gd name="T10" fmla="*/ 34 w 50"/>
                <a:gd name="T11" fmla="*/ 0 h 16"/>
                <a:gd name="T12" fmla="*/ 42 w 50"/>
                <a:gd name="T13" fmla="*/ 2 h 16"/>
                <a:gd name="T14" fmla="*/ 48 w 50"/>
                <a:gd name="T15" fmla="*/ 8 h 16"/>
                <a:gd name="T16" fmla="*/ 50 w 50"/>
                <a:gd name="T17" fmla="*/ 16 h 16"/>
                <a:gd name="T18" fmla="*/ 0 w 50"/>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6">
                  <a:moveTo>
                    <a:pt x="0" y="16"/>
                  </a:moveTo>
                  <a:lnTo>
                    <a:pt x="2" y="10"/>
                  </a:lnTo>
                  <a:lnTo>
                    <a:pt x="8" y="4"/>
                  </a:lnTo>
                  <a:lnTo>
                    <a:pt x="16" y="0"/>
                  </a:lnTo>
                  <a:lnTo>
                    <a:pt x="24" y="0"/>
                  </a:lnTo>
                  <a:lnTo>
                    <a:pt x="34" y="0"/>
                  </a:lnTo>
                  <a:lnTo>
                    <a:pt x="42" y="2"/>
                  </a:lnTo>
                  <a:lnTo>
                    <a:pt x="48" y="8"/>
                  </a:lnTo>
                  <a:lnTo>
                    <a:pt x="50" y="16"/>
                  </a:lnTo>
                  <a:lnTo>
                    <a:pt x="0" y="16"/>
                  </a:lnTo>
                  <a:close/>
                </a:path>
              </a:pathLst>
            </a:custGeom>
            <a:solidFill>
              <a:srgbClr val="90938D"/>
            </a:solidFill>
            <a:ln w="3175">
              <a:solidFill>
                <a:srgbClr val="000000"/>
              </a:solidFill>
              <a:prstDash val="solid"/>
              <a:round/>
              <a:headEnd/>
              <a:tailEnd/>
            </a:ln>
          </p:spPr>
          <p:txBody>
            <a:bodyPr/>
            <a:lstStyle/>
            <a:p>
              <a:endParaRPr lang="en-US"/>
            </a:p>
          </p:txBody>
        </p:sp>
        <p:sp>
          <p:nvSpPr>
            <p:cNvPr id="17" name="Freeform 15"/>
            <p:cNvSpPr>
              <a:spLocks noChangeAspect="1"/>
            </p:cNvSpPr>
            <p:nvPr/>
          </p:nvSpPr>
          <p:spPr bwMode="auto">
            <a:xfrm>
              <a:off x="917575" y="3885188"/>
              <a:ext cx="63500" cy="20638"/>
            </a:xfrm>
            <a:custGeom>
              <a:avLst/>
              <a:gdLst>
                <a:gd name="T0" fmla="*/ 0 w 50"/>
                <a:gd name="T1" fmla="*/ 16 h 16"/>
                <a:gd name="T2" fmla="*/ 2 w 50"/>
                <a:gd name="T3" fmla="*/ 10 h 16"/>
                <a:gd name="T4" fmla="*/ 8 w 50"/>
                <a:gd name="T5" fmla="*/ 4 h 16"/>
                <a:gd name="T6" fmla="*/ 16 w 50"/>
                <a:gd name="T7" fmla="*/ 0 h 16"/>
                <a:gd name="T8" fmla="*/ 24 w 50"/>
                <a:gd name="T9" fmla="*/ 0 h 16"/>
                <a:gd name="T10" fmla="*/ 34 w 50"/>
                <a:gd name="T11" fmla="*/ 0 h 16"/>
                <a:gd name="T12" fmla="*/ 42 w 50"/>
                <a:gd name="T13" fmla="*/ 4 h 16"/>
                <a:gd name="T14" fmla="*/ 48 w 50"/>
                <a:gd name="T15" fmla="*/ 8 h 16"/>
                <a:gd name="T16" fmla="*/ 50 w 50"/>
                <a:gd name="T17" fmla="*/ 16 h 16"/>
                <a:gd name="T18" fmla="*/ 0 w 50"/>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6">
                  <a:moveTo>
                    <a:pt x="0" y="16"/>
                  </a:moveTo>
                  <a:lnTo>
                    <a:pt x="2" y="10"/>
                  </a:lnTo>
                  <a:lnTo>
                    <a:pt x="8" y="4"/>
                  </a:lnTo>
                  <a:lnTo>
                    <a:pt x="16" y="0"/>
                  </a:lnTo>
                  <a:lnTo>
                    <a:pt x="24" y="0"/>
                  </a:lnTo>
                  <a:lnTo>
                    <a:pt x="34" y="0"/>
                  </a:lnTo>
                  <a:lnTo>
                    <a:pt x="42" y="4"/>
                  </a:lnTo>
                  <a:lnTo>
                    <a:pt x="48" y="8"/>
                  </a:lnTo>
                  <a:lnTo>
                    <a:pt x="50" y="16"/>
                  </a:lnTo>
                  <a:lnTo>
                    <a:pt x="0" y="16"/>
                  </a:lnTo>
                  <a:close/>
                </a:path>
              </a:pathLst>
            </a:custGeom>
            <a:solidFill>
              <a:srgbClr val="90938D"/>
            </a:solidFill>
            <a:ln w="3175">
              <a:solidFill>
                <a:srgbClr val="000000"/>
              </a:solidFill>
              <a:prstDash val="solid"/>
              <a:round/>
              <a:headEnd/>
              <a:tailEnd/>
            </a:ln>
          </p:spPr>
          <p:txBody>
            <a:bodyPr/>
            <a:lstStyle/>
            <a:p>
              <a:endParaRPr lang="en-US"/>
            </a:p>
          </p:txBody>
        </p:sp>
        <p:sp>
          <p:nvSpPr>
            <p:cNvPr id="18" name="Freeform 16"/>
            <p:cNvSpPr>
              <a:spLocks noChangeAspect="1"/>
            </p:cNvSpPr>
            <p:nvPr/>
          </p:nvSpPr>
          <p:spPr bwMode="auto">
            <a:xfrm>
              <a:off x="917575" y="4061401"/>
              <a:ext cx="63500" cy="20637"/>
            </a:xfrm>
            <a:custGeom>
              <a:avLst/>
              <a:gdLst>
                <a:gd name="T0" fmla="*/ 0 w 50"/>
                <a:gd name="T1" fmla="*/ 16 h 16"/>
                <a:gd name="T2" fmla="*/ 2 w 50"/>
                <a:gd name="T3" fmla="*/ 8 h 16"/>
                <a:gd name="T4" fmla="*/ 8 w 50"/>
                <a:gd name="T5" fmla="*/ 4 h 16"/>
                <a:gd name="T6" fmla="*/ 16 w 50"/>
                <a:gd name="T7" fmla="*/ 0 h 16"/>
                <a:gd name="T8" fmla="*/ 24 w 50"/>
                <a:gd name="T9" fmla="*/ 0 h 16"/>
                <a:gd name="T10" fmla="*/ 34 w 50"/>
                <a:gd name="T11" fmla="*/ 0 h 16"/>
                <a:gd name="T12" fmla="*/ 42 w 50"/>
                <a:gd name="T13" fmla="*/ 2 h 16"/>
                <a:gd name="T14" fmla="*/ 48 w 50"/>
                <a:gd name="T15" fmla="*/ 8 h 16"/>
                <a:gd name="T16" fmla="*/ 50 w 50"/>
                <a:gd name="T17" fmla="*/ 16 h 16"/>
                <a:gd name="T18" fmla="*/ 0 w 50"/>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6">
                  <a:moveTo>
                    <a:pt x="0" y="16"/>
                  </a:moveTo>
                  <a:lnTo>
                    <a:pt x="2" y="8"/>
                  </a:lnTo>
                  <a:lnTo>
                    <a:pt x="8" y="4"/>
                  </a:lnTo>
                  <a:lnTo>
                    <a:pt x="16" y="0"/>
                  </a:lnTo>
                  <a:lnTo>
                    <a:pt x="24" y="0"/>
                  </a:lnTo>
                  <a:lnTo>
                    <a:pt x="34" y="0"/>
                  </a:lnTo>
                  <a:lnTo>
                    <a:pt x="42" y="2"/>
                  </a:lnTo>
                  <a:lnTo>
                    <a:pt x="48" y="8"/>
                  </a:lnTo>
                  <a:lnTo>
                    <a:pt x="50" y="16"/>
                  </a:lnTo>
                  <a:lnTo>
                    <a:pt x="0" y="16"/>
                  </a:lnTo>
                  <a:close/>
                </a:path>
              </a:pathLst>
            </a:custGeom>
            <a:solidFill>
              <a:srgbClr val="90938D"/>
            </a:solidFill>
            <a:ln w="3175">
              <a:solidFill>
                <a:srgbClr val="000000"/>
              </a:solidFill>
              <a:prstDash val="solid"/>
              <a:round/>
              <a:headEnd/>
              <a:tailEnd/>
            </a:ln>
          </p:spPr>
          <p:txBody>
            <a:bodyPr/>
            <a:lstStyle/>
            <a:p>
              <a:endParaRPr lang="en-US"/>
            </a:p>
          </p:txBody>
        </p:sp>
        <p:sp>
          <p:nvSpPr>
            <p:cNvPr id="19" name="Rectangle 17"/>
            <p:cNvSpPr>
              <a:spLocks noChangeAspect="1" noChangeArrowheads="1"/>
            </p:cNvSpPr>
            <p:nvPr/>
          </p:nvSpPr>
          <p:spPr bwMode="auto">
            <a:xfrm>
              <a:off x="935038" y="3674051"/>
              <a:ext cx="28575" cy="73025"/>
            </a:xfrm>
            <a:prstGeom prst="rect">
              <a:avLst/>
            </a:prstGeom>
            <a:solidFill>
              <a:srgbClr val="E6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0" name="Rectangle 18"/>
            <p:cNvSpPr>
              <a:spLocks noChangeAspect="1" noChangeArrowheads="1"/>
            </p:cNvSpPr>
            <p:nvPr/>
          </p:nvSpPr>
          <p:spPr bwMode="auto">
            <a:xfrm>
              <a:off x="935038" y="3674051"/>
              <a:ext cx="28575" cy="7302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 name="Rectangle 19"/>
            <p:cNvSpPr>
              <a:spLocks noChangeAspect="1" noChangeArrowheads="1"/>
            </p:cNvSpPr>
            <p:nvPr/>
          </p:nvSpPr>
          <p:spPr bwMode="auto">
            <a:xfrm>
              <a:off x="935038" y="3791526"/>
              <a:ext cx="28575" cy="117475"/>
            </a:xfrm>
            <a:prstGeom prst="rect">
              <a:avLst/>
            </a:prstGeom>
            <a:solidFill>
              <a:srgbClr val="DFDA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2" name="Rectangle 20"/>
            <p:cNvSpPr>
              <a:spLocks noChangeAspect="1" noChangeArrowheads="1"/>
            </p:cNvSpPr>
            <p:nvPr/>
          </p:nvSpPr>
          <p:spPr bwMode="auto">
            <a:xfrm>
              <a:off x="935038" y="3791526"/>
              <a:ext cx="28575" cy="11747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 name="Rectangle 21"/>
            <p:cNvSpPr>
              <a:spLocks noChangeAspect="1" noChangeArrowheads="1"/>
            </p:cNvSpPr>
            <p:nvPr/>
          </p:nvSpPr>
          <p:spPr bwMode="auto">
            <a:xfrm>
              <a:off x="935038" y="3951863"/>
              <a:ext cx="28575" cy="130175"/>
            </a:xfrm>
            <a:prstGeom prst="rect">
              <a:avLst/>
            </a:prstGeom>
            <a:solidFill>
              <a:srgbClr val="E6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 name="Rectangle 22"/>
            <p:cNvSpPr>
              <a:spLocks noChangeAspect="1" noChangeArrowheads="1"/>
            </p:cNvSpPr>
            <p:nvPr/>
          </p:nvSpPr>
          <p:spPr bwMode="auto">
            <a:xfrm>
              <a:off x="935038" y="3951863"/>
              <a:ext cx="28575" cy="13017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 name="Rectangle 23"/>
            <p:cNvSpPr>
              <a:spLocks noChangeAspect="1" noChangeArrowheads="1"/>
            </p:cNvSpPr>
            <p:nvPr/>
          </p:nvSpPr>
          <p:spPr bwMode="auto">
            <a:xfrm>
              <a:off x="935038" y="4123313"/>
              <a:ext cx="28575" cy="73025"/>
            </a:xfrm>
            <a:prstGeom prst="rect">
              <a:avLst/>
            </a:prstGeom>
            <a:solidFill>
              <a:srgbClr val="E6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 name="Rectangle 24"/>
            <p:cNvSpPr>
              <a:spLocks noChangeAspect="1" noChangeArrowheads="1"/>
            </p:cNvSpPr>
            <p:nvPr/>
          </p:nvSpPr>
          <p:spPr bwMode="auto">
            <a:xfrm>
              <a:off x="935038" y="4123313"/>
              <a:ext cx="28575" cy="7302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 name="Rectangle 25"/>
            <p:cNvSpPr>
              <a:spLocks noChangeAspect="1" noChangeArrowheads="1"/>
            </p:cNvSpPr>
            <p:nvPr/>
          </p:nvSpPr>
          <p:spPr bwMode="auto">
            <a:xfrm>
              <a:off x="1055688" y="3951863"/>
              <a:ext cx="2468562" cy="9525"/>
            </a:xfrm>
            <a:prstGeom prst="rect">
              <a:avLst/>
            </a:prstGeom>
            <a:solidFill>
              <a:srgbClr val="F4F6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 name="Rectangle 26"/>
            <p:cNvSpPr>
              <a:spLocks noChangeAspect="1" noChangeArrowheads="1"/>
            </p:cNvSpPr>
            <p:nvPr/>
          </p:nvSpPr>
          <p:spPr bwMode="auto">
            <a:xfrm>
              <a:off x="1055688" y="3951863"/>
              <a:ext cx="2468562" cy="9525"/>
            </a:xfrm>
            <a:prstGeom prst="rect">
              <a:avLst/>
            </a:prstGeom>
            <a:noFill/>
            <a:ln w="3175">
              <a:solidFill>
                <a:srgbClr val="0B0A0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 name="Freeform 27"/>
            <p:cNvSpPr>
              <a:spLocks noChangeAspect="1"/>
            </p:cNvSpPr>
            <p:nvPr/>
          </p:nvSpPr>
          <p:spPr bwMode="auto">
            <a:xfrm>
              <a:off x="3602038" y="3791526"/>
              <a:ext cx="65087" cy="20637"/>
            </a:xfrm>
            <a:custGeom>
              <a:avLst/>
              <a:gdLst>
                <a:gd name="T0" fmla="*/ 0 w 50"/>
                <a:gd name="T1" fmla="*/ 0 h 16"/>
                <a:gd name="T2" fmla="*/ 2 w 50"/>
                <a:gd name="T3" fmla="*/ 8 h 16"/>
                <a:gd name="T4" fmla="*/ 8 w 50"/>
                <a:gd name="T5" fmla="*/ 12 h 16"/>
                <a:gd name="T6" fmla="*/ 16 w 50"/>
                <a:gd name="T7" fmla="*/ 16 h 16"/>
                <a:gd name="T8" fmla="*/ 26 w 50"/>
                <a:gd name="T9" fmla="*/ 16 h 16"/>
                <a:gd name="T10" fmla="*/ 34 w 50"/>
                <a:gd name="T11" fmla="*/ 16 h 16"/>
                <a:gd name="T12" fmla="*/ 42 w 50"/>
                <a:gd name="T13" fmla="*/ 14 h 16"/>
                <a:gd name="T14" fmla="*/ 48 w 50"/>
                <a:gd name="T15" fmla="*/ 8 h 16"/>
                <a:gd name="T16" fmla="*/ 50 w 50"/>
                <a:gd name="T17" fmla="*/ 2 h 16"/>
                <a:gd name="T18" fmla="*/ 0 w 50"/>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6">
                  <a:moveTo>
                    <a:pt x="0" y="0"/>
                  </a:moveTo>
                  <a:lnTo>
                    <a:pt x="2" y="8"/>
                  </a:lnTo>
                  <a:lnTo>
                    <a:pt x="8" y="12"/>
                  </a:lnTo>
                  <a:lnTo>
                    <a:pt x="16" y="16"/>
                  </a:lnTo>
                  <a:lnTo>
                    <a:pt x="26" y="16"/>
                  </a:lnTo>
                  <a:lnTo>
                    <a:pt x="34" y="16"/>
                  </a:lnTo>
                  <a:lnTo>
                    <a:pt x="42" y="14"/>
                  </a:lnTo>
                  <a:lnTo>
                    <a:pt x="48" y="8"/>
                  </a:lnTo>
                  <a:lnTo>
                    <a:pt x="50" y="2"/>
                  </a:lnTo>
                  <a:lnTo>
                    <a:pt x="0" y="0"/>
                  </a:lnTo>
                  <a:close/>
                </a:path>
              </a:pathLst>
            </a:custGeom>
            <a:solidFill>
              <a:srgbClr val="90938D"/>
            </a:solidFill>
            <a:ln w="3175">
              <a:solidFill>
                <a:srgbClr val="000000"/>
              </a:solidFill>
              <a:prstDash val="solid"/>
              <a:round/>
              <a:headEnd/>
              <a:tailEnd/>
            </a:ln>
          </p:spPr>
          <p:txBody>
            <a:bodyPr/>
            <a:lstStyle/>
            <a:p>
              <a:endParaRPr lang="en-US"/>
            </a:p>
          </p:txBody>
        </p:sp>
        <p:sp>
          <p:nvSpPr>
            <p:cNvPr id="30" name="Freeform 28"/>
            <p:cNvSpPr>
              <a:spLocks noChangeAspect="1"/>
            </p:cNvSpPr>
            <p:nvPr/>
          </p:nvSpPr>
          <p:spPr bwMode="auto">
            <a:xfrm>
              <a:off x="3602038" y="3951863"/>
              <a:ext cx="65087" cy="22225"/>
            </a:xfrm>
            <a:custGeom>
              <a:avLst/>
              <a:gdLst>
                <a:gd name="T0" fmla="*/ 0 w 50"/>
                <a:gd name="T1" fmla="*/ 0 h 18"/>
                <a:gd name="T2" fmla="*/ 2 w 50"/>
                <a:gd name="T3" fmla="*/ 8 h 18"/>
                <a:gd name="T4" fmla="*/ 8 w 50"/>
                <a:gd name="T5" fmla="*/ 12 h 18"/>
                <a:gd name="T6" fmla="*/ 16 w 50"/>
                <a:gd name="T7" fmla="*/ 16 h 18"/>
                <a:gd name="T8" fmla="*/ 26 w 50"/>
                <a:gd name="T9" fmla="*/ 18 h 18"/>
                <a:gd name="T10" fmla="*/ 34 w 50"/>
                <a:gd name="T11" fmla="*/ 16 h 18"/>
                <a:gd name="T12" fmla="*/ 42 w 50"/>
                <a:gd name="T13" fmla="*/ 14 h 18"/>
                <a:gd name="T14" fmla="*/ 48 w 50"/>
                <a:gd name="T15" fmla="*/ 8 h 18"/>
                <a:gd name="T16" fmla="*/ 50 w 50"/>
                <a:gd name="T17" fmla="*/ 2 h 18"/>
                <a:gd name="T18" fmla="*/ 0 w 50"/>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8">
                  <a:moveTo>
                    <a:pt x="0" y="0"/>
                  </a:moveTo>
                  <a:lnTo>
                    <a:pt x="2" y="8"/>
                  </a:lnTo>
                  <a:lnTo>
                    <a:pt x="8" y="12"/>
                  </a:lnTo>
                  <a:lnTo>
                    <a:pt x="16" y="16"/>
                  </a:lnTo>
                  <a:lnTo>
                    <a:pt x="26" y="18"/>
                  </a:lnTo>
                  <a:lnTo>
                    <a:pt x="34" y="16"/>
                  </a:lnTo>
                  <a:lnTo>
                    <a:pt x="42" y="14"/>
                  </a:lnTo>
                  <a:lnTo>
                    <a:pt x="48" y="8"/>
                  </a:lnTo>
                  <a:lnTo>
                    <a:pt x="50" y="2"/>
                  </a:lnTo>
                  <a:lnTo>
                    <a:pt x="0" y="0"/>
                  </a:lnTo>
                  <a:close/>
                </a:path>
              </a:pathLst>
            </a:custGeom>
            <a:solidFill>
              <a:srgbClr val="90938D"/>
            </a:solidFill>
            <a:ln w="3175">
              <a:solidFill>
                <a:srgbClr val="000000"/>
              </a:solidFill>
              <a:prstDash val="solid"/>
              <a:round/>
              <a:headEnd/>
              <a:tailEnd/>
            </a:ln>
          </p:spPr>
          <p:txBody>
            <a:bodyPr/>
            <a:lstStyle/>
            <a:p>
              <a:endParaRPr lang="en-US"/>
            </a:p>
          </p:txBody>
        </p:sp>
        <p:sp>
          <p:nvSpPr>
            <p:cNvPr id="31" name="Freeform 29"/>
            <p:cNvSpPr>
              <a:spLocks noChangeAspect="1"/>
            </p:cNvSpPr>
            <p:nvPr/>
          </p:nvSpPr>
          <p:spPr bwMode="auto">
            <a:xfrm>
              <a:off x="3602038" y="4128076"/>
              <a:ext cx="65087" cy="20637"/>
            </a:xfrm>
            <a:custGeom>
              <a:avLst/>
              <a:gdLst>
                <a:gd name="T0" fmla="*/ 0 w 50"/>
                <a:gd name="T1" fmla="*/ 0 h 16"/>
                <a:gd name="T2" fmla="*/ 2 w 50"/>
                <a:gd name="T3" fmla="*/ 6 h 16"/>
                <a:gd name="T4" fmla="*/ 8 w 50"/>
                <a:gd name="T5" fmla="*/ 12 h 16"/>
                <a:gd name="T6" fmla="*/ 16 w 50"/>
                <a:gd name="T7" fmla="*/ 14 h 16"/>
                <a:gd name="T8" fmla="*/ 26 w 50"/>
                <a:gd name="T9" fmla="*/ 16 h 16"/>
                <a:gd name="T10" fmla="*/ 34 w 50"/>
                <a:gd name="T11" fmla="*/ 16 h 16"/>
                <a:gd name="T12" fmla="*/ 42 w 50"/>
                <a:gd name="T13" fmla="*/ 12 h 16"/>
                <a:gd name="T14" fmla="*/ 48 w 50"/>
                <a:gd name="T15" fmla="*/ 8 h 16"/>
                <a:gd name="T16" fmla="*/ 50 w 50"/>
                <a:gd name="T17" fmla="*/ 0 h 16"/>
                <a:gd name="T18" fmla="*/ 0 w 50"/>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6">
                  <a:moveTo>
                    <a:pt x="0" y="0"/>
                  </a:moveTo>
                  <a:lnTo>
                    <a:pt x="2" y="6"/>
                  </a:lnTo>
                  <a:lnTo>
                    <a:pt x="8" y="12"/>
                  </a:lnTo>
                  <a:lnTo>
                    <a:pt x="16" y="14"/>
                  </a:lnTo>
                  <a:lnTo>
                    <a:pt x="26" y="16"/>
                  </a:lnTo>
                  <a:lnTo>
                    <a:pt x="34" y="16"/>
                  </a:lnTo>
                  <a:lnTo>
                    <a:pt x="42" y="12"/>
                  </a:lnTo>
                  <a:lnTo>
                    <a:pt x="48" y="8"/>
                  </a:lnTo>
                  <a:lnTo>
                    <a:pt x="50" y="0"/>
                  </a:lnTo>
                  <a:lnTo>
                    <a:pt x="0" y="0"/>
                  </a:lnTo>
                  <a:close/>
                </a:path>
              </a:pathLst>
            </a:custGeom>
            <a:solidFill>
              <a:srgbClr val="90938D"/>
            </a:solidFill>
            <a:ln w="3175">
              <a:solidFill>
                <a:srgbClr val="000000"/>
              </a:solidFill>
              <a:prstDash val="solid"/>
              <a:round/>
              <a:headEnd/>
              <a:tailEnd/>
            </a:ln>
          </p:spPr>
          <p:txBody>
            <a:bodyPr/>
            <a:lstStyle/>
            <a:p>
              <a:endParaRPr lang="en-US"/>
            </a:p>
          </p:txBody>
        </p:sp>
        <p:sp>
          <p:nvSpPr>
            <p:cNvPr id="32" name="Freeform 30"/>
            <p:cNvSpPr>
              <a:spLocks noChangeAspect="1"/>
            </p:cNvSpPr>
            <p:nvPr/>
          </p:nvSpPr>
          <p:spPr bwMode="auto">
            <a:xfrm>
              <a:off x="3902075" y="3951863"/>
              <a:ext cx="63500" cy="22225"/>
            </a:xfrm>
            <a:custGeom>
              <a:avLst/>
              <a:gdLst>
                <a:gd name="T0" fmla="*/ 0 w 50"/>
                <a:gd name="T1" fmla="*/ 0 h 18"/>
                <a:gd name="T2" fmla="*/ 2 w 50"/>
                <a:gd name="T3" fmla="*/ 8 h 18"/>
                <a:gd name="T4" fmla="*/ 8 w 50"/>
                <a:gd name="T5" fmla="*/ 12 h 18"/>
                <a:gd name="T6" fmla="*/ 16 w 50"/>
                <a:gd name="T7" fmla="*/ 16 h 18"/>
                <a:gd name="T8" fmla="*/ 26 w 50"/>
                <a:gd name="T9" fmla="*/ 18 h 18"/>
                <a:gd name="T10" fmla="*/ 34 w 50"/>
                <a:gd name="T11" fmla="*/ 16 h 18"/>
                <a:gd name="T12" fmla="*/ 42 w 50"/>
                <a:gd name="T13" fmla="*/ 14 h 18"/>
                <a:gd name="T14" fmla="*/ 48 w 50"/>
                <a:gd name="T15" fmla="*/ 8 h 18"/>
                <a:gd name="T16" fmla="*/ 50 w 50"/>
                <a:gd name="T17" fmla="*/ 2 h 18"/>
                <a:gd name="T18" fmla="*/ 0 w 50"/>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8">
                  <a:moveTo>
                    <a:pt x="0" y="0"/>
                  </a:moveTo>
                  <a:lnTo>
                    <a:pt x="2" y="8"/>
                  </a:lnTo>
                  <a:lnTo>
                    <a:pt x="8" y="12"/>
                  </a:lnTo>
                  <a:lnTo>
                    <a:pt x="16" y="16"/>
                  </a:lnTo>
                  <a:lnTo>
                    <a:pt x="26" y="18"/>
                  </a:lnTo>
                  <a:lnTo>
                    <a:pt x="34" y="16"/>
                  </a:lnTo>
                  <a:lnTo>
                    <a:pt x="42" y="14"/>
                  </a:lnTo>
                  <a:lnTo>
                    <a:pt x="48" y="8"/>
                  </a:lnTo>
                  <a:lnTo>
                    <a:pt x="50" y="2"/>
                  </a:lnTo>
                  <a:lnTo>
                    <a:pt x="0" y="0"/>
                  </a:lnTo>
                  <a:close/>
                </a:path>
              </a:pathLst>
            </a:custGeom>
            <a:solidFill>
              <a:srgbClr val="90938D"/>
            </a:solidFill>
            <a:ln w="3175">
              <a:solidFill>
                <a:srgbClr val="000000"/>
              </a:solidFill>
              <a:prstDash val="solid"/>
              <a:round/>
              <a:headEnd/>
              <a:tailEnd/>
            </a:ln>
          </p:spPr>
          <p:txBody>
            <a:bodyPr/>
            <a:lstStyle/>
            <a:p>
              <a:endParaRPr lang="en-US"/>
            </a:p>
          </p:txBody>
        </p:sp>
        <p:sp>
          <p:nvSpPr>
            <p:cNvPr id="33" name="Freeform 31"/>
            <p:cNvSpPr>
              <a:spLocks noChangeAspect="1"/>
            </p:cNvSpPr>
            <p:nvPr/>
          </p:nvSpPr>
          <p:spPr bwMode="auto">
            <a:xfrm>
              <a:off x="3975100" y="3951863"/>
              <a:ext cx="63500" cy="22225"/>
            </a:xfrm>
            <a:custGeom>
              <a:avLst/>
              <a:gdLst>
                <a:gd name="T0" fmla="*/ 0 w 50"/>
                <a:gd name="T1" fmla="*/ 0 h 18"/>
                <a:gd name="T2" fmla="*/ 2 w 50"/>
                <a:gd name="T3" fmla="*/ 8 h 18"/>
                <a:gd name="T4" fmla="*/ 8 w 50"/>
                <a:gd name="T5" fmla="*/ 12 h 18"/>
                <a:gd name="T6" fmla="*/ 16 w 50"/>
                <a:gd name="T7" fmla="*/ 16 h 18"/>
                <a:gd name="T8" fmla="*/ 24 w 50"/>
                <a:gd name="T9" fmla="*/ 18 h 18"/>
                <a:gd name="T10" fmla="*/ 34 w 50"/>
                <a:gd name="T11" fmla="*/ 16 h 18"/>
                <a:gd name="T12" fmla="*/ 42 w 50"/>
                <a:gd name="T13" fmla="*/ 14 h 18"/>
                <a:gd name="T14" fmla="*/ 48 w 50"/>
                <a:gd name="T15" fmla="*/ 8 h 18"/>
                <a:gd name="T16" fmla="*/ 50 w 50"/>
                <a:gd name="T17" fmla="*/ 2 h 18"/>
                <a:gd name="T18" fmla="*/ 0 w 50"/>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8">
                  <a:moveTo>
                    <a:pt x="0" y="0"/>
                  </a:moveTo>
                  <a:lnTo>
                    <a:pt x="2" y="8"/>
                  </a:lnTo>
                  <a:lnTo>
                    <a:pt x="8" y="12"/>
                  </a:lnTo>
                  <a:lnTo>
                    <a:pt x="16" y="16"/>
                  </a:lnTo>
                  <a:lnTo>
                    <a:pt x="24" y="18"/>
                  </a:lnTo>
                  <a:lnTo>
                    <a:pt x="34" y="16"/>
                  </a:lnTo>
                  <a:lnTo>
                    <a:pt x="42" y="14"/>
                  </a:lnTo>
                  <a:lnTo>
                    <a:pt x="48" y="8"/>
                  </a:lnTo>
                  <a:lnTo>
                    <a:pt x="50" y="2"/>
                  </a:lnTo>
                  <a:lnTo>
                    <a:pt x="0" y="0"/>
                  </a:lnTo>
                  <a:close/>
                </a:path>
              </a:pathLst>
            </a:custGeom>
            <a:solidFill>
              <a:srgbClr val="90938D"/>
            </a:solidFill>
            <a:ln w="3175">
              <a:solidFill>
                <a:srgbClr val="000000"/>
              </a:solidFill>
              <a:prstDash val="solid"/>
              <a:round/>
              <a:headEnd/>
              <a:tailEnd/>
            </a:ln>
          </p:spPr>
          <p:txBody>
            <a:bodyPr/>
            <a:lstStyle/>
            <a:p>
              <a:endParaRPr lang="en-US"/>
            </a:p>
          </p:txBody>
        </p:sp>
        <p:sp>
          <p:nvSpPr>
            <p:cNvPr id="34" name="Rectangle 32"/>
            <p:cNvSpPr>
              <a:spLocks noChangeAspect="1" noChangeArrowheads="1"/>
            </p:cNvSpPr>
            <p:nvPr/>
          </p:nvSpPr>
          <p:spPr bwMode="auto">
            <a:xfrm>
              <a:off x="3881438" y="3620076"/>
              <a:ext cx="177800" cy="290512"/>
            </a:xfrm>
            <a:prstGeom prst="rect">
              <a:avLst/>
            </a:prstGeom>
            <a:solidFill>
              <a:srgbClr val="8783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5" name="Rectangle 33"/>
            <p:cNvSpPr>
              <a:spLocks noChangeAspect="1" noChangeArrowheads="1"/>
            </p:cNvSpPr>
            <p:nvPr/>
          </p:nvSpPr>
          <p:spPr bwMode="auto">
            <a:xfrm>
              <a:off x="3881438" y="3620076"/>
              <a:ext cx="177800" cy="290512"/>
            </a:xfrm>
            <a:prstGeom prst="rect">
              <a:avLst/>
            </a:prstGeom>
            <a:noFill/>
            <a:ln w="3175">
              <a:solidFill>
                <a:srgbClr val="1E060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6" name="Rectangle 34"/>
            <p:cNvSpPr>
              <a:spLocks noChangeAspect="1" noChangeArrowheads="1"/>
            </p:cNvSpPr>
            <p:nvPr/>
          </p:nvSpPr>
          <p:spPr bwMode="auto">
            <a:xfrm>
              <a:off x="3995738" y="3955038"/>
              <a:ext cx="23812" cy="60325"/>
            </a:xfrm>
            <a:prstGeom prst="rect">
              <a:avLst/>
            </a:prstGeom>
            <a:solidFill>
              <a:srgbClr val="D4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7" name="Rectangle 35"/>
            <p:cNvSpPr>
              <a:spLocks noChangeAspect="1" noChangeArrowheads="1"/>
            </p:cNvSpPr>
            <p:nvPr/>
          </p:nvSpPr>
          <p:spPr bwMode="auto">
            <a:xfrm>
              <a:off x="3995738" y="3955038"/>
              <a:ext cx="23812" cy="60325"/>
            </a:xfrm>
            <a:prstGeom prst="rect">
              <a:avLst/>
            </a:prstGeom>
            <a:noFill/>
            <a:ln w="3175">
              <a:solidFill>
                <a:srgbClr val="1E060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 name="Rectangle 36"/>
            <p:cNvSpPr>
              <a:spLocks noChangeAspect="1" noChangeArrowheads="1"/>
            </p:cNvSpPr>
            <p:nvPr/>
          </p:nvSpPr>
          <p:spPr bwMode="auto">
            <a:xfrm>
              <a:off x="3924300" y="3955038"/>
              <a:ext cx="23813" cy="60325"/>
            </a:xfrm>
            <a:prstGeom prst="rect">
              <a:avLst/>
            </a:prstGeom>
            <a:solidFill>
              <a:srgbClr val="D4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9" name="Rectangle 37"/>
            <p:cNvSpPr>
              <a:spLocks noChangeAspect="1" noChangeArrowheads="1"/>
            </p:cNvSpPr>
            <p:nvPr/>
          </p:nvSpPr>
          <p:spPr bwMode="auto">
            <a:xfrm>
              <a:off x="3924300" y="3955038"/>
              <a:ext cx="23813" cy="60325"/>
            </a:xfrm>
            <a:prstGeom prst="rect">
              <a:avLst/>
            </a:prstGeom>
            <a:noFill/>
            <a:ln w="3175">
              <a:solidFill>
                <a:srgbClr val="1E060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 name="Freeform 38"/>
            <p:cNvSpPr>
              <a:spLocks noChangeAspect="1"/>
            </p:cNvSpPr>
            <p:nvPr/>
          </p:nvSpPr>
          <p:spPr bwMode="auto">
            <a:xfrm>
              <a:off x="3602038" y="3721676"/>
              <a:ext cx="65087" cy="23812"/>
            </a:xfrm>
            <a:custGeom>
              <a:avLst/>
              <a:gdLst>
                <a:gd name="T0" fmla="*/ 0 w 50"/>
                <a:gd name="T1" fmla="*/ 18 h 18"/>
                <a:gd name="T2" fmla="*/ 2 w 50"/>
                <a:gd name="T3" fmla="*/ 10 h 18"/>
                <a:gd name="T4" fmla="*/ 6 w 50"/>
                <a:gd name="T5" fmla="*/ 6 h 18"/>
                <a:gd name="T6" fmla="*/ 14 w 50"/>
                <a:gd name="T7" fmla="*/ 2 h 18"/>
                <a:gd name="T8" fmla="*/ 24 w 50"/>
                <a:gd name="T9" fmla="*/ 0 h 18"/>
                <a:gd name="T10" fmla="*/ 34 w 50"/>
                <a:gd name="T11" fmla="*/ 2 h 18"/>
                <a:gd name="T12" fmla="*/ 42 w 50"/>
                <a:gd name="T13" fmla="*/ 4 h 18"/>
                <a:gd name="T14" fmla="*/ 46 w 50"/>
                <a:gd name="T15" fmla="*/ 10 h 18"/>
                <a:gd name="T16" fmla="*/ 50 w 50"/>
                <a:gd name="T17" fmla="*/ 18 h 18"/>
                <a:gd name="T18" fmla="*/ 0 w 50"/>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8">
                  <a:moveTo>
                    <a:pt x="0" y="18"/>
                  </a:moveTo>
                  <a:lnTo>
                    <a:pt x="2" y="10"/>
                  </a:lnTo>
                  <a:lnTo>
                    <a:pt x="6" y="6"/>
                  </a:lnTo>
                  <a:lnTo>
                    <a:pt x="14" y="2"/>
                  </a:lnTo>
                  <a:lnTo>
                    <a:pt x="24" y="0"/>
                  </a:lnTo>
                  <a:lnTo>
                    <a:pt x="34" y="2"/>
                  </a:lnTo>
                  <a:lnTo>
                    <a:pt x="42" y="4"/>
                  </a:lnTo>
                  <a:lnTo>
                    <a:pt x="46" y="10"/>
                  </a:lnTo>
                  <a:lnTo>
                    <a:pt x="50" y="18"/>
                  </a:lnTo>
                  <a:lnTo>
                    <a:pt x="0" y="18"/>
                  </a:lnTo>
                  <a:close/>
                </a:path>
              </a:pathLst>
            </a:custGeom>
            <a:solidFill>
              <a:srgbClr val="90938D"/>
            </a:solidFill>
            <a:ln w="3175">
              <a:solidFill>
                <a:srgbClr val="000000"/>
              </a:solidFill>
              <a:prstDash val="solid"/>
              <a:round/>
              <a:headEnd/>
              <a:tailEnd/>
            </a:ln>
          </p:spPr>
          <p:txBody>
            <a:bodyPr/>
            <a:lstStyle/>
            <a:p>
              <a:endParaRPr lang="en-US"/>
            </a:p>
          </p:txBody>
        </p:sp>
        <p:sp>
          <p:nvSpPr>
            <p:cNvPr id="41" name="Freeform 39"/>
            <p:cNvSpPr>
              <a:spLocks noChangeAspect="1"/>
            </p:cNvSpPr>
            <p:nvPr/>
          </p:nvSpPr>
          <p:spPr bwMode="auto">
            <a:xfrm>
              <a:off x="3602038" y="3885188"/>
              <a:ext cx="65087" cy="20638"/>
            </a:xfrm>
            <a:custGeom>
              <a:avLst/>
              <a:gdLst>
                <a:gd name="T0" fmla="*/ 0 w 50"/>
                <a:gd name="T1" fmla="*/ 16 h 16"/>
                <a:gd name="T2" fmla="*/ 2 w 50"/>
                <a:gd name="T3" fmla="*/ 10 h 16"/>
                <a:gd name="T4" fmla="*/ 6 w 50"/>
                <a:gd name="T5" fmla="*/ 4 h 16"/>
                <a:gd name="T6" fmla="*/ 14 w 50"/>
                <a:gd name="T7" fmla="*/ 0 h 16"/>
                <a:gd name="T8" fmla="*/ 24 w 50"/>
                <a:gd name="T9" fmla="*/ 0 h 16"/>
                <a:gd name="T10" fmla="*/ 34 w 50"/>
                <a:gd name="T11" fmla="*/ 0 h 16"/>
                <a:gd name="T12" fmla="*/ 42 w 50"/>
                <a:gd name="T13" fmla="*/ 4 h 16"/>
                <a:gd name="T14" fmla="*/ 46 w 50"/>
                <a:gd name="T15" fmla="*/ 8 h 16"/>
                <a:gd name="T16" fmla="*/ 50 w 50"/>
                <a:gd name="T17" fmla="*/ 16 h 16"/>
                <a:gd name="T18" fmla="*/ 0 w 50"/>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6">
                  <a:moveTo>
                    <a:pt x="0" y="16"/>
                  </a:moveTo>
                  <a:lnTo>
                    <a:pt x="2" y="10"/>
                  </a:lnTo>
                  <a:lnTo>
                    <a:pt x="6" y="4"/>
                  </a:lnTo>
                  <a:lnTo>
                    <a:pt x="14" y="0"/>
                  </a:lnTo>
                  <a:lnTo>
                    <a:pt x="24" y="0"/>
                  </a:lnTo>
                  <a:lnTo>
                    <a:pt x="34" y="0"/>
                  </a:lnTo>
                  <a:lnTo>
                    <a:pt x="42" y="4"/>
                  </a:lnTo>
                  <a:lnTo>
                    <a:pt x="46" y="8"/>
                  </a:lnTo>
                  <a:lnTo>
                    <a:pt x="50" y="16"/>
                  </a:lnTo>
                  <a:lnTo>
                    <a:pt x="0" y="16"/>
                  </a:lnTo>
                  <a:close/>
                </a:path>
              </a:pathLst>
            </a:custGeom>
            <a:solidFill>
              <a:srgbClr val="90938D"/>
            </a:solidFill>
            <a:ln w="3175">
              <a:solidFill>
                <a:srgbClr val="000000"/>
              </a:solidFill>
              <a:prstDash val="solid"/>
              <a:round/>
              <a:headEnd/>
              <a:tailEnd/>
            </a:ln>
          </p:spPr>
          <p:txBody>
            <a:bodyPr/>
            <a:lstStyle/>
            <a:p>
              <a:endParaRPr lang="en-US"/>
            </a:p>
          </p:txBody>
        </p:sp>
        <p:sp>
          <p:nvSpPr>
            <p:cNvPr id="42" name="Freeform 40"/>
            <p:cNvSpPr>
              <a:spLocks noChangeAspect="1"/>
            </p:cNvSpPr>
            <p:nvPr/>
          </p:nvSpPr>
          <p:spPr bwMode="auto">
            <a:xfrm>
              <a:off x="3602038" y="4059813"/>
              <a:ext cx="65087" cy="22225"/>
            </a:xfrm>
            <a:custGeom>
              <a:avLst/>
              <a:gdLst>
                <a:gd name="T0" fmla="*/ 0 w 50"/>
                <a:gd name="T1" fmla="*/ 18 h 18"/>
                <a:gd name="T2" fmla="*/ 2 w 50"/>
                <a:gd name="T3" fmla="*/ 10 h 18"/>
                <a:gd name="T4" fmla="*/ 6 w 50"/>
                <a:gd name="T5" fmla="*/ 6 h 18"/>
                <a:gd name="T6" fmla="*/ 14 w 50"/>
                <a:gd name="T7" fmla="*/ 2 h 18"/>
                <a:gd name="T8" fmla="*/ 24 w 50"/>
                <a:gd name="T9" fmla="*/ 0 h 18"/>
                <a:gd name="T10" fmla="*/ 34 w 50"/>
                <a:gd name="T11" fmla="*/ 2 h 18"/>
                <a:gd name="T12" fmla="*/ 42 w 50"/>
                <a:gd name="T13" fmla="*/ 4 h 18"/>
                <a:gd name="T14" fmla="*/ 46 w 50"/>
                <a:gd name="T15" fmla="*/ 10 h 18"/>
                <a:gd name="T16" fmla="*/ 50 w 50"/>
                <a:gd name="T17" fmla="*/ 16 h 18"/>
                <a:gd name="T18" fmla="*/ 0 w 50"/>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8">
                  <a:moveTo>
                    <a:pt x="0" y="18"/>
                  </a:moveTo>
                  <a:lnTo>
                    <a:pt x="2" y="10"/>
                  </a:lnTo>
                  <a:lnTo>
                    <a:pt x="6" y="6"/>
                  </a:lnTo>
                  <a:lnTo>
                    <a:pt x="14" y="2"/>
                  </a:lnTo>
                  <a:lnTo>
                    <a:pt x="24" y="0"/>
                  </a:lnTo>
                  <a:lnTo>
                    <a:pt x="34" y="2"/>
                  </a:lnTo>
                  <a:lnTo>
                    <a:pt x="42" y="4"/>
                  </a:lnTo>
                  <a:lnTo>
                    <a:pt x="46" y="10"/>
                  </a:lnTo>
                  <a:lnTo>
                    <a:pt x="50" y="16"/>
                  </a:lnTo>
                  <a:lnTo>
                    <a:pt x="0" y="18"/>
                  </a:lnTo>
                  <a:close/>
                </a:path>
              </a:pathLst>
            </a:custGeom>
            <a:solidFill>
              <a:srgbClr val="90938D"/>
            </a:solidFill>
            <a:ln w="3175">
              <a:solidFill>
                <a:srgbClr val="000000"/>
              </a:solidFill>
              <a:prstDash val="solid"/>
              <a:round/>
              <a:headEnd/>
              <a:tailEnd/>
            </a:ln>
          </p:spPr>
          <p:txBody>
            <a:bodyPr/>
            <a:lstStyle/>
            <a:p>
              <a:endParaRPr lang="en-US"/>
            </a:p>
          </p:txBody>
        </p:sp>
        <p:sp>
          <p:nvSpPr>
            <p:cNvPr id="43" name="Rectangle 41"/>
            <p:cNvSpPr>
              <a:spLocks noChangeAspect="1" noChangeArrowheads="1"/>
            </p:cNvSpPr>
            <p:nvPr/>
          </p:nvSpPr>
          <p:spPr bwMode="auto">
            <a:xfrm>
              <a:off x="3621088" y="3674051"/>
              <a:ext cx="25400" cy="73025"/>
            </a:xfrm>
            <a:prstGeom prst="rect">
              <a:avLst/>
            </a:prstGeom>
            <a:solidFill>
              <a:srgbClr val="E6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4" name="Rectangle 42"/>
            <p:cNvSpPr>
              <a:spLocks noChangeAspect="1" noChangeArrowheads="1"/>
            </p:cNvSpPr>
            <p:nvPr/>
          </p:nvSpPr>
          <p:spPr bwMode="auto">
            <a:xfrm>
              <a:off x="3621088" y="3674051"/>
              <a:ext cx="25400" cy="7302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 name="Rectangle 43"/>
            <p:cNvSpPr>
              <a:spLocks noChangeAspect="1" noChangeArrowheads="1"/>
            </p:cNvSpPr>
            <p:nvPr/>
          </p:nvSpPr>
          <p:spPr bwMode="auto">
            <a:xfrm>
              <a:off x="3621088" y="3791526"/>
              <a:ext cx="25400" cy="117475"/>
            </a:xfrm>
            <a:prstGeom prst="rect">
              <a:avLst/>
            </a:prstGeom>
            <a:solidFill>
              <a:srgbClr val="DFDA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6" name="Rectangle 44"/>
            <p:cNvSpPr>
              <a:spLocks noChangeAspect="1" noChangeArrowheads="1"/>
            </p:cNvSpPr>
            <p:nvPr/>
          </p:nvSpPr>
          <p:spPr bwMode="auto">
            <a:xfrm>
              <a:off x="3621088" y="3791526"/>
              <a:ext cx="25400" cy="11747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7" name="Rectangle 45"/>
            <p:cNvSpPr>
              <a:spLocks noChangeAspect="1" noChangeArrowheads="1"/>
            </p:cNvSpPr>
            <p:nvPr/>
          </p:nvSpPr>
          <p:spPr bwMode="auto">
            <a:xfrm>
              <a:off x="3621088" y="3951863"/>
              <a:ext cx="25400" cy="130175"/>
            </a:xfrm>
            <a:prstGeom prst="rect">
              <a:avLst/>
            </a:prstGeom>
            <a:solidFill>
              <a:srgbClr val="E6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8" name="Rectangle 46"/>
            <p:cNvSpPr>
              <a:spLocks noChangeAspect="1" noChangeArrowheads="1"/>
            </p:cNvSpPr>
            <p:nvPr/>
          </p:nvSpPr>
          <p:spPr bwMode="auto">
            <a:xfrm>
              <a:off x="3621088" y="3951863"/>
              <a:ext cx="25400" cy="13017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 name="Rectangle 47"/>
            <p:cNvSpPr>
              <a:spLocks noChangeAspect="1" noChangeArrowheads="1"/>
            </p:cNvSpPr>
            <p:nvPr/>
          </p:nvSpPr>
          <p:spPr bwMode="auto">
            <a:xfrm>
              <a:off x="3621088" y="4123313"/>
              <a:ext cx="25400" cy="73025"/>
            </a:xfrm>
            <a:prstGeom prst="rect">
              <a:avLst/>
            </a:prstGeom>
            <a:solidFill>
              <a:srgbClr val="E6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0" name="Rectangle 48"/>
            <p:cNvSpPr>
              <a:spLocks noChangeAspect="1" noChangeArrowheads="1"/>
            </p:cNvSpPr>
            <p:nvPr/>
          </p:nvSpPr>
          <p:spPr bwMode="auto">
            <a:xfrm>
              <a:off x="3621088" y="4123313"/>
              <a:ext cx="25400" cy="7302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51"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3897888"/>
              <a:ext cx="2768600" cy="6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Rectangle 50"/>
            <p:cNvSpPr>
              <a:spLocks noChangeAspect="1" noChangeArrowheads="1"/>
            </p:cNvSpPr>
            <p:nvPr/>
          </p:nvSpPr>
          <p:spPr bwMode="auto">
            <a:xfrm>
              <a:off x="920750" y="3909001"/>
              <a:ext cx="2746375" cy="42862"/>
            </a:xfrm>
            <a:prstGeom prst="rect">
              <a:avLst/>
            </a:prstGeom>
            <a:noFill/>
            <a:ln w="6350">
              <a:solidFill>
                <a:srgbClr val="5EB128"/>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53"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3" y="3737551"/>
              <a:ext cx="2830512" cy="6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Rectangle 52"/>
            <p:cNvSpPr>
              <a:spLocks noChangeAspect="1" noChangeArrowheads="1"/>
            </p:cNvSpPr>
            <p:nvPr/>
          </p:nvSpPr>
          <p:spPr bwMode="auto">
            <a:xfrm>
              <a:off x="889000" y="3747076"/>
              <a:ext cx="2800350" cy="44450"/>
            </a:xfrm>
            <a:prstGeom prst="rect">
              <a:avLst/>
            </a:prstGeom>
            <a:noFill/>
            <a:ln w="6350">
              <a:solidFill>
                <a:srgbClr val="5EB128"/>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55"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25" y="4074101"/>
              <a:ext cx="3198813" cy="6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Rectangle 54"/>
            <p:cNvSpPr>
              <a:spLocks noChangeAspect="1" noChangeArrowheads="1"/>
            </p:cNvSpPr>
            <p:nvPr/>
          </p:nvSpPr>
          <p:spPr bwMode="auto">
            <a:xfrm>
              <a:off x="723900" y="4082038"/>
              <a:ext cx="3167063" cy="42863"/>
            </a:xfrm>
            <a:prstGeom prst="rect">
              <a:avLst/>
            </a:prstGeom>
            <a:noFill/>
            <a:ln w="6350">
              <a:solidFill>
                <a:srgbClr val="5EB128"/>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 name="Rectangle 55"/>
            <p:cNvSpPr>
              <a:spLocks noChangeAspect="1" noChangeArrowheads="1"/>
            </p:cNvSpPr>
            <p:nvPr/>
          </p:nvSpPr>
          <p:spPr bwMode="auto">
            <a:xfrm>
              <a:off x="1190625" y="3791526"/>
              <a:ext cx="2195513" cy="14287"/>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8" name="Rectangle 56"/>
            <p:cNvSpPr>
              <a:spLocks noChangeAspect="1" noChangeArrowheads="1"/>
            </p:cNvSpPr>
            <p:nvPr/>
          </p:nvSpPr>
          <p:spPr bwMode="auto">
            <a:xfrm>
              <a:off x="1190625" y="3791526"/>
              <a:ext cx="2195513" cy="1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sp>
          <p:nvSpPr>
            <p:cNvPr id="59" name="Rectangle 57"/>
            <p:cNvSpPr>
              <a:spLocks noChangeAspect="1" noChangeArrowheads="1"/>
            </p:cNvSpPr>
            <p:nvPr/>
          </p:nvSpPr>
          <p:spPr bwMode="auto">
            <a:xfrm>
              <a:off x="1190625" y="3889951"/>
              <a:ext cx="2195513" cy="15875"/>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0" name="Rectangle 58"/>
            <p:cNvSpPr>
              <a:spLocks noChangeAspect="1" noChangeArrowheads="1"/>
            </p:cNvSpPr>
            <p:nvPr/>
          </p:nvSpPr>
          <p:spPr bwMode="auto">
            <a:xfrm>
              <a:off x="1190625" y="3889951"/>
              <a:ext cx="2195513" cy="1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sp>
          <p:nvSpPr>
            <p:cNvPr id="61" name="Rectangle 59"/>
            <p:cNvSpPr>
              <a:spLocks noChangeAspect="1" noChangeArrowheads="1"/>
            </p:cNvSpPr>
            <p:nvPr/>
          </p:nvSpPr>
          <p:spPr bwMode="auto">
            <a:xfrm>
              <a:off x="1358900" y="3813751"/>
              <a:ext cx="1919288" cy="11112"/>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2" name="Rectangle 60"/>
            <p:cNvSpPr>
              <a:spLocks noChangeAspect="1" noChangeArrowheads="1"/>
            </p:cNvSpPr>
            <p:nvPr/>
          </p:nvSpPr>
          <p:spPr bwMode="auto">
            <a:xfrm>
              <a:off x="1358900" y="3813751"/>
              <a:ext cx="1919288" cy="1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sp>
          <p:nvSpPr>
            <p:cNvPr id="63" name="Rectangle 61"/>
            <p:cNvSpPr>
              <a:spLocks noChangeAspect="1" noChangeArrowheads="1"/>
            </p:cNvSpPr>
            <p:nvPr/>
          </p:nvSpPr>
          <p:spPr bwMode="auto">
            <a:xfrm>
              <a:off x="1358900" y="3851851"/>
              <a:ext cx="1919288" cy="11112"/>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4" name="Rectangle 62"/>
            <p:cNvSpPr>
              <a:spLocks noChangeAspect="1" noChangeArrowheads="1"/>
            </p:cNvSpPr>
            <p:nvPr/>
          </p:nvSpPr>
          <p:spPr bwMode="auto">
            <a:xfrm>
              <a:off x="1358900" y="3851851"/>
              <a:ext cx="1919288" cy="1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sp>
          <p:nvSpPr>
            <p:cNvPr id="65" name="Rectangle 63"/>
            <p:cNvSpPr>
              <a:spLocks noChangeAspect="1" noChangeArrowheads="1"/>
            </p:cNvSpPr>
            <p:nvPr/>
          </p:nvSpPr>
          <p:spPr bwMode="auto">
            <a:xfrm>
              <a:off x="1358900" y="3872488"/>
              <a:ext cx="1919288" cy="11113"/>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6" name="Rectangle 64"/>
            <p:cNvSpPr>
              <a:spLocks noChangeAspect="1" noChangeArrowheads="1"/>
            </p:cNvSpPr>
            <p:nvPr/>
          </p:nvSpPr>
          <p:spPr bwMode="auto">
            <a:xfrm>
              <a:off x="1358900" y="3872488"/>
              <a:ext cx="1919288" cy="1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sp>
          <p:nvSpPr>
            <p:cNvPr id="67" name="Rectangle 65"/>
            <p:cNvSpPr>
              <a:spLocks noChangeAspect="1" noChangeArrowheads="1"/>
            </p:cNvSpPr>
            <p:nvPr/>
          </p:nvSpPr>
          <p:spPr bwMode="auto">
            <a:xfrm>
              <a:off x="1358900" y="3831213"/>
              <a:ext cx="1919288" cy="12700"/>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8" name="Rectangle 66"/>
            <p:cNvSpPr>
              <a:spLocks noChangeAspect="1" noChangeArrowheads="1"/>
            </p:cNvSpPr>
            <p:nvPr/>
          </p:nvSpPr>
          <p:spPr bwMode="auto">
            <a:xfrm>
              <a:off x="1358900" y="3831213"/>
              <a:ext cx="1919288"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sp>
          <p:nvSpPr>
            <p:cNvPr id="69" name="Rectangle 67"/>
            <p:cNvSpPr>
              <a:spLocks noChangeAspect="1" noChangeArrowheads="1"/>
            </p:cNvSpPr>
            <p:nvPr/>
          </p:nvSpPr>
          <p:spPr bwMode="auto">
            <a:xfrm>
              <a:off x="1190625" y="3964563"/>
              <a:ext cx="2195513" cy="15875"/>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0" name="Rectangle 68"/>
            <p:cNvSpPr>
              <a:spLocks noChangeAspect="1" noChangeArrowheads="1"/>
            </p:cNvSpPr>
            <p:nvPr/>
          </p:nvSpPr>
          <p:spPr bwMode="auto">
            <a:xfrm>
              <a:off x="1190625" y="3964563"/>
              <a:ext cx="2195513" cy="1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sp>
          <p:nvSpPr>
            <p:cNvPr id="71" name="Rectangle 69"/>
            <p:cNvSpPr>
              <a:spLocks noChangeAspect="1" noChangeArrowheads="1"/>
            </p:cNvSpPr>
            <p:nvPr/>
          </p:nvSpPr>
          <p:spPr bwMode="auto">
            <a:xfrm>
              <a:off x="1190625" y="4061401"/>
              <a:ext cx="2195513" cy="15875"/>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2" name="Rectangle 70"/>
            <p:cNvSpPr>
              <a:spLocks noChangeAspect="1" noChangeArrowheads="1"/>
            </p:cNvSpPr>
            <p:nvPr/>
          </p:nvSpPr>
          <p:spPr bwMode="auto">
            <a:xfrm>
              <a:off x="1190625" y="4061401"/>
              <a:ext cx="2195513" cy="1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sp>
          <p:nvSpPr>
            <p:cNvPr id="73" name="Rectangle 71"/>
            <p:cNvSpPr>
              <a:spLocks noChangeAspect="1" noChangeArrowheads="1"/>
            </p:cNvSpPr>
            <p:nvPr/>
          </p:nvSpPr>
          <p:spPr bwMode="auto">
            <a:xfrm>
              <a:off x="1358900" y="3985201"/>
              <a:ext cx="1919288" cy="12700"/>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4" name="Rectangle 72"/>
            <p:cNvSpPr>
              <a:spLocks noChangeAspect="1" noChangeArrowheads="1"/>
            </p:cNvSpPr>
            <p:nvPr/>
          </p:nvSpPr>
          <p:spPr bwMode="auto">
            <a:xfrm>
              <a:off x="1358900" y="3985201"/>
              <a:ext cx="1919288"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sp>
          <p:nvSpPr>
            <p:cNvPr id="75" name="Rectangle 73"/>
            <p:cNvSpPr>
              <a:spLocks noChangeAspect="1" noChangeArrowheads="1"/>
            </p:cNvSpPr>
            <p:nvPr/>
          </p:nvSpPr>
          <p:spPr bwMode="auto">
            <a:xfrm>
              <a:off x="1358900" y="4026476"/>
              <a:ext cx="1919288" cy="9525"/>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6" name="Rectangle 74"/>
            <p:cNvSpPr>
              <a:spLocks noChangeAspect="1" noChangeArrowheads="1"/>
            </p:cNvSpPr>
            <p:nvPr/>
          </p:nvSpPr>
          <p:spPr bwMode="auto">
            <a:xfrm>
              <a:off x="1358900" y="4026476"/>
              <a:ext cx="1919288" cy="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sp>
          <p:nvSpPr>
            <p:cNvPr id="77" name="Rectangle 75"/>
            <p:cNvSpPr>
              <a:spLocks noChangeAspect="1" noChangeArrowheads="1"/>
            </p:cNvSpPr>
            <p:nvPr/>
          </p:nvSpPr>
          <p:spPr bwMode="auto">
            <a:xfrm>
              <a:off x="1358900" y="4043938"/>
              <a:ext cx="1919288" cy="12700"/>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8" name="Rectangle 76"/>
            <p:cNvSpPr>
              <a:spLocks noChangeAspect="1" noChangeArrowheads="1"/>
            </p:cNvSpPr>
            <p:nvPr/>
          </p:nvSpPr>
          <p:spPr bwMode="auto">
            <a:xfrm>
              <a:off x="1358900" y="4043938"/>
              <a:ext cx="1919288"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sp>
          <p:nvSpPr>
            <p:cNvPr id="79" name="Rectangle 77"/>
            <p:cNvSpPr>
              <a:spLocks noChangeAspect="1" noChangeArrowheads="1"/>
            </p:cNvSpPr>
            <p:nvPr/>
          </p:nvSpPr>
          <p:spPr bwMode="auto">
            <a:xfrm>
              <a:off x="1358900" y="4005838"/>
              <a:ext cx="1919288" cy="9525"/>
            </a:xfrm>
            <a:prstGeom prst="rect">
              <a:avLst/>
            </a:prstGeom>
            <a:solidFill>
              <a:srgbClr val="F6F6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0" name="Rectangle 78"/>
            <p:cNvSpPr>
              <a:spLocks noChangeAspect="1" noChangeArrowheads="1"/>
            </p:cNvSpPr>
            <p:nvPr/>
          </p:nvSpPr>
          <p:spPr bwMode="auto">
            <a:xfrm>
              <a:off x="1358900" y="4005838"/>
              <a:ext cx="1919288" cy="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E070C"/>
                  </a:solidFill>
                  <a:miter lim="800000"/>
                  <a:headEnd/>
                  <a:tailEnd/>
                </a14:hiddenLine>
              </a:ext>
            </a:extLst>
          </p:spPr>
          <p:txBody>
            <a:bodyPr/>
            <a:lstStyle/>
            <a:p>
              <a:endParaRPr lang="en-US"/>
            </a:p>
          </p:txBody>
        </p:sp>
        <p:pic>
          <p:nvPicPr>
            <p:cNvPr id="81"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375" y="3461326"/>
              <a:ext cx="26320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 name="Rectangle 80"/>
            <p:cNvSpPr>
              <a:spLocks noChangeAspect="1" noChangeArrowheads="1"/>
            </p:cNvSpPr>
            <p:nvPr/>
          </p:nvSpPr>
          <p:spPr bwMode="auto">
            <a:xfrm>
              <a:off x="985838" y="3469263"/>
              <a:ext cx="2606675" cy="276225"/>
            </a:xfrm>
            <a:prstGeom prst="rect">
              <a:avLst/>
            </a:prstGeom>
            <a:noFill/>
            <a:ln w="6350">
              <a:solidFill>
                <a:srgbClr val="1B0D8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3" name="Rectangle 81"/>
            <p:cNvSpPr>
              <a:spLocks noChangeAspect="1" noChangeArrowheads="1"/>
            </p:cNvSpPr>
            <p:nvPr/>
          </p:nvSpPr>
          <p:spPr bwMode="auto">
            <a:xfrm>
              <a:off x="985838" y="3469263"/>
              <a:ext cx="2606675" cy="28575"/>
            </a:xfrm>
            <a:prstGeom prst="rect">
              <a:avLst/>
            </a:prstGeom>
            <a:solidFill>
              <a:srgbClr val="80B5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4" name="Rectangle 82"/>
            <p:cNvSpPr>
              <a:spLocks noChangeAspect="1" noChangeArrowheads="1"/>
            </p:cNvSpPr>
            <p:nvPr/>
          </p:nvSpPr>
          <p:spPr bwMode="auto">
            <a:xfrm>
              <a:off x="985838" y="3469263"/>
              <a:ext cx="2606675" cy="28575"/>
            </a:xfrm>
            <a:prstGeom prst="rect">
              <a:avLst/>
            </a:prstGeom>
            <a:noFill/>
            <a:ln w="6350">
              <a:solidFill>
                <a:srgbClr val="1D0D8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5" name="Rectangle 83"/>
            <p:cNvSpPr>
              <a:spLocks noChangeAspect="1" noChangeArrowheads="1"/>
            </p:cNvSpPr>
            <p:nvPr/>
          </p:nvSpPr>
          <p:spPr bwMode="auto">
            <a:xfrm>
              <a:off x="985838" y="3716913"/>
              <a:ext cx="2606675" cy="28575"/>
            </a:xfrm>
            <a:prstGeom prst="rect">
              <a:avLst/>
            </a:prstGeom>
            <a:solidFill>
              <a:srgbClr val="80B5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6" name="Rectangle 84"/>
            <p:cNvSpPr>
              <a:spLocks noChangeAspect="1" noChangeArrowheads="1"/>
            </p:cNvSpPr>
            <p:nvPr/>
          </p:nvSpPr>
          <p:spPr bwMode="auto">
            <a:xfrm>
              <a:off x="985838" y="3716913"/>
              <a:ext cx="2606675" cy="28575"/>
            </a:xfrm>
            <a:prstGeom prst="rect">
              <a:avLst/>
            </a:prstGeom>
            <a:noFill/>
            <a:ln w="6350">
              <a:solidFill>
                <a:srgbClr val="1D0D8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87" name="Picture 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375" y="4123313"/>
              <a:ext cx="26320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 name="Rectangle 86"/>
            <p:cNvSpPr>
              <a:spLocks noChangeAspect="1" noChangeArrowheads="1"/>
            </p:cNvSpPr>
            <p:nvPr/>
          </p:nvSpPr>
          <p:spPr bwMode="auto">
            <a:xfrm>
              <a:off x="985838" y="4131251"/>
              <a:ext cx="2606675" cy="274637"/>
            </a:xfrm>
            <a:prstGeom prst="rect">
              <a:avLst/>
            </a:prstGeom>
            <a:noFill/>
            <a:ln w="6350">
              <a:solidFill>
                <a:srgbClr val="1B0D8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9" name="Rectangle 87"/>
            <p:cNvSpPr>
              <a:spLocks noChangeAspect="1" noChangeArrowheads="1"/>
            </p:cNvSpPr>
            <p:nvPr/>
          </p:nvSpPr>
          <p:spPr bwMode="auto">
            <a:xfrm>
              <a:off x="985838" y="4131251"/>
              <a:ext cx="2606675" cy="26987"/>
            </a:xfrm>
            <a:prstGeom prst="rect">
              <a:avLst/>
            </a:prstGeom>
            <a:solidFill>
              <a:srgbClr val="80B5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0" name="Rectangle 88"/>
            <p:cNvSpPr>
              <a:spLocks noChangeAspect="1" noChangeArrowheads="1"/>
            </p:cNvSpPr>
            <p:nvPr/>
          </p:nvSpPr>
          <p:spPr bwMode="auto">
            <a:xfrm>
              <a:off x="985838" y="4131251"/>
              <a:ext cx="2606675" cy="26987"/>
            </a:xfrm>
            <a:prstGeom prst="rect">
              <a:avLst/>
            </a:prstGeom>
            <a:noFill/>
            <a:ln w="6350">
              <a:solidFill>
                <a:srgbClr val="1D0D8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1" name="Rectangle 89"/>
            <p:cNvSpPr>
              <a:spLocks noChangeAspect="1" noChangeArrowheads="1"/>
            </p:cNvSpPr>
            <p:nvPr/>
          </p:nvSpPr>
          <p:spPr bwMode="auto">
            <a:xfrm>
              <a:off x="985838" y="4378901"/>
              <a:ext cx="2606675" cy="26987"/>
            </a:xfrm>
            <a:prstGeom prst="rect">
              <a:avLst/>
            </a:prstGeom>
            <a:solidFill>
              <a:srgbClr val="80B5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2" name="Rectangle 90"/>
            <p:cNvSpPr>
              <a:spLocks noChangeAspect="1" noChangeArrowheads="1"/>
            </p:cNvSpPr>
            <p:nvPr/>
          </p:nvSpPr>
          <p:spPr bwMode="auto">
            <a:xfrm>
              <a:off x="985838" y="4378901"/>
              <a:ext cx="2606675" cy="26987"/>
            </a:xfrm>
            <a:prstGeom prst="rect">
              <a:avLst/>
            </a:prstGeom>
            <a:noFill/>
            <a:ln w="6350">
              <a:solidFill>
                <a:srgbClr val="1D0D8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3" name="Freeform 91"/>
            <p:cNvSpPr>
              <a:spLocks noChangeAspect="1"/>
            </p:cNvSpPr>
            <p:nvPr/>
          </p:nvSpPr>
          <p:spPr bwMode="auto">
            <a:xfrm>
              <a:off x="3621088" y="3788351"/>
              <a:ext cx="274637" cy="454025"/>
            </a:xfrm>
            <a:custGeom>
              <a:avLst/>
              <a:gdLst>
                <a:gd name="T0" fmla="*/ 44 w 216"/>
                <a:gd name="T1" fmla="*/ 22 h 356"/>
                <a:gd name="T2" fmla="*/ 44 w 216"/>
                <a:gd name="T3" fmla="*/ 44 h 356"/>
                <a:gd name="T4" fmla="*/ 44 w 216"/>
                <a:gd name="T5" fmla="*/ 66 h 356"/>
                <a:gd name="T6" fmla="*/ 44 w 216"/>
                <a:gd name="T7" fmla="*/ 88 h 356"/>
                <a:gd name="T8" fmla="*/ 44 w 216"/>
                <a:gd name="T9" fmla="*/ 108 h 356"/>
                <a:gd name="T10" fmla="*/ 44 w 216"/>
                <a:gd name="T11" fmla="*/ 130 h 356"/>
                <a:gd name="T12" fmla="*/ 44 w 216"/>
                <a:gd name="T13" fmla="*/ 152 h 356"/>
                <a:gd name="T14" fmla="*/ 44 w 216"/>
                <a:gd name="T15" fmla="*/ 174 h 356"/>
                <a:gd name="T16" fmla="*/ 44 w 216"/>
                <a:gd name="T17" fmla="*/ 196 h 356"/>
                <a:gd name="T18" fmla="*/ 44 w 216"/>
                <a:gd name="T19" fmla="*/ 216 h 356"/>
                <a:gd name="T20" fmla="*/ 44 w 216"/>
                <a:gd name="T21" fmla="*/ 238 h 356"/>
                <a:gd name="T22" fmla="*/ 44 w 216"/>
                <a:gd name="T23" fmla="*/ 260 h 356"/>
                <a:gd name="T24" fmla="*/ 50 w 216"/>
                <a:gd name="T25" fmla="*/ 274 h 356"/>
                <a:gd name="T26" fmla="*/ 10 w 216"/>
                <a:gd name="T27" fmla="*/ 274 h 356"/>
                <a:gd name="T28" fmla="*/ 0 w 216"/>
                <a:gd name="T29" fmla="*/ 346 h 356"/>
                <a:gd name="T30" fmla="*/ 204 w 216"/>
                <a:gd name="T31" fmla="*/ 356 h 356"/>
                <a:gd name="T32" fmla="*/ 216 w 216"/>
                <a:gd name="T33" fmla="*/ 284 h 356"/>
                <a:gd name="T34" fmla="*/ 172 w 216"/>
                <a:gd name="T35" fmla="*/ 274 h 356"/>
                <a:gd name="T36" fmla="*/ 172 w 216"/>
                <a:gd name="T37" fmla="*/ 252 h 356"/>
                <a:gd name="T38" fmla="*/ 172 w 216"/>
                <a:gd name="T39" fmla="*/ 230 h 356"/>
                <a:gd name="T40" fmla="*/ 172 w 216"/>
                <a:gd name="T41" fmla="*/ 210 h 356"/>
                <a:gd name="T42" fmla="*/ 172 w 216"/>
                <a:gd name="T43" fmla="*/ 188 h 356"/>
                <a:gd name="T44" fmla="*/ 172 w 216"/>
                <a:gd name="T45" fmla="*/ 166 h 356"/>
                <a:gd name="T46" fmla="*/ 172 w 216"/>
                <a:gd name="T47" fmla="*/ 144 h 356"/>
                <a:gd name="T48" fmla="*/ 172 w 216"/>
                <a:gd name="T49" fmla="*/ 122 h 356"/>
                <a:gd name="T50" fmla="*/ 172 w 216"/>
                <a:gd name="T51" fmla="*/ 102 h 356"/>
                <a:gd name="T52" fmla="*/ 172 w 216"/>
                <a:gd name="T53" fmla="*/ 80 h 356"/>
                <a:gd name="T54" fmla="*/ 172 w 216"/>
                <a:gd name="T55" fmla="*/ 58 h 356"/>
                <a:gd name="T56" fmla="*/ 172 w 216"/>
                <a:gd name="T57" fmla="*/ 36 h 356"/>
                <a:gd name="T58" fmla="*/ 172 w 216"/>
                <a:gd name="T59" fmla="*/ 16 h 356"/>
                <a:gd name="T60" fmla="*/ 134 w 216"/>
                <a:gd name="T61" fmla="*/ 0 h 356"/>
                <a:gd name="T62" fmla="*/ 64 w 216"/>
                <a:gd name="T63" fmla="*/ 1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356">
                  <a:moveTo>
                    <a:pt x="64" y="12"/>
                  </a:moveTo>
                  <a:lnTo>
                    <a:pt x="44" y="22"/>
                  </a:lnTo>
                  <a:lnTo>
                    <a:pt x="64" y="34"/>
                  </a:lnTo>
                  <a:lnTo>
                    <a:pt x="44" y="44"/>
                  </a:lnTo>
                  <a:lnTo>
                    <a:pt x="64" y="56"/>
                  </a:lnTo>
                  <a:lnTo>
                    <a:pt x="44" y="66"/>
                  </a:lnTo>
                  <a:lnTo>
                    <a:pt x="64" y="76"/>
                  </a:lnTo>
                  <a:lnTo>
                    <a:pt x="44" y="88"/>
                  </a:lnTo>
                  <a:lnTo>
                    <a:pt x="64" y="98"/>
                  </a:lnTo>
                  <a:lnTo>
                    <a:pt x="44" y="108"/>
                  </a:lnTo>
                  <a:lnTo>
                    <a:pt x="64" y="120"/>
                  </a:lnTo>
                  <a:lnTo>
                    <a:pt x="44" y="130"/>
                  </a:lnTo>
                  <a:lnTo>
                    <a:pt x="64" y="142"/>
                  </a:lnTo>
                  <a:lnTo>
                    <a:pt x="44" y="152"/>
                  </a:lnTo>
                  <a:lnTo>
                    <a:pt x="64" y="162"/>
                  </a:lnTo>
                  <a:lnTo>
                    <a:pt x="44" y="174"/>
                  </a:lnTo>
                  <a:lnTo>
                    <a:pt x="64" y="184"/>
                  </a:lnTo>
                  <a:lnTo>
                    <a:pt x="44" y="196"/>
                  </a:lnTo>
                  <a:lnTo>
                    <a:pt x="64" y="206"/>
                  </a:lnTo>
                  <a:lnTo>
                    <a:pt x="44" y="216"/>
                  </a:lnTo>
                  <a:lnTo>
                    <a:pt x="64" y="228"/>
                  </a:lnTo>
                  <a:lnTo>
                    <a:pt x="44" y="238"/>
                  </a:lnTo>
                  <a:lnTo>
                    <a:pt x="64" y="248"/>
                  </a:lnTo>
                  <a:lnTo>
                    <a:pt x="44" y="260"/>
                  </a:lnTo>
                  <a:lnTo>
                    <a:pt x="64" y="270"/>
                  </a:lnTo>
                  <a:lnTo>
                    <a:pt x="50" y="274"/>
                  </a:lnTo>
                  <a:lnTo>
                    <a:pt x="44" y="274"/>
                  </a:lnTo>
                  <a:lnTo>
                    <a:pt x="10" y="274"/>
                  </a:lnTo>
                  <a:lnTo>
                    <a:pt x="0" y="284"/>
                  </a:lnTo>
                  <a:lnTo>
                    <a:pt x="0" y="346"/>
                  </a:lnTo>
                  <a:lnTo>
                    <a:pt x="10" y="356"/>
                  </a:lnTo>
                  <a:lnTo>
                    <a:pt x="204" y="356"/>
                  </a:lnTo>
                  <a:lnTo>
                    <a:pt x="216" y="346"/>
                  </a:lnTo>
                  <a:lnTo>
                    <a:pt x="216" y="284"/>
                  </a:lnTo>
                  <a:lnTo>
                    <a:pt x="204" y="274"/>
                  </a:lnTo>
                  <a:lnTo>
                    <a:pt x="172" y="274"/>
                  </a:lnTo>
                  <a:lnTo>
                    <a:pt x="150" y="262"/>
                  </a:lnTo>
                  <a:lnTo>
                    <a:pt x="172" y="252"/>
                  </a:lnTo>
                  <a:lnTo>
                    <a:pt x="150" y="242"/>
                  </a:lnTo>
                  <a:lnTo>
                    <a:pt x="172" y="230"/>
                  </a:lnTo>
                  <a:lnTo>
                    <a:pt x="150" y="220"/>
                  </a:lnTo>
                  <a:lnTo>
                    <a:pt x="172" y="210"/>
                  </a:lnTo>
                  <a:lnTo>
                    <a:pt x="150" y="198"/>
                  </a:lnTo>
                  <a:lnTo>
                    <a:pt x="172" y="188"/>
                  </a:lnTo>
                  <a:lnTo>
                    <a:pt x="150" y="176"/>
                  </a:lnTo>
                  <a:lnTo>
                    <a:pt x="172" y="166"/>
                  </a:lnTo>
                  <a:lnTo>
                    <a:pt x="150" y="156"/>
                  </a:lnTo>
                  <a:lnTo>
                    <a:pt x="172" y="144"/>
                  </a:lnTo>
                  <a:lnTo>
                    <a:pt x="150" y="134"/>
                  </a:lnTo>
                  <a:lnTo>
                    <a:pt x="172" y="122"/>
                  </a:lnTo>
                  <a:lnTo>
                    <a:pt x="150" y="112"/>
                  </a:lnTo>
                  <a:lnTo>
                    <a:pt x="172" y="102"/>
                  </a:lnTo>
                  <a:lnTo>
                    <a:pt x="150" y="90"/>
                  </a:lnTo>
                  <a:lnTo>
                    <a:pt x="172" y="80"/>
                  </a:lnTo>
                  <a:lnTo>
                    <a:pt x="150" y="68"/>
                  </a:lnTo>
                  <a:lnTo>
                    <a:pt x="172" y="58"/>
                  </a:lnTo>
                  <a:lnTo>
                    <a:pt x="150" y="48"/>
                  </a:lnTo>
                  <a:lnTo>
                    <a:pt x="172" y="36"/>
                  </a:lnTo>
                  <a:lnTo>
                    <a:pt x="150" y="26"/>
                  </a:lnTo>
                  <a:lnTo>
                    <a:pt x="172" y="16"/>
                  </a:lnTo>
                  <a:lnTo>
                    <a:pt x="150" y="4"/>
                  </a:lnTo>
                  <a:lnTo>
                    <a:pt x="134" y="0"/>
                  </a:lnTo>
                  <a:lnTo>
                    <a:pt x="88" y="0"/>
                  </a:lnTo>
                  <a:lnTo>
                    <a:pt x="64" y="12"/>
                  </a:lnTo>
                  <a:close/>
                </a:path>
              </a:pathLst>
            </a:custGeom>
            <a:solidFill>
              <a:srgbClr val="C2E2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 name="Freeform 92"/>
            <p:cNvSpPr>
              <a:spLocks noChangeAspect="1"/>
            </p:cNvSpPr>
            <p:nvPr/>
          </p:nvSpPr>
          <p:spPr bwMode="auto">
            <a:xfrm>
              <a:off x="3621088" y="3788351"/>
              <a:ext cx="274637" cy="454025"/>
            </a:xfrm>
            <a:custGeom>
              <a:avLst/>
              <a:gdLst>
                <a:gd name="T0" fmla="*/ 44 w 216"/>
                <a:gd name="T1" fmla="*/ 22 h 356"/>
                <a:gd name="T2" fmla="*/ 44 w 216"/>
                <a:gd name="T3" fmla="*/ 44 h 356"/>
                <a:gd name="T4" fmla="*/ 44 w 216"/>
                <a:gd name="T5" fmla="*/ 66 h 356"/>
                <a:gd name="T6" fmla="*/ 44 w 216"/>
                <a:gd name="T7" fmla="*/ 88 h 356"/>
                <a:gd name="T8" fmla="*/ 44 w 216"/>
                <a:gd name="T9" fmla="*/ 108 h 356"/>
                <a:gd name="T10" fmla="*/ 44 w 216"/>
                <a:gd name="T11" fmla="*/ 130 h 356"/>
                <a:gd name="T12" fmla="*/ 44 w 216"/>
                <a:gd name="T13" fmla="*/ 152 h 356"/>
                <a:gd name="T14" fmla="*/ 44 w 216"/>
                <a:gd name="T15" fmla="*/ 174 h 356"/>
                <a:gd name="T16" fmla="*/ 44 w 216"/>
                <a:gd name="T17" fmla="*/ 196 h 356"/>
                <a:gd name="T18" fmla="*/ 44 w 216"/>
                <a:gd name="T19" fmla="*/ 216 h 356"/>
                <a:gd name="T20" fmla="*/ 44 w 216"/>
                <a:gd name="T21" fmla="*/ 238 h 356"/>
                <a:gd name="T22" fmla="*/ 44 w 216"/>
                <a:gd name="T23" fmla="*/ 260 h 356"/>
                <a:gd name="T24" fmla="*/ 50 w 216"/>
                <a:gd name="T25" fmla="*/ 274 h 356"/>
                <a:gd name="T26" fmla="*/ 10 w 216"/>
                <a:gd name="T27" fmla="*/ 274 h 356"/>
                <a:gd name="T28" fmla="*/ 0 w 216"/>
                <a:gd name="T29" fmla="*/ 346 h 356"/>
                <a:gd name="T30" fmla="*/ 204 w 216"/>
                <a:gd name="T31" fmla="*/ 356 h 356"/>
                <a:gd name="T32" fmla="*/ 216 w 216"/>
                <a:gd name="T33" fmla="*/ 284 h 356"/>
                <a:gd name="T34" fmla="*/ 172 w 216"/>
                <a:gd name="T35" fmla="*/ 274 h 356"/>
                <a:gd name="T36" fmla="*/ 172 w 216"/>
                <a:gd name="T37" fmla="*/ 252 h 356"/>
                <a:gd name="T38" fmla="*/ 172 w 216"/>
                <a:gd name="T39" fmla="*/ 230 h 356"/>
                <a:gd name="T40" fmla="*/ 172 w 216"/>
                <a:gd name="T41" fmla="*/ 210 h 356"/>
                <a:gd name="T42" fmla="*/ 172 w 216"/>
                <a:gd name="T43" fmla="*/ 188 h 356"/>
                <a:gd name="T44" fmla="*/ 172 w 216"/>
                <a:gd name="T45" fmla="*/ 166 h 356"/>
                <a:gd name="T46" fmla="*/ 172 w 216"/>
                <a:gd name="T47" fmla="*/ 144 h 356"/>
                <a:gd name="T48" fmla="*/ 172 w 216"/>
                <a:gd name="T49" fmla="*/ 122 h 356"/>
                <a:gd name="T50" fmla="*/ 172 w 216"/>
                <a:gd name="T51" fmla="*/ 102 h 356"/>
                <a:gd name="T52" fmla="*/ 172 w 216"/>
                <a:gd name="T53" fmla="*/ 80 h 356"/>
                <a:gd name="T54" fmla="*/ 172 w 216"/>
                <a:gd name="T55" fmla="*/ 58 h 356"/>
                <a:gd name="T56" fmla="*/ 172 w 216"/>
                <a:gd name="T57" fmla="*/ 36 h 356"/>
                <a:gd name="T58" fmla="*/ 172 w 216"/>
                <a:gd name="T59" fmla="*/ 16 h 356"/>
                <a:gd name="T60" fmla="*/ 134 w 216"/>
                <a:gd name="T61" fmla="*/ 0 h 356"/>
                <a:gd name="T62" fmla="*/ 64 w 216"/>
                <a:gd name="T63" fmla="*/ 1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356">
                  <a:moveTo>
                    <a:pt x="64" y="12"/>
                  </a:moveTo>
                  <a:lnTo>
                    <a:pt x="44" y="22"/>
                  </a:lnTo>
                  <a:lnTo>
                    <a:pt x="64" y="34"/>
                  </a:lnTo>
                  <a:lnTo>
                    <a:pt x="44" y="44"/>
                  </a:lnTo>
                  <a:lnTo>
                    <a:pt x="64" y="56"/>
                  </a:lnTo>
                  <a:lnTo>
                    <a:pt x="44" y="66"/>
                  </a:lnTo>
                  <a:lnTo>
                    <a:pt x="64" y="76"/>
                  </a:lnTo>
                  <a:lnTo>
                    <a:pt x="44" y="88"/>
                  </a:lnTo>
                  <a:lnTo>
                    <a:pt x="64" y="98"/>
                  </a:lnTo>
                  <a:lnTo>
                    <a:pt x="44" y="108"/>
                  </a:lnTo>
                  <a:lnTo>
                    <a:pt x="64" y="120"/>
                  </a:lnTo>
                  <a:lnTo>
                    <a:pt x="44" y="130"/>
                  </a:lnTo>
                  <a:lnTo>
                    <a:pt x="64" y="142"/>
                  </a:lnTo>
                  <a:lnTo>
                    <a:pt x="44" y="152"/>
                  </a:lnTo>
                  <a:lnTo>
                    <a:pt x="64" y="162"/>
                  </a:lnTo>
                  <a:lnTo>
                    <a:pt x="44" y="174"/>
                  </a:lnTo>
                  <a:lnTo>
                    <a:pt x="64" y="184"/>
                  </a:lnTo>
                  <a:lnTo>
                    <a:pt x="44" y="196"/>
                  </a:lnTo>
                  <a:lnTo>
                    <a:pt x="64" y="206"/>
                  </a:lnTo>
                  <a:lnTo>
                    <a:pt x="44" y="216"/>
                  </a:lnTo>
                  <a:lnTo>
                    <a:pt x="64" y="228"/>
                  </a:lnTo>
                  <a:lnTo>
                    <a:pt x="44" y="238"/>
                  </a:lnTo>
                  <a:lnTo>
                    <a:pt x="64" y="248"/>
                  </a:lnTo>
                  <a:lnTo>
                    <a:pt x="44" y="260"/>
                  </a:lnTo>
                  <a:lnTo>
                    <a:pt x="64" y="270"/>
                  </a:lnTo>
                  <a:lnTo>
                    <a:pt x="50" y="274"/>
                  </a:lnTo>
                  <a:lnTo>
                    <a:pt x="44" y="274"/>
                  </a:lnTo>
                  <a:lnTo>
                    <a:pt x="10" y="274"/>
                  </a:lnTo>
                  <a:lnTo>
                    <a:pt x="0" y="284"/>
                  </a:lnTo>
                  <a:lnTo>
                    <a:pt x="0" y="346"/>
                  </a:lnTo>
                  <a:lnTo>
                    <a:pt x="10" y="356"/>
                  </a:lnTo>
                  <a:lnTo>
                    <a:pt x="204" y="356"/>
                  </a:lnTo>
                  <a:lnTo>
                    <a:pt x="216" y="346"/>
                  </a:lnTo>
                  <a:lnTo>
                    <a:pt x="216" y="284"/>
                  </a:lnTo>
                  <a:lnTo>
                    <a:pt x="204" y="274"/>
                  </a:lnTo>
                  <a:lnTo>
                    <a:pt x="172" y="274"/>
                  </a:lnTo>
                  <a:lnTo>
                    <a:pt x="150" y="262"/>
                  </a:lnTo>
                  <a:lnTo>
                    <a:pt x="172" y="252"/>
                  </a:lnTo>
                  <a:lnTo>
                    <a:pt x="150" y="242"/>
                  </a:lnTo>
                  <a:lnTo>
                    <a:pt x="172" y="230"/>
                  </a:lnTo>
                  <a:lnTo>
                    <a:pt x="150" y="220"/>
                  </a:lnTo>
                  <a:lnTo>
                    <a:pt x="172" y="210"/>
                  </a:lnTo>
                  <a:lnTo>
                    <a:pt x="150" y="198"/>
                  </a:lnTo>
                  <a:lnTo>
                    <a:pt x="172" y="188"/>
                  </a:lnTo>
                  <a:lnTo>
                    <a:pt x="150" y="176"/>
                  </a:lnTo>
                  <a:lnTo>
                    <a:pt x="172" y="166"/>
                  </a:lnTo>
                  <a:lnTo>
                    <a:pt x="150" y="156"/>
                  </a:lnTo>
                  <a:lnTo>
                    <a:pt x="172" y="144"/>
                  </a:lnTo>
                  <a:lnTo>
                    <a:pt x="150" y="134"/>
                  </a:lnTo>
                  <a:lnTo>
                    <a:pt x="172" y="122"/>
                  </a:lnTo>
                  <a:lnTo>
                    <a:pt x="150" y="112"/>
                  </a:lnTo>
                  <a:lnTo>
                    <a:pt x="172" y="102"/>
                  </a:lnTo>
                  <a:lnTo>
                    <a:pt x="150" y="90"/>
                  </a:lnTo>
                  <a:lnTo>
                    <a:pt x="172" y="80"/>
                  </a:lnTo>
                  <a:lnTo>
                    <a:pt x="150" y="68"/>
                  </a:lnTo>
                  <a:lnTo>
                    <a:pt x="172" y="58"/>
                  </a:lnTo>
                  <a:lnTo>
                    <a:pt x="150" y="48"/>
                  </a:lnTo>
                  <a:lnTo>
                    <a:pt x="172" y="36"/>
                  </a:lnTo>
                  <a:lnTo>
                    <a:pt x="150" y="26"/>
                  </a:lnTo>
                  <a:lnTo>
                    <a:pt x="172" y="16"/>
                  </a:lnTo>
                  <a:lnTo>
                    <a:pt x="150" y="4"/>
                  </a:lnTo>
                  <a:lnTo>
                    <a:pt x="134" y="0"/>
                  </a:lnTo>
                  <a:lnTo>
                    <a:pt x="88" y="0"/>
                  </a:lnTo>
                  <a:lnTo>
                    <a:pt x="64" y="12"/>
                  </a:lnTo>
                  <a:close/>
                </a:path>
              </a:pathLst>
            </a:custGeom>
            <a:noFill/>
            <a:ln w="3175">
              <a:solidFill>
                <a:srgbClr val="0C041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5" name="Freeform 93"/>
            <p:cNvSpPr>
              <a:spLocks noChangeAspect="1"/>
            </p:cNvSpPr>
            <p:nvPr/>
          </p:nvSpPr>
          <p:spPr bwMode="auto">
            <a:xfrm>
              <a:off x="3676650" y="4110613"/>
              <a:ext cx="160338" cy="9525"/>
            </a:xfrm>
            <a:custGeom>
              <a:avLst/>
              <a:gdLst>
                <a:gd name="T0" fmla="*/ 0 w 126"/>
                <a:gd name="T1" fmla="*/ 8 h 8"/>
                <a:gd name="T2" fmla="*/ 22 w 126"/>
                <a:gd name="T3" fmla="*/ 6 h 8"/>
                <a:gd name="T4" fmla="*/ 108 w 126"/>
                <a:gd name="T5" fmla="*/ 2 h 8"/>
                <a:gd name="T6" fmla="*/ 126 w 126"/>
                <a:gd name="T7" fmla="*/ 0 h 8"/>
              </a:gdLst>
              <a:ahLst/>
              <a:cxnLst>
                <a:cxn ang="0">
                  <a:pos x="T0" y="T1"/>
                </a:cxn>
                <a:cxn ang="0">
                  <a:pos x="T2" y="T3"/>
                </a:cxn>
                <a:cxn ang="0">
                  <a:pos x="T4" y="T5"/>
                </a:cxn>
                <a:cxn ang="0">
                  <a:pos x="T6" y="T7"/>
                </a:cxn>
              </a:cxnLst>
              <a:rect l="0" t="0" r="r" b="b"/>
              <a:pathLst>
                <a:path w="126" h="8">
                  <a:moveTo>
                    <a:pt x="0" y="8"/>
                  </a:moveTo>
                  <a:lnTo>
                    <a:pt x="22" y="6"/>
                  </a:lnTo>
                  <a:lnTo>
                    <a:pt x="108" y="2"/>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6" name="Freeform 94"/>
            <p:cNvSpPr>
              <a:spLocks noChangeAspect="1"/>
            </p:cNvSpPr>
            <p:nvPr/>
          </p:nvSpPr>
          <p:spPr bwMode="auto">
            <a:xfrm>
              <a:off x="3702050" y="4097913"/>
              <a:ext cx="109538" cy="9525"/>
            </a:xfrm>
            <a:custGeom>
              <a:avLst/>
              <a:gdLst>
                <a:gd name="T0" fmla="*/ 0 w 86"/>
                <a:gd name="T1" fmla="*/ 8 h 8"/>
                <a:gd name="T2" fmla="*/ 12 w 86"/>
                <a:gd name="T3" fmla="*/ 4 h 8"/>
                <a:gd name="T4" fmla="*/ 78 w 86"/>
                <a:gd name="T5" fmla="*/ 2 h 8"/>
                <a:gd name="T6" fmla="*/ 86 w 86"/>
                <a:gd name="T7" fmla="*/ 0 h 8"/>
              </a:gdLst>
              <a:ahLst/>
              <a:cxnLst>
                <a:cxn ang="0">
                  <a:pos x="T0" y="T1"/>
                </a:cxn>
                <a:cxn ang="0">
                  <a:pos x="T2" y="T3"/>
                </a:cxn>
                <a:cxn ang="0">
                  <a:pos x="T4" y="T5"/>
                </a:cxn>
                <a:cxn ang="0">
                  <a:pos x="T6" y="T7"/>
                </a:cxn>
              </a:cxnLst>
              <a:rect l="0" t="0" r="r" b="b"/>
              <a:pathLst>
                <a:path w="86" h="8">
                  <a:moveTo>
                    <a:pt x="0" y="8"/>
                  </a:moveTo>
                  <a:lnTo>
                    <a:pt x="12" y="4"/>
                  </a:lnTo>
                  <a:lnTo>
                    <a:pt x="78" y="2"/>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7" name="Freeform 95"/>
            <p:cNvSpPr>
              <a:spLocks noChangeAspect="1"/>
            </p:cNvSpPr>
            <p:nvPr/>
          </p:nvSpPr>
          <p:spPr bwMode="auto">
            <a:xfrm>
              <a:off x="3705225" y="4123313"/>
              <a:ext cx="109538" cy="9525"/>
            </a:xfrm>
            <a:custGeom>
              <a:avLst/>
              <a:gdLst>
                <a:gd name="T0" fmla="*/ 0 w 86"/>
                <a:gd name="T1" fmla="*/ 8 h 8"/>
                <a:gd name="T2" fmla="*/ 12 w 86"/>
                <a:gd name="T3" fmla="*/ 4 h 8"/>
                <a:gd name="T4" fmla="*/ 78 w 86"/>
                <a:gd name="T5" fmla="*/ 2 h 8"/>
                <a:gd name="T6" fmla="*/ 86 w 86"/>
                <a:gd name="T7" fmla="*/ 0 h 8"/>
              </a:gdLst>
              <a:ahLst/>
              <a:cxnLst>
                <a:cxn ang="0">
                  <a:pos x="T0" y="T1"/>
                </a:cxn>
                <a:cxn ang="0">
                  <a:pos x="T2" y="T3"/>
                </a:cxn>
                <a:cxn ang="0">
                  <a:pos x="T4" y="T5"/>
                </a:cxn>
                <a:cxn ang="0">
                  <a:pos x="T6" y="T7"/>
                </a:cxn>
              </a:cxnLst>
              <a:rect l="0" t="0" r="r" b="b"/>
              <a:pathLst>
                <a:path w="86" h="8">
                  <a:moveTo>
                    <a:pt x="0" y="8"/>
                  </a:moveTo>
                  <a:lnTo>
                    <a:pt x="12" y="4"/>
                  </a:lnTo>
                  <a:lnTo>
                    <a:pt x="78" y="2"/>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8" name="Freeform 96"/>
            <p:cNvSpPr>
              <a:spLocks noChangeAspect="1"/>
            </p:cNvSpPr>
            <p:nvPr/>
          </p:nvSpPr>
          <p:spPr bwMode="auto">
            <a:xfrm>
              <a:off x="3676650" y="4082038"/>
              <a:ext cx="160338" cy="9525"/>
            </a:xfrm>
            <a:custGeom>
              <a:avLst/>
              <a:gdLst>
                <a:gd name="T0" fmla="*/ 0 w 126"/>
                <a:gd name="T1" fmla="*/ 8 h 8"/>
                <a:gd name="T2" fmla="*/ 22 w 126"/>
                <a:gd name="T3" fmla="*/ 6 h 8"/>
                <a:gd name="T4" fmla="*/ 108 w 126"/>
                <a:gd name="T5" fmla="*/ 4 h 8"/>
                <a:gd name="T6" fmla="*/ 126 w 126"/>
                <a:gd name="T7" fmla="*/ 0 h 8"/>
              </a:gdLst>
              <a:ahLst/>
              <a:cxnLst>
                <a:cxn ang="0">
                  <a:pos x="T0" y="T1"/>
                </a:cxn>
                <a:cxn ang="0">
                  <a:pos x="T2" y="T3"/>
                </a:cxn>
                <a:cxn ang="0">
                  <a:pos x="T4" y="T5"/>
                </a:cxn>
                <a:cxn ang="0">
                  <a:pos x="T6" y="T7"/>
                </a:cxn>
              </a:cxnLst>
              <a:rect l="0" t="0" r="r" b="b"/>
              <a:pathLst>
                <a:path w="126" h="8">
                  <a:moveTo>
                    <a:pt x="0" y="8"/>
                  </a:moveTo>
                  <a:lnTo>
                    <a:pt x="22" y="6"/>
                  </a:lnTo>
                  <a:lnTo>
                    <a:pt x="108" y="4"/>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 name="Freeform 97"/>
            <p:cNvSpPr>
              <a:spLocks noChangeAspect="1"/>
            </p:cNvSpPr>
            <p:nvPr/>
          </p:nvSpPr>
          <p:spPr bwMode="auto">
            <a:xfrm>
              <a:off x="3702050" y="4069338"/>
              <a:ext cx="109538" cy="9525"/>
            </a:xfrm>
            <a:custGeom>
              <a:avLst/>
              <a:gdLst>
                <a:gd name="T0" fmla="*/ 0 w 86"/>
                <a:gd name="T1" fmla="*/ 8 h 8"/>
                <a:gd name="T2" fmla="*/ 12 w 86"/>
                <a:gd name="T3" fmla="*/ 4 h 8"/>
                <a:gd name="T4" fmla="*/ 78 w 86"/>
                <a:gd name="T5" fmla="*/ 4 h 8"/>
                <a:gd name="T6" fmla="*/ 86 w 86"/>
                <a:gd name="T7" fmla="*/ 0 h 8"/>
              </a:gdLst>
              <a:ahLst/>
              <a:cxnLst>
                <a:cxn ang="0">
                  <a:pos x="T0" y="T1"/>
                </a:cxn>
                <a:cxn ang="0">
                  <a:pos x="T2" y="T3"/>
                </a:cxn>
                <a:cxn ang="0">
                  <a:pos x="T4" y="T5"/>
                </a:cxn>
                <a:cxn ang="0">
                  <a:pos x="T6" y="T7"/>
                </a:cxn>
              </a:cxnLst>
              <a:rect l="0" t="0" r="r" b="b"/>
              <a:pathLst>
                <a:path w="86" h="8">
                  <a:moveTo>
                    <a:pt x="0" y="8"/>
                  </a:moveTo>
                  <a:lnTo>
                    <a:pt x="12" y="4"/>
                  </a:lnTo>
                  <a:lnTo>
                    <a:pt x="78" y="4"/>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 name="Freeform 98"/>
            <p:cNvSpPr>
              <a:spLocks noChangeAspect="1"/>
            </p:cNvSpPr>
            <p:nvPr/>
          </p:nvSpPr>
          <p:spPr bwMode="auto">
            <a:xfrm>
              <a:off x="3676650" y="4056638"/>
              <a:ext cx="160338" cy="7938"/>
            </a:xfrm>
            <a:custGeom>
              <a:avLst/>
              <a:gdLst>
                <a:gd name="T0" fmla="*/ 0 w 126"/>
                <a:gd name="T1" fmla="*/ 6 h 6"/>
                <a:gd name="T2" fmla="*/ 22 w 126"/>
                <a:gd name="T3" fmla="*/ 4 h 6"/>
                <a:gd name="T4" fmla="*/ 108 w 126"/>
                <a:gd name="T5" fmla="*/ 2 h 6"/>
                <a:gd name="T6" fmla="*/ 126 w 126"/>
                <a:gd name="T7" fmla="*/ 0 h 6"/>
              </a:gdLst>
              <a:ahLst/>
              <a:cxnLst>
                <a:cxn ang="0">
                  <a:pos x="T0" y="T1"/>
                </a:cxn>
                <a:cxn ang="0">
                  <a:pos x="T2" y="T3"/>
                </a:cxn>
                <a:cxn ang="0">
                  <a:pos x="T4" y="T5"/>
                </a:cxn>
                <a:cxn ang="0">
                  <a:pos x="T6" y="T7"/>
                </a:cxn>
              </a:cxnLst>
              <a:rect l="0" t="0" r="r" b="b"/>
              <a:pathLst>
                <a:path w="126" h="6">
                  <a:moveTo>
                    <a:pt x="0" y="6"/>
                  </a:moveTo>
                  <a:lnTo>
                    <a:pt x="22" y="4"/>
                  </a:lnTo>
                  <a:lnTo>
                    <a:pt x="108" y="2"/>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1" name="Freeform 99"/>
            <p:cNvSpPr>
              <a:spLocks noChangeAspect="1"/>
            </p:cNvSpPr>
            <p:nvPr/>
          </p:nvSpPr>
          <p:spPr bwMode="auto">
            <a:xfrm>
              <a:off x="3702050" y="4040763"/>
              <a:ext cx="109538" cy="11113"/>
            </a:xfrm>
            <a:custGeom>
              <a:avLst/>
              <a:gdLst>
                <a:gd name="T0" fmla="*/ 0 w 86"/>
                <a:gd name="T1" fmla="*/ 8 h 8"/>
                <a:gd name="T2" fmla="*/ 12 w 86"/>
                <a:gd name="T3" fmla="*/ 6 h 8"/>
                <a:gd name="T4" fmla="*/ 78 w 86"/>
                <a:gd name="T5" fmla="*/ 4 h 8"/>
                <a:gd name="T6" fmla="*/ 86 w 86"/>
                <a:gd name="T7" fmla="*/ 0 h 8"/>
              </a:gdLst>
              <a:ahLst/>
              <a:cxnLst>
                <a:cxn ang="0">
                  <a:pos x="T0" y="T1"/>
                </a:cxn>
                <a:cxn ang="0">
                  <a:pos x="T2" y="T3"/>
                </a:cxn>
                <a:cxn ang="0">
                  <a:pos x="T4" y="T5"/>
                </a:cxn>
                <a:cxn ang="0">
                  <a:pos x="T6" y="T7"/>
                </a:cxn>
              </a:cxnLst>
              <a:rect l="0" t="0" r="r" b="b"/>
              <a:pathLst>
                <a:path w="86" h="8">
                  <a:moveTo>
                    <a:pt x="0" y="8"/>
                  </a:moveTo>
                  <a:lnTo>
                    <a:pt x="12" y="6"/>
                  </a:lnTo>
                  <a:lnTo>
                    <a:pt x="78" y="4"/>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 name="Freeform 100"/>
            <p:cNvSpPr>
              <a:spLocks noChangeAspect="1"/>
            </p:cNvSpPr>
            <p:nvPr/>
          </p:nvSpPr>
          <p:spPr bwMode="auto">
            <a:xfrm>
              <a:off x="3676650" y="4028063"/>
              <a:ext cx="160338" cy="11113"/>
            </a:xfrm>
            <a:custGeom>
              <a:avLst/>
              <a:gdLst>
                <a:gd name="T0" fmla="*/ 0 w 126"/>
                <a:gd name="T1" fmla="*/ 8 h 8"/>
                <a:gd name="T2" fmla="*/ 22 w 126"/>
                <a:gd name="T3" fmla="*/ 4 h 8"/>
                <a:gd name="T4" fmla="*/ 108 w 126"/>
                <a:gd name="T5" fmla="*/ 2 h 8"/>
                <a:gd name="T6" fmla="*/ 126 w 126"/>
                <a:gd name="T7" fmla="*/ 0 h 8"/>
              </a:gdLst>
              <a:ahLst/>
              <a:cxnLst>
                <a:cxn ang="0">
                  <a:pos x="T0" y="T1"/>
                </a:cxn>
                <a:cxn ang="0">
                  <a:pos x="T2" y="T3"/>
                </a:cxn>
                <a:cxn ang="0">
                  <a:pos x="T4" y="T5"/>
                </a:cxn>
                <a:cxn ang="0">
                  <a:pos x="T6" y="T7"/>
                </a:cxn>
              </a:cxnLst>
              <a:rect l="0" t="0" r="r" b="b"/>
              <a:pathLst>
                <a:path w="126" h="8">
                  <a:moveTo>
                    <a:pt x="0" y="8"/>
                  </a:moveTo>
                  <a:lnTo>
                    <a:pt x="22" y="4"/>
                  </a:lnTo>
                  <a:lnTo>
                    <a:pt x="108" y="2"/>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3" name="Freeform 101"/>
            <p:cNvSpPr>
              <a:spLocks noChangeAspect="1"/>
            </p:cNvSpPr>
            <p:nvPr/>
          </p:nvSpPr>
          <p:spPr bwMode="auto">
            <a:xfrm>
              <a:off x="3702050" y="4015363"/>
              <a:ext cx="109538" cy="11113"/>
            </a:xfrm>
            <a:custGeom>
              <a:avLst/>
              <a:gdLst>
                <a:gd name="T0" fmla="*/ 0 w 86"/>
                <a:gd name="T1" fmla="*/ 8 h 8"/>
                <a:gd name="T2" fmla="*/ 12 w 86"/>
                <a:gd name="T3" fmla="*/ 4 h 8"/>
                <a:gd name="T4" fmla="*/ 78 w 86"/>
                <a:gd name="T5" fmla="*/ 2 h 8"/>
                <a:gd name="T6" fmla="*/ 86 w 86"/>
                <a:gd name="T7" fmla="*/ 0 h 8"/>
              </a:gdLst>
              <a:ahLst/>
              <a:cxnLst>
                <a:cxn ang="0">
                  <a:pos x="T0" y="T1"/>
                </a:cxn>
                <a:cxn ang="0">
                  <a:pos x="T2" y="T3"/>
                </a:cxn>
                <a:cxn ang="0">
                  <a:pos x="T4" y="T5"/>
                </a:cxn>
                <a:cxn ang="0">
                  <a:pos x="T6" y="T7"/>
                </a:cxn>
              </a:cxnLst>
              <a:rect l="0" t="0" r="r" b="b"/>
              <a:pathLst>
                <a:path w="86" h="8">
                  <a:moveTo>
                    <a:pt x="0" y="8"/>
                  </a:moveTo>
                  <a:lnTo>
                    <a:pt x="12" y="4"/>
                  </a:lnTo>
                  <a:lnTo>
                    <a:pt x="78" y="2"/>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4" name="Freeform 102"/>
            <p:cNvSpPr>
              <a:spLocks noChangeAspect="1"/>
            </p:cNvSpPr>
            <p:nvPr/>
          </p:nvSpPr>
          <p:spPr bwMode="auto">
            <a:xfrm>
              <a:off x="3676650" y="4001076"/>
              <a:ext cx="160338" cy="9525"/>
            </a:xfrm>
            <a:custGeom>
              <a:avLst/>
              <a:gdLst>
                <a:gd name="T0" fmla="*/ 0 w 126"/>
                <a:gd name="T1" fmla="*/ 8 h 8"/>
                <a:gd name="T2" fmla="*/ 22 w 126"/>
                <a:gd name="T3" fmla="*/ 6 h 8"/>
                <a:gd name="T4" fmla="*/ 108 w 126"/>
                <a:gd name="T5" fmla="*/ 2 h 8"/>
                <a:gd name="T6" fmla="*/ 126 w 126"/>
                <a:gd name="T7" fmla="*/ 0 h 8"/>
              </a:gdLst>
              <a:ahLst/>
              <a:cxnLst>
                <a:cxn ang="0">
                  <a:pos x="T0" y="T1"/>
                </a:cxn>
                <a:cxn ang="0">
                  <a:pos x="T2" y="T3"/>
                </a:cxn>
                <a:cxn ang="0">
                  <a:pos x="T4" y="T5"/>
                </a:cxn>
                <a:cxn ang="0">
                  <a:pos x="T6" y="T7"/>
                </a:cxn>
              </a:cxnLst>
              <a:rect l="0" t="0" r="r" b="b"/>
              <a:pathLst>
                <a:path w="126" h="8">
                  <a:moveTo>
                    <a:pt x="0" y="8"/>
                  </a:moveTo>
                  <a:lnTo>
                    <a:pt x="22" y="6"/>
                  </a:lnTo>
                  <a:lnTo>
                    <a:pt x="108" y="2"/>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 name="Freeform 103"/>
            <p:cNvSpPr>
              <a:spLocks noChangeAspect="1"/>
            </p:cNvSpPr>
            <p:nvPr/>
          </p:nvSpPr>
          <p:spPr bwMode="auto">
            <a:xfrm>
              <a:off x="3702050" y="3988376"/>
              <a:ext cx="109538" cy="9525"/>
            </a:xfrm>
            <a:custGeom>
              <a:avLst/>
              <a:gdLst>
                <a:gd name="T0" fmla="*/ 0 w 86"/>
                <a:gd name="T1" fmla="*/ 8 h 8"/>
                <a:gd name="T2" fmla="*/ 12 w 86"/>
                <a:gd name="T3" fmla="*/ 4 h 8"/>
                <a:gd name="T4" fmla="*/ 78 w 86"/>
                <a:gd name="T5" fmla="*/ 2 h 8"/>
                <a:gd name="T6" fmla="*/ 86 w 86"/>
                <a:gd name="T7" fmla="*/ 0 h 8"/>
              </a:gdLst>
              <a:ahLst/>
              <a:cxnLst>
                <a:cxn ang="0">
                  <a:pos x="T0" y="T1"/>
                </a:cxn>
                <a:cxn ang="0">
                  <a:pos x="T2" y="T3"/>
                </a:cxn>
                <a:cxn ang="0">
                  <a:pos x="T4" y="T5"/>
                </a:cxn>
                <a:cxn ang="0">
                  <a:pos x="T6" y="T7"/>
                </a:cxn>
              </a:cxnLst>
              <a:rect l="0" t="0" r="r" b="b"/>
              <a:pathLst>
                <a:path w="86" h="8">
                  <a:moveTo>
                    <a:pt x="0" y="8"/>
                  </a:moveTo>
                  <a:lnTo>
                    <a:pt x="12" y="4"/>
                  </a:lnTo>
                  <a:lnTo>
                    <a:pt x="78" y="2"/>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 name="Freeform 104"/>
            <p:cNvSpPr>
              <a:spLocks noChangeAspect="1"/>
            </p:cNvSpPr>
            <p:nvPr/>
          </p:nvSpPr>
          <p:spPr bwMode="auto">
            <a:xfrm>
              <a:off x="3676650" y="3972501"/>
              <a:ext cx="160338" cy="9525"/>
            </a:xfrm>
            <a:custGeom>
              <a:avLst/>
              <a:gdLst>
                <a:gd name="T0" fmla="*/ 0 w 126"/>
                <a:gd name="T1" fmla="*/ 8 h 8"/>
                <a:gd name="T2" fmla="*/ 22 w 126"/>
                <a:gd name="T3" fmla="*/ 6 h 8"/>
                <a:gd name="T4" fmla="*/ 108 w 126"/>
                <a:gd name="T5" fmla="*/ 4 h 8"/>
                <a:gd name="T6" fmla="*/ 126 w 126"/>
                <a:gd name="T7" fmla="*/ 0 h 8"/>
              </a:gdLst>
              <a:ahLst/>
              <a:cxnLst>
                <a:cxn ang="0">
                  <a:pos x="T0" y="T1"/>
                </a:cxn>
                <a:cxn ang="0">
                  <a:pos x="T2" y="T3"/>
                </a:cxn>
                <a:cxn ang="0">
                  <a:pos x="T4" y="T5"/>
                </a:cxn>
                <a:cxn ang="0">
                  <a:pos x="T6" y="T7"/>
                </a:cxn>
              </a:cxnLst>
              <a:rect l="0" t="0" r="r" b="b"/>
              <a:pathLst>
                <a:path w="126" h="8">
                  <a:moveTo>
                    <a:pt x="0" y="8"/>
                  </a:moveTo>
                  <a:lnTo>
                    <a:pt x="22" y="6"/>
                  </a:lnTo>
                  <a:lnTo>
                    <a:pt x="108" y="4"/>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7" name="Freeform 105"/>
            <p:cNvSpPr>
              <a:spLocks noChangeAspect="1"/>
            </p:cNvSpPr>
            <p:nvPr/>
          </p:nvSpPr>
          <p:spPr bwMode="auto">
            <a:xfrm>
              <a:off x="3702050" y="3959801"/>
              <a:ext cx="109538" cy="9525"/>
            </a:xfrm>
            <a:custGeom>
              <a:avLst/>
              <a:gdLst>
                <a:gd name="T0" fmla="*/ 0 w 86"/>
                <a:gd name="T1" fmla="*/ 8 h 8"/>
                <a:gd name="T2" fmla="*/ 12 w 86"/>
                <a:gd name="T3" fmla="*/ 4 h 8"/>
                <a:gd name="T4" fmla="*/ 78 w 86"/>
                <a:gd name="T5" fmla="*/ 4 h 8"/>
                <a:gd name="T6" fmla="*/ 86 w 86"/>
                <a:gd name="T7" fmla="*/ 0 h 8"/>
              </a:gdLst>
              <a:ahLst/>
              <a:cxnLst>
                <a:cxn ang="0">
                  <a:pos x="T0" y="T1"/>
                </a:cxn>
                <a:cxn ang="0">
                  <a:pos x="T2" y="T3"/>
                </a:cxn>
                <a:cxn ang="0">
                  <a:pos x="T4" y="T5"/>
                </a:cxn>
                <a:cxn ang="0">
                  <a:pos x="T6" y="T7"/>
                </a:cxn>
              </a:cxnLst>
              <a:rect l="0" t="0" r="r" b="b"/>
              <a:pathLst>
                <a:path w="86" h="8">
                  <a:moveTo>
                    <a:pt x="0" y="8"/>
                  </a:moveTo>
                  <a:lnTo>
                    <a:pt x="12" y="4"/>
                  </a:lnTo>
                  <a:lnTo>
                    <a:pt x="78" y="4"/>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8" name="Freeform 106"/>
            <p:cNvSpPr>
              <a:spLocks noChangeAspect="1"/>
            </p:cNvSpPr>
            <p:nvPr/>
          </p:nvSpPr>
          <p:spPr bwMode="auto">
            <a:xfrm>
              <a:off x="3676650" y="3943926"/>
              <a:ext cx="160338" cy="11112"/>
            </a:xfrm>
            <a:custGeom>
              <a:avLst/>
              <a:gdLst>
                <a:gd name="T0" fmla="*/ 0 w 126"/>
                <a:gd name="T1" fmla="*/ 8 h 8"/>
                <a:gd name="T2" fmla="*/ 22 w 126"/>
                <a:gd name="T3" fmla="*/ 6 h 8"/>
                <a:gd name="T4" fmla="*/ 108 w 126"/>
                <a:gd name="T5" fmla="*/ 4 h 8"/>
                <a:gd name="T6" fmla="*/ 126 w 126"/>
                <a:gd name="T7" fmla="*/ 0 h 8"/>
              </a:gdLst>
              <a:ahLst/>
              <a:cxnLst>
                <a:cxn ang="0">
                  <a:pos x="T0" y="T1"/>
                </a:cxn>
                <a:cxn ang="0">
                  <a:pos x="T2" y="T3"/>
                </a:cxn>
                <a:cxn ang="0">
                  <a:pos x="T4" y="T5"/>
                </a:cxn>
                <a:cxn ang="0">
                  <a:pos x="T6" y="T7"/>
                </a:cxn>
              </a:cxnLst>
              <a:rect l="0" t="0" r="r" b="b"/>
              <a:pathLst>
                <a:path w="126" h="8">
                  <a:moveTo>
                    <a:pt x="0" y="8"/>
                  </a:moveTo>
                  <a:lnTo>
                    <a:pt x="22" y="6"/>
                  </a:lnTo>
                  <a:lnTo>
                    <a:pt x="108" y="4"/>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9" name="Freeform 107"/>
            <p:cNvSpPr>
              <a:spLocks noChangeAspect="1"/>
            </p:cNvSpPr>
            <p:nvPr/>
          </p:nvSpPr>
          <p:spPr bwMode="auto">
            <a:xfrm>
              <a:off x="3702050" y="3931226"/>
              <a:ext cx="109538" cy="11112"/>
            </a:xfrm>
            <a:custGeom>
              <a:avLst/>
              <a:gdLst>
                <a:gd name="T0" fmla="*/ 0 w 86"/>
                <a:gd name="T1" fmla="*/ 8 h 8"/>
                <a:gd name="T2" fmla="*/ 12 w 86"/>
                <a:gd name="T3" fmla="*/ 4 h 8"/>
                <a:gd name="T4" fmla="*/ 78 w 86"/>
                <a:gd name="T5" fmla="*/ 4 h 8"/>
                <a:gd name="T6" fmla="*/ 86 w 86"/>
                <a:gd name="T7" fmla="*/ 0 h 8"/>
              </a:gdLst>
              <a:ahLst/>
              <a:cxnLst>
                <a:cxn ang="0">
                  <a:pos x="T0" y="T1"/>
                </a:cxn>
                <a:cxn ang="0">
                  <a:pos x="T2" y="T3"/>
                </a:cxn>
                <a:cxn ang="0">
                  <a:pos x="T4" y="T5"/>
                </a:cxn>
                <a:cxn ang="0">
                  <a:pos x="T6" y="T7"/>
                </a:cxn>
              </a:cxnLst>
              <a:rect l="0" t="0" r="r" b="b"/>
              <a:pathLst>
                <a:path w="86" h="8">
                  <a:moveTo>
                    <a:pt x="0" y="8"/>
                  </a:moveTo>
                  <a:lnTo>
                    <a:pt x="12" y="4"/>
                  </a:lnTo>
                  <a:lnTo>
                    <a:pt x="78" y="4"/>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 name="Freeform 108"/>
            <p:cNvSpPr>
              <a:spLocks noChangeAspect="1"/>
            </p:cNvSpPr>
            <p:nvPr/>
          </p:nvSpPr>
          <p:spPr bwMode="auto">
            <a:xfrm>
              <a:off x="3676650" y="3918526"/>
              <a:ext cx="160338" cy="7937"/>
            </a:xfrm>
            <a:custGeom>
              <a:avLst/>
              <a:gdLst>
                <a:gd name="T0" fmla="*/ 0 w 126"/>
                <a:gd name="T1" fmla="*/ 6 h 6"/>
                <a:gd name="T2" fmla="*/ 22 w 126"/>
                <a:gd name="T3" fmla="*/ 4 h 6"/>
                <a:gd name="T4" fmla="*/ 108 w 126"/>
                <a:gd name="T5" fmla="*/ 2 h 6"/>
                <a:gd name="T6" fmla="*/ 126 w 126"/>
                <a:gd name="T7" fmla="*/ 0 h 6"/>
              </a:gdLst>
              <a:ahLst/>
              <a:cxnLst>
                <a:cxn ang="0">
                  <a:pos x="T0" y="T1"/>
                </a:cxn>
                <a:cxn ang="0">
                  <a:pos x="T2" y="T3"/>
                </a:cxn>
                <a:cxn ang="0">
                  <a:pos x="T4" y="T5"/>
                </a:cxn>
                <a:cxn ang="0">
                  <a:pos x="T6" y="T7"/>
                </a:cxn>
              </a:cxnLst>
              <a:rect l="0" t="0" r="r" b="b"/>
              <a:pathLst>
                <a:path w="126" h="6">
                  <a:moveTo>
                    <a:pt x="0" y="6"/>
                  </a:moveTo>
                  <a:lnTo>
                    <a:pt x="22" y="4"/>
                  </a:lnTo>
                  <a:lnTo>
                    <a:pt x="108" y="2"/>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1" name="Freeform 109"/>
            <p:cNvSpPr>
              <a:spLocks noChangeAspect="1"/>
            </p:cNvSpPr>
            <p:nvPr/>
          </p:nvSpPr>
          <p:spPr bwMode="auto">
            <a:xfrm>
              <a:off x="3702050" y="3902651"/>
              <a:ext cx="109538" cy="11112"/>
            </a:xfrm>
            <a:custGeom>
              <a:avLst/>
              <a:gdLst>
                <a:gd name="T0" fmla="*/ 0 w 86"/>
                <a:gd name="T1" fmla="*/ 8 h 8"/>
                <a:gd name="T2" fmla="*/ 12 w 86"/>
                <a:gd name="T3" fmla="*/ 6 h 8"/>
                <a:gd name="T4" fmla="*/ 78 w 86"/>
                <a:gd name="T5" fmla="*/ 4 h 8"/>
                <a:gd name="T6" fmla="*/ 86 w 86"/>
                <a:gd name="T7" fmla="*/ 0 h 8"/>
              </a:gdLst>
              <a:ahLst/>
              <a:cxnLst>
                <a:cxn ang="0">
                  <a:pos x="T0" y="T1"/>
                </a:cxn>
                <a:cxn ang="0">
                  <a:pos x="T2" y="T3"/>
                </a:cxn>
                <a:cxn ang="0">
                  <a:pos x="T4" y="T5"/>
                </a:cxn>
                <a:cxn ang="0">
                  <a:pos x="T6" y="T7"/>
                </a:cxn>
              </a:cxnLst>
              <a:rect l="0" t="0" r="r" b="b"/>
              <a:pathLst>
                <a:path w="86" h="8">
                  <a:moveTo>
                    <a:pt x="0" y="8"/>
                  </a:moveTo>
                  <a:lnTo>
                    <a:pt x="12" y="6"/>
                  </a:lnTo>
                  <a:lnTo>
                    <a:pt x="78" y="4"/>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 name="Freeform 110"/>
            <p:cNvSpPr>
              <a:spLocks noChangeAspect="1"/>
            </p:cNvSpPr>
            <p:nvPr/>
          </p:nvSpPr>
          <p:spPr bwMode="auto">
            <a:xfrm>
              <a:off x="3676650" y="3889951"/>
              <a:ext cx="160338" cy="11112"/>
            </a:xfrm>
            <a:custGeom>
              <a:avLst/>
              <a:gdLst>
                <a:gd name="T0" fmla="*/ 0 w 126"/>
                <a:gd name="T1" fmla="*/ 8 h 8"/>
                <a:gd name="T2" fmla="*/ 22 w 126"/>
                <a:gd name="T3" fmla="*/ 4 h 8"/>
                <a:gd name="T4" fmla="*/ 108 w 126"/>
                <a:gd name="T5" fmla="*/ 2 h 8"/>
                <a:gd name="T6" fmla="*/ 126 w 126"/>
                <a:gd name="T7" fmla="*/ 0 h 8"/>
              </a:gdLst>
              <a:ahLst/>
              <a:cxnLst>
                <a:cxn ang="0">
                  <a:pos x="T0" y="T1"/>
                </a:cxn>
                <a:cxn ang="0">
                  <a:pos x="T2" y="T3"/>
                </a:cxn>
                <a:cxn ang="0">
                  <a:pos x="T4" y="T5"/>
                </a:cxn>
                <a:cxn ang="0">
                  <a:pos x="T6" y="T7"/>
                </a:cxn>
              </a:cxnLst>
              <a:rect l="0" t="0" r="r" b="b"/>
              <a:pathLst>
                <a:path w="126" h="8">
                  <a:moveTo>
                    <a:pt x="0" y="8"/>
                  </a:moveTo>
                  <a:lnTo>
                    <a:pt x="22" y="4"/>
                  </a:lnTo>
                  <a:lnTo>
                    <a:pt x="108" y="2"/>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3" name="Freeform 111"/>
            <p:cNvSpPr>
              <a:spLocks noChangeAspect="1"/>
            </p:cNvSpPr>
            <p:nvPr/>
          </p:nvSpPr>
          <p:spPr bwMode="auto">
            <a:xfrm>
              <a:off x="3702050" y="3877251"/>
              <a:ext cx="109538" cy="11112"/>
            </a:xfrm>
            <a:custGeom>
              <a:avLst/>
              <a:gdLst>
                <a:gd name="T0" fmla="*/ 0 w 86"/>
                <a:gd name="T1" fmla="*/ 8 h 8"/>
                <a:gd name="T2" fmla="*/ 12 w 86"/>
                <a:gd name="T3" fmla="*/ 4 h 8"/>
                <a:gd name="T4" fmla="*/ 78 w 86"/>
                <a:gd name="T5" fmla="*/ 2 h 8"/>
                <a:gd name="T6" fmla="*/ 86 w 86"/>
                <a:gd name="T7" fmla="*/ 0 h 8"/>
              </a:gdLst>
              <a:ahLst/>
              <a:cxnLst>
                <a:cxn ang="0">
                  <a:pos x="T0" y="T1"/>
                </a:cxn>
                <a:cxn ang="0">
                  <a:pos x="T2" y="T3"/>
                </a:cxn>
                <a:cxn ang="0">
                  <a:pos x="T4" y="T5"/>
                </a:cxn>
                <a:cxn ang="0">
                  <a:pos x="T6" y="T7"/>
                </a:cxn>
              </a:cxnLst>
              <a:rect l="0" t="0" r="r" b="b"/>
              <a:pathLst>
                <a:path w="86" h="8">
                  <a:moveTo>
                    <a:pt x="0" y="8"/>
                  </a:moveTo>
                  <a:lnTo>
                    <a:pt x="12" y="4"/>
                  </a:lnTo>
                  <a:lnTo>
                    <a:pt x="78" y="2"/>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 name="Freeform 112"/>
            <p:cNvSpPr>
              <a:spLocks noChangeAspect="1"/>
            </p:cNvSpPr>
            <p:nvPr/>
          </p:nvSpPr>
          <p:spPr bwMode="auto">
            <a:xfrm>
              <a:off x="3676650" y="3862963"/>
              <a:ext cx="160338" cy="9525"/>
            </a:xfrm>
            <a:custGeom>
              <a:avLst/>
              <a:gdLst>
                <a:gd name="T0" fmla="*/ 0 w 126"/>
                <a:gd name="T1" fmla="*/ 8 h 8"/>
                <a:gd name="T2" fmla="*/ 22 w 126"/>
                <a:gd name="T3" fmla="*/ 6 h 8"/>
                <a:gd name="T4" fmla="*/ 108 w 126"/>
                <a:gd name="T5" fmla="*/ 4 h 8"/>
                <a:gd name="T6" fmla="*/ 126 w 126"/>
                <a:gd name="T7" fmla="*/ 0 h 8"/>
              </a:gdLst>
              <a:ahLst/>
              <a:cxnLst>
                <a:cxn ang="0">
                  <a:pos x="T0" y="T1"/>
                </a:cxn>
                <a:cxn ang="0">
                  <a:pos x="T2" y="T3"/>
                </a:cxn>
                <a:cxn ang="0">
                  <a:pos x="T4" y="T5"/>
                </a:cxn>
                <a:cxn ang="0">
                  <a:pos x="T6" y="T7"/>
                </a:cxn>
              </a:cxnLst>
              <a:rect l="0" t="0" r="r" b="b"/>
              <a:pathLst>
                <a:path w="126" h="8">
                  <a:moveTo>
                    <a:pt x="0" y="8"/>
                  </a:moveTo>
                  <a:lnTo>
                    <a:pt x="22" y="6"/>
                  </a:lnTo>
                  <a:lnTo>
                    <a:pt x="108" y="4"/>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5" name="Freeform 113"/>
            <p:cNvSpPr>
              <a:spLocks noChangeAspect="1"/>
            </p:cNvSpPr>
            <p:nvPr/>
          </p:nvSpPr>
          <p:spPr bwMode="auto">
            <a:xfrm>
              <a:off x="3702050" y="3850263"/>
              <a:ext cx="109538" cy="9525"/>
            </a:xfrm>
            <a:custGeom>
              <a:avLst/>
              <a:gdLst>
                <a:gd name="T0" fmla="*/ 0 w 86"/>
                <a:gd name="T1" fmla="*/ 8 h 8"/>
                <a:gd name="T2" fmla="*/ 12 w 86"/>
                <a:gd name="T3" fmla="*/ 4 h 8"/>
                <a:gd name="T4" fmla="*/ 78 w 86"/>
                <a:gd name="T5" fmla="*/ 2 h 8"/>
                <a:gd name="T6" fmla="*/ 86 w 86"/>
                <a:gd name="T7" fmla="*/ 0 h 8"/>
              </a:gdLst>
              <a:ahLst/>
              <a:cxnLst>
                <a:cxn ang="0">
                  <a:pos x="T0" y="T1"/>
                </a:cxn>
                <a:cxn ang="0">
                  <a:pos x="T2" y="T3"/>
                </a:cxn>
                <a:cxn ang="0">
                  <a:pos x="T4" y="T5"/>
                </a:cxn>
                <a:cxn ang="0">
                  <a:pos x="T6" y="T7"/>
                </a:cxn>
              </a:cxnLst>
              <a:rect l="0" t="0" r="r" b="b"/>
              <a:pathLst>
                <a:path w="86" h="8">
                  <a:moveTo>
                    <a:pt x="0" y="8"/>
                  </a:moveTo>
                  <a:lnTo>
                    <a:pt x="12" y="4"/>
                  </a:lnTo>
                  <a:lnTo>
                    <a:pt x="78" y="2"/>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6" name="Freeform 114"/>
            <p:cNvSpPr>
              <a:spLocks noChangeAspect="1"/>
            </p:cNvSpPr>
            <p:nvPr/>
          </p:nvSpPr>
          <p:spPr bwMode="auto">
            <a:xfrm>
              <a:off x="3676650" y="3834388"/>
              <a:ext cx="160338" cy="9525"/>
            </a:xfrm>
            <a:custGeom>
              <a:avLst/>
              <a:gdLst>
                <a:gd name="T0" fmla="*/ 0 w 126"/>
                <a:gd name="T1" fmla="*/ 8 h 8"/>
                <a:gd name="T2" fmla="*/ 22 w 126"/>
                <a:gd name="T3" fmla="*/ 6 h 8"/>
                <a:gd name="T4" fmla="*/ 108 w 126"/>
                <a:gd name="T5" fmla="*/ 4 h 8"/>
                <a:gd name="T6" fmla="*/ 126 w 126"/>
                <a:gd name="T7" fmla="*/ 0 h 8"/>
              </a:gdLst>
              <a:ahLst/>
              <a:cxnLst>
                <a:cxn ang="0">
                  <a:pos x="T0" y="T1"/>
                </a:cxn>
                <a:cxn ang="0">
                  <a:pos x="T2" y="T3"/>
                </a:cxn>
                <a:cxn ang="0">
                  <a:pos x="T4" y="T5"/>
                </a:cxn>
                <a:cxn ang="0">
                  <a:pos x="T6" y="T7"/>
                </a:cxn>
              </a:cxnLst>
              <a:rect l="0" t="0" r="r" b="b"/>
              <a:pathLst>
                <a:path w="126" h="8">
                  <a:moveTo>
                    <a:pt x="0" y="8"/>
                  </a:moveTo>
                  <a:lnTo>
                    <a:pt x="22" y="6"/>
                  </a:lnTo>
                  <a:lnTo>
                    <a:pt x="108" y="4"/>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7" name="Freeform 115"/>
            <p:cNvSpPr>
              <a:spLocks noChangeAspect="1"/>
            </p:cNvSpPr>
            <p:nvPr/>
          </p:nvSpPr>
          <p:spPr bwMode="auto">
            <a:xfrm>
              <a:off x="3702050" y="3821688"/>
              <a:ext cx="109538" cy="9525"/>
            </a:xfrm>
            <a:custGeom>
              <a:avLst/>
              <a:gdLst>
                <a:gd name="T0" fmla="*/ 0 w 86"/>
                <a:gd name="T1" fmla="*/ 8 h 8"/>
                <a:gd name="T2" fmla="*/ 12 w 86"/>
                <a:gd name="T3" fmla="*/ 4 h 8"/>
                <a:gd name="T4" fmla="*/ 78 w 86"/>
                <a:gd name="T5" fmla="*/ 4 h 8"/>
                <a:gd name="T6" fmla="*/ 86 w 86"/>
                <a:gd name="T7" fmla="*/ 0 h 8"/>
              </a:gdLst>
              <a:ahLst/>
              <a:cxnLst>
                <a:cxn ang="0">
                  <a:pos x="T0" y="T1"/>
                </a:cxn>
                <a:cxn ang="0">
                  <a:pos x="T2" y="T3"/>
                </a:cxn>
                <a:cxn ang="0">
                  <a:pos x="T4" y="T5"/>
                </a:cxn>
                <a:cxn ang="0">
                  <a:pos x="T6" y="T7"/>
                </a:cxn>
              </a:cxnLst>
              <a:rect l="0" t="0" r="r" b="b"/>
              <a:pathLst>
                <a:path w="86" h="8">
                  <a:moveTo>
                    <a:pt x="0" y="8"/>
                  </a:moveTo>
                  <a:lnTo>
                    <a:pt x="12" y="4"/>
                  </a:lnTo>
                  <a:lnTo>
                    <a:pt x="78" y="4"/>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 name="Freeform 116"/>
            <p:cNvSpPr>
              <a:spLocks noChangeAspect="1"/>
            </p:cNvSpPr>
            <p:nvPr/>
          </p:nvSpPr>
          <p:spPr bwMode="auto">
            <a:xfrm>
              <a:off x="3676650" y="3808988"/>
              <a:ext cx="160338" cy="7938"/>
            </a:xfrm>
            <a:custGeom>
              <a:avLst/>
              <a:gdLst>
                <a:gd name="T0" fmla="*/ 0 w 126"/>
                <a:gd name="T1" fmla="*/ 6 h 6"/>
                <a:gd name="T2" fmla="*/ 22 w 126"/>
                <a:gd name="T3" fmla="*/ 4 h 6"/>
                <a:gd name="T4" fmla="*/ 108 w 126"/>
                <a:gd name="T5" fmla="*/ 2 h 6"/>
                <a:gd name="T6" fmla="*/ 126 w 126"/>
                <a:gd name="T7" fmla="*/ 0 h 6"/>
              </a:gdLst>
              <a:ahLst/>
              <a:cxnLst>
                <a:cxn ang="0">
                  <a:pos x="T0" y="T1"/>
                </a:cxn>
                <a:cxn ang="0">
                  <a:pos x="T2" y="T3"/>
                </a:cxn>
                <a:cxn ang="0">
                  <a:pos x="T4" y="T5"/>
                </a:cxn>
                <a:cxn ang="0">
                  <a:pos x="T6" y="T7"/>
                </a:cxn>
              </a:cxnLst>
              <a:rect l="0" t="0" r="r" b="b"/>
              <a:pathLst>
                <a:path w="126" h="6">
                  <a:moveTo>
                    <a:pt x="0" y="6"/>
                  </a:moveTo>
                  <a:lnTo>
                    <a:pt x="22" y="4"/>
                  </a:lnTo>
                  <a:lnTo>
                    <a:pt x="108" y="2"/>
                  </a:lnTo>
                  <a:lnTo>
                    <a:pt x="12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9" name="Freeform 117"/>
            <p:cNvSpPr>
              <a:spLocks noChangeAspect="1"/>
            </p:cNvSpPr>
            <p:nvPr/>
          </p:nvSpPr>
          <p:spPr bwMode="auto">
            <a:xfrm>
              <a:off x="3702050" y="3793113"/>
              <a:ext cx="109538" cy="11113"/>
            </a:xfrm>
            <a:custGeom>
              <a:avLst/>
              <a:gdLst>
                <a:gd name="T0" fmla="*/ 0 w 86"/>
                <a:gd name="T1" fmla="*/ 8 h 8"/>
                <a:gd name="T2" fmla="*/ 12 w 86"/>
                <a:gd name="T3" fmla="*/ 6 h 8"/>
                <a:gd name="T4" fmla="*/ 78 w 86"/>
                <a:gd name="T5" fmla="*/ 4 h 8"/>
                <a:gd name="T6" fmla="*/ 86 w 86"/>
                <a:gd name="T7" fmla="*/ 0 h 8"/>
              </a:gdLst>
              <a:ahLst/>
              <a:cxnLst>
                <a:cxn ang="0">
                  <a:pos x="T0" y="T1"/>
                </a:cxn>
                <a:cxn ang="0">
                  <a:pos x="T2" y="T3"/>
                </a:cxn>
                <a:cxn ang="0">
                  <a:pos x="T4" y="T5"/>
                </a:cxn>
                <a:cxn ang="0">
                  <a:pos x="T6" y="T7"/>
                </a:cxn>
              </a:cxnLst>
              <a:rect l="0" t="0" r="r" b="b"/>
              <a:pathLst>
                <a:path w="86" h="8">
                  <a:moveTo>
                    <a:pt x="0" y="8"/>
                  </a:moveTo>
                  <a:lnTo>
                    <a:pt x="12" y="6"/>
                  </a:lnTo>
                  <a:lnTo>
                    <a:pt x="78" y="4"/>
                  </a:lnTo>
                  <a:lnTo>
                    <a:pt x="86"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20" name="Picture 1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8913" y="4110613"/>
              <a:ext cx="30162" cy="3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1" name="Picture 1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0125" y="3604201"/>
              <a:ext cx="30163" cy="3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 name="Freeform 120"/>
            <p:cNvSpPr>
              <a:spLocks noChangeAspect="1"/>
            </p:cNvSpPr>
            <p:nvPr/>
          </p:nvSpPr>
          <p:spPr bwMode="auto">
            <a:xfrm>
              <a:off x="685800" y="3788351"/>
              <a:ext cx="273050" cy="454025"/>
            </a:xfrm>
            <a:custGeom>
              <a:avLst/>
              <a:gdLst>
                <a:gd name="T0" fmla="*/ 42 w 214"/>
                <a:gd name="T1" fmla="*/ 22 h 356"/>
                <a:gd name="T2" fmla="*/ 42 w 214"/>
                <a:gd name="T3" fmla="*/ 44 h 356"/>
                <a:gd name="T4" fmla="*/ 42 w 214"/>
                <a:gd name="T5" fmla="*/ 66 h 356"/>
                <a:gd name="T6" fmla="*/ 42 w 214"/>
                <a:gd name="T7" fmla="*/ 88 h 356"/>
                <a:gd name="T8" fmla="*/ 42 w 214"/>
                <a:gd name="T9" fmla="*/ 108 h 356"/>
                <a:gd name="T10" fmla="*/ 42 w 214"/>
                <a:gd name="T11" fmla="*/ 130 h 356"/>
                <a:gd name="T12" fmla="*/ 42 w 214"/>
                <a:gd name="T13" fmla="*/ 152 h 356"/>
                <a:gd name="T14" fmla="*/ 42 w 214"/>
                <a:gd name="T15" fmla="*/ 174 h 356"/>
                <a:gd name="T16" fmla="*/ 42 w 214"/>
                <a:gd name="T17" fmla="*/ 196 h 356"/>
                <a:gd name="T18" fmla="*/ 42 w 214"/>
                <a:gd name="T19" fmla="*/ 216 h 356"/>
                <a:gd name="T20" fmla="*/ 42 w 214"/>
                <a:gd name="T21" fmla="*/ 238 h 356"/>
                <a:gd name="T22" fmla="*/ 42 w 214"/>
                <a:gd name="T23" fmla="*/ 260 h 356"/>
                <a:gd name="T24" fmla="*/ 50 w 214"/>
                <a:gd name="T25" fmla="*/ 274 h 356"/>
                <a:gd name="T26" fmla="*/ 10 w 214"/>
                <a:gd name="T27" fmla="*/ 274 h 356"/>
                <a:gd name="T28" fmla="*/ 0 w 214"/>
                <a:gd name="T29" fmla="*/ 346 h 356"/>
                <a:gd name="T30" fmla="*/ 204 w 214"/>
                <a:gd name="T31" fmla="*/ 356 h 356"/>
                <a:gd name="T32" fmla="*/ 214 w 214"/>
                <a:gd name="T33" fmla="*/ 284 h 356"/>
                <a:gd name="T34" fmla="*/ 172 w 214"/>
                <a:gd name="T35" fmla="*/ 274 h 356"/>
                <a:gd name="T36" fmla="*/ 172 w 214"/>
                <a:gd name="T37" fmla="*/ 252 h 356"/>
                <a:gd name="T38" fmla="*/ 172 w 214"/>
                <a:gd name="T39" fmla="*/ 230 h 356"/>
                <a:gd name="T40" fmla="*/ 172 w 214"/>
                <a:gd name="T41" fmla="*/ 208 h 356"/>
                <a:gd name="T42" fmla="*/ 172 w 214"/>
                <a:gd name="T43" fmla="*/ 188 h 356"/>
                <a:gd name="T44" fmla="*/ 172 w 214"/>
                <a:gd name="T45" fmla="*/ 166 h 356"/>
                <a:gd name="T46" fmla="*/ 172 w 214"/>
                <a:gd name="T47" fmla="*/ 144 h 356"/>
                <a:gd name="T48" fmla="*/ 172 w 214"/>
                <a:gd name="T49" fmla="*/ 122 h 356"/>
                <a:gd name="T50" fmla="*/ 172 w 214"/>
                <a:gd name="T51" fmla="*/ 102 h 356"/>
                <a:gd name="T52" fmla="*/ 172 w 214"/>
                <a:gd name="T53" fmla="*/ 80 h 356"/>
                <a:gd name="T54" fmla="*/ 172 w 214"/>
                <a:gd name="T55" fmla="*/ 58 h 356"/>
                <a:gd name="T56" fmla="*/ 172 w 214"/>
                <a:gd name="T57" fmla="*/ 36 h 356"/>
                <a:gd name="T58" fmla="*/ 172 w 214"/>
                <a:gd name="T59" fmla="*/ 16 h 356"/>
                <a:gd name="T60" fmla="*/ 134 w 214"/>
                <a:gd name="T61" fmla="*/ 0 h 356"/>
                <a:gd name="T62" fmla="*/ 64 w 214"/>
                <a:gd name="T63" fmla="*/ 1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4" h="356">
                  <a:moveTo>
                    <a:pt x="64" y="12"/>
                  </a:moveTo>
                  <a:lnTo>
                    <a:pt x="42" y="22"/>
                  </a:lnTo>
                  <a:lnTo>
                    <a:pt x="64" y="34"/>
                  </a:lnTo>
                  <a:lnTo>
                    <a:pt x="42" y="44"/>
                  </a:lnTo>
                  <a:lnTo>
                    <a:pt x="64" y="54"/>
                  </a:lnTo>
                  <a:lnTo>
                    <a:pt x="42" y="66"/>
                  </a:lnTo>
                  <a:lnTo>
                    <a:pt x="64" y="76"/>
                  </a:lnTo>
                  <a:lnTo>
                    <a:pt x="42" y="88"/>
                  </a:lnTo>
                  <a:lnTo>
                    <a:pt x="64" y="98"/>
                  </a:lnTo>
                  <a:lnTo>
                    <a:pt x="42" y="108"/>
                  </a:lnTo>
                  <a:lnTo>
                    <a:pt x="64" y="120"/>
                  </a:lnTo>
                  <a:lnTo>
                    <a:pt x="42" y="130"/>
                  </a:lnTo>
                  <a:lnTo>
                    <a:pt x="64" y="142"/>
                  </a:lnTo>
                  <a:lnTo>
                    <a:pt x="42" y="152"/>
                  </a:lnTo>
                  <a:lnTo>
                    <a:pt x="64" y="162"/>
                  </a:lnTo>
                  <a:lnTo>
                    <a:pt x="42" y="174"/>
                  </a:lnTo>
                  <a:lnTo>
                    <a:pt x="64" y="184"/>
                  </a:lnTo>
                  <a:lnTo>
                    <a:pt x="42" y="196"/>
                  </a:lnTo>
                  <a:lnTo>
                    <a:pt x="64" y="206"/>
                  </a:lnTo>
                  <a:lnTo>
                    <a:pt x="42" y="216"/>
                  </a:lnTo>
                  <a:lnTo>
                    <a:pt x="64" y="228"/>
                  </a:lnTo>
                  <a:lnTo>
                    <a:pt x="42" y="238"/>
                  </a:lnTo>
                  <a:lnTo>
                    <a:pt x="64" y="248"/>
                  </a:lnTo>
                  <a:lnTo>
                    <a:pt x="42" y="260"/>
                  </a:lnTo>
                  <a:lnTo>
                    <a:pt x="64" y="270"/>
                  </a:lnTo>
                  <a:lnTo>
                    <a:pt x="50" y="274"/>
                  </a:lnTo>
                  <a:lnTo>
                    <a:pt x="42" y="274"/>
                  </a:lnTo>
                  <a:lnTo>
                    <a:pt x="10" y="274"/>
                  </a:lnTo>
                  <a:lnTo>
                    <a:pt x="0" y="284"/>
                  </a:lnTo>
                  <a:lnTo>
                    <a:pt x="0" y="346"/>
                  </a:lnTo>
                  <a:lnTo>
                    <a:pt x="10" y="356"/>
                  </a:lnTo>
                  <a:lnTo>
                    <a:pt x="204" y="356"/>
                  </a:lnTo>
                  <a:lnTo>
                    <a:pt x="214" y="346"/>
                  </a:lnTo>
                  <a:lnTo>
                    <a:pt x="214" y="284"/>
                  </a:lnTo>
                  <a:lnTo>
                    <a:pt x="204" y="274"/>
                  </a:lnTo>
                  <a:lnTo>
                    <a:pt x="172" y="274"/>
                  </a:lnTo>
                  <a:lnTo>
                    <a:pt x="150" y="262"/>
                  </a:lnTo>
                  <a:lnTo>
                    <a:pt x="172" y="252"/>
                  </a:lnTo>
                  <a:lnTo>
                    <a:pt x="150" y="242"/>
                  </a:lnTo>
                  <a:lnTo>
                    <a:pt x="172" y="230"/>
                  </a:lnTo>
                  <a:lnTo>
                    <a:pt x="150" y="220"/>
                  </a:lnTo>
                  <a:lnTo>
                    <a:pt x="172" y="208"/>
                  </a:lnTo>
                  <a:lnTo>
                    <a:pt x="150" y="198"/>
                  </a:lnTo>
                  <a:lnTo>
                    <a:pt x="172" y="188"/>
                  </a:lnTo>
                  <a:lnTo>
                    <a:pt x="150" y="176"/>
                  </a:lnTo>
                  <a:lnTo>
                    <a:pt x="172" y="166"/>
                  </a:lnTo>
                  <a:lnTo>
                    <a:pt x="150" y="156"/>
                  </a:lnTo>
                  <a:lnTo>
                    <a:pt x="172" y="144"/>
                  </a:lnTo>
                  <a:lnTo>
                    <a:pt x="150" y="134"/>
                  </a:lnTo>
                  <a:lnTo>
                    <a:pt x="172" y="122"/>
                  </a:lnTo>
                  <a:lnTo>
                    <a:pt x="150" y="112"/>
                  </a:lnTo>
                  <a:lnTo>
                    <a:pt x="172" y="102"/>
                  </a:lnTo>
                  <a:lnTo>
                    <a:pt x="150" y="90"/>
                  </a:lnTo>
                  <a:lnTo>
                    <a:pt x="172" y="80"/>
                  </a:lnTo>
                  <a:lnTo>
                    <a:pt x="150" y="68"/>
                  </a:lnTo>
                  <a:lnTo>
                    <a:pt x="172" y="58"/>
                  </a:lnTo>
                  <a:lnTo>
                    <a:pt x="150" y="48"/>
                  </a:lnTo>
                  <a:lnTo>
                    <a:pt x="172" y="36"/>
                  </a:lnTo>
                  <a:lnTo>
                    <a:pt x="150" y="26"/>
                  </a:lnTo>
                  <a:lnTo>
                    <a:pt x="172" y="16"/>
                  </a:lnTo>
                  <a:lnTo>
                    <a:pt x="150" y="4"/>
                  </a:lnTo>
                  <a:lnTo>
                    <a:pt x="134" y="0"/>
                  </a:lnTo>
                  <a:lnTo>
                    <a:pt x="86" y="0"/>
                  </a:lnTo>
                  <a:lnTo>
                    <a:pt x="64" y="12"/>
                  </a:lnTo>
                  <a:close/>
                </a:path>
              </a:pathLst>
            </a:custGeom>
            <a:solidFill>
              <a:srgbClr val="C2E2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 name="Freeform 121"/>
            <p:cNvSpPr>
              <a:spLocks noChangeAspect="1"/>
            </p:cNvSpPr>
            <p:nvPr/>
          </p:nvSpPr>
          <p:spPr bwMode="auto">
            <a:xfrm>
              <a:off x="685800" y="3788351"/>
              <a:ext cx="273050" cy="454025"/>
            </a:xfrm>
            <a:custGeom>
              <a:avLst/>
              <a:gdLst>
                <a:gd name="T0" fmla="*/ 42 w 214"/>
                <a:gd name="T1" fmla="*/ 22 h 356"/>
                <a:gd name="T2" fmla="*/ 42 w 214"/>
                <a:gd name="T3" fmla="*/ 44 h 356"/>
                <a:gd name="T4" fmla="*/ 42 w 214"/>
                <a:gd name="T5" fmla="*/ 66 h 356"/>
                <a:gd name="T6" fmla="*/ 42 w 214"/>
                <a:gd name="T7" fmla="*/ 88 h 356"/>
                <a:gd name="T8" fmla="*/ 42 w 214"/>
                <a:gd name="T9" fmla="*/ 108 h 356"/>
                <a:gd name="T10" fmla="*/ 42 w 214"/>
                <a:gd name="T11" fmla="*/ 130 h 356"/>
                <a:gd name="T12" fmla="*/ 42 w 214"/>
                <a:gd name="T13" fmla="*/ 152 h 356"/>
                <a:gd name="T14" fmla="*/ 42 w 214"/>
                <a:gd name="T15" fmla="*/ 174 h 356"/>
                <a:gd name="T16" fmla="*/ 42 w 214"/>
                <a:gd name="T17" fmla="*/ 196 h 356"/>
                <a:gd name="T18" fmla="*/ 42 w 214"/>
                <a:gd name="T19" fmla="*/ 216 h 356"/>
                <a:gd name="T20" fmla="*/ 42 w 214"/>
                <a:gd name="T21" fmla="*/ 238 h 356"/>
                <a:gd name="T22" fmla="*/ 42 w 214"/>
                <a:gd name="T23" fmla="*/ 260 h 356"/>
                <a:gd name="T24" fmla="*/ 50 w 214"/>
                <a:gd name="T25" fmla="*/ 274 h 356"/>
                <a:gd name="T26" fmla="*/ 10 w 214"/>
                <a:gd name="T27" fmla="*/ 274 h 356"/>
                <a:gd name="T28" fmla="*/ 0 w 214"/>
                <a:gd name="T29" fmla="*/ 346 h 356"/>
                <a:gd name="T30" fmla="*/ 204 w 214"/>
                <a:gd name="T31" fmla="*/ 356 h 356"/>
                <a:gd name="T32" fmla="*/ 214 w 214"/>
                <a:gd name="T33" fmla="*/ 284 h 356"/>
                <a:gd name="T34" fmla="*/ 172 w 214"/>
                <a:gd name="T35" fmla="*/ 274 h 356"/>
                <a:gd name="T36" fmla="*/ 172 w 214"/>
                <a:gd name="T37" fmla="*/ 252 h 356"/>
                <a:gd name="T38" fmla="*/ 172 w 214"/>
                <a:gd name="T39" fmla="*/ 230 h 356"/>
                <a:gd name="T40" fmla="*/ 172 w 214"/>
                <a:gd name="T41" fmla="*/ 208 h 356"/>
                <a:gd name="T42" fmla="*/ 172 w 214"/>
                <a:gd name="T43" fmla="*/ 188 h 356"/>
                <a:gd name="T44" fmla="*/ 172 w 214"/>
                <a:gd name="T45" fmla="*/ 166 h 356"/>
                <a:gd name="T46" fmla="*/ 172 w 214"/>
                <a:gd name="T47" fmla="*/ 144 h 356"/>
                <a:gd name="T48" fmla="*/ 172 w 214"/>
                <a:gd name="T49" fmla="*/ 122 h 356"/>
                <a:gd name="T50" fmla="*/ 172 w 214"/>
                <a:gd name="T51" fmla="*/ 102 h 356"/>
                <a:gd name="T52" fmla="*/ 172 w 214"/>
                <a:gd name="T53" fmla="*/ 80 h 356"/>
                <a:gd name="T54" fmla="*/ 172 w 214"/>
                <a:gd name="T55" fmla="*/ 58 h 356"/>
                <a:gd name="T56" fmla="*/ 172 w 214"/>
                <a:gd name="T57" fmla="*/ 36 h 356"/>
                <a:gd name="T58" fmla="*/ 172 w 214"/>
                <a:gd name="T59" fmla="*/ 16 h 356"/>
                <a:gd name="T60" fmla="*/ 134 w 214"/>
                <a:gd name="T61" fmla="*/ 0 h 356"/>
                <a:gd name="T62" fmla="*/ 64 w 214"/>
                <a:gd name="T63" fmla="*/ 1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4" h="356">
                  <a:moveTo>
                    <a:pt x="64" y="12"/>
                  </a:moveTo>
                  <a:lnTo>
                    <a:pt x="42" y="22"/>
                  </a:lnTo>
                  <a:lnTo>
                    <a:pt x="64" y="34"/>
                  </a:lnTo>
                  <a:lnTo>
                    <a:pt x="42" y="44"/>
                  </a:lnTo>
                  <a:lnTo>
                    <a:pt x="64" y="54"/>
                  </a:lnTo>
                  <a:lnTo>
                    <a:pt x="42" y="66"/>
                  </a:lnTo>
                  <a:lnTo>
                    <a:pt x="64" y="76"/>
                  </a:lnTo>
                  <a:lnTo>
                    <a:pt x="42" y="88"/>
                  </a:lnTo>
                  <a:lnTo>
                    <a:pt x="64" y="98"/>
                  </a:lnTo>
                  <a:lnTo>
                    <a:pt x="42" y="108"/>
                  </a:lnTo>
                  <a:lnTo>
                    <a:pt x="64" y="120"/>
                  </a:lnTo>
                  <a:lnTo>
                    <a:pt x="42" y="130"/>
                  </a:lnTo>
                  <a:lnTo>
                    <a:pt x="64" y="142"/>
                  </a:lnTo>
                  <a:lnTo>
                    <a:pt x="42" y="152"/>
                  </a:lnTo>
                  <a:lnTo>
                    <a:pt x="64" y="162"/>
                  </a:lnTo>
                  <a:lnTo>
                    <a:pt x="42" y="174"/>
                  </a:lnTo>
                  <a:lnTo>
                    <a:pt x="64" y="184"/>
                  </a:lnTo>
                  <a:lnTo>
                    <a:pt x="42" y="196"/>
                  </a:lnTo>
                  <a:lnTo>
                    <a:pt x="64" y="206"/>
                  </a:lnTo>
                  <a:lnTo>
                    <a:pt x="42" y="216"/>
                  </a:lnTo>
                  <a:lnTo>
                    <a:pt x="64" y="228"/>
                  </a:lnTo>
                  <a:lnTo>
                    <a:pt x="42" y="238"/>
                  </a:lnTo>
                  <a:lnTo>
                    <a:pt x="64" y="248"/>
                  </a:lnTo>
                  <a:lnTo>
                    <a:pt x="42" y="260"/>
                  </a:lnTo>
                  <a:lnTo>
                    <a:pt x="64" y="270"/>
                  </a:lnTo>
                  <a:lnTo>
                    <a:pt x="50" y="274"/>
                  </a:lnTo>
                  <a:lnTo>
                    <a:pt x="42" y="274"/>
                  </a:lnTo>
                  <a:lnTo>
                    <a:pt x="10" y="274"/>
                  </a:lnTo>
                  <a:lnTo>
                    <a:pt x="0" y="284"/>
                  </a:lnTo>
                  <a:lnTo>
                    <a:pt x="0" y="346"/>
                  </a:lnTo>
                  <a:lnTo>
                    <a:pt x="10" y="356"/>
                  </a:lnTo>
                  <a:lnTo>
                    <a:pt x="204" y="356"/>
                  </a:lnTo>
                  <a:lnTo>
                    <a:pt x="214" y="346"/>
                  </a:lnTo>
                  <a:lnTo>
                    <a:pt x="214" y="284"/>
                  </a:lnTo>
                  <a:lnTo>
                    <a:pt x="204" y="274"/>
                  </a:lnTo>
                  <a:lnTo>
                    <a:pt x="172" y="274"/>
                  </a:lnTo>
                  <a:lnTo>
                    <a:pt x="150" y="262"/>
                  </a:lnTo>
                  <a:lnTo>
                    <a:pt x="172" y="252"/>
                  </a:lnTo>
                  <a:lnTo>
                    <a:pt x="150" y="242"/>
                  </a:lnTo>
                  <a:lnTo>
                    <a:pt x="172" y="230"/>
                  </a:lnTo>
                  <a:lnTo>
                    <a:pt x="150" y="220"/>
                  </a:lnTo>
                  <a:lnTo>
                    <a:pt x="172" y="208"/>
                  </a:lnTo>
                  <a:lnTo>
                    <a:pt x="150" y="198"/>
                  </a:lnTo>
                  <a:lnTo>
                    <a:pt x="172" y="188"/>
                  </a:lnTo>
                  <a:lnTo>
                    <a:pt x="150" y="176"/>
                  </a:lnTo>
                  <a:lnTo>
                    <a:pt x="172" y="166"/>
                  </a:lnTo>
                  <a:lnTo>
                    <a:pt x="150" y="156"/>
                  </a:lnTo>
                  <a:lnTo>
                    <a:pt x="172" y="144"/>
                  </a:lnTo>
                  <a:lnTo>
                    <a:pt x="150" y="134"/>
                  </a:lnTo>
                  <a:lnTo>
                    <a:pt x="172" y="122"/>
                  </a:lnTo>
                  <a:lnTo>
                    <a:pt x="150" y="112"/>
                  </a:lnTo>
                  <a:lnTo>
                    <a:pt x="172" y="102"/>
                  </a:lnTo>
                  <a:lnTo>
                    <a:pt x="150" y="90"/>
                  </a:lnTo>
                  <a:lnTo>
                    <a:pt x="172" y="80"/>
                  </a:lnTo>
                  <a:lnTo>
                    <a:pt x="150" y="68"/>
                  </a:lnTo>
                  <a:lnTo>
                    <a:pt x="172" y="58"/>
                  </a:lnTo>
                  <a:lnTo>
                    <a:pt x="150" y="48"/>
                  </a:lnTo>
                  <a:lnTo>
                    <a:pt x="172" y="36"/>
                  </a:lnTo>
                  <a:lnTo>
                    <a:pt x="150" y="26"/>
                  </a:lnTo>
                  <a:lnTo>
                    <a:pt x="172" y="16"/>
                  </a:lnTo>
                  <a:lnTo>
                    <a:pt x="150" y="4"/>
                  </a:lnTo>
                  <a:lnTo>
                    <a:pt x="134" y="0"/>
                  </a:lnTo>
                  <a:lnTo>
                    <a:pt x="86" y="0"/>
                  </a:lnTo>
                  <a:lnTo>
                    <a:pt x="64" y="12"/>
                  </a:lnTo>
                  <a:close/>
                </a:path>
              </a:pathLst>
            </a:custGeom>
            <a:noFill/>
            <a:ln w="3175">
              <a:solidFill>
                <a:srgbClr val="0C041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4" name="Freeform 122"/>
            <p:cNvSpPr>
              <a:spLocks noChangeAspect="1"/>
            </p:cNvSpPr>
            <p:nvPr/>
          </p:nvSpPr>
          <p:spPr bwMode="auto">
            <a:xfrm>
              <a:off x="738188" y="4110613"/>
              <a:ext cx="163512" cy="9525"/>
            </a:xfrm>
            <a:custGeom>
              <a:avLst/>
              <a:gdLst>
                <a:gd name="T0" fmla="*/ 0 w 128"/>
                <a:gd name="T1" fmla="*/ 8 h 8"/>
                <a:gd name="T2" fmla="*/ 22 w 128"/>
                <a:gd name="T3" fmla="*/ 6 h 8"/>
                <a:gd name="T4" fmla="*/ 108 w 128"/>
                <a:gd name="T5" fmla="*/ 2 h 8"/>
                <a:gd name="T6" fmla="*/ 128 w 128"/>
                <a:gd name="T7" fmla="*/ 0 h 8"/>
              </a:gdLst>
              <a:ahLst/>
              <a:cxnLst>
                <a:cxn ang="0">
                  <a:pos x="T0" y="T1"/>
                </a:cxn>
                <a:cxn ang="0">
                  <a:pos x="T2" y="T3"/>
                </a:cxn>
                <a:cxn ang="0">
                  <a:pos x="T4" y="T5"/>
                </a:cxn>
                <a:cxn ang="0">
                  <a:pos x="T6" y="T7"/>
                </a:cxn>
              </a:cxnLst>
              <a:rect l="0" t="0" r="r" b="b"/>
              <a:pathLst>
                <a:path w="128" h="8">
                  <a:moveTo>
                    <a:pt x="0" y="8"/>
                  </a:moveTo>
                  <a:lnTo>
                    <a:pt x="22" y="6"/>
                  </a:lnTo>
                  <a:lnTo>
                    <a:pt x="108" y="2"/>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 name="Freeform 123"/>
            <p:cNvSpPr>
              <a:spLocks noChangeAspect="1"/>
            </p:cNvSpPr>
            <p:nvPr/>
          </p:nvSpPr>
          <p:spPr bwMode="auto">
            <a:xfrm>
              <a:off x="765175" y="4097913"/>
              <a:ext cx="111125" cy="9525"/>
            </a:xfrm>
            <a:custGeom>
              <a:avLst/>
              <a:gdLst>
                <a:gd name="T0" fmla="*/ 0 w 88"/>
                <a:gd name="T1" fmla="*/ 8 h 8"/>
                <a:gd name="T2" fmla="*/ 14 w 88"/>
                <a:gd name="T3" fmla="*/ 4 h 8"/>
                <a:gd name="T4" fmla="*/ 80 w 88"/>
                <a:gd name="T5" fmla="*/ 2 h 8"/>
                <a:gd name="T6" fmla="*/ 88 w 88"/>
                <a:gd name="T7" fmla="*/ 0 h 8"/>
              </a:gdLst>
              <a:ahLst/>
              <a:cxnLst>
                <a:cxn ang="0">
                  <a:pos x="T0" y="T1"/>
                </a:cxn>
                <a:cxn ang="0">
                  <a:pos x="T2" y="T3"/>
                </a:cxn>
                <a:cxn ang="0">
                  <a:pos x="T4" y="T5"/>
                </a:cxn>
                <a:cxn ang="0">
                  <a:pos x="T6" y="T7"/>
                </a:cxn>
              </a:cxnLst>
              <a:rect l="0" t="0" r="r" b="b"/>
              <a:pathLst>
                <a:path w="88" h="8">
                  <a:moveTo>
                    <a:pt x="0" y="8"/>
                  </a:moveTo>
                  <a:lnTo>
                    <a:pt x="14" y="4"/>
                  </a:lnTo>
                  <a:lnTo>
                    <a:pt x="80" y="2"/>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6" name="Freeform 124"/>
            <p:cNvSpPr>
              <a:spLocks noChangeAspect="1"/>
            </p:cNvSpPr>
            <p:nvPr/>
          </p:nvSpPr>
          <p:spPr bwMode="auto">
            <a:xfrm>
              <a:off x="766763" y="4123313"/>
              <a:ext cx="112712" cy="9525"/>
            </a:xfrm>
            <a:custGeom>
              <a:avLst/>
              <a:gdLst>
                <a:gd name="T0" fmla="*/ 0 w 88"/>
                <a:gd name="T1" fmla="*/ 8 h 8"/>
                <a:gd name="T2" fmla="*/ 14 w 88"/>
                <a:gd name="T3" fmla="*/ 4 h 8"/>
                <a:gd name="T4" fmla="*/ 80 w 88"/>
                <a:gd name="T5" fmla="*/ 2 h 8"/>
                <a:gd name="T6" fmla="*/ 88 w 88"/>
                <a:gd name="T7" fmla="*/ 0 h 8"/>
              </a:gdLst>
              <a:ahLst/>
              <a:cxnLst>
                <a:cxn ang="0">
                  <a:pos x="T0" y="T1"/>
                </a:cxn>
                <a:cxn ang="0">
                  <a:pos x="T2" y="T3"/>
                </a:cxn>
                <a:cxn ang="0">
                  <a:pos x="T4" y="T5"/>
                </a:cxn>
                <a:cxn ang="0">
                  <a:pos x="T6" y="T7"/>
                </a:cxn>
              </a:cxnLst>
              <a:rect l="0" t="0" r="r" b="b"/>
              <a:pathLst>
                <a:path w="88" h="8">
                  <a:moveTo>
                    <a:pt x="0" y="8"/>
                  </a:moveTo>
                  <a:lnTo>
                    <a:pt x="14" y="4"/>
                  </a:lnTo>
                  <a:lnTo>
                    <a:pt x="80" y="2"/>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 name="Freeform 125"/>
            <p:cNvSpPr>
              <a:spLocks noChangeAspect="1"/>
            </p:cNvSpPr>
            <p:nvPr/>
          </p:nvSpPr>
          <p:spPr bwMode="auto">
            <a:xfrm>
              <a:off x="738188" y="4082038"/>
              <a:ext cx="163512" cy="9525"/>
            </a:xfrm>
            <a:custGeom>
              <a:avLst/>
              <a:gdLst>
                <a:gd name="T0" fmla="*/ 0 w 128"/>
                <a:gd name="T1" fmla="*/ 8 h 8"/>
                <a:gd name="T2" fmla="*/ 22 w 128"/>
                <a:gd name="T3" fmla="*/ 6 h 8"/>
                <a:gd name="T4" fmla="*/ 108 w 128"/>
                <a:gd name="T5" fmla="*/ 4 h 8"/>
                <a:gd name="T6" fmla="*/ 128 w 128"/>
                <a:gd name="T7" fmla="*/ 0 h 8"/>
              </a:gdLst>
              <a:ahLst/>
              <a:cxnLst>
                <a:cxn ang="0">
                  <a:pos x="T0" y="T1"/>
                </a:cxn>
                <a:cxn ang="0">
                  <a:pos x="T2" y="T3"/>
                </a:cxn>
                <a:cxn ang="0">
                  <a:pos x="T4" y="T5"/>
                </a:cxn>
                <a:cxn ang="0">
                  <a:pos x="T6" y="T7"/>
                </a:cxn>
              </a:cxnLst>
              <a:rect l="0" t="0" r="r" b="b"/>
              <a:pathLst>
                <a:path w="128" h="8">
                  <a:moveTo>
                    <a:pt x="0" y="8"/>
                  </a:moveTo>
                  <a:lnTo>
                    <a:pt x="22" y="6"/>
                  </a:lnTo>
                  <a:lnTo>
                    <a:pt x="108" y="4"/>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8" name="Freeform 126"/>
            <p:cNvSpPr>
              <a:spLocks noChangeAspect="1"/>
            </p:cNvSpPr>
            <p:nvPr/>
          </p:nvSpPr>
          <p:spPr bwMode="auto">
            <a:xfrm>
              <a:off x="765175" y="4069338"/>
              <a:ext cx="111125" cy="9525"/>
            </a:xfrm>
            <a:custGeom>
              <a:avLst/>
              <a:gdLst>
                <a:gd name="T0" fmla="*/ 0 w 88"/>
                <a:gd name="T1" fmla="*/ 8 h 8"/>
                <a:gd name="T2" fmla="*/ 14 w 88"/>
                <a:gd name="T3" fmla="*/ 4 h 8"/>
                <a:gd name="T4" fmla="*/ 80 w 88"/>
                <a:gd name="T5" fmla="*/ 4 h 8"/>
                <a:gd name="T6" fmla="*/ 88 w 88"/>
                <a:gd name="T7" fmla="*/ 0 h 8"/>
              </a:gdLst>
              <a:ahLst/>
              <a:cxnLst>
                <a:cxn ang="0">
                  <a:pos x="T0" y="T1"/>
                </a:cxn>
                <a:cxn ang="0">
                  <a:pos x="T2" y="T3"/>
                </a:cxn>
                <a:cxn ang="0">
                  <a:pos x="T4" y="T5"/>
                </a:cxn>
                <a:cxn ang="0">
                  <a:pos x="T6" y="T7"/>
                </a:cxn>
              </a:cxnLst>
              <a:rect l="0" t="0" r="r" b="b"/>
              <a:pathLst>
                <a:path w="88" h="8">
                  <a:moveTo>
                    <a:pt x="0" y="8"/>
                  </a:moveTo>
                  <a:lnTo>
                    <a:pt x="14" y="4"/>
                  </a:lnTo>
                  <a:lnTo>
                    <a:pt x="80" y="4"/>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9" name="Freeform 127"/>
            <p:cNvSpPr>
              <a:spLocks noChangeAspect="1"/>
            </p:cNvSpPr>
            <p:nvPr/>
          </p:nvSpPr>
          <p:spPr bwMode="auto">
            <a:xfrm>
              <a:off x="738188" y="4053463"/>
              <a:ext cx="163512" cy="11113"/>
            </a:xfrm>
            <a:custGeom>
              <a:avLst/>
              <a:gdLst>
                <a:gd name="T0" fmla="*/ 0 w 128"/>
                <a:gd name="T1" fmla="*/ 8 h 8"/>
                <a:gd name="T2" fmla="*/ 22 w 128"/>
                <a:gd name="T3" fmla="*/ 6 h 8"/>
                <a:gd name="T4" fmla="*/ 108 w 128"/>
                <a:gd name="T5" fmla="*/ 4 h 8"/>
                <a:gd name="T6" fmla="*/ 128 w 128"/>
                <a:gd name="T7" fmla="*/ 0 h 8"/>
              </a:gdLst>
              <a:ahLst/>
              <a:cxnLst>
                <a:cxn ang="0">
                  <a:pos x="T0" y="T1"/>
                </a:cxn>
                <a:cxn ang="0">
                  <a:pos x="T2" y="T3"/>
                </a:cxn>
                <a:cxn ang="0">
                  <a:pos x="T4" y="T5"/>
                </a:cxn>
                <a:cxn ang="0">
                  <a:pos x="T6" y="T7"/>
                </a:cxn>
              </a:cxnLst>
              <a:rect l="0" t="0" r="r" b="b"/>
              <a:pathLst>
                <a:path w="128" h="8">
                  <a:moveTo>
                    <a:pt x="0" y="8"/>
                  </a:moveTo>
                  <a:lnTo>
                    <a:pt x="22" y="6"/>
                  </a:lnTo>
                  <a:lnTo>
                    <a:pt x="108" y="4"/>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0" name="Freeform 128"/>
            <p:cNvSpPr>
              <a:spLocks noChangeAspect="1"/>
            </p:cNvSpPr>
            <p:nvPr/>
          </p:nvSpPr>
          <p:spPr bwMode="auto">
            <a:xfrm>
              <a:off x="765175" y="4040763"/>
              <a:ext cx="111125" cy="11113"/>
            </a:xfrm>
            <a:custGeom>
              <a:avLst/>
              <a:gdLst>
                <a:gd name="T0" fmla="*/ 0 w 88"/>
                <a:gd name="T1" fmla="*/ 8 h 8"/>
                <a:gd name="T2" fmla="*/ 14 w 88"/>
                <a:gd name="T3" fmla="*/ 6 h 8"/>
                <a:gd name="T4" fmla="*/ 80 w 88"/>
                <a:gd name="T5" fmla="*/ 4 h 8"/>
                <a:gd name="T6" fmla="*/ 88 w 88"/>
                <a:gd name="T7" fmla="*/ 0 h 8"/>
              </a:gdLst>
              <a:ahLst/>
              <a:cxnLst>
                <a:cxn ang="0">
                  <a:pos x="T0" y="T1"/>
                </a:cxn>
                <a:cxn ang="0">
                  <a:pos x="T2" y="T3"/>
                </a:cxn>
                <a:cxn ang="0">
                  <a:pos x="T4" y="T5"/>
                </a:cxn>
                <a:cxn ang="0">
                  <a:pos x="T6" y="T7"/>
                </a:cxn>
              </a:cxnLst>
              <a:rect l="0" t="0" r="r" b="b"/>
              <a:pathLst>
                <a:path w="88" h="8">
                  <a:moveTo>
                    <a:pt x="0" y="8"/>
                  </a:moveTo>
                  <a:lnTo>
                    <a:pt x="14" y="6"/>
                  </a:lnTo>
                  <a:lnTo>
                    <a:pt x="80" y="4"/>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1" name="Freeform 129"/>
            <p:cNvSpPr>
              <a:spLocks noChangeAspect="1"/>
            </p:cNvSpPr>
            <p:nvPr/>
          </p:nvSpPr>
          <p:spPr bwMode="auto">
            <a:xfrm>
              <a:off x="738188" y="4028063"/>
              <a:ext cx="163512" cy="11113"/>
            </a:xfrm>
            <a:custGeom>
              <a:avLst/>
              <a:gdLst>
                <a:gd name="T0" fmla="*/ 0 w 128"/>
                <a:gd name="T1" fmla="*/ 8 h 8"/>
                <a:gd name="T2" fmla="*/ 22 w 128"/>
                <a:gd name="T3" fmla="*/ 4 h 8"/>
                <a:gd name="T4" fmla="*/ 108 w 128"/>
                <a:gd name="T5" fmla="*/ 2 h 8"/>
                <a:gd name="T6" fmla="*/ 128 w 128"/>
                <a:gd name="T7" fmla="*/ 0 h 8"/>
              </a:gdLst>
              <a:ahLst/>
              <a:cxnLst>
                <a:cxn ang="0">
                  <a:pos x="T0" y="T1"/>
                </a:cxn>
                <a:cxn ang="0">
                  <a:pos x="T2" y="T3"/>
                </a:cxn>
                <a:cxn ang="0">
                  <a:pos x="T4" y="T5"/>
                </a:cxn>
                <a:cxn ang="0">
                  <a:pos x="T6" y="T7"/>
                </a:cxn>
              </a:cxnLst>
              <a:rect l="0" t="0" r="r" b="b"/>
              <a:pathLst>
                <a:path w="128" h="8">
                  <a:moveTo>
                    <a:pt x="0" y="8"/>
                  </a:moveTo>
                  <a:lnTo>
                    <a:pt x="22" y="4"/>
                  </a:lnTo>
                  <a:lnTo>
                    <a:pt x="108" y="2"/>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 name="Freeform 130"/>
            <p:cNvSpPr>
              <a:spLocks noChangeAspect="1"/>
            </p:cNvSpPr>
            <p:nvPr/>
          </p:nvSpPr>
          <p:spPr bwMode="auto">
            <a:xfrm>
              <a:off x="765175" y="4015363"/>
              <a:ext cx="111125" cy="11113"/>
            </a:xfrm>
            <a:custGeom>
              <a:avLst/>
              <a:gdLst>
                <a:gd name="T0" fmla="*/ 0 w 88"/>
                <a:gd name="T1" fmla="*/ 8 h 8"/>
                <a:gd name="T2" fmla="*/ 14 w 88"/>
                <a:gd name="T3" fmla="*/ 4 h 8"/>
                <a:gd name="T4" fmla="*/ 80 w 88"/>
                <a:gd name="T5" fmla="*/ 2 h 8"/>
                <a:gd name="T6" fmla="*/ 88 w 88"/>
                <a:gd name="T7" fmla="*/ 0 h 8"/>
              </a:gdLst>
              <a:ahLst/>
              <a:cxnLst>
                <a:cxn ang="0">
                  <a:pos x="T0" y="T1"/>
                </a:cxn>
                <a:cxn ang="0">
                  <a:pos x="T2" y="T3"/>
                </a:cxn>
                <a:cxn ang="0">
                  <a:pos x="T4" y="T5"/>
                </a:cxn>
                <a:cxn ang="0">
                  <a:pos x="T6" y="T7"/>
                </a:cxn>
              </a:cxnLst>
              <a:rect l="0" t="0" r="r" b="b"/>
              <a:pathLst>
                <a:path w="88" h="8">
                  <a:moveTo>
                    <a:pt x="0" y="8"/>
                  </a:moveTo>
                  <a:lnTo>
                    <a:pt x="14" y="4"/>
                  </a:lnTo>
                  <a:lnTo>
                    <a:pt x="80" y="2"/>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 name="Freeform 131"/>
            <p:cNvSpPr>
              <a:spLocks noChangeAspect="1"/>
            </p:cNvSpPr>
            <p:nvPr/>
          </p:nvSpPr>
          <p:spPr bwMode="auto">
            <a:xfrm>
              <a:off x="738188" y="4001076"/>
              <a:ext cx="163512" cy="9525"/>
            </a:xfrm>
            <a:custGeom>
              <a:avLst/>
              <a:gdLst>
                <a:gd name="T0" fmla="*/ 0 w 128"/>
                <a:gd name="T1" fmla="*/ 8 h 8"/>
                <a:gd name="T2" fmla="*/ 22 w 128"/>
                <a:gd name="T3" fmla="*/ 4 h 8"/>
                <a:gd name="T4" fmla="*/ 108 w 128"/>
                <a:gd name="T5" fmla="*/ 2 h 8"/>
                <a:gd name="T6" fmla="*/ 128 w 128"/>
                <a:gd name="T7" fmla="*/ 0 h 8"/>
              </a:gdLst>
              <a:ahLst/>
              <a:cxnLst>
                <a:cxn ang="0">
                  <a:pos x="T0" y="T1"/>
                </a:cxn>
                <a:cxn ang="0">
                  <a:pos x="T2" y="T3"/>
                </a:cxn>
                <a:cxn ang="0">
                  <a:pos x="T4" y="T5"/>
                </a:cxn>
                <a:cxn ang="0">
                  <a:pos x="T6" y="T7"/>
                </a:cxn>
              </a:cxnLst>
              <a:rect l="0" t="0" r="r" b="b"/>
              <a:pathLst>
                <a:path w="128" h="8">
                  <a:moveTo>
                    <a:pt x="0" y="8"/>
                  </a:moveTo>
                  <a:lnTo>
                    <a:pt x="22" y="4"/>
                  </a:lnTo>
                  <a:lnTo>
                    <a:pt x="108" y="2"/>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4" name="Freeform 132"/>
            <p:cNvSpPr>
              <a:spLocks noChangeAspect="1"/>
            </p:cNvSpPr>
            <p:nvPr/>
          </p:nvSpPr>
          <p:spPr bwMode="auto">
            <a:xfrm>
              <a:off x="765175" y="3988376"/>
              <a:ext cx="111125" cy="9525"/>
            </a:xfrm>
            <a:custGeom>
              <a:avLst/>
              <a:gdLst>
                <a:gd name="T0" fmla="*/ 0 w 88"/>
                <a:gd name="T1" fmla="*/ 8 h 8"/>
                <a:gd name="T2" fmla="*/ 14 w 88"/>
                <a:gd name="T3" fmla="*/ 4 h 8"/>
                <a:gd name="T4" fmla="*/ 80 w 88"/>
                <a:gd name="T5" fmla="*/ 2 h 8"/>
                <a:gd name="T6" fmla="*/ 88 w 88"/>
                <a:gd name="T7" fmla="*/ 0 h 8"/>
              </a:gdLst>
              <a:ahLst/>
              <a:cxnLst>
                <a:cxn ang="0">
                  <a:pos x="T0" y="T1"/>
                </a:cxn>
                <a:cxn ang="0">
                  <a:pos x="T2" y="T3"/>
                </a:cxn>
                <a:cxn ang="0">
                  <a:pos x="T4" y="T5"/>
                </a:cxn>
                <a:cxn ang="0">
                  <a:pos x="T6" y="T7"/>
                </a:cxn>
              </a:cxnLst>
              <a:rect l="0" t="0" r="r" b="b"/>
              <a:pathLst>
                <a:path w="88" h="8">
                  <a:moveTo>
                    <a:pt x="0" y="8"/>
                  </a:moveTo>
                  <a:lnTo>
                    <a:pt x="14" y="4"/>
                  </a:lnTo>
                  <a:lnTo>
                    <a:pt x="80" y="2"/>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5" name="Freeform 133"/>
            <p:cNvSpPr>
              <a:spLocks noChangeAspect="1"/>
            </p:cNvSpPr>
            <p:nvPr/>
          </p:nvSpPr>
          <p:spPr bwMode="auto">
            <a:xfrm>
              <a:off x="738188" y="3972501"/>
              <a:ext cx="163512" cy="9525"/>
            </a:xfrm>
            <a:custGeom>
              <a:avLst/>
              <a:gdLst>
                <a:gd name="T0" fmla="*/ 0 w 128"/>
                <a:gd name="T1" fmla="*/ 8 h 8"/>
                <a:gd name="T2" fmla="*/ 22 w 128"/>
                <a:gd name="T3" fmla="*/ 6 h 8"/>
                <a:gd name="T4" fmla="*/ 108 w 128"/>
                <a:gd name="T5" fmla="*/ 4 h 8"/>
                <a:gd name="T6" fmla="*/ 128 w 128"/>
                <a:gd name="T7" fmla="*/ 0 h 8"/>
              </a:gdLst>
              <a:ahLst/>
              <a:cxnLst>
                <a:cxn ang="0">
                  <a:pos x="T0" y="T1"/>
                </a:cxn>
                <a:cxn ang="0">
                  <a:pos x="T2" y="T3"/>
                </a:cxn>
                <a:cxn ang="0">
                  <a:pos x="T4" y="T5"/>
                </a:cxn>
                <a:cxn ang="0">
                  <a:pos x="T6" y="T7"/>
                </a:cxn>
              </a:cxnLst>
              <a:rect l="0" t="0" r="r" b="b"/>
              <a:pathLst>
                <a:path w="128" h="8">
                  <a:moveTo>
                    <a:pt x="0" y="8"/>
                  </a:moveTo>
                  <a:lnTo>
                    <a:pt x="22" y="6"/>
                  </a:lnTo>
                  <a:lnTo>
                    <a:pt x="108" y="4"/>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6" name="Freeform 134"/>
            <p:cNvSpPr>
              <a:spLocks noChangeAspect="1"/>
            </p:cNvSpPr>
            <p:nvPr/>
          </p:nvSpPr>
          <p:spPr bwMode="auto">
            <a:xfrm>
              <a:off x="765175" y="3959801"/>
              <a:ext cx="111125" cy="9525"/>
            </a:xfrm>
            <a:custGeom>
              <a:avLst/>
              <a:gdLst>
                <a:gd name="T0" fmla="*/ 0 w 88"/>
                <a:gd name="T1" fmla="*/ 8 h 8"/>
                <a:gd name="T2" fmla="*/ 14 w 88"/>
                <a:gd name="T3" fmla="*/ 4 h 8"/>
                <a:gd name="T4" fmla="*/ 80 w 88"/>
                <a:gd name="T5" fmla="*/ 4 h 8"/>
                <a:gd name="T6" fmla="*/ 88 w 88"/>
                <a:gd name="T7" fmla="*/ 0 h 8"/>
              </a:gdLst>
              <a:ahLst/>
              <a:cxnLst>
                <a:cxn ang="0">
                  <a:pos x="T0" y="T1"/>
                </a:cxn>
                <a:cxn ang="0">
                  <a:pos x="T2" y="T3"/>
                </a:cxn>
                <a:cxn ang="0">
                  <a:pos x="T4" y="T5"/>
                </a:cxn>
                <a:cxn ang="0">
                  <a:pos x="T6" y="T7"/>
                </a:cxn>
              </a:cxnLst>
              <a:rect l="0" t="0" r="r" b="b"/>
              <a:pathLst>
                <a:path w="88" h="8">
                  <a:moveTo>
                    <a:pt x="0" y="8"/>
                  </a:moveTo>
                  <a:lnTo>
                    <a:pt x="14" y="4"/>
                  </a:lnTo>
                  <a:lnTo>
                    <a:pt x="80" y="4"/>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7" name="Freeform 135"/>
            <p:cNvSpPr>
              <a:spLocks noChangeAspect="1"/>
            </p:cNvSpPr>
            <p:nvPr/>
          </p:nvSpPr>
          <p:spPr bwMode="auto">
            <a:xfrm>
              <a:off x="738188" y="3943926"/>
              <a:ext cx="163512" cy="11112"/>
            </a:xfrm>
            <a:custGeom>
              <a:avLst/>
              <a:gdLst>
                <a:gd name="T0" fmla="*/ 0 w 128"/>
                <a:gd name="T1" fmla="*/ 8 h 8"/>
                <a:gd name="T2" fmla="*/ 22 w 128"/>
                <a:gd name="T3" fmla="*/ 6 h 8"/>
                <a:gd name="T4" fmla="*/ 108 w 128"/>
                <a:gd name="T5" fmla="*/ 4 h 8"/>
                <a:gd name="T6" fmla="*/ 128 w 128"/>
                <a:gd name="T7" fmla="*/ 0 h 8"/>
              </a:gdLst>
              <a:ahLst/>
              <a:cxnLst>
                <a:cxn ang="0">
                  <a:pos x="T0" y="T1"/>
                </a:cxn>
                <a:cxn ang="0">
                  <a:pos x="T2" y="T3"/>
                </a:cxn>
                <a:cxn ang="0">
                  <a:pos x="T4" y="T5"/>
                </a:cxn>
                <a:cxn ang="0">
                  <a:pos x="T6" y="T7"/>
                </a:cxn>
              </a:cxnLst>
              <a:rect l="0" t="0" r="r" b="b"/>
              <a:pathLst>
                <a:path w="128" h="8">
                  <a:moveTo>
                    <a:pt x="0" y="8"/>
                  </a:moveTo>
                  <a:lnTo>
                    <a:pt x="22" y="6"/>
                  </a:lnTo>
                  <a:lnTo>
                    <a:pt x="108" y="4"/>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8" name="Freeform 136"/>
            <p:cNvSpPr>
              <a:spLocks noChangeAspect="1"/>
            </p:cNvSpPr>
            <p:nvPr/>
          </p:nvSpPr>
          <p:spPr bwMode="auto">
            <a:xfrm>
              <a:off x="765175" y="3931226"/>
              <a:ext cx="111125" cy="11112"/>
            </a:xfrm>
            <a:custGeom>
              <a:avLst/>
              <a:gdLst>
                <a:gd name="T0" fmla="*/ 0 w 88"/>
                <a:gd name="T1" fmla="*/ 8 h 8"/>
                <a:gd name="T2" fmla="*/ 14 w 88"/>
                <a:gd name="T3" fmla="*/ 4 h 8"/>
                <a:gd name="T4" fmla="*/ 80 w 88"/>
                <a:gd name="T5" fmla="*/ 4 h 8"/>
                <a:gd name="T6" fmla="*/ 88 w 88"/>
                <a:gd name="T7" fmla="*/ 0 h 8"/>
              </a:gdLst>
              <a:ahLst/>
              <a:cxnLst>
                <a:cxn ang="0">
                  <a:pos x="T0" y="T1"/>
                </a:cxn>
                <a:cxn ang="0">
                  <a:pos x="T2" y="T3"/>
                </a:cxn>
                <a:cxn ang="0">
                  <a:pos x="T4" y="T5"/>
                </a:cxn>
                <a:cxn ang="0">
                  <a:pos x="T6" y="T7"/>
                </a:cxn>
              </a:cxnLst>
              <a:rect l="0" t="0" r="r" b="b"/>
              <a:pathLst>
                <a:path w="88" h="8">
                  <a:moveTo>
                    <a:pt x="0" y="8"/>
                  </a:moveTo>
                  <a:lnTo>
                    <a:pt x="14" y="4"/>
                  </a:lnTo>
                  <a:lnTo>
                    <a:pt x="80" y="4"/>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9" name="Freeform 137"/>
            <p:cNvSpPr>
              <a:spLocks noChangeAspect="1"/>
            </p:cNvSpPr>
            <p:nvPr/>
          </p:nvSpPr>
          <p:spPr bwMode="auto">
            <a:xfrm>
              <a:off x="738188" y="3918526"/>
              <a:ext cx="163512" cy="7937"/>
            </a:xfrm>
            <a:custGeom>
              <a:avLst/>
              <a:gdLst>
                <a:gd name="T0" fmla="*/ 0 w 128"/>
                <a:gd name="T1" fmla="*/ 6 h 6"/>
                <a:gd name="T2" fmla="*/ 22 w 128"/>
                <a:gd name="T3" fmla="*/ 4 h 6"/>
                <a:gd name="T4" fmla="*/ 108 w 128"/>
                <a:gd name="T5" fmla="*/ 2 h 6"/>
                <a:gd name="T6" fmla="*/ 128 w 128"/>
                <a:gd name="T7" fmla="*/ 0 h 6"/>
              </a:gdLst>
              <a:ahLst/>
              <a:cxnLst>
                <a:cxn ang="0">
                  <a:pos x="T0" y="T1"/>
                </a:cxn>
                <a:cxn ang="0">
                  <a:pos x="T2" y="T3"/>
                </a:cxn>
                <a:cxn ang="0">
                  <a:pos x="T4" y="T5"/>
                </a:cxn>
                <a:cxn ang="0">
                  <a:pos x="T6" y="T7"/>
                </a:cxn>
              </a:cxnLst>
              <a:rect l="0" t="0" r="r" b="b"/>
              <a:pathLst>
                <a:path w="128" h="6">
                  <a:moveTo>
                    <a:pt x="0" y="6"/>
                  </a:moveTo>
                  <a:lnTo>
                    <a:pt x="22" y="4"/>
                  </a:lnTo>
                  <a:lnTo>
                    <a:pt x="108" y="2"/>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0" name="Freeform 138"/>
            <p:cNvSpPr>
              <a:spLocks noChangeAspect="1"/>
            </p:cNvSpPr>
            <p:nvPr/>
          </p:nvSpPr>
          <p:spPr bwMode="auto">
            <a:xfrm>
              <a:off x="765175" y="3902651"/>
              <a:ext cx="111125" cy="11112"/>
            </a:xfrm>
            <a:custGeom>
              <a:avLst/>
              <a:gdLst>
                <a:gd name="T0" fmla="*/ 0 w 88"/>
                <a:gd name="T1" fmla="*/ 8 h 8"/>
                <a:gd name="T2" fmla="*/ 14 w 88"/>
                <a:gd name="T3" fmla="*/ 6 h 8"/>
                <a:gd name="T4" fmla="*/ 80 w 88"/>
                <a:gd name="T5" fmla="*/ 4 h 8"/>
                <a:gd name="T6" fmla="*/ 88 w 88"/>
                <a:gd name="T7" fmla="*/ 0 h 8"/>
              </a:gdLst>
              <a:ahLst/>
              <a:cxnLst>
                <a:cxn ang="0">
                  <a:pos x="T0" y="T1"/>
                </a:cxn>
                <a:cxn ang="0">
                  <a:pos x="T2" y="T3"/>
                </a:cxn>
                <a:cxn ang="0">
                  <a:pos x="T4" y="T5"/>
                </a:cxn>
                <a:cxn ang="0">
                  <a:pos x="T6" y="T7"/>
                </a:cxn>
              </a:cxnLst>
              <a:rect l="0" t="0" r="r" b="b"/>
              <a:pathLst>
                <a:path w="88" h="8">
                  <a:moveTo>
                    <a:pt x="0" y="8"/>
                  </a:moveTo>
                  <a:lnTo>
                    <a:pt x="14" y="6"/>
                  </a:lnTo>
                  <a:lnTo>
                    <a:pt x="80" y="4"/>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1" name="Freeform 139"/>
            <p:cNvSpPr>
              <a:spLocks noChangeAspect="1"/>
            </p:cNvSpPr>
            <p:nvPr/>
          </p:nvSpPr>
          <p:spPr bwMode="auto">
            <a:xfrm>
              <a:off x="738188" y="3889951"/>
              <a:ext cx="163512" cy="11112"/>
            </a:xfrm>
            <a:custGeom>
              <a:avLst/>
              <a:gdLst>
                <a:gd name="T0" fmla="*/ 0 w 128"/>
                <a:gd name="T1" fmla="*/ 8 h 8"/>
                <a:gd name="T2" fmla="*/ 22 w 128"/>
                <a:gd name="T3" fmla="*/ 4 h 8"/>
                <a:gd name="T4" fmla="*/ 108 w 128"/>
                <a:gd name="T5" fmla="*/ 2 h 8"/>
                <a:gd name="T6" fmla="*/ 128 w 128"/>
                <a:gd name="T7" fmla="*/ 0 h 8"/>
              </a:gdLst>
              <a:ahLst/>
              <a:cxnLst>
                <a:cxn ang="0">
                  <a:pos x="T0" y="T1"/>
                </a:cxn>
                <a:cxn ang="0">
                  <a:pos x="T2" y="T3"/>
                </a:cxn>
                <a:cxn ang="0">
                  <a:pos x="T4" y="T5"/>
                </a:cxn>
                <a:cxn ang="0">
                  <a:pos x="T6" y="T7"/>
                </a:cxn>
              </a:cxnLst>
              <a:rect l="0" t="0" r="r" b="b"/>
              <a:pathLst>
                <a:path w="128" h="8">
                  <a:moveTo>
                    <a:pt x="0" y="8"/>
                  </a:moveTo>
                  <a:lnTo>
                    <a:pt x="22" y="4"/>
                  </a:lnTo>
                  <a:lnTo>
                    <a:pt x="108" y="2"/>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2" name="Freeform 140"/>
            <p:cNvSpPr>
              <a:spLocks noChangeAspect="1"/>
            </p:cNvSpPr>
            <p:nvPr/>
          </p:nvSpPr>
          <p:spPr bwMode="auto">
            <a:xfrm>
              <a:off x="765175" y="3877251"/>
              <a:ext cx="111125" cy="11112"/>
            </a:xfrm>
            <a:custGeom>
              <a:avLst/>
              <a:gdLst>
                <a:gd name="T0" fmla="*/ 0 w 88"/>
                <a:gd name="T1" fmla="*/ 8 h 8"/>
                <a:gd name="T2" fmla="*/ 14 w 88"/>
                <a:gd name="T3" fmla="*/ 4 h 8"/>
                <a:gd name="T4" fmla="*/ 80 w 88"/>
                <a:gd name="T5" fmla="*/ 2 h 8"/>
                <a:gd name="T6" fmla="*/ 88 w 88"/>
                <a:gd name="T7" fmla="*/ 0 h 8"/>
              </a:gdLst>
              <a:ahLst/>
              <a:cxnLst>
                <a:cxn ang="0">
                  <a:pos x="T0" y="T1"/>
                </a:cxn>
                <a:cxn ang="0">
                  <a:pos x="T2" y="T3"/>
                </a:cxn>
                <a:cxn ang="0">
                  <a:pos x="T4" y="T5"/>
                </a:cxn>
                <a:cxn ang="0">
                  <a:pos x="T6" y="T7"/>
                </a:cxn>
              </a:cxnLst>
              <a:rect l="0" t="0" r="r" b="b"/>
              <a:pathLst>
                <a:path w="88" h="8">
                  <a:moveTo>
                    <a:pt x="0" y="8"/>
                  </a:moveTo>
                  <a:lnTo>
                    <a:pt x="14" y="4"/>
                  </a:lnTo>
                  <a:lnTo>
                    <a:pt x="80" y="2"/>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 name="Freeform 141"/>
            <p:cNvSpPr>
              <a:spLocks noChangeAspect="1"/>
            </p:cNvSpPr>
            <p:nvPr/>
          </p:nvSpPr>
          <p:spPr bwMode="auto">
            <a:xfrm>
              <a:off x="738188" y="3862963"/>
              <a:ext cx="163512" cy="9525"/>
            </a:xfrm>
            <a:custGeom>
              <a:avLst/>
              <a:gdLst>
                <a:gd name="T0" fmla="*/ 0 w 128"/>
                <a:gd name="T1" fmla="*/ 8 h 8"/>
                <a:gd name="T2" fmla="*/ 22 w 128"/>
                <a:gd name="T3" fmla="*/ 6 h 8"/>
                <a:gd name="T4" fmla="*/ 108 w 128"/>
                <a:gd name="T5" fmla="*/ 4 h 8"/>
                <a:gd name="T6" fmla="*/ 128 w 128"/>
                <a:gd name="T7" fmla="*/ 0 h 8"/>
              </a:gdLst>
              <a:ahLst/>
              <a:cxnLst>
                <a:cxn ang="0">
                  <a:pos x="T0" y="T1"/>
                </a:cxn>
                <a:cxn ang="0">
                  <a:pos x="T2" y="T3"/>
                </a:cxn>
                <a:cxn ang="0">
                  <a:pos x="T4" y="T5"/>
                </a:cxn>
                <a:cxn ang="0">
                  <a:pos x="T6" y="T7"/>
                </a:cxn>
              </a:cxnLst>
              <a:rect l="0" t="0" r="r" b="b"/>
              <a:pathLst>
                <a:path w="128" h="8">
                  <a:moveTo>
                    <a:pt x="0" y="8"/>
                  </a:moveTo>
                  <a:lnTo>
                    <a:pt x="22" y="6"/>
                  </a:lnTo>
                  <a:lnTo>
                    <a:pt x="108" y="4"/>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4" name="Freeform 142"/>
            <p:cNvSpPr>
              <a:spLocks noChangeAspect="1"/>
            </p:cNvSpPr>
            <p:nvPr/>
          </p:nvSpPr>
          <p:spPr bwMode="auto">
            <a:xfrm>
              <a:off x="765175" y="3850263"/>
              <a:ext cx="111125" cy="9525"/>
            </a:xfrm>
            <a:custGeom>
              <a:avLst/>
              <a:gdLst>
                <a:gd name="T0" fmla="*/ 0 w 88"/>
                <a:gd name="T1" fmla="*/ 8 h 8"/>
                <a:gd name="T2" fmla="*/ 14 w 88"/>
                <a:gd name="T3" fmla="*/ 4 h 8"/>
                <a:gd name="T4" fmla="*/ 80 w 88"/>
                <a:gd name="T5" fmla="*/ 2 h 8"/>
                <a:gd name="T6" fmla="*/ 88 w 88"/>
                <a:gd name="T7" fmla="*/ 0 h 8"/>
              </a:gdLst>
              <a:ahLst/>
              <a:cxnLst>
                <a:cxn ang="0">
                  <a:pos x="T0" y="T1"/>
                </a:cxn>
                <a:cxn ang="0">
                  <a:pos x="T2" y="T3"/>
                </a:cxn>
                <a:cxn ang="0">
                  <a:pos x="T4" y="T5"/>
                </a:cxn>
                <a:cxn ang="0">
                  <a:pos x="T6" y="T7"/>
                </a:cxn>
              </a:cxnLst>
              <a:rect l="0" t="0" r="r" b="b"/>
              <a:pathLst>
                <a:path w="88" h="8">
                  <a:moveTo>
                    <a:pt x="0" y="8"/>
                  </a:moveTo>
                  <a:lnTo>
                    <a:pt x="14" y="4"/>
                  </a:lnTo>
                  <a:lnTo>
                    <a:pt x="80" y="2"/>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 name="Freeform 143"/>
            <p:cNvSpPr>
              <a:spLocks noChangeAspect="1"/>
            </p:cNvSpPr>
            <p:nvPr/>
          </p:nvSpPr>
          <p:spPr bwMode="auto">
            <a:xfrm>
              <a:off x="738188" y="3834388"/>
              <a:ext cx="163512" cy="9525"/>
            </a:xfrm>
            <a:custGeom>
              <a:avLst/>
              <a:gdLst>
                <a:gd name="T0" fmla="*/ 0 w 128"/>
                <a:gd name="T1" fmla="*/ 8 h 8"/>
                <a:gd name="T2" fmla="*/ 22 w 128"/>
                <a:gd name="T3" fmla="*/ 6 h 8"/>
                <a:gd name="T4" fmla="*/ 108 w 128"/>
                <a:gd name="T5" fmla="*/ 4 h 8"/>
                <a:gd name="T6" fmla="*/ 128 w 128"/>
                <a:gd name="T7" fmla="*/ 0 h 8"/>
              </a:gdLst>
              <a:ahLst/>
              <a:cxnLst>
                <a:cxn ang="0">
                  <a:pos x="T0" y="T1"/>
                </a:cxn>
                <a:cxn ang="0">
                  <a:pos x="T2" y="T3"/>
                </a:cxn>
                <a:cxn ang="0">
                  <a:pos x="T4" y="T5"/>
                </a:cxn>
                <a:cxn ang="0">
                  <a:pos x="T6" y="T7"/>
                </a:cxn>
              </a:cxnLst>
              <a:rect l="0" t="0" r="r" b="b"/>
              <a:pathLst>
                <a:path w="128" h="8">
                  <a:moveTo>
                    <a:pt x="0" y="8"/>
                  </a:moveTo>
                  <a:lnTo>
                    <a:pt x="22" y="6"/>
                  </a:lnTo>
                  <a:lnTo>
                    <a:pt x="108" y="4"/>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6" name="Freeform 144"/>
            <p:cNvSpPr>
              <a:spLocks noChangeAspect="1"/>
            </p:cNvSpPr>
            <p:nvPr/>
          </p:nvSpPr>
          <p:spPr bwMode="auto">
            <a:xfrm>
              <a:off x="765175" y="3821688"/>
              <a:ext cx="111125" cy="9525"/>
            </a:xfrm>
            <a:custGeom>
              <a:avLst/>
              <a:gdLst>
                <a:gd name="T0" fmla="*/ 0 w 88"/>
                <a:gd name="T1" fmla="*/ 8 h 8"/>
                <a:gd name="T2" fmla="*/ 14 w 88"/>
                <a:gd name="T3" fmla="*/ 4 h 8"/>
                <a:gd name="T4" fmla="*/ 80 w 88"/>
                <a:gd name="T5" fmla="*/ 4 h 8"/>
                <a:gd name="T6" fmla="*/ 88 w 88"/>
                <a:gd name="T7" fmla="*/ 0 h 8"/>
              </a:gdLst>
              <a:ahLst/>
              <a:cxnLst>
                <a:cxn ang="0">
                  <a:pos x="T0" y="T1"/>
                </a:cxn>
                <a:cxn ang="0">
                  <a:pos x="T2" y="T3"/>
                </a:cxn>
                <a:cxn ang="0">
                  <a:pos x="T4" y="T5"/>
                </a:cxn>
                <a:cxn ang="0">
                  <a:pos x="T6" y="T7"/>
                </a:cxn>
              </a:cxnLst>
              <a:rect l="0" t="0" r="r" b="b"/>
              <a:pathLst>
                <a:path w="88" h="8">
                  <a:moveTo>
                    <a:pt x="0" y="8"/>
                  </a:moveTo>
                  <a:lnTo>
                    <a:pt x="14" y="4"/>
                  </a:lnTo>
                  <a:lnTo>
                    <a:pt x="80" y="4"/>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7" name="Freeform 145"/>
            <p:cNvSpPr>
              <a:spLocks noChangeAspect="1"/>
            </p:cNvSpPr>
            <p:nvPr/>
          </p:nvSpPr>
          <p:spPr bwMode="auto">
            <a:xfrm>
              <a:off x="738188" y="3808988"/>
              <a:ext cx="163512" cy="7938"/>
            </a:xfrm>
            <a:custGeom>
              <a:avLst/>
              <a:gdLst>
                <a:gd name="T0" fmla="*/ 0 w 128"/>
                <a:gd name="T1" fmla="*/ 6 h 6"/>
                <a:gd name="T2" fmla="*/ 22 w 128"/>
                <a:gd name="T3" fmla="*/ 4 h 6"/>
                <a:gd name="T4" fmla="*/ 108 w 128"/>
                <a:gd name="T5" fmla="*/ 2 h 6"/>
                <a:gd name="T6" fmla="*/ 128 w 128"/>
                <a:gd name="T7" fmla="*/ 0 h 6"/>
              </a:gdLst>
              <a:ahLst/>
              <a:cxnLst>
                <a:cxn ang="0">
                  <a:pos x="T0" y="T1"/>
                </a:cxn>
                <a:cxn ang="0">
                  <a:pos x="T2" y="T3"/>
                </a:cxn>
                <a:cxn ang="0">
                  <a:pos x="T4" y="T5"/>
                </a:cxn>
                <a:cxn ang="0">
                  <a:pos x="T6" y="T7"/>
                </a:cxn>
              </a:cxnLst>
              <a:rect l="0" t="0" r="r" b="b"/>
              <a:pathLst>
                <a:path w="128" h="6">
                  <a:moveTo>
                    <a:pt x="0" y="6"/>
                  </a:moveTo>
                  <a:lnTo>
                    <a:pt x="22" y="4"/>
                  </a:lnTo>
                  <a:lnTo>
                    <a:pt x="108" y="2"/>
                  </a:lnTo>
                  <a:lnTo>
                    <a:pt x="12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8" name="Freeform 146"/>
            <p:cNvSpPr>
              <a:spLocks noChangeAspect="1"/>
            </p:cNvSpPr>
            <p:nvPr/>
          </p:nvSpPr>
          <p:spPr bwMode="auto">
            <a:xfrm>
              <a:off x="765175" y="3793113"/>
              <a:ext cx="111125" cy="11113"/>
            </a:xfrm>
            <a:custGeom>
              <a:avLst/>
              <a:gdLst>
                <a:gd name="T0" fmla="*/ 0 w 88"/>
                <a:gd name="T1" fmla="*/ 8 h 8"/>
                <a:gd name="T2" fmla="*/ 14 w 88"/>
                <a:gd name="T3" fmla="*/ 6 h 8"/>
                <a:gd name="T4" fmla="*/ 80 w 88"/>
                <a:gd name="T5" fmla="*/ 4 h 8"/>
                <a:gd name="T6" fmla="*/ 88 w 88"/>
                <a:gd name="T7" fmla="*/ 0 h 8"/>
              </a:gdLst>
              <a:ahLst/>
              <a:cxnLst>
                <a:cxn ang="0">
                  <a:pos x="T0" y="T1"/>
                </a:cxn>
                <a:cxn ang="0">
                  <a:pos x="T2" y="T3"/>
                </a:cxn>
                <a:cxn ang="0">
                  <a:pos x="T4" y="T5"/>
                </a:cxn>
                <a:cxn ang="0">
                  <a:pos x="T6" y="T7"/>
                </a:cxn>
              </a:cxnLst>
              <a:rect l="0" t="0" r="r" b="b"/>
              <a:pathLst>
                <a:path w="88" h="8">
                  <a:moveTo>
                    <a:pt x="0" y="8"/>
                  </a:moveTo>
                  <a:lnTo>
                    <a:pt x="14" y="6"/>
                  </a:lnTo>
                  <a:lnTo>
                    <a:pt x="80" y="4"/>
                  </a:lnTo>
                  <a:lnTo>
                    <a:pt x="88" y="0"/>
                  </a:lnTo>
                </a:path>
              </a:pathLst>
            </a:custGeom>
            <a:noFill/>
            <a:ln w="3175">
              <a:solidFill>
                <a:srgbClr val="1B027D"/>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49" name="Picture 1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0163" y="3901063"/>
              <a:ext cx="244475" cy="6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0" name="Rectangle 148"/>
            <p:cNvSpPr>
              <a:spLocks noChangeAspect="1" noChangeArrowheads="1"/>
            </p:cNvSpPr>
            <p:nvPr/>
          </p:nvSpPr>
          <p:spPr bwMode="auto">
            <a:xfrm>
              <a:off x="3856038" y="3910588"/>
              <a:ext cx="215900" cy="44450"/>
            </a:xfrm>
            <a:prstGeom prst="rect">
              <a:avLst/>
            </a:prstGeom>
            <a:noFill/>
            <a:ln w="6350">
              <a:solidFill>
                <a:srgbClr val="5EB128"/>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1" name="Rectangle 149"/>
            <p:cNvSpPr>
              <a:spLocks noChangeAspect="1" noChangeArrowheads="1"/>
            </p:cNvSpPr>
            <p:nvPr/>
          </p:nvSpPr>
          <p:spPr bwMode="auto">
            <a:xfrm>
              <a:off x="3898900" y="3464501"/>
              <a:ext cx="142875" cy="352425"/>
            </a:xfrm>
            <a:prstGeom prst="rect">
              <a:avLst/>
            </a:prstGeom>
            <a:solidFill>
              <a:srgbClr val="9093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2" name="Rectangle 150"/>
            <p:cNvSpPr>
              <a:spLocks noChangeAspect="1" noChangeArrowheads="1"/>
            </p:cNvSpPr>
            <p:nvPr/>
          </p:nvSpPr>
          <p:spPr bwMode="auto">
            <a:xfrm>
              <a:off x="3898900" y="3464501"/>
              <a:ext cx="142875" cy="35242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3" name="Freeform 151"/>
            <p:cNvSpPr>
              <a:spLocks noChangeAspect="1"/>
            </p:cNvSpPr>
            <p:nvPr/>
          </p:nvSpPr>
          <p:spPr bwMode="auto">
            <a:xfrm>
              <a:off x="544513" y="3951863"/>
              <a:ext cx="63500" cy="20638"/>
            </a:xfrm>
            <a:custGeom>
              <a:avLst/>
              <a:gdLst>
                <a:gd name="T0" fmla="*/ 0 w 50"/>
                <a:gd name="T1" fmla="*/ 0 h 16"/>
                <a:gd name="T2" fmla="*/ 2 w 50"/>
                <a:gd name="T3" fmla="*/ 6 h 16"/>
                <a:gd name="T4" fmla="*/ 8 w 50"/>
                <a:gd name="T5" fmla="*/ 12 h 16"/>
                <a:gd name="T6" fmla="*/ 16 w 50"/>
                <a:gd name="T7" fmla="*/ 14 h 16"/>
                <a:gd name="T8" fmla="*/ 24 w 50"/>
                <a:gd name="T9" fmla="*/ 16 h 16"/>
                <a:gd name="T10" fmla="*/ 34 w 50"/>
                <a:gd name="T11" fmla="*/ 14 h 16"/>
                <a:gd name="T12" fmla="*/ 42 w 50"/>
                <a:gd name="T13" fmla="*/ 12 h 16"/>
                <a:gd name="T14" fmla="*/ 48 w 50"/>
                <a:gd name="T15" fmla="*/ 8 h 16"/>
                <a:gd name="T16" fmla="*/ 50 w 50"/>
                <a:gd name="T17" fmla="*/ 0 h 16"/>
                <a:gd name="T18" fmla="*/ 0 w 50"/>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6">
                  <a:moveTo>
                    <a:pt x="0" y="0"/>
                  </a:moveTo>
                  <a:lnTo>
                    <a:pt x="2" y="6"/>
                  </a:lnTo>
                  <a:lnTo>
                    <a:pt x="8" y="12"/>
                  </a:lnTo>
                  <a:lnTo>
                    <a:pt x="16" y="14"/>
                  </a:lnTo>
                  <a:lnTo>
                    <a:pt x="24" y="16"/>
                  </a:lnTo>
                  <a:lnTo>
                    <a:pt x="34" y="14"/>
                  </a:lnTo>
                  <a:lnTo>
                    <a:pt x="42" y="12"/>
                  </a:lnTo>
                  <a:lnTo>
                    <a:pt x="48" y="8"/>
                  </a:lnTo>
                  <a:lnTo>
                    <a:pt x="50" y="0"/>
                  </a:lnTo>
                  <a:lnTo>
                    <a:pt x="0" y="0"/>
                  </a:lnTo>
                  <a:close/>
                </a:path>
              </a:pathLst>
            </a:custGeom>
            <a:solidFill>
              <a:srgbClr val="90938D"/>
            </a:solidFill>
            <a:ln w="3175">
              <a:solidFill>
                <a:srgbClr val="000000"/>
              </a:solidFill>
              <a:prstDash val="solid"/>
              <a:round/>
              <a:headEnd/>
              <a:tailEnd/>
            </a:ln>
          </p:spPr>
          <p:txBody>
            <a:bodyPr/>
            <a:lstStyle/>
            <a:p>
              <a:endParaRPr lang="en-US"/>
            </a:p>
          </p:txBody>
        </p:sp>
        <p:sp>
          <p:nvSpPr>
            <p:cNvPr id="154" name="Freeform 152"/>
            <p:cNvSpPr>
              <a:spLocks noChangeAspect="1"/>
            </p:cNvSpPr>
            <p:nvPr/>
          </p:nvSpPr>
          <p:spPr bwMode="auto">
            <a:xfrm>
              <a:off x="615950" y="3951863"/>
              <a:ext cx="63500" cy="20638"/>
            </a:xfrm>
            <a:custGeom>
              <a:avLst/>
              <a:gdLst>
                <a:gd name="T0" fmla="*/ 0 w 50"/>
                <a:gd name="T1" fmla="*/ 0 h 16"/>
                <a:gd name="T2" fmla="*/ 2 w 50"/>
                <a:gd name="T3" fmla="*/ 6 h 16"/>
                <a:gd name="T4" fmla="*/ 8 w 50"/>
                <a:gd name="T5" fmla="*/ 12 h 16"/>
                <a:gd name="T6" fmla="*/ 16 w 50"/>
                <a:gd name="T7" fmla="*/ 14 h 16"/>
                <a:gd name="T8" fmla="*/ 26 w 50"/>
                <a:gd name="T9" fmla="*/ 16 h 16"/>
                <a:gd name="T10" fmla="*/ 34 w 50"/>
                <a:gd name="T11" fmla="*/ 14 h 16"/>
                <a:gd name="T12" fmla="*/ 42 w 50"/>
                <a:gd name="T13" fmla="*/ 12 h 16"/>
                <a:gd name="T14" fmla="*/ 48 w 50"/>
                <a:gd name="T15" fmla="*/ 8 h 16"/>
                <a:gd name="T16" fmla="*/ 50 w 50"/>
                <a:gd name="T17" fmla="*/ 0 h 16"/>
                <a:gd name="T18" fmla="*/ 0 w 50"/>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6">
                  <a:moveTo>
                    <a:pt x="0" y="0"/>
                  </a:moveTo>
                  <a:lnTo>
                    <a:pt x="2" y="6"/>
                  </a:lnTo>
                  <a:lnTo>
                    <a:pt x="8" y="12"/>
                  </a:lnTo>
                  <a:lnTo>
                    <a:pt x="16" y="14"/>
                  </a:lnTo>
                  <a:lnTo>
                    <a:pt x="26" y="16"/>
                  </a:lnTo>
                  <a:lnTo>
                    <a:pt x="34" y="14"/>
                  </a:lnTo>
                  <a:lnTo>
                    <a:pt x="42" y="12"/>
                  </a:lnTo>
                  <a:lnTo>
                    <a:pt x="48" y="8"/>
                  </a:lnTo>
                  <a:lnTo>
                    <a:pt x="50" y="0"/>
                  </a:lnTo>
                  <a:lnTo>
                    <a:pt x="0" y="0"/>
                  </a:lnTo>
                  <a:close/>
                </a:path>
              </a:pathLst>
            </a:custGeom>
            <a:solidFill>
              <a:srgbClr val="90938D"/>
            </a:solidFill>
            <a:ln w="3175">
              <a:solidFill>
                <a:srgbClr val="000000"/>
              </a:solidFill>
              <a:prstDash val="solid"/>
              <a:round/>
              <a:headEnd/>
              <a:tailEnd/>
            </a:ln>
          </p:spPr>
          <p:txBody>
            <a:bodyPr/>
            <a:lstStyle/>
            <a:p>
              <a:endParaRPr lang="en-US"/>
            </a:p>
          </p:txBody>
        </p:sp>
        <p:sp>
          <p:nvSpPr>
            <p:cNvPr id="155" name="Rectangle 153"/>
            <p:cNvSpPr>
              <a:spLocks noChangeAspect="1" noChangeArrowheads="1"/>
            </p:cNvSpPr>
            <p:nvPr/>
          </p:nvSpPr>
          <p:spPr bwMode="auto">
            <a:xfrm>
              <a:off x="522288" y="3616901"/>
              <a:ext cx="177800" cy="292100"/>
            </a:xfrm>
            <a:prstGeom prst="rect">
              <a:avLst/>
            </a:prstGeom>
            <a:solidFill>
              <a:srgbClr val="8783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6" name="Rectangle 154"/>
            <p:cNvSpPr>
              <a:spLocks noChangeAspect="1" noChangeArrowheads="1"/>
            </p:cNvSpPr>
            <p:nvPr/>
          </p:nvSpPr>
          <p:spPr bwMode="auto">
            <a:xfrm>
              <a:off x="522288" y="3616901"/>
              <a:ext cx="177800" cy="292100"/>
            </a:xfrm>
            <a:prstGeom prst="rect">
              <a:avLst/>
            </a:prstGeom>
            <a:noFill/>
            <a:ln w="3175">
              <a:solidFill>
                <a:srgbClr val="1E060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7" name="Rectangle 155"/>
            <p:cNvSpPr>
              <a:spLocks noChangeAspect="1" noChangeArrowheads="1"/>
            </p:cNvSpPr>
            <p:nvPr/>
          </p:nvSpPr>
          <p:spPr bwMode="auto">
            <a:xfrm>
              <a:off x="636588" y="3951863"/>
              <a:ext cx="23812" cy="63500"/>
            </a:xfrm>
            <a:prstGeom prst="rect">
              <a:avLst/>
            </a:prstGeom>
            <a:solidFill>
              <a:srgbClr val="D4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8" name="Rectangle 156"/>
            <p:cNvSpPr>
              <a:spLocks noChangeAspect="1" noChangeArrowheads="1"/>
            </p:cNvSpPr>
            <p:nvPr/>
          </p:nvSpPr>
          <p:spPr bwMode="auto">
            <a:xfrm>
              <a:off x="636588" y="3951863"/>
              <a:ext cx="23812" cy="63500"/>
            </a:xfrm>
            <a:prstGeom prst="rect">
              <a:avLst/>
            </a:prstGeom>
            <a:noFill/>
            <a:ln w="3175">
              <a:solidFill>
                <a:srgbClr val="1E060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 name="Rectangle 157"/>
            <p:cNvSpPr>
              <a:spLocks noChangeAspect="1" noChangeArrowheads="1"/>
            </p:cNvSpPr>
            <p:nvPr/>
          </p:nvSpPr>
          <p:spPr bwMode="auto">
            <a:xfrm>
              <a:off x="565150" y="3951863"/>
              <a:ext cx="23813" cy="63500"/>
            </a:xfrm>
            <a:prstGeom prst="rect">
              <a:avLst/>
            </a:prstGeom>
            <a:solidFill>
              <a:srgbClr val="D4D3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60" name="Rectangle 158"/>
            <p:cNvSpPr>
              <a:spLocks noChangeAspect="1" noChangeArrowheads="1"/>
            </p:cNvSpPr>
            <p:nvPr/>
          </p:nvSpPr>
          <p:spPr bwMode="auto">
            <a:xfrm>
              <a:off x="565150" y="3951863"/>
              <a:ext cx="23813" cy="63500"/>
            </a:xfrm>
            <a:prstGeom prst="rect">
              <a:avLst/>
            </a:prstGeom>
            <a:noFill/>
            <a:ln w="3175">
              <a:solidFill>
                <a:srgbClr val="1E060A"/>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1" name="Rectangle 159"/>
            <p:cNvSpPr>
              <a:spLocks noChangeAspect="1" noChangeArrowheads="1"/>
            </p:cNvSpPr>
            <p:nvPr/>
          </p:nvSpPr>
          <p:spPr bwMode="auto">
            <a:xfrm>
              <a:off x="542925" y="3464501"/>
              <a:ext cx="139700" cy="352425"/>
            </a:xfrm>
            <a:prstGeom prst="rect">
              <a:avLst/>
            </a:prstGeom>
            <a:solidFill>
              <a:srgbClr val="9093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62" name="Rectangle 160"/>
            <p:cNvSpPr>
              <a:spLocks noChangeAspect="1" noChangeArrowheads="1"/>
            </p:cNvSpPr>
            <p:nvPr/>
          </p:nvSpPr>
          <p:spPr bwMode="auto">
            <a:xfrm>
              <a:off x="542925" y="3464501"/>
              <a:ext cx="139700" cy="352425"/>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63" name="Picture 1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950" y="3897888"/>
              <a:ext cx="252413" cy="6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 name="Rectangle 162"/>
            <p:cNvSpPr>
              <a:spLocks noChangeAspect="1" noChangeArrowheads="1"/>
            </p:cNvSpPr>
            <p:nvPr/>
          </p:nvSpPr>
          <p:spPr bwMode="auto">
            <a:xfrm>
              <a:off x="504825" y="3909001"/>
              <a:ext cx="223838" cy="42862"/>
            </a:xfrm>
            <a:prstGeom prst="rect">
              <a:avLst/>
            </a:prstGeom>
            <a:noFill/>
            <a:ln w="6350">
              <a:solidFill>
                <a:srgbClr val="5EB128"/>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 name="Rectangle 164"/>
            <p:cNvSpPr>
              <a:spLocks noChangeAspect="1" noChangeArrowheads="1"/>
            </p:cNvSpPr>
            <p:nvPr/>
          </p:nvSpPr>
          <p:spPr bwMode="auto">
            <a:xfrm>
              <a:off x="2063750" y="3137476"/>
              <a:ext cx="4572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charset="0"/>
                </a:rPr>
                <a:t>130 mm</a:t>
              </a:r>
              <a:endParaRPr lang="en-GB" sz="1000">
                <a:latin typeface="Helvetica" charset="0"/>
              </a:endParaRPr>
            </a:p>
          </p:txBody>
        </p:sp>
        <p:sp>
          <p:nvSpPr>
            <p:cNvPr id="166" name="Line 165"/>
            <p:cNvSpPr>
              <a:spLocks noChangeAspect="1" noChangeShapeType="1"/>
            </p:cNvSpPr>
            <p:nvPr/>
          </p:nvSpPr>
          <p:spPr bwMode="auto">
            <a:xfrm flipH="1">
              <a:off x="593725" y="3208913"/>
              <a:ext cx="1331913"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 name="Freeform 166"/>
            <p:cNvSpPr>
              <a:spLocks noChangeAspect="1"/>
            </p:cNvSpPr>
            <p:nvPr/>
          </p:nvSpPr>
          <p:spPr bwMode="auto">
            <a:xfrm>
              <a:off x="506413" y="3183513"/>
              <a:ext cx="104775" cy="50800"/>
            </a:xfrm>
            <a:custGeom>
              <a:avLst/>
              <a:gdLst>
                <a:gd name="T0" fmla="*/ 82 w 82"/>
                <a:gd name="T1" fmla="*/ 0 h 40"/>
                <a:gd name="T2" fmla="*/ 0 w 82"/>
                <a:gd name="T3" fmla="*/ 22 h 40"/>
                <a:gd name="T4" fmla="*/ 82 w 82"/>
                <a:gd name="T5" fmla="*/ 40 h 40"/>
                <a:gd name="T6" fmla="*/ 82 w 82"/>
                <a:gd name="T7" fmla="*/ 0 h 40"/>
              </a:gdLst>
              <a:ahLst/>
              <a:cxnLst>
                <a:cxn ang="0">
                  <a:pos x="T0" y="T1"/>
                </a:cxn>
                <a:cxn ang="0">
                  <a:pos x="T2" y="T3"/>
                </a:cxn>
                <a:cxn ang="0">
                  <a:pos x="T4" y="T5"/>
                </a:cxn>
                <a:cxn ang="0">
                  <a:pos x="T6" y="T7"/>
                </a:cxn>
              </a:cxnLst>
              <a:rect l="0" t="0" r="r" b="b"/>
              <a:pathLst>
                <a:path w="82" h="40">
                  <a:moveTo>
                    <a:pt x="82" y="0"/>
                  </a:moveTo>
                  <a:lnTo>
                    <a:pt x="0" y="22"/>
                  </a:lnTo>
                  <a:lnTo>
                    <a:pt x="82" y="40"/>
                  </a:lnTo>
                  <a:lnTo>
                    <a:pt x="8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8" name="Freeform 167"/>
            <p:cNvSpPr>
              <a:spLocks noChangeAspect="1"/>
            </p:cNvSpPr>
            <p:nvPr/>
          </p:nvSpPr>
          <p:spPr bwMode="auto">
            <a:xfrm>
              <a:off x="3962400" y="3180338"/>
              <a:ext cx="104775" cy="52388"/>
            </a:xfrm>
            <a:custGeom>
              <a:avLst/>
              <a:gdLst>
                <a:gd name="T0" fmla="*/ 0 w 82"/>
                <a:gd name="T1" fmla="*/ 40 h 40"/>
                <a:gd name="T2" fmla="*/ 82 w 82"/>
                <a:gd name="T3" fmla="*/ 22 h 40"/>
                <a:gd name="T4" fmla="*/ 0 w 82"/>
                <a:gd name="T5" fmla="*/ 0 h 40"/>
                <a:gd name="T6" fmla="*/ 0 w 82"/>
                <a:gd name="T7" fmla="*/ 40 h 40"/>
              </a:gdLst>
              <a:ahLst/>
              <a:cxnLst>
                <a:cxn ang="0">
                  <a:pos x="T0" y="T1"/>
                </a:cxn>
                <a:cxn ang="0">
                  <a:pos x="T2" y="T3"/>
                </a:cxn>
                <a:cxn ang="0">
                  <a:pos x="T4" y="T5"/>
                </a:cxn>
                <a:cxn ang="0">
                  <a:pos x="T6" y="T7"/>
                </a:cxn>
              </a:cxnLst>
              <a:rect l="0" t="0" r="r" b="b"/>
              <a:pathLst>
                <a:path w="82" h="40">
                  <a:moveTo>
                    <a:pt x="0" y="40"/>
                  </a:moveTo>
                  <a:lnTo>
                    <a:pt x="82" y="22"/>
                  </a:lnTo>
                  <a:lnTo>
                    <a:pt x="0" y="0"/>
                  </a:lnTo>
                  <a:lnTo>
                    <a:pt x="0"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9" name="Line 168"/>
            <p:cNvSpPr>
              <a:spLocks noChangeAspect="1" noChangeShapeType="1"/>
            </p:cNvSpPr>
            <p:nvPr/>
          </p:nvSpPr>
          <p:spPr bwMode="auto">
            <a:xfrm>
              <a:off x="2690813" y="3208913"/>
              <a:ext cx="128905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70" name="Picture 1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263" y="3850263"/>
              <a:ext cx="30162" cy="3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 name="Picture 1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51300" y="3099376"/>
              <a:ext cx="23813"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2" name="Line 171"/>
            <p:cNvSpPr>
              <a:spLocks noChangeAspect="1" noChangeShapeType="1"/>
            </p:cNvSpPr>
            <p:nvPr/>
          </p:nvSpPr>
          <p:spPr bwMode="auto">
            <a:xfrm flipV="1">
              <a:off x="4067175" y="3108901"/>
              <a:ext cx="1588" cy="192087"/>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73" name="Picture 17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888" y="3086676"/>
              <a:ext cx="22225" cy="24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 name="Line 173"/>
            <p:cNvSpPr>
              <a:spLocks noChangeAspect="1" noChangeShapeType="1"/>
            </p:cNvSpPr>
            <p:nvPr/>
          </p:nvSpPr>
          <p:spPr bwMode="auto">
            <a:xfrm>
              <a:off x="511175" y="3099376"/>
              <a:ext cx="1588" cy="21431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 name="Freeform 174"/>
            <p:cNvSpPr>
              <a:spLocks noChangeAspect="1"/>
            </p:cNvSpPr>
            <p:nvPr/>
          </p:nvSpPr>
          <p:spPr bwMode="auto">
            <a:xfrm>
              <a:off x="3238500" y="2848551"/>
              <a:ext cx="660400" cy="666750"/>
            </a:xfrm>
            <a:custGeom>
              <a:avLst/>
              <a:gdLst>
                <a:gd name="T0" fmla="*/ 518 w 518"/>
                <a:gd name="T1" fmla="*/ 522 h 522"/>
                <a:gd name="T2" fmla="*/ 496 w 518"/>
                <a:gd name="T3" fmla="*/ 520 h 522"/>
                <a:gd name="T4" fmla="*/ 472 w 518"/>
                <a:gd name="T5" fmla="*/ 518 h 522"/>
                <a:gd name="T6" fmla="*/ 444 w 518"/>
                <a:gd name="T7" fmla="*/ 512 h 522"/>
                <a:gd name="T8" fmla="*/ 416 w 518"/>
                <a:gd name="T9" fmla="*/ 504 h 522"/>
                <a:gd name="T10" fmla="*/ 354 w 518"/>
                <a:gd name="T11" fmla="*/ 484 h 522"/>
                <a:gd name="T12" fmla="*/ 292 w 518"/>
                <a:gd name="T13" fmla="*/ 460 h 522"/>
                <a:gd name="T14" fmla="*/ 232 w 518"/>
                <a:gd name="T15" fmla="*/ 432 h 522"/>
                <a:gd name="T16" fmla="*/ 176 w 518"/>
                <a:gd name="T17" fmla="*/ 404 h 522"/>
                <a:gd name="T18" fmla="*/ 152 w 518"/>
                <a:gd name="T19" fmla="*/ 388 h 522"/>
                <a:gd name="T20" fmla="*/ 130 w 518"/>
                <a:gd name="T21" fmla="*/ 374 h 522"/>
                <a:gd name="T22" fmla="*/ 112 w 518"/>
                <a:gd name="T23" fmla="*/ 360 h 522"/>
                <a:gd name="T24" fmla="*/ 96 w 518"/>
                <a:gd name="T25" fmla="*/ 348 h 522"/>
                <a:gd name="T26" fmla="*/ 72 w 518"/>
                <a:gd name="T27" fmla="*/ 322 h 522"/>
                <a:gd name="T28" fmla="*/ 52 w 518"/>
                <a:gd name="T29" fmla="*/ 300 h 522"/>
                <a:gd name="T30" fmla="*/ 44 w 518"/>
                <a:gd name="T31" fmla="*/ 286 h 522"/>
                <a:gd name="T32" fmla="*/ 36 w 518"/>
                <a:gd name="T33" fmla="*/ 272 h 522"/>
                <a:gd name="T34" fmla="*/ 28 w 518"/>
                <a:gd name="T35" fmla="*/ 256 h 522"/>
                <a:gd name="T36" fmla="*/ 22 w 518"/>
                <a:gd name="T37" fmla="*/ 238 h 522"/>
                <a:gd name="T38" fmla="*/ 18 w 518"/>
                <a:gd name="T39" fmla="*/ 218 h 522"/>
                <a:gd name="T40" fmla="*/ 12 w 518"/>
                <a:gd name="T41" fmla="*/ 196 h 522"/>
                <a:gd name="T42" fmla="*/ 6 w 518"/>
                <a:gd name="T43" fmla="*/ 144 h 522"/>
                <a:gd name="T44" fmla="*/ 0 w 518"/>
                <a:gd name="T45" fmla="*/ 78 h 522"/>
                <a:gd name="T46" fmla="*/ 0 w 518"/>
                <a:gd name="T47"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8" h="522">
                  <a:moveTo>
                    <a:pt x="518" y="522"/>
                  </a:moveTo>
                  <a:lnTo>
                    <a:pt x="496" y="520"/>
                  </a:lnTo>
                  <a:lnTo>
                    <a:pt x="472" y="518"/>
                  </a:lnTo>
                  <a:lnTo>
                    <a:pt x="444" y="512"/>
                  </a:lnTo>
                  <a:lnTo>
                    <a:pt x="416" y="504"/>
                  </a:lnTo>
                  <a:lnTo>
                    <a:pt x="354" y="484"/>
                  </a:lnTo>
                  <a:lnTo>
                    <a:pt x="292" y="460"/>
                  </a:lnTo>
                  <a:lnTo>
                    <a:pt x="232" y="432"/>
                  </a:lnTo>
                  <a:lnTo>
                    <a:pt x="176" y="404"/>
                  </a:lnTo>
                  <a:lnTo>
                    <a:pt x="152" y="388"/>
                  </a:lnTo>
                  <a:lnTo>
                    <a:pt x="130" y="374"/>
                  </a:lnTo>
                  <a:lnTo>
                    <a:pt x="112" y="360"/>
                  </a:lnTo>
                  <a:lnTo>
                    <a:pt x="96" y="348"/>
                  </a:lnTo>
                  <a:lnTo>
                    <a:pt x="72" y="322"/>
                  </a:lnTo>
                  <a:lnTo>
                    <a:pt x="52" y="300"/>
                  </a:lnTo>
                  <a:lnTo>
                    <a:pt x="44" y="286"/>
                  </a:lnTo>
                  <a:lnTo>
                    <a:pt x="36" y="272"/>
                  </a:lnTo>
                  <a:lnTo>
                    <a:pt x="28" y="256"/>
                  </a:lnTo>
                  <a:lnTo>
                    <a:pt x="22" y="238"/>
                  </a:lnTo>
                  <a:lnTo>
                    <a:pt x="18" y="218"/>
                  </a:lnTo>
                  <a:lnTo>
                    <a:pt x="12" y="196"/>
                  </a:lnTo>
                  <a:lnTo>
                    <a:pt x="6" y="144"/>
                  </a:lnTo>
                  <a:lnTo>
                    <a:pt x="0" y="78"/>
                  </a:lnTo>
                  <a:lnTo>
                    <a:pt x="0" y="0"/>
                  </a:lnTo>
                </a:path>
              </a:pathLst>
            </a:custGeom>
            <a:noFill/>
            <a:ln w="47625">
              <a:solidFill>
                <a:srgbClr val="7F0F5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6" name="Freeform 175"/>
            <p:cNvSpPr>
              <a:spLocks noChangeAspect="1"/>
            </p:cNvSpPr>
            <p:nvPr/>
          </p:nvSpPr>
          <p:spPr bwMode="auto">
            <a:xfrm>
              <a:off x="682625" y="2805688"/>
              <a:ext cx="709613" cy="735013"/>
            </a:xfrm>
            <a:custGeom>
              <a:avLst/>
              <a:gdLst>
                <a:gd name="T0" fmla="*/ 0 w 556"/>
                <a:gd name="T1" fmla="*/ 576 h 576"/>
                <a:gd name="T2" fmla="*/ 16 w 556"/>
                <a:gd name="T3" fmla="*/ 574 h 576"/>
                <a:gd name="T4" fmla="*/ 32 w 556"/>
                <a:gd name="T5" fmla="*/ 574 h 576"/>
                <a:gd name="T6" fmla="*/ 46 w 556"/>
                <a:gd name="T7" fmla="*/ 570 h 576"/>
                <a:gd name="T8" fmla="*/ 60 w 556"/>
                <a:gd name="T9" fmla="*/ 564 h 576"/>
                <a:gd name="T10" fmla="*/ 78 w 556"/>
                <a:gd name="T11" fmla="*/ 556 h 576"/>
                <a:gd name="T12" fmla="*/ 98 w 556"/>
                <a:gd name="T13" fmla="*/ 544 h 576"/>
                <a:gd name="T14" fmla="*/ 156 w 556"/>
                <a:gd name="T15" fmla="*/ 506 h 576"/>
                <a:gd name="T16" fmla="*/ 180 w 556"/>
                <a:gd name="T17" fmla="*/ 490 h 576"/>
                <a:gd name="T18" fmla="*/ 200 w 556"/>
                <a:gd name="T19" fmla="*/ 474 h 576"/>
                <a:gd name="T20" fmla="*/ 216 w 556"/>
                <a:gd name="T21" fmla="*/ 460 h 576"/>
                <a:gd name="T22" fmla="*/ 232 w 556"/>
                <a:gd name="T23" fmla="*/ 446 h 576"/>
                <a:gd name="T24" fmla="*/ 254 w 556"/>
                <a:gd name="T25" fmla="*/ 420 h 576"/>
                <a:gd name="T26" fmla="*/ 274 w 556"/>
                <a:gd name="T27" fmla="*/ 392 h 576"/>
                <a:gd name="T28" fmla="*/ 296 w 556"/>
                <a:gd name="T29" fmla="*/ 362 h 576"/>
                <a:gd name="T30" fmla="*/ 324 w 556"/>
                <a:gd name="T31" fmla="*/ 334 h 576"/>
                <a:gd name="T32" fmla="*/ 342 w 556"/>
                <a:gd name="T33" fmla="*/ 314 h 576"/>
                <a:gd name="T34" fmla="*/ 362 w 556"/>
                <a:gd name="T35" fmla="*/ 294 h 576"/>
                <a:gd name="T36" fmla="*/ 388 w 556"/>
                <a:gd name="T37" fmla="*/ 272 h 576"/>
                <a:gd name="T38" fmla="*/ 418 w 556"/>
                <a:gd name="T39" fmla="*/ 248 h 576"/>
                <a:gd name="T40" fmla="*/ 442 w 556"/>
                <a:gd name="T41" fmla="*/ 228 h 576"/>
                <a:gd name="T42" fmla="*/ 462 w 556"/>
                <a:gd name="T43" fmla="*/ 204 h 576"/>
                <a:gd name="T44" fmla="*/ 482 w 556"/>
                <a:gd name="T45" fmla="*/ 176 h 576"/>
                <a:gd name="T46" fmla="*/ 498 w 556"/>
                <a:gd name="T47" fmla="*/ 146 h 576"/>
                <a:gd name="T48" fmla="*/ 514 w 556"/>
                <a:gd name="T49" fmla="*/ 114 h 576"/>
                <a:gd name="T50" fmla="*/ 528 w 556"/>
                <a:gd name="T51" fmla="*/ 78 h 576"/>
                <a:gd name="T52" fmla="*/ 542 w 556"/>
                <a:gd name="T53" fmla="*/ 40 h 576"/>
                <a:gd name="T54" fmla="*/ 556 w 556"/>
                <a:gd name="T5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6" h="576">
                  <a:moveTo>
                    <a:pt x="0" y="576"/>
                  </a:moveTo>
                  <a:lnTo>
                    <a:pt x="16" y="574"/>
                  </a:lnTo>
                  <a:lnTo>
                    <a:pt x="32" y="574"/>
                  </a:lnTo>
                  <a:lnTo>
                    <a:pt x="46" y="570"/>
                  </a:lnTo>
                  <a:lnTo>
                    <a:pt x="60" y="564"/>
                  </a:lnTo>
                  <a:lnTo>
                    <a:pt x="78" y="556"/>
                  </a:lnTo>
                  <a:lnTo>
                    <a:pt x="98" y="544"/>
                  </a:lnTo>
                  <a:lnTo>
                    <a:pt x="156" y="506"/>
                  </a:lnTo>
                  <a:lnTo>
                    <a:pt x="180" y="490"/>
                  </a:lnTo>
                  <a:lnTo>
                    <a:pt x="200" y="474"/>
                  </a:lnTo>
                  <a:lnTo>
                    <a:pt x="216" y="460"/>
                  </a:lnTo>
                  <a:lnTo>
                    <a:pt x="232" y="446"/>
                  </a:lnTo>
                  <a:lnTo>
                    <a:pt x="254" y="420"/>
                  </a:lnTo>
                  <a:lnTo>
                    <a:pt x="274" y="392"/>
                  </a:lnTo>
                  <a:lnTo>
                    <a:pt x="296" y="362"/>
                  </a:lnTo>
                  <a:lnTo>
                    <a:pt x="324" y="334"/>
                  </a:lnTo>
                  <a:lnTo>
                    <a:pt x="342" y="314"/>
                  </a:lnTo>
                  <a:lnTo>
                    <a:pt x="362" y="294"/>
                  </a:lnTo>
                  <a:lnTo>
                    <a:pt x="388" y="272"/>
                  </a:lnTo>
                  <a:lnTo>
                    <a:pt x="418" y="248"/>
                  </a:lnTo>
                  <a:lnTo>
                    <a:pt x="442" y="228"/>
                  </a:lnTo>
                  <a:lnTo>
                    <a:pt x="462" y="204"/>
                  </a:lnTo>
                  <a:lnTo>
                    <a:pt x="482" y="176"/>
                  </a:lnTo>
                  <a:lnTo>
                    <a:pt x="498" y="146"/>
                  </a:lnTo>
                  <a:lnTo>
                    <a:pt x="514" y="114"/>
                  </a:lnTo>
                  <a:lnTo>
                    <a:pt x="528" y="78"/>
                  </a:lnTo>
                  <a:lnTo>
                    <a:pt x="542" y="40"/>
                  </a:lnTo>
                  <a:lnTo>
                    <a:pt x="556" y="0"/>
                  </a:lnTo>
                </a:path>
              </a:pathLst>
            </a:custGeom>
            <a:noFill/>
            <a:ln w="47625">
              <a:solidFill>
                <a:srgbClr val="7F0F5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7" name="Rectangle 176"/>
            <p:cNvSpPr>
              <a:spLocks noChangeAspect="1" noChangeArrowheads="1"/>
            </p:cNvSpPr>
            <p:nvPr/>
          </p:nvSpPr>
          <p:spPr bwMode="auto">
            <a:xfrm>
              <a:off x="1739900" y="3312101"/>
              <a:ext cx="103981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Helvetica" charset="0"/>
                </a:rPr>
                <a:t>active area 70 mm</a:t>
              </a:r>
              <a:endParaRPr lang="en-GB" sz="1000">
                <a:latin typeface="Helvetica" charset="0"/>
              </a:endParaRPr>
            </a:p>
          </p:txBody>
        </p:sp>
        <p:sp>
          <p:nvSpPr>
            <p:cNvPr id="178" name="Line 177"/>
            <p:cNvSpPr>
              <a:spLocks noChangeAspect="1" noChangeShapeType="1"/>
            </p:cNvSpPr>
            <p:nvPr/>
          </p:nvSpPr>
          <p:spPr bwMode="auto">
            <a:xfrm flipV="1">
              <a:off x="1358900" y="3310513"/>
              <a:ext cx="1588" cy="10318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9" name="Line 178"/>
            <p:cNvSpPr>
              <a:spLocks noChangeAspect="1" noChangeShapeType="1"/>
            </p:cNvSpPr>
            <p:nvPr/>
          </p:nvSpPr>
          <p:spPr bwMode="auto">
            <a:xfrm flipV="1">
              <a:off x="3278188" y="3310513"/>
              <a:ext cx="1587" cy="10318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0" name="Freeform 179"/>
            <p:cNvSpPr>
              <a:spLocks noChangeAspect="1"/>
            </p:cNvSpPr>
            <p:nvPr/>
          </p:nvSpPr>
          <p:spPr bwMode="auto">
            <a:xfrm>
              <a:off x="1349375" y="3343851"/>
              <a:ext cx="109538" cy="61912"/>
            </a:xfrm>
            <a:custGeom>
              <a:avLst/>
              <a:gdLst>
                <a:gd name="T0" fmla="*/ 86 w 86"/>
                <a:gd name="T1" fmla="*/ 0 h 48"/>
                <a:gd name="T2" fmla="*/ 0 w 86"/>
                <a:gd name="T3" fmla="*/ 24 h 48"/>
                <a:gd name="T4" fmla="*/ 86 w 86"/>
                <a:gd name="T5" fmla="*/ 48 h 48"/>
                <a:gd name="T6" fmla="*/ 86 w 86"/>
                <a:gd name="T7" fmla="*/ 0 h 48"/>
              </a:gdLst>
              <a:ahLst/>
              <a:cxnLst>
                <a:cxn ang="0">
                  <a:pos x="T0" y="T1"/>
                </a:cxn>
                <a:cxn ang="0">
                  <a:pos x="T2" y="T3"/>
                </a:cxn>
                <a:cxn ang="0">
                  <a:pos x="T4" y="T5"/>
                </a:cxn>
                <a:cxn ang="0">
                  <a:pos x="T6" y="T7"/>
                </a:cxn>
              </a:cxnLst>
              <a:rect l="0" t="0" r="r" b="b"/>
              <a:pathLst>
                <a:path w="86" h="48">
                  <a:moveTo>
                    <a:pt x="86" y="0"/>
                  </a:moveTo>
                  <a:lnTo>
                    <a:pt x="0" y="24"/>
                  </a:lnTo>
                  <a:lnTo>
                    <a:pt x="86" y="48"/>
                  </a:lnTo>
                  <a:lnTo>
                    <a:pt x="8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1" name="Freeform 180"/>
            <p:cNvSpPr>
              <a:spLocks noChangeAspect="1"/>
            </p:cNvSpPr>
            <p:nvPr/>
          </p:nvSpPr>
          <p:spPr bwMode="auto">
            <a:xfrm>
              <a:off x="1354138" y="3347026"/>
              <a:ext cx="104775" cy="55562"/>
            </a:xfrm>
            <a:custGeom>
              <a:avLst/>
              <a:gdLst>
                <a:gd name="T0" fmla="*/ 82 w 82"/>
                <a:gd name="T1" fmla="*/ 0 h 44"/>
                <a:gd name="T2" fmla="*/ 0 w 82"/>
                <a:gd name="T3" fmla="*/ 22 h 44"/>
                <a:gd name="T4" fmla="*/ 82 w 82"/>
                <a:gd name="T5" fmla="*/ 44 h 44"/>
                <a:gd name="T6" fmla="*/ 82 w 82"/>
                <a:gd name="T7" fmla="*/ 0 h 44"/>
              </a:gdLst>
              <a:ahLst/>
              <a:cxnLst>
                <a:cxn ang="0">
                  <a:pos x="T0" y="T1"/>
                </a:cxn>
                <a:cxn ang="0">
                  <a:pos x="T2" y="T3"/>
                </a:cxn>
                <a:cxn ang="0">
                  <a:pos x="T4" y="T5"/>
                </a:cxn>
                <a:cxn ang="0">
                  <a:pos x="T6" y="T7"/>
                </a:cxn>
              </a:cxnLst>
              <a:rect l="0" t="0" r="r" b="b"/>
              <a:pathLst>
                <a:path w="82" h="44">
                  <a:moveTo>
                    <a:pt x="82" y="0"/>
                  </a:moveTo>
                  <a:lnTo>
                    <a:pt x="0" y="22"/>
                  </a:lnTo>
                  <a:lnTo>
                    <a:pt x="82" y="44"/>
                  </a:lnTo>
                  <a:lnTo>
                    <a:pt x="8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2" name="Freeform 181"/>
            <p:cNvSpPr>
              <a:spLocks noChangeAspect="1"/>
            </p:cNvSpPr>
            <p:nvPr/>
          </p:nvSpPr>
          <p:spPr bwMode="auto">
            <a:xfrm>
              <a:off x="3181350" y="3343851"/>
              <a:ext cx="109538" cy="58737"/>
            </a:xfrm>
            <a:custGeom>
              <a:avLst/>
              <a:gdLst>
                <a:gd name="T0" fmla="*/ 0 w 86"/>
                <a:gd name="T1" fmla="*/ 46 h 46"/>
                <a:gd name="T2" fmla="*/ 86 w 86"/>
                <a:gd name="T3" fmla="*/ 24 h 46"/>
                <a:gd name="T4" fmla="*/ 0 w 86"/>
                <a:gd name="T5" fmla="*/ 0 h 46"/>
                <a:gd name="T6" fmla="*/ 0 w 86"/>
                <a:gd name="T7" fmla="*/ 46 h 46"/>
              </a:gdLst>
              <a:ahLst/>
              <a:cxnLst>
                <a:cxn ang="0">
                  <a:pos x="T0" y="T1"/>
                </a:cxn>
                <a:cxn ang="0">
                  <a:pos x="T2" y="T3"/>
                </a:cxn>
                <a:cxn ang="0">
                  <a:pos x="T4" y="T5"/>
                </a:cxn>
                <a:cxn ang="0">
                  <a:pos x="T6" y="T7"/>
                </a:cxn>
              </a:cxnLst>
              <a:rect l="0" t="0" r="r" b="b"/>
              <a:pathLst>
                <a:path w="86" h="46">
                  <a:moveTo>
                    <a:pt x="0" y="46"/>
                  </a:moveTo>
                  <a:lnTo>
                    <a:pt x="86" y="24"/>
                  </a:lnTo>
                  <a:lnTo>
                    <a:pt x="0" y="0"/>
                  </a:lnTo>
                  <a:lnTo>
                    <a:pt x="0" y="4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3" name="Line 182"/>
            <p:cNvSpPr>
              <a:spLocks noChangeAspect="1" noChangeShapeType="1"/>
            </p:cNvSpPr>
            <p:nvPr/>
          </p:nvSpPr>
          <p:spPr bwMode="auto">
            <a:xfrm flipH="1">
              <a:off x="1438275" y="3375601"/>
              <a:ext cx="29686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 name="Line 183"/>
            <p:cNvSpPr>
              <a:spLocks noChangeAspect="1" noChangeShapeType="1"/>
            </p:cNvSpPr>
            <p:nvPr/>
          </p:nvSpPr>
          <p:spPr bwMode="auto">
            <a:xfrm>
              <a:off x="2874963" y="3375601"/>
              <a:ext cx="32385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5" name="Freeform 184"/>
            <p:cNvSpPr>
              <a:spLocks noChangeAspect="1"/>
            </p:cNvSpPr>
            <p:nvPr/>
          </p:nvSpPr>
          <p:spPr bwMode="auto">
            <a:xfrm>
              <a:off x="3181350" y="3347026"/>
              <a:ext cx="104775" cy="55562"/>
            </a:xfrm>
            <a:custGeom>
              <a:avLst/>
              <a:gdLst>
                <a:gd name="T0" fmla="*/ 0 w 82"/>
                <a:gd name="T1" fmla="*/ 44 h 44"/>
                <a:gd name="T2" fmla="*/ 82 w 82"/>
                <a:gd name="T3" fmla="*/ 22 h 44"/>
                <a:gd name="T4" fmla="*/ 0 w 82"/>
                <a:gd name="T5" fmla="*/ 0 h 44"/>
                <a:gd name="T6" fmla="*/ 0 w 82"/>
                <a:gd name="T7" fmla="*/ 44 h 44"/>
              </a:gdLst>
              <a:ahLst/>
              <a:cxnLst>
                <a:cxn ang="0">
                  <a:pos x="T0" y="T1"/>
                </a:cxn>
                <a:cxn ang="0">
                  <a:pos x="T2" y="T3"/>
                </a:cxn>
                <a:cxn ang="0">
                  <a:pos x="T4" y="T5"/>
                </a:cxn>
                <a:cxn ang="0">
                  <a:pos x="T6" y="T7"/>
                </a:cxn>
              </a:cxnLst>
              <a:rect l="0" t="0" r="r" b="b"/>
              <a:pathLst>
                <a:path w="82" h="44">
                  <a:moveTo>
                    <a:pt x="0" y="44"/>
                  </a:moveTo>
                  <a:lnTo>
                    <a:pt x="82" y="22"/>
                  </a:lnTo>
                  <a:lnTo>
                    <a:pt x="0" y="0"/>
                  </a:lnTo>
                  <a:lnTo>
                    <a:pt x="0"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8" name="TextBox 7"/>
          <p:cNvSpPr txBox="1"/>
          <p:nvPr/>
        </p:nvSpPr>
        <p:spPr>
          <a:xfrm>
            <a:off x="4354166" y="2440277"/>
            <a:ext cx="2506215" cy="461665"/>
          </a:xfrm>
          <a:prstGeom prst="rect">
            <a:avLst/>
          </a:prstGeom>
          <a:noFill/>
        </p:spPr>
        <p:txBody>
          <a:bodyPr wrap="none" rtlCol="0">
            <a:spAutoFit/>
          </a:bodyPr>
          <a:lstStyle/>
          <a:p>
            <a:r>
              <a:rPr lang="en-US" sz="2400" dirty="0" smtClean="0"/>
              <a:t>Essential Concepts</a:t>
            </a:r>
            <a:endParaRPr lang="en-US" sz="2400" dirty="0"/>
          </a:p>
        </p:txBody>
      </p:sp>
    </p:spTree>
    <p:extLst>
      <p:ext uri="{BB962C8B-B14F-4D97-AF65-F5344CB8AC3E}">
        <p14:creationId xmlns:p14="http://schemas.microsoft.com/office/powerpoint/2010/main" val="1428491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le 58"/>
          <p:cNvGraphicFramePr>
            <a:graphicFrameLocks noGrp="1"/>
          </p:cNvGraphicFramePr>
          <p:nvPr>
            <p:extLst/>
          </p:nvPr>
        </p:nvGraphicFramePr>
        <p:xfrm>
          <a:off x="534505" y="3961358"/>
          <a:ext cx="8128000" cy="2633142"/>
        </p:xfrm>
        <a:graphic>
          <a:graphicData uri="http://schemas.openxmlformats.org/drawingml/2006/table">
            <a:tbl>
              <a:tblPr firstRow="1" bandRow="1">
                <a:tableStyleId>{5C22544A-7EE6-4342-B048-85BDC9FD1C3A}</a:tableStyleId>
              </a:tblPr>
              <a:tblGrid>
                <a:gridCol w="1690099"/>
                <a:gridCol w="3124207"/>
                <a:gridCol w="3313694"/>
              </a:tblGrid>
              <a:tr h="367737">
                <a:tc>
                  <a:txBody>
                    <a:bodyPr/>
                    <a:lstStyle/>
                    <a:p>
                      <a:endParaRPr lang="en-US" sz="1200" dirty="0"/>
                    </a:p>
                  </a:txBody>
                  <a:tcPr/>
                </a:tc>
                <a:tc>
                  <a:txBody>
                    <a:bodyPr/>
                    <a:lstStyle/>
                    <a:p>
                      <a:r>
                        <a:rPr lang="en-US" sz="1200" dirty="0" smtClean="0">
                          <a:latin typeface="Times New Roman"/>
                          <a:cs typeface="Times New Roman"/>
                        </a:rPr>
                        <a:t>MRPC</a:t>
                      </a:r>
                      <a:r>
                        <a:rPr lang="en-US" sz="1200" baseline="0" dirty="0" smtClean="0">
                          <a:latin typeface="Times New Roman"/>
                          <a:cs typeface="Times New Roman"/>
                        </a:rPr>
                        <a:t> ( C. Williams et al. )</a:t>
                      </a:r>
                      <a:endParaRPr lang="en-US" sz="1200" dirty="0">
                        <a:latin typeface="Times New Roman"/>
                        <a:cs typeface="Times New Roman"/>
                      </a:endParaRPr>
                    </a:p>
                  </a:txBody>
                  <a:tcPr/>
                </a:tc>
                <a:tc>
                  <a:txBody>
                    <a:bodyPr/>
                    <a:lstStyle/>
                    <a:p>
                      <a:r>
                        <a:rPr lang="en-US" sz="1200" dirty="0" smtClean="0">
                          <a:latin typeface="Times New Roman"/>
                          <a:cs typeface="Times New Roman"/>
                        </a:rPr>
                        <a:t>MRPC</a:t>
                      </a:r>
                      <a:r>
                        <a:rPr lang="en-US" sz="1200" baseline="0" dirty="0" smtClean="0">
                          <a:latin typeface="Times New Roman"/>
                          <a:cs typeface="Times New Roman"/>
                        </a:rPr>
                        <a:t> ( </a:t>
                      </a:r>
                      <a:r>
                        <a:rPr lang="en-US" sz="1200" dirty="0" smtClean="0">
                          <a:latin typeface="Times New Roman"/>
                          <a:cs typeface="Times New Roman"/>
                        </a:rPr>
                        <a:t>UIUC &amp;</a:t>
                      </a:r>
                      <a:r>
                        <a:rPr lang="en-US" sz="1200" baseline="0" dirty="0" smtClean="0">
                          <a:latin typeface="Times New Roman"/>
                          <a:cs typeface="Times New Roman"/>
                        </a:rPr>
                        <a:t> BNL</a:t>
                      </a:r>
                      <a:r>
                        <a:rPr lang="en-US" sz="1200" dirty="0" smtClean="0">
                          <a:latin typeface="Times New Roman"/>
                          <a:cs typeface="Times New Roman"/>
                        </a:rPr>
                        <a:t>)</a:t>
                      </a:r>
                      <a:endParaRPr lang="en-US" sz="1200" dirty="0">
                        <a:latin typeface="Times New Roman"/>
                        <a:cs typeface="Times New Roman"/>
                      </a:endParaRPr>
                    </a:p>
                  </a:txBody>
                  <a:tcPr/>
                </a:tc>
              </a:tr>
              <a:tr h="367737">
                <a:tc>
                  <a:txBody>
                    <a:bodyPr/>
                    <a:lstStyle/>
                    <a:p>
                      <a:r>
                        <a:rPr lang="en-US" sz="1100" dirty="0" smtClean="0">
                          <a:latin typeface="Times New Roman"/>
                          <a:cs typeface="Times New Roman"/>
                        </a:rPr>
                        <a:t>Gas Gap</a:t>
                      </a:r>
                      <a:r>
                        <a:rPr lang="en-US" sz="1100" baseline="0" dirty="0" smtClean="0">
                          <a:latin typeface="Times New Roman"/>
                          <a:cs typeface="Times New Roman"/>
                        </a:rPr>
                        <a:t> Width</a:t>
                      </a:r>
                      <a:endParaRPr lang="en-US" sz="1100" dirty="0">
                        <a:latin typeface="Times New Roman"/>
                        <a:cs typeface="Times New Roman"/>
                      </a:endParaRPr>
                    </a:p>
                  </a:txBody>
                  <a:tcPr/>
                </a:tc>
                <a:tc>
                  <a:txBody>
                    <a:bodyPr/>
                    <a:lstStyle/>
                    <a:p>
                      <a:r>
                        <a:rPr lang="en-US" sz="1100" dirty="0" smtClean="0">
                          <a:solidFill>
                            <a:srgbClr val="FF0000"/>
                          </a:solidFill>
                          <a:latin typeface="Times New Roman"/>
                          <a:cs typeface="Times New Roman"/>
                        </a:rPr>
                        <a:t>160um (fishing line)</a:t>
                      </a:r>
                      <a:endParaRPr lang="en-US" sz="1100" dirty="0">
                        <a:solidFill>
                          <a:srgbClr val="FF0000"/>
                        </a:solidFill>
                        <a:latin typeface="Times New Roman"/>
                        <a:cs typeface="Times New Roman"/>
                      </a:endParaRPr>
                    </a:p>
                  </a:txBody>
                  <a:tcPr/>
                </a:tc>
                <a:tc>
                  <a:txBody>
                    <a:bodyPr/>
                    <a:lstStyle/>
                    <a:p>
                      <a:r>
                        <a:rPr lang="en-US" sz="1100" dirty="0" smtClean="0">
                          <a:solidFill>
                            <a:srgbClr val="FF0000"/>
                          </a:solidFill>
                          <a:latin typeface="Times New Roman"/>
                          <a:cs typeface="Times New Roman"/>
                        </a:rPr>
                        <a:t>105um</a:t>
                      </a:r>
                      <a:r>
                        <a:rPr lang="en-US" sz="1100" baseline="0" dirty="0" smtClean="0">
                          <a:solidFill>
                            <a:srgbClr val="FF0000"/>
                          </a:solidFill>
                          <a:latin typeface="Times New Roman"/>
                          <a:cs typeface="Times New Roman"/>
                        </a:rPr>
                        <a:t> (diameter of fishing line)</a:t>
                      </a:r>
                      <a:endParaRPr lang="en-US" sz="1100" dirty="0">
                        <a:latin typeface="Times New Roman"/>
                        <a:cs typeface="Times New Roman"/>
                      </a:endParaRPr>
                    </a:p>
                  </a:txBody>
                  <a:tcPr/>
                </a:tc>
              </a:tr>
              <a:tr h="367737">
                <a:tc>
                  <a:txBody>
                    <a:bodyPr/>
                    <a:lstStyle/>
                    <a:p>
                      <a:r>
                        <a:rPr lang="en-US" sz="1100" dirty="0" smtClean="0">
                          <a:latin typeface="Times New Roman"/>
                          <a:cs typeface="Times New Roman"/>
                        </a:rPr>
                        <a:t>#</a:t>
                      </a:r>
                      <a:r>
                        <a:rPr lang="en-US" sz="1100" baseline="0" dirty="0" smtClean="0">
                          <a:latin typeface="Times New Roman"/>
                          <a:cs typeface="Times New Roman"/>
                        </a:rPr>
                        <a:t> of Gas Gaps</a:t>
                      </a:r>
                      <a:endParaRPr lang="en-US" sz="1100" dirty="0">
                        <a:latin typeface="Times New Roman"/>
                        <a:cs typeface="Times New Roman"/>
                      </a:endParaRPr>
                    </a:p>
                  </a:txBody>
                  <a:tcPr/>
                </a:tc>
                <a:tc>
                  <a:txBody>
                    <a:bodyPr/>
                    <a:lstStyle/>
                    <a:p>
                      <a:r>
                        <a:rPr lang="en-US" sz="1100" dirty="0" smtClean="0">
                          <a:latin typeface="Times New Roman"/>
                          <a:cs typeface="Times New Roman"/>
                        </a:rPr>
                        <a:t>4 stack</a:t>
                      </a:r>
                      <a:r>
                        <a:rPr lang="en-US" sz="1100" baseline="0" dirty="0" smtClean="0">
                          <a:latin typeface="Times New Roman"/>
                          <a:cs typeface="Times New Roman"/>
                        </a:rPr>
                        <a:t> </a:t>
                      </a:r>
                      <a:r>
                        <a:rPr lang="en-US" sz="1100" dirty="0" smtClean="0">
                          <a:latin typeface="Times New Roman"/>
                          <a:cs typeface="Times New Roman"/>
                        </a:rPr>
                        <a:t>x 6 gas</a:t>
                      </a:r>
                      <a:r>
                        <a:rPr lang="en-US" sz="1100" baseline="0" dirty="0" smtClean="0">
                          <a:latin typeface="Times New Roman"/>
                          <a:cs typeface="Times New Roman"/>
                        </a:rPr>
                        <a:t> gap</a:t>
                      </a:r>
                      <a:r>
                        <a:rPr lang="en-US" sz="1100" dirty="0" smtClean="0">
                          <a:latin typeface="Times New Roman"/>
                          <a:cs typeface="Times New Roman"/>
                        </a:rPr>
                        <a:t>s = 24 </a:t>
                      </a:r>
                      <a:endParaRPr lang="en-US" sz="1100" dirty="0">
                        <a:latin typeface="Times New Roman"/>
                        <a:cs typeface="Times New Roman"/>
                      </a:endParaRPr>
                    </a:p>
                  </a:txBody>
                  <a:tcPr/>
                </a:tc>
                <a:tc>
                  <a:txBody>
                    <a:bodyPr/>
                    <a:lstStyle/>
                    <a:p>
                      <a:r>
                        <a:rPr lang="en-US" sz="1100" dirty="0" smtClean="0">
                          <a:latin typeface="Times New Roman"/>
                          <a:cs typeface="Times New Roman"/>
                        </a:rPr>
                        <a:t>4 stack x 9</a:t>
                      </a:r>
                      <a:r>
                        <a:rPr lang="en-US" sz="1100" baseline="0" dirty="0" smtClean="0">
                          <a:latin typeface="Times New Roman"/>
                          <a:cs typeface="Times New Roman"/>
                        </a:rPr>
                        <a:t> gas  gaps</a:t>
                      </a:r>
                      <a:r>
                        <a:rPr lang="en-US" sz="1100" dirty="0" smtClean="0">
                          <a:latin typeface="Times New Roman"/>
                          <a:cs typeface="Times New Roman"/>
                        </a:rPr>
                        <a:t> = 36</a:t>
                      </a:r>
                      <a:endParaRPr lang="en-US" sz="1100" dirty="0">
                        <a:latin typeface="Times New Roman"/>
                        <a:cs typeface="Times New Roman"/>
                      </a:endParaRPr>
                    </a:p>
                  </a:txBody>
                  <a:tcPr/>
                </a:tc>
              </a:tr>
              <a:tr h="367737">
                <a:tc>
                  <a:txBody>
                    <a:bodyPr/>
                    <a:lstStyle/>
                    <a:p>
                      <a:r>
                        <a:rPr lang="en-US" sz="1100" dirty="0" smtClean="0">
                          <a:latin typeface="Times New Roman"/>
                          <a:cs typeface="Times New Roman"/>
                        </a:rPr>
                        <a:t># of thin glass layers</a:t>
                      </a:r>
                      <a:endParaRPr lang="en-US" sz="1100" dirty="0">
                        <a:latin typeface="Times New Roman"/>
                        <a:cs typeface="Times New Roman"/>
                      </a:endParaRPr>
                    </a:p>
                  </a:txBody>
                  <a:tcPr/>
                </a:tc>
                <a:tc>
                  <a:txBody>
                    <a:bodyPr/>
                    <a:lstStyle/>
                    <a:p>
                      <a:r>
                        <a:rPr lang="en-US" sz="1100" dirty="0" smtClean="0">
                          <a:latin typeface="Times New Roman"/>
                          <a:cs typeface="Times New Roman"/>
                        </a:rPr>
                        <a:t>4 stacks</a:t>
                      </a:r>
                      <a:r>
                        <a:rPr lang="en-US" sz="1100" baseline="0" dirty="0" smtClean="0">
                          <a:latin typeface="Times New Roman"/>
                          <a:cs typeface="Times New Roman"/>
                        </a:rPr>
                        <a:t> x 5 layers = 20 (250um thick glass)</a:t>
                      </a:r>
                      <a:endParaRPr lang="en-US" sz="1100" dirty="0">
                        <a:latin typeface="Times New Roman"/>
                        <a:cs typeface="Times New Roman"/>
                      </a:endParaRPr>
                    </a:p>
                  </a:txBody>
                  <a:tcPr/>
                </a:tc>
                <a:tc>
                  <a:txBody>
                    <a:bodyPr/>
                    <a:lstStyle/>
                    <a:p>
                      <a:r>
                        <a:rPr lang="en-US" sz="1100" dirty="0" smtClean="0">
                          <a:latin typeface="Times New Roman"/>
                          <a:cs typeface="Times New Roman"/>
                        </a:rPr>
                        <a:t>4 stack x 8 layers = 32     (</a:t>
                      </a:r>
                      <a:r>
                        <a:rPr lang="en-US" sz="1100" dirty="0" smtClean="0">
                          <a:solidFill>
                            <a:srgbClr val="FF0000"/>
                          </a:solidFill>
                          <a:latin typeface="Times New Roman"/>
                          <a:cs typeface="Times New Roman"/>
                        </a:rPr>
                        <a:t>210um</a:t>
                      </a:r>
                      <a:r>
                        <a:rPr lang="en-US" sz="1100" baseline="0" dirty="0" smtClean="0">
                          <a:solidFill>
                            <a:srgbClr val="FF0000"/>
                          </a:solidFill>
                          <a:latin typeface="Times New Roman"/>
                          <a:cs typeface="Times New Roman"/>
                        </a:rPr>
                        <a:t> thick </a:t>
                      </a:r>
                      <a:r>
                        <a:rPr lang="en-US" sz="1100" dirty="0" smtClean="0">
                          <a:solidFill>
                            <a:srgbClr val="FF0000"/>
                          </a:solidFill>
                          <a:latin typeface="Times New Roman"/>
                          <a:cs typeface="Times New Roman"/>
                        </a:rPr>
                        <a:t>glass</a:t>
                      </a:r>
                      <a:r>
                        <a:rPr lang="en-US" sz="1100" dirty="0" smtClean="0">
                          <a:latin typeface="Times New Roman"/>
                          <a:cs typeface="Times New Roman"/>
                        </a:rPr>
                        <a:t>)</a:t>
                      </a:r>
                      <a:endParaRPr lang="en-US" sz="1100" dirty="0">
                        <a:latin typeface="Times New Roman"/>
                        <a:cs typeface="Times New Roman"/>
                      </a:endParaRPr>
                    </a:p>
                  </a:txBody>
                  <a:tcPr/>
                </a:tc>
              </a:tr>
              <a:tr h="367737">
                <a:tc>
                  <a:txBody>
                    <a:bodyPr/>
                    <a:lstStyle/>
                    <a:p>
                      <a:r>
                        <a:rPr lang="en-US" sz="1100" dirty="0" smtClean="0">
                          <a:latin typeface="Times New Roman"/>
                          <a:cs typeface="Times New Roman"/>
                        </a:rPr>
                        <a:t>Preamplifier</a:t>
                      </a:r>
                      <a:r>
                        <a:rPr lang="en-US" sz="1100" baseline="0" dirty="0" smtClean="0">
                          <a:latin typeface="Times New Roman"/>
                          <a:cs typeface="Times New Roman"/>
                        </a:rPr>
                        <a:t> </a:t>
                      </a:r>
                      <a:endParaRPr lang="en-US" sz="1100" dirty="0">
                        <a:latin typeface="Times New Roman"/>
                        <a:cs typeface="Times New Roman"/>
                      </a:endParaRPr>
                    </a:p>
                  </a:txBody>
                  <a:tcPr/>
                </a:tc>
                <a:tc>
                  <a:txBody>
                    <a:bodyPr/>
                    <a:lstStyle/>
                    <a:p>
                      <a:r>
                        <a:rPr lang="en-US" sz="1100" dirty="0" smtClean="0">
                          <a:latin typeface="Times New Roman"/>
                          <a:cs typeface="Times New Roman"/>
                        </a:rPr>
                        <a:t>Differential type, NINO chip (3GHz bandwidth)</a:t>
                      </a:r>
                      <a:endParaRPr lang="en-US" sz="1100" dirty="0">
                        <a:latin typeface="Times New Roman"/>
                        <a:cs typeface="Times New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Times New Roman"/>
                          <a:cs typeface="Times New Roman"/>
                        </a:rPr>
                        <a:t>LMH6554 2.8-GHz + Evaluation Board </a:t>
                      </a:r>
                    </a:p>
                  </a:txBody>
                  <a:tcPr/>
                </a:tc>
              </a:tr>
              <a:tr h="367737">
                <a:tc>
                  <a:txBody>
                    <a:bodyPr/>
                    <a:lstStyle/>
                    <a:p>
                      <a:r>
                        <a:rPr lang="en-US" sz="1100" dirty="0" smtClean="0">
                          <a:latin typeface="Times New Roman"/>
                          <a:cs typeface="Times New Roman"/>
                        </a:rPr>
                        <a:t>TDC and DAQ</a:t>
                      </a:r>
                      <a:endParaRPr lang="en-US" sz="1100" dirty="0">
                        <a:latin typeface="Times New Roman"/>
                        <a:cs typeface="Times New Roman"/>
                      </a:endParaRPr>
                    </a:p>
                  </a:txBody>
                  <a:tcPr/>
                </a:tc>
                <a:tc>
                  <a:txBody>
                    <a:bodyPr/>
                    <a:lstStyle/>
                    <a:p>
                      <a:r>
                        <a:rPr lang="en-US" sz="1100" dirty="0" smtClean="0">
                          <a:latin typeface="Times New Roman"/>
                          <a:cs typeface="Times New Roman"/>
                        </a:rPr>
                        <a:t>Oscilloscope (Sampling speed of 10Gs) </a:t>
                      </a:r>
                      <a:endParaRPr lang="en-US" sz="1100" dirty="0">
                        <a:latin typeface="Times New Roman"/>
                        <a:cs typeface="Times New Roman"/>
                      </a:endParaRPr>
                    </a:p>
                  </a:txBody>
                  <a:tcPr/>
                </a:tc>
                <a:tc>
                  <a:txBody>
                    <a:bodyPr/>
                    <a:lstStyle/>
                    <a:p>
                      <a:r>
                        <a:rPr lang="en-US" sz="1100" dirty="0" smtClean="0">
                          <a:latin typeface="Times New Roman"/>
                          <a:cs typeface="Times New Roman"/>
                        </a:rPr>
                        <a:t>DRS4-V5(5Gs) + PC</a:t>
                      </a:r>
                      <a:endParaRPr lang="en-US" sz="1100" dirty="0">
                        <a:latin typeface="Times New Roman"/>
                        <a:cs typeface="Times New Roman"/>
                      </a:endParaRPr>
                    </a:p>
                  </a:txBody>
                  <a:tcPr/>
                </a:tc>
              </a:tr>
              <a:tr h="367737">
                <a:tc>
                  <a:txBody>
                    <a:bodyPr/>
                    <a:lstStyle/>
                    <a:p>
                      <a:r>
                        <a:rPr lang="en-US" sz="1100" dirty="0" smtClean="0">
                          <a:latin typeface="Times New Roman"/>
                          <a:cs typeface="Times New Roman"/>
                        </a:rPr>
                        <a:t>Time resolution</a:t>
                      </a:r>
                      <a:endParaRPr lang="en-US" sz="1100" dirty="0">
                        <a:latin typeface="Times New Roman"/>
                        <a:cs typeface="Times New Roman"/>
                      </a:endParaRPr>
                    </a:p>
                  </a:txBody>
                  <a:tcPr/>
                </a:tc>
                <a:tc>
                  <a:txBody>
                    <a:bodyPr/>
                    <a:lstStyle/>
                    <a:p>
                      <a:r>
                        <a:rPr lang="en-US" sz="1100" dirty="0" smtClean="0">
                          <a:latin typeface="Times New Roman"/>
                          <a:cs typeface="Times New Roman"/>
                        </a:rPr>
                        <a:t>30</a:t>
                      </a:r>
                      <a:r>
                        <a:rPr lang="en-US" sz="1100" baseline="0" dirty="0" smtClean="0">
                          <a:latin typeface="Times New Roman"/>
                          <a:cs typeface="Times New Roman"/>
                        </a:rPr>
                        <a:t> </a:t>
                      </a:r>
                      <a:r>
                        <a:rPr lang="en-US" sz="1100" dirty="0" err="1" smtClean="0">
                          <a:latin typeface="Times New Roman"/>
                          <a:cs typeface="Times New Roman"/>
                        </a:rPr>
                        <a:t>ps</a:t>
                      </a:r>
                      <a:r>
                        <a:rPr lang="en-US" sz="1100" dirty="0" smtClean="0">
                          <a:latin typeface="Times New Roman"/>
                          <a:cs typeface="Times New Roman"/>
                        </a:rPr>
                        <a:t> with</a:t>
                      </a:r>
                      <a:r>
                        <a:rPr lang="en-US" sz="1100" baseline="0" dirty="0" smtClean="0">
                          <a:latin typeface="Times New Roman"/>
                          <a:cs typeface="Times New Roman"/>
                        </a:rPr>
                        <a:t> c</a:t>
                      </a:r>
                      <a:r>
                        <a:rPr lang="en-US" sz="1100" dirty="0" smtClean="0">
                          <a:latin typeface="Times New Roman"/>
                          <a:cs typeface="Times New Roman"/>
                        </a:rPr>
                        <a:t>osmic</a:t>
                      </a:r>
                      <a:r>
                        <a:rPr lang="en-US" sz="1100" baseline="0" dirty="0" smtClean="0">
                          <a:latin typeface="Times New Roman"/>
                          <a:cs typeface="Times New Roman"/>
                        </a:rPr>
                        <a:t> ray/ </a:t>
                      </a:r>
                      <a:r>
                        <a:rPr lang="en-US" sz="1100" dirty="0" smtClean="0">
                          <a:latin typeface="Times New Roman"/>
                          <a:cs typeface="Times New Roman"/>
                        </a:rPr>
                        <a:t> 16 </a:t>
                      </a:r>
                      <a:r>
                        <a:rPr lang="en-US" sz="1100" dirty="0" err="1" smtClean="0">
                          <a:latin typeface="Times New Roman"/>
                          <a:cs typeface="Times New Roman"/>
                        </a:rPr>
                        <a:t>ps</a:t>
                      </a:r>
                      <a:r>
                        <a:rPr lang="en-US" sz="1100" dirty="0" smtClean="0">
                          <a:latin typeface="Times New Roman"/>
                          <a:cs typeface="Times New Roman"/>
                        </a:rPr>
                        <a:t> at T10</a:t>
                      </a:r>
                      <a:r>
                        <a:rPr lang="en-US" sz="1100" baseline="0" dirty="0" smtClean="0">
                          <a:latin typeface="Times New Roman"/>
                          <a:cs typeface="Times New Roman"/>
                        </a:rPr>
                        <a:t> beam test CERN</a:t>
                      </a:r>
                      <a:endParaRPr lang="en-US" sz="1100" dirty="0">
                        <a:latin typeface="Times New Roman"/>
                        <a:cs typeface="Times New Roman"/>
                      </a:endParaRPr>
                    </a:p>
                  </a:txBody>
                  <a:tcPr/>
                </a:tc>
                <a:tc>
                  <a:txBody>
                    <a:bodyPr/>
                    <a:lstStyle/>
                    <a:p>
                      <a:r>
                        <a:rPr lang="en-US" sz="1100" baseline="0" dirty="0" smtClean="0">
                          <a:latin typeface="Times New Roman"/>
                          <a:cs typeface="Times New Roman"/>
                        </a:rPr>
                        <a:t>Cosmic ray test / Beam halo test at COMPASS</a:t>
                      </a:r>
                      <a:endParaRPr lang="en-US" sz="1100" dirty="0">
                        <a:latin typeface="Times New Roman"/>
                        <a:cs typeface="Times New Roman"/>
                      </a:endParaRPr>
                    </a:p>
                  </a:txBody>
                  <a:tcPr/>
                </a:tc>
              </a:tr>
            </a:tbl>
          </a:graphicData>
        </a:graphic>
      </p:graphicFrame>
      <p:sp>
        <p:nvSpPr>
          <p:cNvPr id="64" name="Title 1"/>
          <p:cNvSpPr>
            <a:spLocks noGrp="1"/>
          </p:cNvSpPr>
          <p:nvPr>
            <p:ph type="title"/>
          </p:nvPr>
        </p:nvSpPr>
        <p:spPr>
          <a:xfrm>
            <a:off x="457200" y="0"/>
            <a:ext cx="8229600" cy="744760"/>
          </a:xfrm>
        </p:spPr>
        <p:txBody>
          <a:bodyPr>
            <a:normAutofit/>
          </a:bodyPr>
          <a:lstStyle/>
          <a:p>
            <a:r>
              <a:rPr lang="en-US" sz="3600" dirty="0" smtClean="0">
                <a:latin typeface="Times New Roman"/>
                <a:cs typeface="Times New Roman"/>
              </a:rPr>
              <a:t>Improving Resolution Down to 10 </a:t>
            </a:r>
            <a:r>
              <a:rPr lang="en-US" sz="3600" dirty="0" err="1" smtClean="0">
                <a:latin typeface="Times New Roman"/>
                <a:cs typeface="Times New Roman"/>
              </a:rPr>
              <a:t>ps</a:t>
            </a:r>
            <a:r>
              <a:rPr lang="en-US" sz="3600" dirty="0" smtClean="0">
                <a:latin typeface="Times New Roman"/>
                <a:cs typeface="Times New Roman"/>
              </a:rPr>
              <a:t>?</a:t>
            </a:r>
            <a:endParaRPr lang="en-US" sz="3600" dirty="0">
              <a:latin typeface="Times New Roman"/>
              <a:cs typeface="Times New Roman"/>
            </a:endParaRPr>
          </a:p>
        </p:txBody>
      </p:sp>
      <p:grpSp>
        <p:nvGrpSpPr>
          <p:cNvPr id="60" name="Group 59"/>
          <p:cNvGrpSpPr/>
          <p:nvPr/>
        </p:nvGrpSpPr>
        <p:grpSpPr>
          <a:xfrm>
            <a:off x="5348356" y="1481960"/>
            <a:ext cx="2968488" cy="1298105"/>
            <a:chOff x="3194213" y="1535943"/>
            <a:chExt cx="2968488" cy="1298105"/>
          </a:xfrm>
        </p:grpSpPr>
        <p:sp>
          <p:nvSpPr>
            <p:cNvPr id="17" name="Rectangle 16"/>
            <p:cNvSpPr/>
            <p:nvPr/>
          </p:nvSpPr>
          <p:spPr>
            <a:xfrm>
              <a:off x="3195197" y="2655601"/>
              <a:ext cx="2967503" cy="178447"/>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197087" y="2211299"/>
              <a:ext cx="2962138" cy="70372"/>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197084" y="2096274"/>
              <a:ext cx="2962138" cy="70372"/>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197089" y="1982392"/>
              <a:ext cx="2962138" cy="70372"/>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197084" y="1869637"/>
              <a:ext cx="2962138" cy="70372"/>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197079" y="1754613"/>
              <a:ext cx="2962138" cy="70372"/>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197089" y="1535943"/>
              <a:ext cx="2962138" cy="178447"/>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198825" y="2322506"/>
              <a:ext cx="2962138" cy="70372"/>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200563" y="2431959"/>
              <a:ext cx="2962138" cy="70372"/>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194213" y="2546259"/>
              <a:ext cx="2962138" cy="70372"/>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9" name="Rectangle 68"/>
          <p:cNvSpPr/>
          <p:nvPr/>
        </p:nvSpPr>
        <p:spPr>
          <a:xfrm>
            <a:off x="968139" y="2573000"/>
            <a:ext cx="2967503" cy="178447"/>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973504" y="1731230"/>
            <a:ext cx="2962138" cy="111207"/>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970031" y="1497792"/>
            <a:ext cx="2962138" cy="178447"/>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973504" y="1888637"/>
            <a:ext cx="2962138" cy="111207"/>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973504" y="2058123"/>
            <a:ext cx="2962138" cy="111207"/>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973504" y="2228751"/>
            <a:ext cx="2962138" cy="111207"/>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973504" y="2400680"/>
            <a:ext cx="2962138" cy="111207"/>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ight Arrow 84"/>
          <p:cNvSpPr/>
          <p:nvPr/>
        </p:nvSpPr>
        <p:spPr>
          <a:xfrm>
            <a:off x="4457889" y="1861150"/>
            <a:ext cx="406400" cy="791214"/>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34505" y="842278"/>
            <a:ext cx="4116231" cy="584776"/>
          </a:xfrm>
          <a:prstGeom prst="rect">
            <a:avLst/>
          </a:prstGeom>
          <a:noFill/>
        </p:spPr>
        <p:txBody>
          <a:bodyPr wrap="none" rtlCol="0">
            <a:spAutoFit/>
          </a:bodyPr>
          <a:lstStyle/>
          <a:p>
            <a:r>
              <a:rPr lang="en-US" sz="1600" dirty="0" smtClean="0">
                <a:latin typeface="Times New Roman"/>
                <a:cs typeface="Times New Roman"/>
              </a:rPr>
              <a:t>Crispin Williams et al, </a:t>
            </a:r>
            <a:r>
              <a:rPr lang="en-US" sz="1600" dirty="0" smtClean="0"/>
              <a:t>NIMA </a:t>
            </a:r>
            <a:r>
              <a:rPr lang="en-US" sz="1600" dirty="0"/>
              <a:t>594 (2008) 39– 43 </a:t>
            </a:r>
            <a:endParaRPr lang="en-US" sz="1600" dirty="0" smtClean="0">
              <a:latin typeface="Times New Roman"/>
              <a:cs typeface="Times New Roman"/>
            </a:endParaRPr>
          </a:p>
          <a:p>
            <a:r>
              <a:rPr lang="en-US" sz="1600" dirty="0" smtClean="0">
                <a:latin typeface="Times New Roman"/>
                <a:cs typeface="Times New Roman"/>
              </a:rPr>
              <a:t>Gas gap width : </a:t>
            </a:r>
            <a:r>
              <a:rPr lang="en-US" sz="1600" dirty="0" smtClean="0">
                <a:solidFill>
                  <a:srgbClr val="FF0000"/>
                </a:solidFill>
                <a:latin typeface="Times New Roman"/>
                <a:cs typeface="Times New Roman"/>
              </a:rPr>
              <a:t>160um</a:t>
            </a:r>
            <a:endParaRPr lang="en-US" sz="1600" dirty="0">
              <a:solidFill>
                <a:srgbClr val="FF0000"/>
              </a:solidFill>
              <a:latin typeface="Times New Roman"/>
              <a:cs typeface="Times New Roman"/>
            </a:endParaRPr>
          </a:p>
        </p:txBody>
      </p:sp>
      <p:sp>
        <p:nvSpPr>
          <p:cNvPr id="88" name="TextBox 87"/>
          <p:cNvSpPr txBox="1"/>
          <p:nvPr/>
        </p:nvSpPr>
        <p:spPr>
          <a:xfrm>
            <a:off x="5192763" y="858026"/>
            <a:ext cx="3302206" cy="584776"/>
          </a:xfrm>
          <a:prstGeom prst="rect">
            <a:avLst/>
          </a:prstGeom>
          <a:noFill/>
        </p:spPr>
        <p:txBody>
          <a:bodyPr wrap="none" rtlCol="0">
            <a:spAutoFit/>
          </a:bodyPr>
          <a:lstStyle/>
          <a:p>
            <a:r>
              <a:rPr lang="en-US" sz="1600" dirty="0" smtClean="0">
                <a:latin typeface="Times New Roman"/>
                <a:cs typeface="Times New Roman"/>
              </a:rPr>
              <a:t>BNL&amp;UIUC Prototype, eRD14, 2015</a:t>
            </a:r>
          </a:p>
          <a:p>
            <a:r>
              <a:rPr lang="en-US" sz="1600" dirty="0" smtClean="0">
                <a:latin typeface="Times New Roman"/>
                <a:cs typeface="Times New Roman"/>
              </a:rPr>
              <a:t>Gas gap width : </a:t>
            </a:r>
            <a:r>
              <a:rPr lang="en-US" sz="1600" dirty="0" smtClean="0">
                <a:solidFill>
                  <a:srgbClr val="FF0000"/>
                </a:solidFill>
                <a:latin typeface="Times New Roman"/>
                <a:cs typeface="Times New Roman"/>
              </a:rPr>
              <a:t>105um</a:t>
            </a:r>
            <a:endParaRPr lang="en-US" sz="1600" dirty="0">
              <a:solidFill>
                <a:srgbClr val="FF0000"/>
              </a:solidFill>
              <a:latin typeface="Times New Roman"/>
              <a:cs typeface="Times New Roman"/>
            </a:endParaRPr>
          </a:p>
        </p:txBody>
      </p:sp>
      <p:cxnSp>
        <p:nvCxnSpPr>
          <p:cNvPr id="93" name="Straight Connector 92"/>
          <p:cNvCxnSpPr/>
          <p:nvPr/>
        </p:nvCxnSpPr>
        <p:spPr>
          <a:xfrm>
            <a:off x="667793" y="2166642"/>
            <a:ext cx="306158"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667787" y="2225905"/>
            <a:ext cx="306158"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820866" y="1998781"/>
            <a:ext cx="0" cy="1677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820866" y="2228751"/>
            <a:ext cx="0" cy="1762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136166" y="1407518"/>
            <a:ext cx="526632" cy="461665"/>
          </a:xfrm>
          <a:prstGeom prst="rect">
            <a:avLst/>
          </a:prstGeom>
          <a:noFill/>
        </p:spPr>
        <p:txBody>
          <a:bodyPr wrap="none" rtlCol="0">
            <a:spAutoFit/>
          </a:bodyPr>
          <a:lstStyle/>
          <a:p>
            <a:r>
              <a:rPr lang="en-US" sz="1200" dirty="0" smtClean="0">
                <a:latin typeface="Times New Roman"/>
                <a:cs typeface="Times New Roman"/>
              </a:rPr>
              <a:t>PCB</a:t>
            </a:r>
          </a:p>
          <a:p>
            <a:r>
              <a:rPr lang="en-US" sz="1200" dirty="0">
                <a:latin typeface="Times New Roman"/>
                <a:cs typeface="Times New Roman"/>
              </a:rPr>
              <a:t>G</a:t>
            </a:r>
            <a:r>
              <a:rPr lang="en-US" sz="1200" dirty="0" smtClean="0">
                <a:latin typeface="Times New Roman"/>
                <a:cs typeface="Times New Roman"/>
              </a:rPr>
              <a:t>lass</a:t>
            </a:r>
            <a:endParaRPr lang="en-US" sz="1200" dirty="0">
              <a:latin typeface="Times New Roman"/>
              <a:cs typeface="Times New Roman"/>
            </a:endParaRPr>
          </a:p>
        </p:txBody>
      </p:sp>
      <p:cxnSp>
        <p:nvCxnSpPr>
          <p:cNvPr id="102" name="Straight Arrow Connector 101"/>
          <p:cNvCxnSpPr/>
          <p:nvPr/>
        </p:nvCxnSpPr>
        <p:spPr>
          <a:xfrm flipV="1">
            <a:off x="637397" y="1629837"/>
            <a:ext cx="492902" cy="85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628609" y="1771002"/>
            <a:ext cx="393028" cy="25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4234" y="2036603"/>
            <a:ext cx="684803" cy="276999"/>
          </a:xfrm>
          <a:prstGeom prst="rect">
            <a:avLst/>
          </a:prstGeom>
          <a:noFill/>
        </p:spPr>
        <p:txBody>
          <a:bodyPr wrap="none" rtlCol="0">
            <a:spAutoFit/>
          </a:bodyPr>
          <a:lstStyle/>
          <a:p>
            <a:r>
              <a:rPr lang="en-US" sz="1200" dirty="0" smtClean="0">
                <a:latin typeface="Times New Roman"/>
                <a:cs typeface="Times New Roman"/>
              </a:rPr>
              <a:t>Gas gap</a:t>
            </a:r>
            <a:endParaRPr lang="en-US" sz="1200" dirty="0">
              <a:latin typeface="Times New Roman"/>
              <a:cs typeface="Times New Roman"/>
            </a:endParaRPr>
          </a:p>
        </p:txBody>
      </p:sp>
      <p:sp>
        <p:nvSpPr>
          <p:cNvPr id="2" name="TextBox 1"/>
          <p:cNvSpPr txBox="1"/>
          <p:nvPr/>
        </p:nvSpPr>
        <p:spPr>
          <a:xfrm>
            <a:off x="402866" y="3276927"/>
            <a:ext cx="8199681" cy="584776"/>
          </a:xfrm>
          <a:prstGeom prst="rect">
            <a:avLst/>
          </a:prstGeom>
          <a:noFill/>
        </p:spPr>
        <p:txBody>
          <a:bodyPr wrap="none" rtlCol="0">
            <a:spAutoFit/>
          </a:bodyPr>
          <a:lstStyle/>
          <a:p>
            <a:pPr marL="285750" indent="-285750">
              <a:buFont typeface="Wingdings" charset="2"/>
              <a:buChar char="v"/>
            </a:pPr>
            <a:r>
              <a:rPr lang="en-US" sz="1600" i="1" dirty="0" smtClean="0">
                <a:solidFill>
                  <a:srgbClr val="0000FF"/>
                </a:solidFill>
                <a:latin typeface="Times New Roman"/>
                <a:cs typeface="Times New Roman"/>
              </a:rPr>
              <a:t>Narrower gap width → fast charge dominant in the induced signal → Better timing resolution</a:t>
            </a:r>
          </a:p>
          <a:p>
            <a:pPr marL="285750" indent="-285750">
              <a:buFont typeface="Wingdings" charset="2"/>
              <a:buChar char="v"/>
            </a:pPr>
            <a:r>
              <a:rPr lang="en-US" sz="1600" i="1" dirty="0" smtClean="0">
                <a:solidFill>
                  <a:srgbClr val="0000FF"/>
                </a:solidFill>
                <a:latin typeface="Times New Roman"/>
                <a:cs typeface="Times New Roman"/>
              </a:rPr>
              <a:t>Efficiency recovered by adding more gas gaps (as well as more signal)</a:t>
            </a:r>
            <a:endParaRPr lang="en-US" sz="1600" i="1" dirty="0">
              <a:solidFill>
                <a:srgbClr val="0000FF"/>
              </a:solidFill>
              <a:latin typeface="Times New Roman"/>
              <a:cs typeface="Times New Roman"/>
            </a:endParaRPr>
          </a:p>
        </p:txBody>
      </p:sp>
      <p:sp>
        <p:nvSpPr>
          <p:cNvPr id="41" name="Rectangle 40"/>
          <p:cNvSpPr/>
          <p:nvPr/>
        </p:nvSpPr>
        <p:spPr>
          <a:xfrm>
            <a:off x="968139" y="2815127"/>
            <a:ext cx="2962138" cy="111207"/>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968139" y="2978991"/>
            <a:ext cx="2962138" cy="111207"/>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354706" y="2821218"/>
            <a:ext cx="2962138" cy="70372"/>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363167" y="2931283"/>
            <a:ext cx="2962138" cy="70372"/>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5354694" y="3032881"/>
            <a:ext cx="2962138" cy="70372"/>
          </a:xfrm>
          <a:prstGeom prst="rect">
            <a:avLst/>
          </a:prstGeom>
          <a:solidFill>
            <a:srgbClr val="800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1068D2D-2DEC-F741-9E5A-02A075592C57}" type="slidenum">
              <a:rPr lang="en-US" smtClean="0"/>
              <a:t>11</a:t>
            </a:fld>
            <a:endParaRPr lang="en-US"/>
          </a:p>
        </p:txBody>
      </p:sp>
    </p:spTree>
    <p:extLst>
      <p:ext uri="{BB962C8B-B14F-4D97-AF65-F5344CB8AC3E}">
        <p14:creationId xmlns:p14="http://schemas.microsoft.com/office/powerpoint/2010/main" val="1053972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1-06 at 2.28.54 AM.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850900" y="1485901"/>
            <a:ext cx="7404100" cy="4071970"/>
          </a:xfrm>
        </p:spPr>
      </p:pic>
      <p:pic>
        <p:nvPicPr>
          <p:cNvPr id="20" name="Picture 19" descr="Screen Shot 2016-01-06 at 2.47.34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7938"/>
            <a:ext cx="2597673" cy="2303462"/>
          </a:xfrm>
          <a:prstGeom prst="rect">
            <a:avLst/>
          </a:prstGeom>
        </p:spPr>
      </p:pic>
      <p:sp>
        <p:nvSpPr>
          <p:cNvPr id="2" name="Title 1"/>
          <p:cNvSpPr>
            <a:spLocks noGrp="1"/>
          </p:cNvSpPr>
          <p:nvPr>
            <p:ph type="title"/>
          </p:nvPr>
        </p:nvSpPr>
        <p:spPr>
          <a:xfrm>
            <a:off x="3112850" y="33338"/>
            <a:ext cx="5573949" cy="692326"/>
          </a:xfrm>
        </p:spPr>
        <p:txBody>
          <a:bodyPr>
            <a:normAutofit/>
          </a:bodyPr>
          <a:lstStyle/>
          <a:p>
            <a:pPr algn="r"/>
            <a:r>
              <a:rPr lang="en-US" dirty="0" smtClean="0">
                <a:latin typeface="Times New Roman"/>
                <a:cs typeface="Times New Roman"/>
              </a:rPr>
              <a:t> eRD14 Glass MRPCs</a:t>
            </a:r>
            <a:endParaRPr lang="en-US" dirty="0">
              <a:latin typeface="Times New Roman"/>
              <a:cs typeface="Times New Roman"/>
            </a:endParaRPr>
          </a:p>
        </p:txBody>
      </p:sp>
      <p:sp>
        <p:nvSpPr>
          <p:cNvPr id="5" name="TextBox 4"/>
          <p:cNvSpPr txBox="1"/>
          <p:nvPr/>
        </p:nvSpPr>
        <p:spPr>
          <a:xfrm>
            <a:off x="8255000" y="3009900"/>
            <a:ext cx="941634" cy="369332"/>
          </a:xfrm>
          <a:prstGeom prst="rect">
            <a:avLst/>
          </a:prstGeom>
          <a:noFill/>
        </p:spPr>
        <p:txBody>
          <a:bodyPr wrap="none" rtlCol="0">
            <a:spAutoFit/>
          </a:bodyPr>
          <a:lstStyle/>
          <a:p>
            <a:r>
              <a:rPr lang="en-US" dirty="0" smtClean="0">
                <a:latin typeface="Times New Roman"/>
                <a:cs typeface="Times New Roman"/>
              </a:rPr>
              <a:t>MRPC1</a:t>
            </a:r>
            <a:endParaRPr lang="en-US" dirty="0">
              <a:latin typeface="Times New Roman"/>
              <a:cs typeface="Times New Roman"/>
            </a:endParaRPr>
          </a:p>
        </p:txBody>
      </p:sp>
      <p:sp>
        <p:nvSpPr>
          <p:cNvPr id="6" name="TextBox 5"/>
          <p:cNvSpPr txBox="1"/>
          <p:nvPr/>
        </p:nvSpPr>
        <p:spPr>
          <a:xfrm>
            <a:off x="8242300" y="3658632"/>
            <a:ext cx="941634" cy="369332"/>
          </a:xfrm>
          <a:prstGeom prst="rect">
            <a:avLst/>
          </a:prstGeom>
          <a:noFill/>
        </p:spPr>
        <p:txBody>
          <a:bodyPr wrap="none" rtlCol="0">
            <a:spAutoFit/>
          </a:bodyPr>
          <a:lstStyle/>
          <a:p>
            <a:r>
              <a:rPr lang="en-US" dirty="0" smtClean="0">
                <a:latin typeface="Times New Roman"/>
                <a:cs typeface="Times New Roman"/>
              </a:rPr>
              <a:t>MRPC2</a:t>
            </a:r>
            <a:endParaRPr lang="en-US" dirty="0">
              <a:latin typeface="Times New Roman"/>
              <a:cs typeface="Times New Roman"/>
            </a:endParaRPr>
          </a:p>
        </p:txBody>
      </p:sp>
      <p:sp>
        <p:nvSpPr>
          <p:cNvPr id="8" name="TextBox 7"/>
          <p:cNvSpPr txBox="1"/>
          <p:nvPr/>
        </p:nvSpPr>
        <p:spPr>
          <a:xfrm>
            <a:off x="101600" y="1840468"/>
            <a:ext cx="1714500" cy="1169551"/>
          </a:xfrm>
          <a:prstGeom prst="rect">
            <a:avLst/>
          </a:prstGeom>
          <a:solidFill>
            <a:schemeClr val="bg1"/>
          </a:solidFill>
        </p:spPr>
        <p:txBody>
          <a:bodyPr wrap="square" rtlCol="0">
            <a:spAutoFit/>
          </a:bodyPr>
          <a:lstStyle/>
          <a:p>
            <a:r>
              <a:rPr lang="en-US" sz="1400" dirty="0" smtClean="0">
                <a:latin typeface="Times New Roman"/>
                <a:cs typeface="Times New Roman"/>
              </a:rPr>
              <a:t>Differential Preamp.</a:t>
            </a:r>
          </a:p>
          <a:p>
            <a:r>
              <a:rPr lang="en-US" sz="1400" dirty="0" smtClean="0">
                <a:latin typeface="Times New Roman"/>
                <a:cs typeface="Times New Roman"/>
              </a:rPr>
              <a:t>TI, LMH 6881</a:t>
            </a:r>
          </a:p>
          <a:p>
            <a:r>
              <a:rPr lang="en-US" sz="1400" dirty="0" smtClean="0">
                <a:latin typeface="Times New Roman"/>
                <a:cs typeface="Times New Roman"/>
              </a:rPr>
              <a:t>2.8GHz bandwidth</a:t>
            </a:r>
          </a:p>
          <a:p>
            <a:r>
              <a:rPr lang="en-US" sz="1400" dirty="0" smtClean="0">
                <a:latin typeface="Times New Roman"/>
                <a:cs typeface="Times New Roman"/>
              </a:rPr>
              <a:t>28 v/v</a:t>
            </a:r>
          </a:p>
          <a:p>
            <a:endParaRPr lang="en-US" sz="1400" dirty="0">
              <a:latin typeface="Times New Roman"/>
              <a:cs typeface="Times New Roman"/>
            </a:endParaRPr>
          </a:p>
        </p:txBody>
      </p:sp>
      <p:pic>
        <p:nvPicPr>
          <p:cNvPr id="9" name="Picture 8" descr="Screen Shot 2015-02-10 at 6.22.21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47763" y="4462516"/>
            <a:ext cx="1996237" cy="2395484"/>
          </a:xfrm>
          <a:prstGeom prst="rect">
            <a:avLst/>
          </a:prstGeom>
        </p:spPr>
      </p:pic>
      <p:sp>
        <p:nvSpPr>
          <p:cNvPr id="10" name="TextBox 9"/>
          <p:cNvSpPr txBox="1"/>
          <p:nvPr/>
        </p:nvSpPr>
        <p:spPr>
          <a:xfrm>
            <a:off x="7788151" y="4872921"/>
            <a:ext cx="1329410" cy="1169551"/>
          </a:xfrm>
          <a:prstGeom prst="rect">
            <a:avLst/>
          </a:prstGeom>
          <a:noFill/>
        </p:spPr>
        <p:txBody>
          <a:bodyPr wrap="none" rtlCol="0">
            <a:spAutoFit/>
          </a:bodyPr>
          <a:lstStyle/>
          <a:p>
            <a:r>
              <a:rPr lang="en-US" sz="1400" dirty="0" smtClean="0">
                <a:latin typeface="Times New Roman"/>
                <a:cs typeface="Times New Roman"/>
              </a:rPr>
              <a:t>Waveform </a:t>
            </a:r>
          </a:p>
          <a:p>
            <a:r>
              <a:rPr lang="en-US" sz="1400" dirty="0" smtClean="0">
                <a:latin typeface="Times New Roman"/>
                <a:cs typeface="Times New Roman"/>
              </a:rPr>
              <a:t>Analyzer </a:t>
            </a:r>
          </a:p>
          <a:p>
            <a:r>
              <a:rPr lang="en-US" sz="1400" dirty="0" smtClean="0">
                <a:latin typeface="Times New Roman"/>
                <a:cs typeface="Times New Roman"/>
              </a:rPr>
              <a:t>(DRS4-V5)</a:t>
            </a:r>
          </a:p>
          <a:p>
            <a:r>
              <a:rPr lang="en-US" sz="1400" dirty="0" smtClean="0">
                <a:latin typeface="Times New Roman"/>
                <a:cs typeface="Times New Roman"/>
              </a:rPr>
              <a:t>5GHz sampling </a:t>
            </a:r>
          </a:p>
          <a:p>
            <a:r>
              <a:rPr lang="en-US" sz="1400" dirty="0" smtClean="0">
                <a:latin typeface="Times New Roman"/>
                <a:cs typeface="Times New Roman"/>
              </a:rPr>
              <a:t>speed</a:t>
            </a:r>
            <a:endParaRPr lang="en-US" sz="1400" dirty="0">
              <a:latin typeface="Times New Roman"/>
              <a:cs typeface="Times New Roman"/>
            </a:endParaRPr>
          </a:p>
        </p:txBody>
      </p:sp>
      <p:cxnSp>
        <p:nvCxnSpPr>
          <p:cNvPr id="12" name="Straight Arrow Connector 11"/>
          <p:cNvCxnSpPr/>
          <p:nvPr/>
        </p:nvCxnSpPr>
        <p:spPr>
          <a:xfrm flipH="1">
            <a:off x="6527800" y="3200400"/>
            <a:ext cx="1714500" cy="254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1"/>
          </p:cNvCxnSpPr>
          <p:nvPr/>
        </p:nvCxnSpPr>
        <p:spPr>
          <a:xfrm flipH="1" flipV="1">
            <a:off x="6527800" y="3784600"/>
            <a:ext cx="1714500" cy="5869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5105400" y="4378418"/>
            <a:ext cx="2682751" cy="111965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4038600" y="1308100"/>
            <a:ext cx="584200" cy="5207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355183" y="939800"/>
            <a:ext cx="4806386" cy="369332"/>
          </a:xfrm>
          <a:prstGeom prst="rect">
            <a:avLst/>
          </a:prstGeom>
          <a:noFill/>
        </p:spPr>
        <p:txBody>
          <a:bodyPr wrap="none" rtlCol="0">
            <a:spAutoFit/>
          </a:bodyPr>
          <a:lstStyle/>
          <a:p>
            <a:r>
              <a:rPr lang="en-US" dirty="0" smtClean="0">
                <a:latin typeface="Times New Roman"/>
                <a:cs typeface="Times New Roman"/>
              </a:rPr>
              <a:t>Gas chamber in the cosmic ray test stand at UIUC</a:t>
            </a:r>
            <a:endParaRPr lang="en-US" dirty="0">
              <a:latin typeface="Times New Roman"/>
              <a:cs typeface="Times New Roman"/>
            </a:endParaRPr>
          </a:p>
        </p:txBody>
      </p:sp>
      <p:cxnSp>
        <p:nvCxnSpPr>
          <p:cNvPr id="21" name="Straight Arrow Connector 20"/>
          <p:cNvCxnSpPr/>
          <p:nvPr/>
        </p:nvCxnSpPr>
        <p:spPr>
          <a:xfrm>
            <a:off x="1816100" y="1372632"/>
            <a:ext cx="1892300" cy="163726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4000" y="5636920"/>
            <a:ext cx="2024788" cy="369332"/>
          </a:xfrm>
          <a:prstGeom prst="rect">
            <a:avLst/>
          </a:prstGeom>
          <a:noFill/>
        </p:spPr>
        <p:txBody>
          <a:bodyPr wrap="none" rtlCol="0">
            <a:spAutoFit/>
          </a:bodyPr>
          <a:lstStyle/>
          <a:p>
            <a:r>
              <a:rPr lang="en-US" dirty="0" smtClean="0">
                <a:latin typeface="Times New Roman"/>
                <a:cs typeface="Times New Roman"/>
              </a:rPr>
              <a:t>Gas Input &amp; Output</a:t>
            </a:r>
            <a:endParaRPr lang="en-US" dirty="0">
              <a:latin typeface="Times New Roman"/>
              <a:cs typeface="Times New Roman"/>
            </a:endParaRPr>
          </a:p>
        </p:txBody>
      </p:sp>
      <p:cxnSp>
        <p:nvCxnSpPr>
          <p:cNvPr id="27" name="Straight Arrow Connector 26"/>
          <p:cNvCxnSpPr>
            <a:stCxn id="26" idx="0"/>
          </p:cNvCxnSpPr>
          <p:nvPr/>
        </p:nvCxnSpPr>
        <p:spPr>
          <a:xfrm flipH="1" flipV="1">
            <a:off x="1092202" y="4530818"/>
            <a:ext cx="174192" cy="11061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101600" y="1840468"/>
            <a:ext cx="1714500" cy="9541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944668" y="5711240"/>
            <a:ext cx="2772852" cy="369332"/>
          </a:xfrm>
          <a:prstGeom prst="rect">
            <a:avLst/>
          </a:prstGeom>
          <a:noFill/>
        </p:spPr>
        <p:txBody>
          <a:bodyPr wrap="none" rtlCol="0">
            <a:spAutoFit/>
          </a:bodyPr>
          <a:lstStyle/>
          <a:p>
            <a:r>
              <a:rPr lang="en-US" dirty="0" smtClean="0">
                <a:latin typeface="Times New Roman"/>
                <a:cs typeface="Times New Roman"/>
              </a:rPr>
              <a:t>HV : 20kV ( +11kV, -11kV)</a:t>
            </a:r>
            <a:endParaRPr lang="en-US" dirty="0">
              <a:latin typeface="Times New Roman"/>
              <a:cs typeface="Times New Roman"/>
            </a:endParaRPr>
          </a:p>
        </p:txBody>
      </p:sp>
      <p:cxnSp>
        <p:nvCxnSpPr>
          <p:cNvPr id="35" name="Straight Arrow Connector 34"/>
          <p:cNvCxnSpPr>
            <a:stCxn id="26" idx="0"/>
          </p:cNvCxnSpPr>
          <p:nvPr/>
        </p:nvCxnSpPr>
        <p:spPr>
          <a:xfrm flipH="1" flipV="1">
            <a:off x="1244602" y="4378418"/>
            <a:ext cx="21792" cy="1258502"/>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2" idx="0"/>
          </p:cNvCxnSpPr>
          <p:nvPr/>
        </p:nvCxnSpPr>
        <p:spPr>
          <a:xfrm flipH="1" flipV="1">
            <a:off x="2575880" y="4299369"/>
            <a:ext cx="1755214" cy="141187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41" name="Slide Number Placeholder 40"/>
          <p:cNvSpPr>
            <a:spLocks noGrp="1"/>
          </p:cNvSpPr>
          <p:nvPr>
            <p:ph type="sldNum" sz="quarter" idx="12"/>
          </p:nvPr>
        </p:nvSpPr>
        <p:spPr/>
        <p:txBody>
          <a:bodyPr/>
          <a:lstStyle/>
          <a:p>
            <a:fld id="{91068D2D-2DEC-F741-9E5A-02A075592C57}" type="slidenum">
              <a:rPr lang="en-US" smtClean="0"/>
              <a:t>12</a:t>
            </a:fld>
            <a:endParaRPr lang="en-US"/>
          </a:p>
        </p:txBody>
      </p:sp>
    </p:spTree>
    <p:extLst>
      <p:ext uri="{BB962C8B-B14F-4D97-AF65-F5344CB8AC3E}">
        <p14:creationId xmlns:p14="http://schemas.microsoft.com/office/powerpoint/2010/main" val="1647822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2" y="1546"/>
            <a:ext cx="9118778" cy="658854"/>
          </a:xfrm>
        </p:spPr>
        <p:txBody>
          <a:bodyPr>
            <a:noAutofit/>
          </a:bodyPr>
          <a:lstStyle/>
          <a:p>
            <a:r>
              <a:rPr lang="en-US" sz="3200" dirty="0" smtClean="0">
                <a:latin typeface="Times New Roman"/>
                <a:cs typeface="Times New Roman"/>
              </a:rPr>
              <a:t>eRD14 </a:t>
            </a:r>
            <a:r>
              <a:rPr lang="en-US" sz="3200" dirty="0" err="1" smtClean="0">
                <a:latin typeface="Times New Roman"/>
                <a:cs typeface="Times New Roman"/>
              </a:rPr>
              <a:t>mRPC</a:t>
            </a:r>
            <a:r>
              <a:rPr lang="en-US" sz="3200" dirty="0" smtClean="0">
                <a:latin typeface="Times New Roman"/>
                <a:cs typeface="Times New Roman"/>
              </a:rPr>
              <a:t>: Efficiency and Time Resolution</a:t>
            </a:r>
            <a:endParaRPr lang="en-US" sz="3200" dirty="0">
              <a:latin typeface="Times New Roman"/>
              <a:cs typeface="Times New Roman"/>
            </a:endParaRPr>
          </a:p>
        </p:txBody>
      </p:sp>
      <p:pic>
        <p:nvPicPr>
          <p:cNvPr id="5" name="Picture 4" descr="Screen Shot 2015-09-08 at 12.24.50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6944" y="645358"/>
            <a:ext cx="3157113" cy="2643943"/>
          </a:xfrm>
          <a:prstGeom prst="rect">
            <a:avLst/>
          </a:prstGeom>
        </p:spPr>
      </p:pic>
      <p:pic>
        <p:nvPicPr>
          <p:cNvPr id="9" name="Picture 8" descr="Screen Shot 2015-09-08 at 12.24.16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324116"/>
            <a:ext cx="3881493" cy="3249462"/>
          </a:xfrm>
          <a:prstGeom prst="rect">
            <a:avLst/>
          </a:prstGeom>
        </p:spPr>
      </p:pic>
      <p:sp>
        <p:nvSpPr>
          <p:cNvPr id="10" name="TextBox 9"/>
          <p:cNvSpPr txBox="1"/>
          <p:nvPr/>
        </p:nvSpPr>
        <p:spPr>
          <a:xfrm>
            <a:off x="408322" y="4486508"/>
            <a:ext cx="1215522" cy="646331"/>
          </a:xfrm>
          <a:prstGeom prst="rect">
            <a:avLst/>
          </a:prstGeom>
          <a:noFill/>
        </p:spPr>
        <p:txBody>
          <a:bodyPr wrap="none" rtlCol="0">
            <a:spAutoFit/>
          </a:bodyPr>
          <a:lstStyle/>
          <a:p>
            <a:r>
              <a:rPr lang="en-US" dirty="0" smtClean="0">
                <a:latin typeface="Times New Roman"/>
                <a:cs typeface="Times New Roman"/>
              </a:rPr>
              <a:t>25.4ps / √2 </a:t>
            </a:r>
          </a:p>
          <a:p>
            <a:r>
              <a:rPr lang="en-US" dirty="0">
                <a:latin typeface="Times New Roman"/>
                <a:cs typeface="Times New Roman"/>
              </a:rPr>
              <a:t>~</a:t>
            </a:r>
            <a:r>
              <a:rPr lang="en-US" dirty="0" smtClean="0">
                <a:latin typeface="Times New Roman"/>
                <a:cs typeface="Times New Roman"/>
              </a:rPr>
              <a:t> </a:t>
            </a:r>
            <a:r>
              <a:rPr lang="en-US" dirty="0" smtClean="0">
                <a:solidFill>
                  <a:srgbClr val="FF0000"/>
                </a:solidFill>
                <a:latin typeface="Times New Roman"/>
                <a:cs typeface="Times New Roman"/>
              </a:rPr>
              <a:t>18ps </a:t>
            </a:r>
            <a:endParaRPr lang="en-US" dirty="0">
              <a:solidFill>
                <a:srgbClr val="FF0000"/>
              </a:solidFill>
              <a:latin typeface="Times New Roman"/>
              <a:cs typeface="Times New Roman"/>
            </a:endParaRPr>
          </a:p>
        </p:txBody>
      </p:sp>
      <p:pic>
        <p:nvPicPr>
          <p:cNvPr id="22" name="Picture 21" descr="Screen Shot 2015-07-07 at 11.57.45 A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22" y="785970"/>
            <a:ext cx="3752838" cy="2490631"/>
          </a:xfrm>
          <a:prstGeom prst="rect">
            <a:avLst/>
          </a:prstGeom>
        </p:spPr>
      </p:pic>
      <p:sp>
        <p:nvSpPr>
          <p:cNvPr id="3" name="TextBox 2"/>
          <p:cNvSpPr txBox="1"/>
          <p:nvPr/>
        </p:nvSpPr>
        <p:spPr>
          <a:xfrm>
            <a:off x="369332" y="3849469"/>
            <a:ext cx="1204777" cy="584776"/>
          </a:xfrm>
          <a:prstGeom prst="rect">
            <a:avLst/>
          </a:prstGeom>
          <a:noFill/>
        </p:spPr>
        <p:txBody>
          <a:bodyPr wrap="none" rtlCol="0">
            <a:spAutoFit/>
          </a:bodyPr>
          <a:lstStyle/>
          <a:p>
            <a:r>
              <a:rPr lang="en-US" sz="1600" dirty="0" smtClean="0">
                <a:latin typeface="Times New Roman"/>
                <a:cs typeface="Times New Roman"/>
              </a:rPr>
              <a:t>Cosmic rays</a:t>
            </a:r>
          </a:p>
          <a:p>
            <a:r>
              <a:rPr lang="en-US" sz="1600" dirty="0" smtClean="0">
                <a:latin typeface="Times New Roman"/>
                <a:cs typeface="Times New Roman"/>
              </a:rPr>
              <a:t>22kV</a:t>
            </a:r>
            <a:endParaRPr lang="en-US" sz="1600" dirty="0">
              <a:latin typeface="Times New Roman"/>
              <a:cs typeface="Times New Roman"/>
            </a:endParaRPr>
          </a:p>
        </p:txBody>
      </p:sp>
      <p:sp>
        <p:nvSpPr>
          <p:cNvPr id="25" name="TextBox 24"/>
          <p:cNvSpPr txBox="1"/>
          <p:nvPr/>
        </p:nvSpPr>
        <p:spPr>
          <a:xfrm>
            <a:off x="3149329" y="6405597"/>
            <a:ext cx="543651" cy="369332"/>
          </a:xfrm>
          <a:prstGeom prst="rect">
            <a:avLst/>
          </a:prstGeom>
          <a:noFill/>
        </p:spPr>
        <p:txBody>
          <a:bodyPr wrap="none" rtlCol="0">
            <a:spAutoFit/>
          </a:bodyPr>
          <a:lstStyle/>
          <a:p>
            <a:r>
              <a:rPr lang="en-US" dirty="0" smtClean="0">
                <a:latin typeface="Times New Roman"/>
                <a:cs typeface="Times New Roman"/>
              </a:rPr>
              <a:t>[ns]</a:t>
            </a:r>
            <a:endParaRPr lang="en-US" dirty="0">
              <a:latin typeface="Times New Roman"/>
              <a:cs typeface="Times New Roman"/>
            </a:endParaRPr>
          </a:p>
        </p:txBody>
      </p:sp>
      <p:sp>
        <p:nvSpPr>
          <p:cNvPr id="26" name="TextBox 25"/>
          <p:cNvSpPr txBox="1"/>
          <p:nvPr/>
        </p:nvSpPr>
        <p:spPr>
          <a:xfrm>
            <a:off x="4334093" y="785970"/>
            <a:ext cx="543651" cy="369332"/>
          </a:xfrm>
          <a:prstGeom prst="rect">
            <a:avLst/>
          </a:prstGeom>
          <a:noFill/>
        </p:spPr>
        <p:txBody>
          <a:bodyPr wrap="none" rtlCol="0">
            <a:spAutoFit/>
          </a:bodyPr>
          <a:lstStyle/>
          <a:p>
            <a:r>
              <a:rPr lang="en-US" dirty="0" smtClean="0">
                <a:latin typeface="Times New Roman"/>
                <a:cs typeface="Times New Roman"/>
              </a:rPr>
              <a:t>[ns]</a:t>
            </a:r>
            <a:endParaRPr lang="en-US" dirty="0">
              <a:latin typeface="Times New Roman"/>
              <a:cs typeface="Times New Roman"/>
            </a:endParaRPr>
          </a:p>
        </p:txBody>
      </p:sp>
      <p:sp>
        <p:nvSpPr>
          <p:cNvPr id="27" name="TextBox 26"/>
          <p:cNvSpPr txBox="1"/>
          <p:nvPr/>
        </p:nvSpPr>
        <p:spPr>
          <a:xfrm rot="16200000">
            <a:off x="3954992" y="1889148"/>
            <a:ext cx="1466843" cy="307777"/>
          </a:xfrm>
          <a:prstGeom prst="rect">
            <a:avLst/>
          </a:prstGeom>
          <a:noFill/>
        </p:spPr>
        <p:txBody>
          <a:bodyPr wrap="none" rtlCol="0">
            <a:spAutoFit/>
          </a:bodyPr>
          <a:lstStyle/>
          <a:p>
            <a:r>
              <a:rPr lang="en-US" sz="1400" dirty="0" smtClean="0">
                <a:latin typeface="Times New Roman"/>
                <a:cs typeface="Times New Roman"/>
              </a:rPr>
              <a:t>MRPC1- MRPC2</a:t>
            </a:r>
            <a:endParaRPr lang="en-US" sz="1400" dirty="0">
              <a:latin typeface="Times New Roman"/>
              <a:cs typeface="Times New Roman"/>
            </a:endParaRPr>
          </a:p>
        </p:txBody>
      </p:sp>
      <p:sp>
        <p:nvSpPr>
          <p:cNvPr id="28" name="TextBox 27"/>
          <p:cNvSpPr txBox="1"/>
          <p:nvPr/>
        </p:nvSpPr>
        <p:spPr>
          <a:xfrm>
            <a:off x="1186392" y="6456301"/>
            <a:ext cx="1466843" cy="307777"/>
          </a:xfrm>
          <a:prstGeom prst="rect">
            <a:avLst/>
          </a:prstGeom>
          <a:noFill/>
        </p:spPr>
        <p:txBody>
          <a:bodyPr wrap="none" rtlCol="0">
            <a:spAutoFit/>
          </a:bodyPr>
          <a:lstStyle/>
          <a:p>
            <a:r>
              <a:rPr lang="en-US" sz="1400" dirty="0" smtClean="0">
                <a:latin typeface="Times New Roman"/>
                <a:cs typeface="Times New Roman"/>
              </a:rPr>
              <a:t>MRPC1- MRPC2</a:t>
            </a:r>
            <a:endParaRPr lang="en-US" sz="1400" dirty="0">
              <a:latin typeface="Times New Roman"/>
              <a:cs typeface="Times New Roman"/>
            </a:endParaRPr>
          </a:p>
        </p:txBody>
      </p:sp>
      <p:sp>
        <p:nvSpPr>
          <p:cNvPr id="29" name="TextBox 28"/>
          <p:cNvSpPr txBox="1"/>
          <p:nvPr/>
        </p:nvSpPr>
        <p:spPr>
          <a:xfrm>
            <a:off x="457200" y="832136"/>
            <a:ext cx="1204777" cy="830997"/>
          </a:xfrm>
          <a:prstGeom prst="rect">
            <a:avLst/>
          </a:prstGeom>
          <a:noFill/>
        </p:spPr>
        <p:txBody>
          <a:bodyPr wrap="none" rtlCol="0">
            <a:spAutoFit/>
          </a:bodyPr>
          <a:lstStyle/>
          <a:p>
            <a:r>
              <a:rPr lang="en-US" sz="1600" dirty="0" smtClean="0">
                <a:latin typeface="Times New Roman"/>
                <a:cs typeface="Times New Roman"/>
              </a:rPr>
              <a:t>Cosmic rays</a:t>
            </a:r>
          </a:p>
          <a:p>
            <a:r>
              <a:rPr lang="en-US" sz="1600" dirty="0" smtClean="0">
                <a:latin typeface="Times New Roman"/>
                <a:cs typeface="Times New Roman"/>
              </a:rPr>
              <a:t>22kV</a:t>
            </a:r>
          </a:p>
          <a:p>
            <a:r>
              <a:rPr lang="en-US" sz="1600" dirty="0" smtClean="0">
                <a:latin typeface="Times New Roman"/>
                <a:cs typeface="Times New Roman"/>
              </a:rPr>
              <a:t>Efficiency</a:t>
            </a:r>
            <a:endParaRPr lang="en-US" sz="1600" dirty="0">
              <a:latin typeface="Times New Roman"/>
              <a:cs typeface="Times New Roman"/>
            </a:endParaRPr>
          </a:p>
        </p:txBody>
      </p:sp>
      <p:sp>
        <p:nvSpPr>
          <p:cNvPr id="30" name="Rounded Rectangle 29"/>
          <p:cNvSpPr/>
          <p:nvPr/>
        </p:nvSpPr>
        <p:spPr>
          <a:xfrm>
            <a:off x="3936570" y="3387902"/>
            <a:ext cx="5207430" cy="3470098"/>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Slide Number Placeholder 33"/>
          <p:cNvSpPr>
            <a:spLocks noGrp="1"/>
          </p:cNvSpPr>
          <p:nvPr>
            <p:ph type="sldNum" sz="quarter" idx="12"/>
          </p:nvPr>
        </p:nvSpPr>
        <p:spPr/>
        <p:txBody>
          <a:bodyPr/>
          <a:lstStyle/>
          <a:p>
            <a:fld id="{91068D2D-2DEC-F741-9E5A-02A075592C57}" type="slidenum">
              <a:rPr lang="en-US" smtClean="0"/>
              <a:t>13</a:t>
            </a:fld>
            <a:endParaRPr lang="en-US"/>
          </a:p>
        </p:txBody>
      </p:sp>
      <p:pic>
        <p:nvPicPr>
          <p:cNvPr id="6" name="Picture 5" descr="Screen Shot 2016-05-06 at 5.16.2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0485" y="3687738"/>
            <a:ext cx="3862365" cy="3076340"/>
          </a:xfrm>
          <a:prstGeom prst="rect">
            <a:avLst/>
          </a:prstGeom>
        </p:spPr>
      </p:pic>
      <p:sp>
        <p:nvSpPr>
          <p:cNvPr id="32" name="Oval 31"/>
          <p:cNvSpPr/>
          <p:nvPr/>
        </p:nvSpPr>
        <p:spPr>
          <a:xfrm>
            <a:off x="7454418" y="4964174"/>
            <a:ext cx="469900" cy="33732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175285" y="3564403"/>
            <a:ext cx="3392876" cy="338554"/>
          </a:xfrm>
          <a:prstGeom prst="rect">
            <a:avLst/>
          </a:prstGeom>
          <a:noFill/>
        </p:spPr>
        <p:txBody>
          <a:bodyPr wrap="none" rtlCol="0">
            <a:spAutoFit/>
          </a:bodyPr>
          <a:lstStyle/>
          <a:p>
            <a:r>
              <a:rPr lang="en-US" sz="1600" dirty="0" smtClean="0">
                <a:latin typeface="Times New Roman"/>
                <a:cs typeface="Times New Roman"/>
              </a:rPr>
              <a:t>Preamp : NINO, 10 GHz, Oscilloscope</a:t>
            </a:r>
            <a:endParaRPr lang="en-US" sz="1600" dirty="0">
              <a:latin typeface="Times New Roman"/>
              <a:cs typeface="Times New Roman"/>
            </a:endParaRPr>
          </a:p>
        </p:txBody>
      </p:sp>
      <p:sp>
        <p:nvSpPr>
          <p:cNvPr id="8" name="TextBox 7"/>
          <p:cNvSpPr txBox="1"/>
          <p:nvPr/>
        </p:nvSpPr>
        <p:spPr>
          <a:xfrm>
            <a:off x="7779837" y="3368840"/>
            <a:ext cx="1138577" cy="523220"/>
          </a:xfrm>
          <a:prstGeom prst="rect">
            <a:avLst/>
          </a:prstGeom>
          <a:noFill/>
        </p:spPr>
        <p:txBody>
          <a:bodyPr wrap="square" rtlCol="0">
            <a:spAutoFit/>
          </a:bodyPr>
          <a:lstStyle/>
          <a:p>
            <a:r>
              <a:rPr lang="en-US" sz="1400" dirty="0" smtClean="0">
                <a:latin typeface="Times New Roman"/>
                <a:cs typeface="Times New Roman"/>
              </a:rPr>
              <a:t>C. Williams</a:t>
            </a:r>
          </a:p>
          <a:p>
            <a:r>
              <a:rPr lang="en-US" sz="1400" dirty="0" smtClean="0">
                <a:latin typeface="Times New Roman"/>
                <a:cs typeface="Times New Roman"/>
              </a:rPr>
              <a:t>CERN, 2010</a:t>
            </a:r>
          </a:p>
        </p:txBody>
      </p:sp>
    </p:spTree>
    <p:extLst>
      <p:ext uri="{BB962C8B-B14F-4D97-AF65-F5344CB8AC3E}">
        <p14:creationId xmlns:p14="http://schemas.microsoft.com/office/powerpoint/2010/main" val="607169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0" y="59486"/>
            <a:ext cx="8892331" cy="1143000"/>
          </a:xfrm>
        </p:spPr>
        <p:txBody>
          <a:bodyPr>
            <a:normAutofit/>
          </a:bodyPr>
          <a:lstStyle/>
          <a:p>
            <a:r>
              <a:rPr lang="en-US" sz="3200" dirty="0" smtClean="0"/>
              <a:t>Use different material than glass (</a:t>
            </a:r>
            <a:r>
              <a:rPr lang="en-US" sz="3200" dirty="0" err="1" smtClean="0"/>
              <a:t>eg</a:t>
            </a:r>
            <a:r>
              <a:rPr lang="en-US" sz="3200" dirty="0" smtClean="0"/>
              <a:t> </a:t>
            </a:r>
            <a:r>
              <a:rPr lang="en-US" sz="3200" dirty="0" smtClean="0"/>
              <a:t>Mylar)?</a:t>
            </a:r>
            <a:endParaRPr lang="en-US" sz="3200" dirty="0"/>
          </a:p>
        </p:txBody>
      </p:sp>
      <p:sp>
        <p:nvSpPr>
          <p:cNvPr id="4" name="Rectangle 3"/>
          <p:cNvSpPr/>
          <p:nvPr/>
        </p:nvSpPr>
        <p:spPr>
          <a:xfrm>
            <a:off x="5211041" y="1907373"/>
            <a:ext cx="3413609" cy="4571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15-01-22 at 8.30.43 AM.png"/>
          <p:cNvPicPr>
            <a:picLocks noChangeAspect="1"/>
          </p:cNvPicPr>
          <p:nvPr/>
        </p:nvPicPr>
        <p:blipFill rotWithShape="1">
          <a:blip r:embed="rId3">
            <a:extLst>
              <a:ext uri="{28A0092B-C50C-407E-A947-70E740481C1C}">
                <a14:useLocalDpi xmlns:a14="http://schemas.microsoft.com/office/drawing/2010/main" val="0"/>
              </a:ext>
            </a:extLst>
          </a:blip>
          <a:srcRect r="35560"/>
          <a:stretch/>
        </p:blipFill>
        <p:spPr>
          <a:xfrm>
            <a:off x="0" y="923645"/>
            <a:ext cx="4967665" cy="3619500"/>
          </a:xfrm>
          <a:prstGeom prst="rect">
            <a:avLst/>
          </a:prstGeom>
        </p:spPr>
      </p:pic>
      <p:sp>
        <p:nvSpPr>
          <p:cNvPr id="6" name="Rectangle 5"/>
          <p:cNvSpPr/>
          <p:nvPr/>
        </p:nvSpPr>
        <p:spPr>
          <a:xfrm>
            <a:off x="5211041" y="2227132"/>
            <a:ext cx="341360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211041" y="2552009"/>
            <a:ext cx="3413609" cy="4571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11041" y="2890135"/>
            <a:ext cx="341360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211041" y="3215012"/>
            <a:ext cx="3413609" cy="4571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5211041" y="1998446"/>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215766" y="2062241"/>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210646" y="2126036"/>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215371" y="2189831"/>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215766" y="2308366"/>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220491" y="2372161"/>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215371" y="2435956"/>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5220096" y="2499751"/>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5220491" y="2637976"/>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225216" y="2701771"/>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220096" y="2765566"/>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224821" y="2829361"/>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215371" y="2967586"/>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220096" y="3031381"/>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5214976" y="3095176"/>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219701" y="3158971"/>
            <a:ext cx="3413609" cy="9845"/>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959249" y="660219"/>
            <a:ext cx="1287532" cy="369332"/>
          </a:xfrm>
          <a:prstGeom prst="rect">
            <a:avLst/>
          </a:prstGeom>
          <a:noFill/>
        </p:spPr>
        <p:txBody>
          <a:bodyPr wrap="none" rtlCol="0">
            <a:spAutoFit/>
          </a:bodyPr>
          <a:lstStyle/>
          <a:p>
            <a:r>
              <a:rPr lang="en-US" dirty="0" smtClean="0"/>
              <a:t>Glass </a:t>
            </a:r>
            <a:r>
              <a:rPr lang="en-US" dirty="0" err="1" smtClean="0"/>
              <a:t>mRPC</a:t>
            </a:r>
            <a:endParaRPr lang="en-US" dirty="0"/>
          </a:p>
        </p:txBody>
      </p:sp>
      <p:sp>
        <p:nvSpPr>
          <p:cNvPr id="31" name="TextBox 30"/>
          <p:cNvSpPr txBox="1"/>
          <p:nvPr/>
        </p:nvSpPr>
        <p:spPr>
          <a:xfrm>
            <a:off x="6089224" y="1538041"/>
            <a:ext cx="1338828" cy="369332"/>
          </a:xfrm>
          <a:prstGeom prst="rect">
            <a:avLst/>
          </a:prstGeom>
          <a:noFill/>
        </p:spPr>
        <p:txBody>
          <a:bodyPr wrap="none" rtlCol="0">
            <a:spAutoFit/>
          </a:bodyPr>
          <a:lstStyle/>
          <a:p>
            <a:r>
              <a:rPr lang="en-US" dirty="0" smtClean="0"/>
              <a:t>Mylar </a:t>
            </a:r>
            <a:r>
              <a:rPr lang="en-US" dirty="0" err="1" smtClean="0"/>
              <a:t>mRPC</a:t>
            </a:r>
            <a:endParaRPr lang="en-US" dirty="0"/>
          </a:p>
        </p:txBody>
      </p:sp>
      <p:sp>
        <p:nvSpPr>
          <p:cNvPr id="32" name="TextBox 31"/>
          <p:cNvSpPr txBox="1"/>
          <p:nvPr/>
        </p:nvSpPr>
        <p:spPr>
          <a:xfrm>
            <a:off x="30193" y="4653989"/>
            <a:ext cx="9113807" cy="2031325"/>
          </a:xfrm>
          <a:prstGeom prst="rect">
            <a:avLst/>
          </a:prstGeom>
          <a:noFill/>
        </p:spPr>
        <p:txBody>
          <a:bodyPr wrap="square" rtlCol="0">
            <a:spAutoFit/>
          </a:bodyPr>
          <a:lstStyle/>
          <a:p>
            <a:pPr marL="285750" indent="-285750">
              <a:buFont typeface="Arial"/>
              <a:buChar char="•"/>
            </a:pPr>
            <a:r>
              <a:rPr lang="en-US" dirty="0" smtClean="0"/>
              <a:t>One way to improve fast signal is to bring signal closer to pickup strips, or have more gaps</a:t>
            </a:r>
          </a:p>
          <a:p>
            <a:pPr marL="285750" indent="-285750">
              <a:buFont typeface="Arial"/>
              <a:buChar char="•"/>
            </a:pPr>
            <a:r>
              <a:rPr lang="en-US" dirty="0" smtClean="0"/>
              <a:t>Thinner glass gets very expensive (and starts to become flexible)</a:t>
            </a:r>
          </a:p>
          <a:p>
            <a:pPr marL="285750" lvl="2" indent="-285750">
              <a:buFont typeface="Arial"/>
              <a:buChar char="•"/>
            </a:pPr>
            <a:r>
              <a:rPr lang="en-US" dirty="0" smtClean="0"/>
              <a:t>Use Mylar instead?  Can then replace 210 </a:t>
            </a:r>
            <a:r>
              <a:rPr lang="en-US" dirty="0"/>
              <a:t>um glass with </a:t>
            </a:r>
            <a:r>
              <a:rPr lang="en-US" dirty="0" smtClean="0"/>
              <a:t>125 </a:t>
            </a:r>
            <a:r>
              <a:rPr lang="en-US" dirty="0"/>
              <a:t>um </a:t>
            </a:r>
            <a:r>
              <a:rPr lang="en-US" dirty="0" smtClean="0"/>
              <a:t>Mylar</a:t>
            </a:r>
          </a:p>
          <a:p>
            <a:pPr marL="285750" lvl="1" indent="-285750">
              <a:buFont typeface="Arial"/>
              <a:buChar char="•"/>
            </a:pPr>
            <a:r>
              <a:rPr lang="en-US" dirty="0"/>
              <a:t>However, rate capability should be bad? </a:t>
            </a:r>
            <a:r>
              <a:rPr lang="en-US" dirty="0" smtClean="0"/>
              <a:t>  Mylar has much higher volume </a:t>
            </a:r>
            <a:r>
              <a:rPr lang="en-US" dirty="0" err="1" smtClean="0"/>
              <a:t>resistivities</a:t>
            </a:r>
            <a:r>
              <a:rPr lang="en-US" dirty="0" smtClean="0"/>
              <a:t>, 10</a:t>
            </a:r>
            <a:r>
              <a:rPr lang="en-US" baseline="30000" dirty="0" smtClean="0"/>
              <a:t>19</a:t>
            </a:r>
            <a:r>
              <a:rPr lang="en-US" dirty="0" smtClean="0"/>
              <a:t> Ω-cm2 </a:t>
            </a:r>
          </a:p>
          <a:p>
            <a:pPr marL="285750" indent="-285750">
              <a:buFont typeface="Arial"/>
              <a:buChar char="•"/>
            </a:pPr>
            <a:r>
              <a:rPr lang="en-US" dirty="0" smtClean="0"/>
              <a:t>Possible major technical challenge: create flat </a:t>
            </a:r>
            <a:r>
              <a:rPr lang="en-US" dirty="0" err="1" smtClean="0"/>
              <a:t>mylar</a:t>
            </a:r>
            <a:r>
              <a:rPr lang="en-US" dirty="0" smtClean="0"/>
              <a:t> layer separated from next by ~100 um (</a:t>
            </a:r>
            <a:r>
              <a:rPr lang="en-US" dirty="0"/>
              <a:t>s</a:t>
            </a:r>
            <a:r>
              <a:rPr lang="en-US" dirty="0" smtClean="0"/>
              <a:t>olved?)</a:t>
            </a:r>
            <a:endParaRPr lang="en-US" dirty="0"/>
          </a:p>
        </p:txBody>
      </p:sp>
      <p:cxnSp>
        <p:nvCxnSpPr>
          <p:cNvPr id="34" name="Straight Arrow Connector 33"/>
          <p:cNvCxnSpPr/>
          <p:nvPr/>
        </p:nvCxnSpPr>
        <p:spPr>
          <a:xfrm flipH="1">
            <a:off x="7556292" y="1378245"/>
            <a:ext cx="379174" cy="26285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332351" y="695599"/>
            <a:ext cx="7670025" cy="3648889"/>
            <a:chOff x="332351" y="695599"/>
            <a:chExt cx="7670025" cy="3648889"/>
          </a:xfrm>
        </p:grpSpPr>
        <p:pic>
          <p:nvPicPr>
            <p:cNvPr id="3" name="Picture 2" descr="IMG_3557.JPG"/>
            <p:cNvPicPr>
              <a:picLocks noChangeAspect="1"/>
            </p:cNvPicPr>
            <p:nvPr/>
          </p:nvPicPr>
          <p:blipFill rotWithShape="1">
            <a:blip r:embed="rId4">
              <a:extLst>
                <a:ext uri="{28A0092B-C50C-407E-A947-70E740481C1C}">
                  <a14:useLocalDpi xmlns:a14="http://schemas.microsoft.com/office/drawing/2010/main" val="0"/>
                </a:ext>
              </a:extLst>
            </a:blip>
            <a:srcRect l="9216" t="16789" r="9005" b="30419"/>
            <a:stretch/>
          </p:blipFill>
          <p:spPr>
            <a:xfrm>
              <a:off x="597928" y="695599"/>
              <a:ext cx="4011906" cy="1942377"/>
            </a:xfrm>
            <a:prstGeom prst="rect">
              <a:avLst/>
            </a:prstGeom>
          </p:spPr>
        </p:pic>
        <p:pic>
          <p:nvPicPr>
            <p:cNvPr id="8" name="Picture 7" descr="Photo on 3-11-16 at 3.43 PM.jpg"/>
            <p:cNvPicPr>
              <a:picLocks noChangeAspect="1"/>
            </p:cNvPicPr>
            <p:nvPr/>
          </p:nvPicPr>
          <p:blipFill rotWithShape="1">
            <a:blip r:embed="rId5">
              <a:extLst>
                <a:ext uri="{28A0092B-C50C-407E-A947-70E740481C1C}">
                  <a14:useLocalDpi xmlns:a14="http://schemas.microsoft.com/office/drawing/2010/main" val="0"/>
                </a:ext>
              </a:extLst>
            </a:blip>
            <a:srcRect l="-1010" t="19325" r="1010" b="24246"/>
            <a:stretch/>
          </p:blipFill>
          <p:spPr>
            <a:xfrm>
              <a:off x="332351" y="2647821"/>
              <a:ext cx="4517131" cy="1696667"/>
            </a:xfrm>
            <a:prstGeom prst="rect">
              <a:avLst/>
            </a:prstGeom>
          </p:spPr>
        </p:pic>
        <p:sp>
          <p:nvSpPr>
            <p:cNvPr id="11" name="TextBox 10"/>
            <p:cNvSpPr txBox="1"/>
            <p:nvPr/>
          </p:nvSpPr>
          <p:spPr>
            <a:xfrm>
              <a:off x="5253657" y="3496337"/>
              <a:ext cx="2748719" cy="707886"/>
            </a:xfrm>
            <a:prstGeom prst="rect">
              <a:avLst/>
            </a:prstGeom>
            <a:noFill/>
          </p:spPr>
          <p:txBody>
            <a:bodyPr wrap="none" rtlCol="0">
              <a:spAutoFit/>
            </a:bodyPr>
            <a:lstStyle/>
            <a:p>
              <a:r>
                <a:rPr lang="en-US" sz="4000" dirty="0" smtClean="0">
                  <a:solidFill>
                    <a:srgbClr val="FF0000"/>
                  </a:solidFill>
                </a:rPr>
                <a:t>48 gas gaps!</a:t>
              </a:r>
              <a:endParaRPr lang="en-US" sz="4000" dirty="0">
                <a:solidFill>
                  <a:srgbClr val="FF0000"/>
                </a:solidFill>
              </a:endParaRPr>
            </a:p>
          </p:txBody>
        </p:sp>
      </p:grpSp>
      <p:sp>
        <p:nvSpPr>
          <p:cNvPr id="29" name="Slide Number Placeholder 28"/>
          <p:cNvSpPr>
            <a:spLocks noGrp="1"/>
          </p:cNvSpPr>
          <p:nvPr>
            <p:ph type="sldNum" sz="quarter" idx="12"/>
          </p:nvPr>
        </p:nvSpPr>
        <p:spPr/>
        <p:txBody>
          <a:bodyPr/>
          <a:lstStyle/>
          <a:p>
            <a:fld id="{F36AC0DF-A938-4D46-95FF-301518AA70A0}" type="slidenum">
              <a:rPr lang="en-US" smtClean="0"/>
              <a:t>14</a:t>
            </a:fld>
            <a:endParaRPr lang="en-US"/>
          </a:p>
        </p:txBody>
      </p:sp>
    </p:spTree>
    <p:extLst>
      <p:ext uri="{BB962C8B-B14F-4D97-AF65-F5344CB8AC3E}">
        <p14:creationId xmlns:p14="http://schemas.microsoft.com/office/powerpoint/2010/main" val="179849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Summary</a:t>
            </a:r>
            <a:endParaRPr lang="en-US" dirty="0"/>
          </a:p>
        </p:txBody>
      </p:sp>
      <p:sp>
        <p:nvSpPr>
          <p:cNvPr id="3" name="Content Placeholder 2"/>
          <p:cNvSpPr>
            <a:spLocks noGrp="1"/>
          </p:cNvSpPr>
          <p:nvPr>
            <p:ph idx="1"/>
          </p:nvPr>
        </p:nvSpPr>
        <p:spPr>
          <a:xfrm>
            <a:off x="457200" y="1007503"/>
            <a:ext cx="8229600" cy="4525963"/>
          </a:xfrm>
        </p:spPr>
        <p:txBody>
          <a:bodyPr/>
          <a:lstStyle/>
          <a:p>
            <a:r>
              <a:rPr lang="en-US" dirty="0" smtClean="0"/>
              <a:t>The Argonne MCP </a:t>
            </a:r>
            <a:r>
              <a:rPr lang="en-US" dirty="0" err="1" smtClean="0"/>
              <a:t>photodetector</a:t>
            </a:r>
            <a:r>
              <a:rPr lang="en-US" dirty="0" smtClean="0"/>
              <a:t> program has been highly successful, benefiting from advances in</a:t>
            </a:r>
            <a:r>
              <a:rPr lang="en-US" dirty="0"/>
              <a:t> </a:t>
            </a:r>
            <a:r>
              <a:rPr lang="en-US" dirty="0" smtClean="0"/>
              <a:t>different disciplines. </a:t>
            </a:r>
          </a:p>
          <a:p>
            <a:pPr marL="0" indent="0">
              <a:buNone/>
            </a:pPr>
            <a:endParaRPr lang="en-US" sz="800" dirty="0"/>
          </a:p>
          <a:p>
            <a:r>
              <a:rPr lang="en-US" dirty="0" smtClean="0"/>
              <a:t>The success of the </a:t>
            </a:r>
            <a:r>
              <a:rPr lang="en-US" dirty="0" err="1" smtClean="0"/>
              <a:t>photodetector</a:t>
            </a:r>
            <a:r>
              <a:rPr lang="en-US" dirty="0" smtClean="0"/>
              <a:t> program brings in lots of interests from many areas of science: TOF at collider, HEP neutrino experiments, medical imaging, nuclear physics experiments, national security… </a:t>
            </a:r>
          </a:p>
          <a:p>
            <a:pPr marL="0" indent="0">
              <a:buNone/>
            </a:pPr>
            <a:endParaRPr lang="en-US" sz="800" dirty="0"/>
          </a:p>
          <a:p>
            <a:pPr lvl="0"/>
            <a:r>
              <a:rPr lang="en-US" b="1" dirty="0"/>
              <a:t>Sent out devices to early users for evaluation and incorporation to experiments.</a:t>
            </a:r>
          </a:p>
          <a:p>
            <a:endParaRPr lang="en-US" sz="800" dirty="0" smtClean="0"/>
          </a:p>
          <a:p>
            <a:r>
              <a:rPr lang="en-US" dirty="0" smtClean="0"/>
              <a:t>Progress has been made on MRPC for &lt;20ps timing resolution</a:t>
            </a:r>
            <a:r>
              <a:rPr lang="en-US" dirty="0" smtClean="0"/>
              <a:t>.</a:t>
            </a:r>
          </a:p>
          <a:p>
            <a:endParaRPr lang="en-US" sz="800" dirty="0"/>
          </a:p>
          <a:p>
            <a:r>
              <a:rPr lang="en-US" dirty="0" smtClean="0"/>
              <a:t>Different material other than glass is planned for even faster MRPC design.</a:t>
            </a:r>
          </a:p>
          <a:p>
            <a:pPr marL="0" indent="0">
              <a:buNone/>
            </a:pPr>
            <a:endParaRPr lang="en-US" dirty="0" smtClean="0"/>
          </a:p>
          <a:p>
            <a:pPr marL="0" indent="0">
              <a:buNone/>
            </a:pPr>
            <a:endParaRPr lang="en-US" dirty="0" smtClean="0"/>
          </a:p>
          <a:p>
            <a:endParaRPr lang="en-US" dirty="0" smtClean="0"/>
          </a:p>
          <a:p>
            <a:endParaRPr lang="en-US" dirty="0"/>
          </a:p>
        </p:txBody>
      </p:sp>
      <p:sp>
        <p:nvSpPr>
          <p:cNvPr id="6" name="Title 1"/>
          <p:cNvSpPr txBox="1">
            <a:spLocks/>
          </p:cNvSpPr>
          <p:nvPr/>
        </p:nvSpPr>
        <p:spPr bwMode="auto">
          <a:xfrm>
            <a:off x="2064123" y="4961966"/>
            <a:ext cx="5015753"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r>
              <a:rPr lang="en-US" sz="2800" i="1" kern="0" dirty="0" smtClean="0"/>
              <a:t>Thanks for your attention!</a:t>
            </a:r>
            <a:endParaRPr lang="en-US" i="1" kern="0" dirty="0"/>
          </a:p>
        </p:txBody>
      </p:sp>
      <p:sp>
        <p:nvSpPr>
          <p:cNvPr id="4" name="Slide Number Placeholder 3"/>
          <p:cNvSpPr>
            <a:spLocks noGrp="1"/>
          </p:cNvSpPr>
          <p:nvPr>
            <p:ph type="sldNum" sz="quarter" idx="12"/>
          </p:nvPr>
        </p:nvSpPr>
        <p:spPr/>
        <p:txBody>
          <a:bodyPr/>
          <a:lstStyle/>
          <a:p>
            <a:fld id="{F36AC0DF-A938-4D46-95FF-301518AA70A0}" type="slidenum">
              <a:rPr lang="en-US" smtClean="0"/>
              <a:t>15</a:t>
            </a:fld>
            <a:endParaRPr lang="en-US"/>
          </a:p>
        </p:txBody>
      </p:sp>
    </p:spTree>
    <p:extLst>
      <p:ext uri="{BB962C8B-B14F-4D97-AF65-F5344CB8AC3E}">
        <p14:creationId xmlns:p14="http://schemas.microsoft.com/office/powerpoint/2010/main" val="857595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053" y="3723"/>
            <a:ext cx="2857500" cy="1092200"/>
          </a:xfrm>
          <a:prstGeom prst="rect">
            <a:avLst/>
          </a:prstGeom>
          <a:solidFill>
            <a:schemeClr val="bg1"/>
          </a:solidFill>
        </p:spPr>
      </p:pic>
    </p:spTree>
    <p:extLst>
      <p:ext uri="{BB962C8B-B14F-4D97-AF65-F5344CB8AC3E}">
        <p14:creationId xmlns:p14="http://schemas.microsoft.com/office/powerpoint/2010/main" val="409723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105C16-0803-409A-810B-CC0E2CCFCAB3}" type="slidenum">
              <a:rPr lang="en-US" smtClean="0"/>
              <a:t>17</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137454"/>
            <a:ext cx="4508500" cy="3674646"/>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58148"/>
            <a:ext cx="2446969" cy="208985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6969" y="945448"/>
            <a:ext cx="2112860" cy="2112860"/>
          </a:xfrm>
          <a:prstGeom prst="rect">
            <a:avLst/>
          </a:prstGeom>
        </p:spPr>
      </p:pic>
      <p:sp>
        <p:nvSpPr>
          <p:cNvPr id="9" name="TextBox 8"/>
          <p:cNvSpPr txBox="1"/>
          <p:nvPr/>
        </p:nvSpPr>
        <p:spPr>
          <a:xfrm>
            <a:off x="93134" y="4991083"/>
            <a:ext cx="4228516" cy="646331"/>
          </a:xfrm>
          <a:prstGeom prst="rect">
            <a:avLst/>
          </a:prstGeom>
          <a:noFill/>
        </p:spPr>
        <p:txBody>
          <a:bodyPr wrap="none" rtlCol="0">
            <a:spAutoFit/>
          </a:bodyPr>
          <a:lstStyle/>
          <a:p>
            <a:r>
              <a:rPr lang="en-US" dirty="0">
                <a:latin typeface="Times New Roman"/>
                <a:cs typeface="Times New Roman"/>
              </a:rPr>
              <a:t>2</a:t>
            </a:r>
            <a:r>
              <a:rPr lang="en-US" dirty="0" smtClean="0">
                <a:latin typeface="Times New Roman"/>
                <a:cs typeface="Times New Roman"/>
              </a:rPr>
              <a:t> stacks, 10 gas gaps, 0.3mm gas gap width</a:t>
            </a:r>
          </a:p>
          <a:p>
            <a:r>
              <a:rPr lang="en-US" dirty="0" smtClean="0">
                <a:latin typeface="Times New Roman"/>
                <a:cs typeface="Times New Roman"/>
              </a:rPr>
              <a:t>(No need to wire fishing lines)</a:t>
            </a:r>
            <a:endParaRPr lang="en-US" dirty="0">
              <a:latin typeface="Times New Roman"/>
              <a:cs typeface="Times New Roman"/>
            </a:endParaRPr>
          </a:p>
        </p:txBody>
      </p:sp>
      <p:sp>
        <p:nvSpPr>
          <p:cNvPr id="11" name="TextBox 10"/>
          <p:cNvSpPr txBox="1"/>
          <p:nvPr/>
        </p:nvSpPr>
        <p:spPr>
          <a:xfrm>
            <a:off x="548922" y="37458"/>
            <a:ext cx="8137877" cy="646331"/>
          </a:xfrm>
          <a:prstGeom prst="rect">
            <a:avLst/>
          </a:prstGeom>
          <a:noFill/>
        </p:spPr>
        <p:txBody>
          <a:bodyPr wrap="square" rtlCol="0">
            <a:spAutoFit/>
          </a:bodyPr>
          <a:lstStyle/>
          <a:p>
            <a:r>
              <a:rPr lang="en-US" sz="3600" dirty="0" smtClean="0">
                <a:latin typeface="Times New Roman"/>
                <a:cs typeface="Times New Roman"/>
              </a:rPr>
              <a:t>First Signals from the 3D Printed </a:t>
            </a:r>
            <a:r>
              <a:rPr lang="en-US" sz="3600" dirty="0">
                <a:latin typeface="Times New Roman"/>
                <a:cs typeface="Times New Roman"/>
              </a:rPr>
              <a:t>M</a:t>
            </a:r>
            <a:r>
              <a:rPr lang="en-US" sz="3600" dirty="0" smtClean="0">
                <a:latin typeface="Times New Roman"/>
                <a:cs typeface="Times New Roman"/>
              </a:rPr>
              <a:t>RPCs</a:t>
            </a:r>
            <a:endParaRPr lang="en-US" sz="3600" dirty="0">
              <a:latin typeface="Times New Roman"/>
              <a:cs typeface="Times New Roman"/>
            </a:endParaRPr>
          </a:p>
        </p:txBody>
      </p:sp>
      <p:pic>
        <p:nvPicPr>
          <p:cNvPr id="3" name="Picture 2" descr="Screen Shot 2016-01-06 at 12.53.54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08501" y="945448"/>
            <a:ext cx="4635499" cy="2515005"/>
          </a:xfrm>
          <a:prstGeom prst="rect">
            <a:avLst/>
          </a:prstGeom>
        </p:spPr>
      </p:pic>
      <p:pic>
        <p:nvPicPr>
          <p:cNvPr id="13" name="Picture 12" descr="Screen Shot 2016-01-06 at 12.56.11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08501" y="3444399"/>
            <a:ext cx="4635499" cy="2050201"/>
          </a:xfrm>
          <a:prstGeom prst="rect">
            <a:avLst/>
          </a:prstGeom>
        </p:spPr>
      </p:pic>
      <p:sp>
        <p:nvSpPr>
          <p:cNvPr id="14" name="TextBox 13"/>
          <p:cNvSpPr txBox="1"/>
          <p:nvPr/>
        </p:nvSpPr>
        <p:spPr>
          <a:xfrm>
            <a:off x="5092700" y="5505914"/>
            <a:ext cx="3459150" cy="369332"/>
          </a:xfrm>
          <a:prstGeom prst="rect">
            <a:avLst/>
          </a:prstGeom>
          <a:noFill/>
        </p:spPr>
        <p:txBody>
          <a:bodyPr wrap="none" rtlCol="0">
            <a:spAutoFit/>
          </a:bodyPr>
          <a:lstStyle/>
          <a:p>
            <a:r>
              <a:rPr lang="en-US" dirty="0" smtClean="0">
                <a:latin typeface="Times New Roman"/>
                <a:cs typeface="Times New Roman"/>
              </a:rPr>
              <a:t>Signals captured at COMPASS hall</a:t>
            </a:r>
            <a:endParaRPr lang="en-US" dirty="0">
              <a:latin typeface="Times New Roman"/>
              <a:cs typeface="Times New Roman"/>
            </a:endParaRPr>
          </a:p>
        </p:txBody>
      </p:sp>
      <p:sp>
        <p:nvSpPr>
          <p:cNvPr id="15" name="Rectangle 14"/>
          <p:cNvSpPr/>
          <p:nvPr/>
        </p:nvSpPr>
        <p:spPr>
          <a:xfrm>
            <a:off x="0" y="5837146"/>
            <a:ext cx="9143999" cy="646331"/>
          </a:xfrm>
          <a:prstGeom prst="rect">
            <a:avLst/>
          </a:prstGeom>
        </p:spPr>
        <p:txBody>
          <a:bodyPr wrap="square">
            <a:spAutoFit/>
          </a:bodyPr>
          <a:lstStyle/>
          <a:p>
            <a:r>
              <a:rPr lang="en-US" dirty="0">
                <a:latin typeface="Times New Roman"/>
                <a:cs typeface="Times New Roman"/>
              </a:rPr>
              <a:t>N</a:t>
            </a:r>
            <a:r>
              <a:rPr lang="en-US" dirty="0" smtClean="0">
                <a:latin typeface="Times New Roman"/>
                <a:cs typeface="Times New Roman"/>
              </a:rPr>
              <a:t>ot </a:t>
            </a:r>
            <a:r>
              <a:rPr lang="en-US" dirty="0">
                <a:latin typeface="Times New Roman"/>
                <a:cs typeface="Times New Roman"/>
              </a:rPr>
              <a:t>enough time to setup </a:t>
            </a:r>
            <a:r>
              <a:rPr lang="en-US" dirty="0" smtClean="0">
                <a:latin typeface="Times New Roman"/>
                <a:cs typeface="Times New Roman"/>
              </a:rPr>
              <a:t>3D MRPC properly for </a:t>
            </a:r>
            <a:r>
              <a:rPr lang="en-US" dirty="0">
                <a:latin typeface="Times New Roman"/>
                <a:cs typeface="Times New Roman"/>
              </a:rPr>
              <a:t>data </a:t>
            </a:r>
            <a:r>
              <a:rPr lang="en-US" dirty="0" smtClean="0">
                <a:latin typeface="Times New Roman"/>
                <a:cs typeface="Times New Roman"/>
              </a:rPr>
              <a:t>taking </a:t>
            </a:r>
            <a:r>
              <a:rPr lang="en-US" dirty="0">
                <a:latin typeface="Times New Roman"/>
                <a:cs typeface="Times New Roman"/>
              </a:rPr>
              <a:t>before the COMPSS beam was </a:t>
            </a:r>
            <a:r>
              <a:rPr lang="en-US" dirty="0" smtClean="0">
                <a:latin typeface="Times New Roman"/>
                <a:cs typeface="Times New Roman"/>
              </a:rPr>
              <a:t>end</a:t>
            </a:r>
          </a:p>
          <a:p>
            <a:r>
              <a:rPr lang="en-US" dirty="0" smtClean="0">
                <a:latin typeface="Times New Roman"/>
                <a:cs typeface="Times New Roman"/>
              </a:rPr>
              <a:t>Expected the first time resolution results in the beam test at </a:t>
            </a:r>
            <a:r>
              <a:rPr lang="en-US" dirty="0" err="1" smtClean="0">
                <a:latin typeface="Times New Roman"/>
                <a:cs typeface="Times New Roman"/>
              </a:rPr>
              <a:t>Fermilab</a:t>
            </a:r>
            <a:r>
              <a:rPr lang="en-US" dirty="0" smtClean="0">
                <a:latin typeface="Times New Roman"/>
                <a:cs typeface="Times New Roman"/>
              </a:rPr>
              <a:t> 2016! </a:t>
            </a:r>
            <a:endParaRPr lang="en-US" dirty="0">
              <a:latin typeface="Times New Roman"/>
              <a:cs typeface="Times New Roman"/>
            </a:endParaRPr>
          </a:p>
        </p:txBody>
      </p:sp>
      <p:sp>
        <p:nvSpPr>
          <p:cNvPr id="16" name="TextBox 15"/>
          <p:cNvSpPr txBox="1"/>
          <p:nvPr/>
        </p:nvSpPr>
        <p:spPr>
          <a:xfrm>
            <a:off x="4546601" y="798089"/>
            <a:ext cx="4121641" cy="369332"/>
          </a:xfrm>
          <a:prstGeom prst="rect">
            <a:avLst/>
          </a:prstGeom>
          <a:solidFill>
            <a:srgbClr val="CCFFCC"/>
          </a:solidFill>
        </p:spPr>
        <p:txBody>
          <a:bodyPr wrap="none" rtlCol="0">
            <a:spAutoFit/>
          </a:bodyPr>
          <a:lstStyle/>
          <a:p>
            <a:r>
              <a:rPr lang="en-US" dirty="0" smtClean="0">
                <a:latin typeface="Times New Roman"/>
                <a:cs typeface="Times New Roman"/>
              </a:rPr>
              <a:t>Two 3D printed gas gap MRPC assembled</a:t>
            </a:r>
            <a:endParaRPr lang="en-US" dirty="0">
              <a:latin typeface="Times New Roman"/>
              <a:cs typeface="Times New Roman"/>
            </a:endParaRPr>
          </a:p>
        </p:txBody>
      </p:sp>
      <p:cxnSp>
        <p:nvCxnSpPr>
          <p:cNvPr id="18" name="Straight Arrow Connector 17"/>
          <p:cNvCxnSpPr/>
          <p:nvPr/>
        </p:nvCxnSpPr>
        <p:spPr>
          <a:xfrm flipH="1">
            <a:off x="6553200" y="1167421"/>
            <a:ext cx="88900" cy="712179"/>
          </a:xfrm>
          <a:prstGeom prst="straightConnector1">
            <a:avLst/>
          </a:prstGeom>
          <a:ln>
            <a:solidFill>
              <a:srgbClr val="CCFFCC"/>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6642100" y="1167421"/>
            <a:ext cx="152400" cy="1118579"/>
          </a:xfrm>
          <a:prstGeom prst="straightConnector1">
            <a:avLst/>
          </a:prstGeom>
          <a:ln>
            <a:solidFill>
              <a:srgbClr val="CCFFCC"/>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4965700" y="3829785"/>
            <a:ext cx="457200" cy="347102"/>
          </a:xfrm>
          <a:prstGeom prst="straightConnector1">
            <a:avLst/>
          </a:prstGeom>
          <a:ln>
            <a:solidFill>
              <a:srgbClr val="CCFFCC"/>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422900" y="3460453"/>
            <a:ext cx="864427" cy="369332"/>
          </a:xfrm>
          <a:prstGeom prst="rect">
            <a:avLst/>
          </a:prstGeom>
          <a:solidFill>
            <a:srgbClr val="CCFFCC"/>
          </a:solidFill>
        </p:spPr>
        <p:txBody>
          <a:bodyPr wrap="none" rtlCol="0">
            <a:spAutoFit/>
          </a:bodyPr>
          <a:lstStyle/>
          <a:p>
            <a:r>
              <a:rPr lang="en-US" dirty="0" smtClean="0">
                <a:latin typeface="Times New Roman"/>
                <a:cs typeface="Times New Roman"/>
              </a:rPr>
              <a:t>Signals</a:t>
            </a:r>
            <a:endParaRPr lang="en-US" dirty="0">
              <a:latin typeface="Times New Roman"/>
              <a:cs typeface="Times New Roman"/>
            </a:endParaRPr>
          </a:p>
        </p:txBody>
      </p:sp>
      <p:cxnSp>
        <p:nvCxnSpPr>
          <p:cNvPr id="27" name="Straight Arrow Connector 26"/>
          <p:cNvCxnSpPr/>
          <p:nvPr/>
        </p:nvCxnSpPr>
        <p:spPr>
          <a:xfrm flipV="1">
            <a:off x="6197600" y="4991083"/>
            <a:ext cx="596900" cy="114317"/>
          </a:xfrm>
          <a:prstGeom prst="straightConnector1">
            <a:avLst/>
          </a:prstGeom>
          <a:ln>
            <a:solidFill>
              <a:srgbClr val="CCFFCC"/>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989075" y="5105400"/>
            <a:ext cx="1298252" cy="369332"/>
          </a:xfrm>
          <a:prstGeom prst="rect">
            <a:avLst/>
          </a:prstGeom>
          <a:solidFill>
            <a:srgbClr val="CCFFCC"/>
          </a:solidFill>
        </p:spPr>
        <p:txBody>
          <a:bodyPr wrap="none" rtlCol="0">
            <a:spAutoFit/>
          </a:bodyPr>
          <a:lstStyle/>
          <a:p>
            <a:r>
              <a:rPr lang="en-US" dirty="0" smtClean="0">
                <a:latin typeface="Times New Roman"/>
                <a:cs typeface="Times New Roman"/>
              </a:rPr>
              <a:t>Trigger bias</a:t>
            </a:r>
            <a:endParaRPr lang="en-US" dirty="0">
              <a:latin typeface="Times New Roman"/>
              <a:cs typeface="Times New Roman"/>
            </a:endParaRPr>
          </a:p>
        </p:txBody>
      </p:sp>
    </p:spTree>
    <p:extLst>
      <p:ext uri="{BB962C8B-B14F-4D97-AF65-F5344CB8AC3E}">
        <p14:creationId xmlns:p14="http://schemas.microsoft.com/office/powerpoint/2010/main" val="1390140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8"/>
            <a:ext cx="8229600" cy="703262"/>
          </a:xfrm>
        </p:spPr>
        <p:txBody>
          <a:bodyPr>
            <a:normAutofit/>
          </a:bodyPr>
          <a:lstStyle/>
          <a:p>
            <a:r>
              <a:rPr lang="en-US" dirty="0" smtClean="0">
                <a:latin typeface="Times New Roman"/>
                <a:cs typeface="Times New Roman"/>
              </a:rPr>
              <a:t>Stacking Glass with Fishing Line</a:t>
            </a:r>
            <a:endParaRPr lang="en-US" dirty="0">
              <a:latin typeface="Times New Roman"/>
              <a:cs typeface="Times New Roman"/>
            </a:endParaRPr>
          </a:p>
        </p:txBody>
      </p:sp>
      <p:pic>
        <p:nvPicPr>
          <p:cNvPr id="6" name="Picture 5" descr="Screen Shot 2015-02-20 at 12.41.3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063195"/>
            <a:ext cx="5359400" cy="2687270"/>
          </a:xfrm>
          <a:prstGeom prst="rect">
            <a:avLst/>
          </a:prstGeom>
        </p:spPr>
      </p:pic>
      <p:pic>
        <p:nvPicPr>
          <p:cNvPr id="9" name="Picture 8" descr="Screen Shot 2015-03-03 at 4.37.38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6773" y="1063194"/>
            <a:ext cx="3517227" cy="2667828"/>
          </a:xfrm>
          <a:prstGeom prst="rect">
            <a:avLst/>
          </a:prstGeom>
        </p:spPr>
      </p:pic>
      <p:pic>
        <p:nvPicPr>
          <p:cNvPr id="10" name="Picture 9" descr="Screen Shot 2015-03-03 at 3.47.49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6773" y="3731022"/>
            <a:ext cx="3517227" cy="2785017"/>
          </a:xfrm>
          <a:prstGeom prst="rect">
            <a:avLst/>
          </a:prstGeom>
        </p:spPr>
      </p:pic>
      <p:sp>
        <p:nvSpPr>
          <p:cNvPr id="11" name="Slide Number Placeholder 10"/>
          <p:cNvSpPr>
            <a:spLocks noGrp="1"/>
          </p:cNvSpPr>
          <p:nvPr>
            <p:ph type="sldNum" sz="quarter" idx="12"/>
          </p:nvPr>
        </p:nvSpPr>
        <p:spPr/>
        <p:txBody>
          <a:bodyPr/>
          <a:lstStyle/>
          <a:p>
            <a:fld id="{C7219055-946A-5245-B3DA-CB51E21ABE8A}" type="slidenum">
              <a:rPr lang="en-US" smtClean="0"/>
              <a:t>18</a:t>
            </a:fld>
            <a:endParaRPr lang="en-US"/>
          </a:p>
        </p:txBody>
      </p:sp>
      <p:sp>
        <p:nvSpPr>
          <p:cNvPr id="12" name="TextBox 11"/>
          <p:cNvSpPr txBox="1"/>
          <p:nvPr/>
        </p:nvSpPr>
        <p:spPr>
          <a:xfrm>
            <a:off x="1371600" y="1063194"/>
            <a:ext cx="3057673" cy="369332"/>
          </a:xfrm>
          <a:prstGeom prst="rect">
            <a:avLst/>
          </a:prstGeom>
          <a:noFill/>
        </p:spPr>
        <p:txBody>
          <a:bodyPr wrap="none" rtlCol="0">
            <a:spAutoFit/>
          </a:bodyPr>
          <a:lstStyle/>
          <a:p>
            <a:r>
              <a:rPr lang="en-US" dirty="0" smtClean="0">
                <a:solidFill>
                  <a:srgbClr val="0000FF"/>
                </a:solidFill>
                <a:latin typeface="Times New Roman"/>
                <a:cs typeface="Times New Roman"/>
              </a:rPr>
              <a:t>105um diameter of fishing line</a:t>
            </a:r>
            <a:endParaRPr lang="en-US" dirty="0">
              <a:solidFill>
                <a:srgbClr val="0000FF"/>
              </a:solidFill>
              <a:latin typeface="Times New Roman"/>
              <a:cs typeface="Times New Roman"/>
            </a:endParaRPr>
          </a:p>
        </p:txBody>
      </p:sp>
      <p:sp>
        <p:nvSpPr>
          <p:cNvPr id="15" name="TextBox 14"/>
          <p:cNvSpPr txBox="1"/>
          <p:nvPr/>
        </p:nvSpPr>
        <p:spPr>
          <a:xfrm>
            <a:off x="5575973" y="3251200"/>
            <a:ext cx="3691560" cy="369332"/>
          </a:xfrm>
          <a:prstGeom prst="rect">
            <a:avLst/>
          </a:prstGeom>
          <a:noFill/>
        </p:spPr>
        <p:txBody>
          <a:bodyPr wrap="none" rtlCol="0">
            <a:spAutoFit/>
          </a:bodyPr>
          <a:lstStyle/>
          <a:p>
            <a:r>
              <a:rPr lang="en-US" dirty="0" smtClean="0">
                <a:solidFill>
                  <a:srgbClr val="FFFF00"/>
                </a:solidFill>
                <a:latin typeface="Times New Roman"/>
                <a:cs typeface="Times New Roman"/>
              </a:rPr>
              <a:t>Stacking glass plates and fishing lines</a:t>
            </a:r>
            <a:endParaRPr lang="en-US" dirty="0">
              <a:solidFill>
                <a:srgbClr val="FFFF00"/>
              </a:solidFill>
              <a:latin typeface="Times New Roman"/>
              <a:cs typeface="Times New Roman"/>
            </a:endParaRPr>
          </a:p>
        </p:txBody>
      </p:sp>
      <p:sp>
        <p:nvSpPr>
          <p:cNvPr id="17" name="TextBox 16"/>
          <p:cNvSpPr txBox="1"/>
          <p:nvPr/>
        </p:nvSpPr>
        <p:spPr>
          <a:xfrm>
            <a:off x="6305205" y="6017736"/>
            <a:ext cx="2172390" cy="369332"/>
          </a:xfrm>
          <a:prstGeom prst="rect">
            <a:avLst/>
          </a:prstGeom>
          <a:noFill/>
        </p:spPr>
        <p:txBody>
          <a:bodyPr wrap="none" rtlCol="0">
            <a:spAutoFit/>
          </a:bodyPr>
          <a:lstStyle/>
          <a:p>
            <a:r>
              <a:rPr lang="en-US" dirty="0" smtClean="0">
                <a:solidFill>
                  <a:srgbClr val="FFFF00"/>
                </a:solidFill>
                <a:latin typeface="Times New Roman"/>
                <a:cs typeface="Times New Roman"/>
              </a:rPr>
              <a:t>4 stacks : 36 gas gaps</a:t>
            </a:r>
            <a:endParaRPr lang="en-US" dirty="0">
              <a:solidFill>
                <a:srgbClr val="FFFF00"/>
              </a:solidFill>
              <a:latin typeface="Times New Roman"/>
              <a:cs typeface="Times New Roman"/>
            </a:endParaRPr>
          </a:p>
        </p:txBody>
      </p:sp>
      <p:pic>
        <p:nvPicPr>
          <p:cNvPr id="13" name="Picture 12" descr="Screen Shot 2015-02-17 at 2.16.40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1934" y="4027088"/>
            <a:ext cx="2915366" cy="2329262"/>
          </a:xfrm>
          <a:prstGeom prst="rect">
            <a:avLst/>
          </a:prstGeom>
        </p:spPr>
      </p:pic>
      <p:sp>
        <p:nvSpPr>
          <p:cNvPr id="5" name="Rectangle 4"/>
          <p:cNvSpPr/>
          <p:nvPr/>
        </p:nvSpPr>
        <p:spPr>
          <a:xfrm>
            <a:off x="7391400" y="4445000"/>
            <a:ext cx="774700" cy="774700"/>
          </a:xfrm>
          <a:prstGeom prst="rect">
            <a:avLst/>
          </a:prstGeom>
          <a:noFill/>
          <a:ln w="2222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stCxn id="5" idx="1"/>
          </p:cNvCxnSpPr>
          <p:nvPr/>
        </p:nvCxnSpPr>
        <p:spPr>
          <a:xfrm flipH="1">
            <a:off x="5067300" y="4832350"/>
            <a:ext cx="2324100" cy="3644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1079500" y="1432526"/>
            <a:ext cx="546100" cy="61217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700" y="4823472"/>
            <a:ext cx="2146742" cy="646331"/>
          </a:xfrm>
          <a:prstGeom prst="rect">
            <a:avLst/>
          </a:prstGeom>
          <a:noFill/>
        </p:spPr>
        <p:txBody>
          <a:bodyPr wrap="none" rtlCol="0">
            <a:spAutoFit/>
          </a:bodyPr>
          <a:lstStyle/>
          <a:p>
            <a:r>
              <a:rPr lang="en-US" dirty="0" smtClean="0">
                <a:latin typeface="Times New Roman"/>
                <a:cs typeface="Times New Roman"/>
              </a:rPr>
              <a:t>Uniform gas gaps</a:t>
            </a:r>
          </a:p>
          <a:p>
            <a:r>
              <a:rPr lang="en-US" dirty="0" smtClean="0">
                <a:latin typeface="Times New Roman"/>
                <a:cs typeface="Times New Roman"/>
              </a:rPr>
              <a:t>Between glass plates</a:t>
            </a:r>
            <a:endParaRPr lang="en-US" dirty="0">
              <a:latin typeface="Times New Roman"/>
              <a:cs typeface="Times New Roman"/>
            </a:endParaRPr>
          </a:p>
        </p:txBody>
      </p:sp>
    </p:spTree>
    <p:extLst>
      <p:ext uri="{BB962C8B-B14F-4D97-AF65-F5344CB8AC3E}">
        <p14:creationId xmlns:p14="http://schemas.microsoft.com/office/powerpoint/2010/main" val="1624434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a:lstStyle/>
          <a:p>
            <a:r>
              <a:rPr lang="en-US" dirty="0"/>
              <a:t>Glad to join </a:t>
            </a:r>
            <a:r>
              <a:rPr lang="en-US" dirty="0" err="1"/>
              <a:t>SoLID</a:t>
            </a:r>
            <a:r>
              <a:rPr lang="en-US" dirty="0"/>
              <a:t> collaboration to </a:t>
            </a:r>
            <a:r>
              <a:rPr lang="en-US" dirty="0" smtClean="0"/>
              <a:t>contribute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203" r="178" b="52142"/>
          <a:stretch/>
        </p:blipFill>
        <p:spPr>
          <a:xfrm>
            <a:off x="4854388" y="1437809"/>
            <a:ext cx="2784020" cy="2771122"/>
          </a:xfrm>
          <a:prstGeom prst="rect">
            <a:avLst/>
          </a:prstGeom>
        </p:spPr>
      </p:pic>
      <p:pic>
        <p:nvPicPr>
          <p:cNvPr id="5122" name="Picture 2" descr="https://scholar.google.com/citations?view_op=view_photo&amp;user=4kby8AoAAAAJ&amp;citpi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575" y="1437809"/>
            <a:ext cx="2789720" cy="27711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0575" y="4504765"/>
            <a:ext cx="3160060" cy="1200329"/>
          </a:xfrm>
          <a:prstGeom prst="rect">
            <a:avLst/>
          </a:prstGeom>
          <a:noFill/>
        </p:spPr>
        <p:txBody>
          <a:bodyPr wrap="square" rtlCol="0">
            <a:spAutoFit/>
          </a:bodyPr>
          <a:lstStyle/>
          <a:p>
            <a:r>
              <a:rPr lang="en-US" dirty="0" err="1" smtClean="0"/>
              <a:t>Junqi</a:t>
            </a:r>
            <a:r>
              <a:rPr lang="en-US" dirty="0" smtClean="0"/>
              <a:t> </a:t>
            </a:r>
            <a:r>
              <a:rPr lang="en-US" dirty="0" err="1" smtClean="0"/>
              <a:t>Xie</a:t>
            </a:r>
            <a:endParaRPr lang="en-US" dirty="0" smtClean="0"/>
          </a:p>
          <a:p>
            <a:r>
              <a:rPr lang="en-US" dirty="0" smtClean="0"/>
              <a:t>Assistant Physicist</a:t>
            </a:r>
          </a:p>
          <a:p>
            <a:r>
              <a:rPr lang="en-US" dirty="0" smtClean="0"/>
              <a:t>Detector R&amp;D group</a:t>
            </a:r>
          </a:p>
          <a:p>
            <a:r>
              <a:rPr lang="en-US" dirty="0" smtClean="0"/>
              <a:t>Argonne National Laboratory</a:t>
            </a:r>
            <a:endParaRPr lang="en-US" dirty="0"/>
          </a:p>
        </p:txBody>
      </p:sp>
      <p:sp>
        <p:nvSpPr>
          <p:cNvPr id="7" name="TextBox 6"/>
          <p:cNvSpPr txBox="1"/>
          <p:nvPr/>
        </p:nvSpPr>
        <p:spPr>
          <a:xfrm>
            <a:off x="4854388" y="4504765"/>
            <a:ext cx="3294530" cy="1200329"/>
          </a:xfrm>
          <a:prstGeom prst="rect">
            <a:avLst/>
          </a:prstGeom>
          <a:noFill/>
        </p:spPr>
        <p:txBody>
          <a:bodyPr wrap="square" rtlCol="0">
            <a:spAutoFit/>
          </a:bodyPr>
          <a:lstStyle/>
          <a:p>
            <a:r>
              <a:rPr lang="en-US" dirty="0" smtClean="0"/>
              <a:t>Mickey Chiu</a:t>
            </a:r>
          </a:p>
          <a:p>
            <a:r>
              <a:rPr lang="en-US" dirty="0" smtClean="0"/>
              <a:t>Physicist</a:t>
            </a:r>
          </a:p>
          <a:p>
            <a:r>
              <a:rPr lang="en-US" dirty="0" smtClean="0"/>
              <a:t>Director of Operations, </a:t>
            </a:r>
            <a:r>
              <a:rPr lang="en-US" dirty="0" smtClean="0"/>
              <a:t>PHENIX </a:t>
            </a:r>
            <a:endParaRPr lang="en-US" dirty="0" smtClean="0"/>
          </a:p>
          <a:p>
            <a:r>
              <a:rPr lang="en-US" dirty="0" smtClean="0"/>
              <a:t>Brookhaven National Laboratory</a:t>
            </a:r>
            <a:endParaRPr lang="en-US" dirty="0"/>
          </a:p>
        </p:txBody>
      </p:sp>
      <p:sp>
        <p:nvSpPr>
          <p:cNvPr id="8" name="Title 1"/>
          <p:cNvSpPr txBox="1">
            <a:spLocks/>
          </p:cNvSpPr>
          <p:nvPr/>
        </p:nvSpPr>
        <p:spPr bwMode="auto">
          <a:xfrm>
            <a:off x="121023" y="5937233"/>
            <a:ext cx="9184341" cy="8889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r>
              <a:rPr lang="en-US" sz="1800" kern="0" dirty="0" smtClean="0"/>
              <a:t>We are also collaborating in particle identification detectors for </a:t>
            </a:r>
            <a:r>
              <a:rPr lang="en-US" sz="1800" kern="0" dirty="0" err="1" smtClean="0"/>
              <a:t>sPHENIX</a:t>
            </a:r>
            <a:r>
              <a:rPr lang="en-US" sz="1800" kern="0" dirty="0" smtClean="0"/>
              <a:t> and EIC </a:t>
            </a:r>
            <a:endParaRPr lang="en-US" sz="1800" kern="0" dirty="0"/>
          </a:p>
        </p:txBody>
      </p:sp>
      <p:sp>
        <p:nvSpPr>
          <p:cNvPr id="6" name="Slide Number Placeholder 5"/>
          <p:cNvSpPr>
            <a:spLocks noGrp="1"/>
          </p:cNvSpPr>
          <p:nvPr>
            <p:ph type="sldNum" sz="quarter" idx="12"/>
          </p:nvPr>
        </p:nvSpPr>
        <p:spPr/>
        <p:txBody>
          <a:bodyPr/>
          <a:lstStyle/>
          <a:p>
            <a:fld id="{F36AC0DF-A938-4D46-95FF-301518AA70A0}" type="slidenum">
              <a:rPr lang="en-US" smtClean="0"/>
              <a:t>2</a:t>
            </a:fld>
            <a:endParaRPr lang="en-US"/>
          </a:p>
        </p:txBody>
      </p:sp>
    </p:spTree>
    <p:extLst>
      <p:ext uri="{BB962C8B-B14F-4D97-AF65-F5344CB8AC3E}">
        <p14:creationId xmlns:p14="http://schemas.microsoft.com/office/powerpoint/2010/main" val="413453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ounded Rectangle 16"/>
          <p:cNvSpPr>
            <a:spLocks noChangeArrowheads="1"/>
          </p:cNvSpPr>
          <p:nvPr/>
        </p:nvSpPr>
        <p:spPr bwMode="auto">
          <a:xfrm>
            <a:off x="5654843" y="5594685"/>
            <a:ext cx="160741" cy="34042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71908" tIns="35954" rIns="71908" bIns="35954">
            <a:spAutoFit/>
          </a:bodyPr>
          <a:lstStyle>
            <a:lvl1pPr>
              <a:defRPr sz="2100">
                <a:solidFill>
                  <a:srgbClr val="000000"/>
                </a:solidFill>
                <a:latin typeface="Chalkboard" charset="0"/>
                <a:ea typeface="ＭＳ Ｐゴシック" charset="-128"/>
              </a:defRPr>
            </a:lvl1pPr>
            <a:lvl2pPr marL="742950" indent="-285750">
              <a:defRPr sz="2100">
                <a:solidFill>
                  <a:srgbClr val="000000"/>
                </a:solidFill>
                <a:latin typeface="Chalkboard" charset="0"/>
                <a:ea typeface="ＭＳ Ｐゴシック" charset="-128"/>
              </a:defRPr>
            </a:lvl2pPr>
            <a:lvl3pPr marL="1143000" indent="-228600">
              <a:defRPr sz="2100">
                <a:solidFill>
                  <a:srgbClr val="000000"/>
                </a:solidFill>
                <a:latin typeface="Chalkboard" charset="0"/>
                <a:ea typeface="ＭＳ Ｐゴシック" charset="-128"/>
              </a:defRPr>
            </a:lvl3pPr>
            <a:lvl4pPr marL="1600200" indent="-228600">
              <a:defRPr sz="2100">
                <a:solidFill>
                  <a:srgbClr val="000000"/>
                </a:solidFill>
                <a:latin typeface="Chalkboard" charset="0"/>
                <a:ea typeface="ＭＳ Ｐゴシック" charset="-128"/>
              </a:defRPr>
            </a:lvl4pPr>
            <a:lvl5pPr marL="2057400" indent="-228600">
              <a:defRPr sz="2100">
                <a:solidFill>
                  <a:srgbClr val="000000"/>
                </a:solidFill>
                <a:latin typeface="Chalkboard" charset="0"/>
                <a:ea typeface="ＭＳ Ｐゴシック" charset="-128"/>
              </a:defRPr>
            </a:lvl5pPr>
            <a:lvl6pPr marL="2514600" indent="-228600" eaLnBrk="0" fontAlgn="base" hangingPunct="0">
              <a:spcBef>
                <a:spcPct val="0"/>
              </a:spcBef>
              <a:spcAft>
                <a:spcPct val="0"/>
              </a:spcAft>
              <a:defRPr sz="2100">
                <a:solidFill>
                  <a:srgbClr val="000000"/>
                </a:solidFill>
                <a:latin typeface="Chalkboard" charset="0"/>
                <a:ea typeface="ＭＳ Ｐゴシック" charset="-128"/>
              </a:defRPr>
            </a:lvl6pPr>
            <a:lvl7pPr marL="2971800" indent="-228600" eaLnBrk="0" fontAlgn="base" hangingPunct="0">
              <a:spcBef>
                <a:spcPct val="0"/>
              </a:spcBef>
              <a:spcAft>
                <a:spcPct val="0"/>
              </a:spcAft>
              <a:defRPr sz="2100">
                <a:solidFill>
                  <a:srgbClr val="000000"/>
                </a:solidFill>
                <a:latin typeface="Chalkboard" charset="0"/>
                <a:ea typeface="ＭＳ Ｐゴシック" charset="-128"/>
              </a:defRPr>
            </a:lvl7pPr>
            <a:lvl8pPr marL="3429000" indent="-228600" eaLnBrk="0" fontAlgn="base" hangingPunct="0">
              <a:spcBef>
                <a:spcPct val="0"/>
              </a:spcBef>
              <a:spcAft>
                <a:spcPct val="0"/>
              </a:spcAft>
              <a:defRPr sz="2100">
                <a:solidFill>
                  <a:srgbClr val="000000"/>
                </a:solidFill>
                <a:latin typeface="Chalkboard" charset="0"/>
                <a:ea typeface="ＭＳ Ｐゴシック" charset="-128"/>
              </a:defRPr>
            </a:lvl8pPr>
            <a:lvl9pPr marL="3886200" indent="-228600" eaLnBrk="0" fontAlgn="base" hangingPunct="0">
              <a:spcBef>
                <a:spcPct val="0"/>
              </a:spcBef>
              <a:spcAft>
                <a:spcPct val="0"/>
              </a:spcAft>
              <a:defRPr sz="2100">
                <a:solidFill>
                  <a:srgbClr val="000000"/>
                </a:solidFill>
                <a:latin typeface="Chalkboard" charset="0"/>
                <a:ea typeface="ＭＳ Ｐゴシック" charset="-128"/>
              </a:defRPr>
            </a:lvl9pPr>
          </a:lstStyle>
          <a:p>
            <a:endParaRPr lang="en-US" altLang="en-US" sz="1658"/>
          </a:p>
        </p:txBody>
      </p:sp>
      <p:sp>
        <p:nvSpPr>
          <p:cNvPr id="56322" name="TextBox 4"/>
          <p:cNvSpPr txBox="1">
            <a:spLocks noChangeArrowheads="1"/>
          </p:cNvSpPr>
          <p:nvPr/>
        </p:nvSpPr>
        <p:spPr bwMode="auto">
          <a:xfrm>
            <a:off x="4150943" y="4059405"/>
            <a:ext cx="145285" cy="42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908" tIns="35954" rIns="71908" bIns="35954">
            <a:spAutoFit/>
          </a:bodyPr>
          <a:lstStyle>
            <a:lvl1pPr>
              <a:defRPr sz="2100">
                <a:solidFill>
                  <a:srgbClr val="000000"/>
                </a:solidFill>
                <a:latin typeface="Chalkboard" charset="0"/>
                <a:ea typeface="ＭＳ Ｐゴシック" charset="-128"/>
              </a:defRPr>
            </a:lvl1pPr>
            <a:lvl2pPr marL="742950" indent="-285750">
              <a:defRPr sz="2100">
                <a:solidFill>
                  <a:srgbClr val="000000"/>
                </a:solidFill>
                <a:latin typeface="Chalkboard" charset="0"/>
                <a:ea typeface="ＭＳ Ｐゴシック" charset="-128"/>
              </a:defRPr>
            </a:lvl2pPr>
            <a:lvl3pPr marL="1143000" indent="-228600">
              <a:defRPr sz="2100">
                <a:solidFill>
                  <a:srgbClr val="000000"/>
                </a:solidFill>
                <a:latin typeface="Chalkboard" charset="0"/>
                <a:ea typeface="ＭＳ Ｐゴシック" charset="-128"/>
              </a:defRPr>
            </a:lvl3pPr>
            <a:lvl4pPr marL="1600200" indent="-228600">
              <a:defRPr sz="2100">
                <a:solidFill>
                  <a:srgbClr val="000000"/>
                </a:solidFill>
                <a:latin typeface="Chalkboard" charset="0"/>
                <a:ea typeface="ＭＳ Ｐゴシック" charset="-128"/>
              </a:defRPr>
            </a:lvl4pPr>
            <a:lvl5pPr marL="2057400" indent="-228600">
              <a:defRPr sz="2100">
                <a:solidFill>
                  <a:srgbClr val="000000"/>
                </a:solidFill>
                <a:latin typeface="Chalkboard" charset="0"/>
                <a:ea typeface="ＭＳ Ｐゴシック" charset="-128"/>
              </a:defRPr>
            </a:lvl5pPr>
            <a:lvl6pPr marL="2514600" indent="-228600" eaLnBrk="0" fontAlgn="base" hangingPunct="0">
              <a:spcBef>
                <a:spcPct val="0"/>
              </a:spcBef>
              <a:spcAft>
                <a:spcPct val="0"/>
              </a:spcAft>
              <a:defRPr sz="2100">
                <a:solidFill>
                  <a:srgbClr val="000000"/>
                </a:solidFill>
                <a:latin typeface="Chalkboard" charset="0"/>
                <a:ea typeface="ＭＳ Ｐゴシック" charset="-128"/>
              </a:defRPr>
            </a:lvl6pPr>
            <a:lvl7pPr marL="2971800" indent="-228600" eaLnBrk="0" fontAlgn="base" hangingPunct="0">
              <a:spcBef>
                <a:spcPct val="0"/>
              </a:spcBef>
              <a:spcAft>
                <a:spcPct val="0"/>
              </a:spcAft>
              <a:defRPr sz="2100">
                <a:solidFill>
                  <a:srgbClr val="000000"/>
                </a:solidFill>
                <a:latin typeface="Chalkboard" charset="0"/>
                <a:ea typeface="ＭＳ Ｐゴシック" charset="-128"/>
              </a:defRPr>
            </a:lvl7pPr>
            <a:lvl8pPr marL="3429000" indent="-228600" eaLnBrk="0" fontAlgn="base" hangingPunct="0">
              <a:spcBef>
                <a:spcPct val="0"/>
              </a:spcBef>
              <a:spcAft>
                <a:spcPct val="0"/>
              </a:spcAft>
              <a:defRPr sz="2100">
                <a:solidFill>
                  <a:srgbClr val="000000"/>
                </a:solidFill>
                <a:latin typeface="Chalkboard" charset="0"/>
                <a:ea typeface="ＭＳ Ｐゴシック" charset="-128"/>
              </a:defRPr>
            </a:lvl8pPr>
            <a:lvl9pPr marL="3886200" indent="-228600" eaLnBrk="0" fontAlgn="base" hangingPunct="0">
              <a:spcBef>
                <a:spcPct val="0"/>
              </a:spcBef>
              <a:spcAft>
                <a:spcPct val="0"/>
              </a:spcAft>
              <a:defRPr sz="2100">
                <a:solidFill>
                  <a:srgbClr val="000000"/>
                </a:solidFill>
                <a:latin typeface="Chalkboard" charset="0"/>
                <a:ea typeface="ＭＳ Ｐゴシック" charset="-128"/>
              </a:defRPr>
            </a:lvl9pPr>
          </a:lstStyle>
          <a:p>
            <a:pPr algn="ctr"/>
            <a:endParaRPr lang="en-US" altLang="en-US" sz="2290"/>
          </a:p>
        </p:txBody>
      </p:sp>
      <p:sp>
        <p:nvSpPr>
          <p:cNvPr id="56323" name="TextBox 9"/>
          <p:cNvSpPr txBox="1">
            <a:spLocks noChangeArrowheads="1"/>
          </p:cNvSpPr>
          <p:nvPr/>
        </p:nvSpPr>
        <p:spPr bwMode="auto">
          <a:xfrm>
            <a:off x="421106" y="1203158"/>
            <a:ext cx="8301789" cy="430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908" tIns="35954" rIns="71908" bIns="35954">
            <a:spAutoFit/>
          </a:bodyPr>
          <a:lstStyle>
            <a:lvl1pPr>
              <a:defRPr sz="2100">
                <a:solidFill>
                  <a:srgbClr val="000000"/>
                </a:solidFill>
                <a:latin typeface="Chalkboard" charset="0"/>
                <a:ea typeface="ＭＳ Ｐゴシック" charset="-128"/>
              </a:defRPr>
            </a:lvl1pPr>
            <a:lvl2pPr marL="742950" indent="-285750">
              <a:defRPr sz="2100">
                <a:solidFill>
                  <a:srgbClr val="000000"/>
                </a:solidFill>
                <a:latin typeface="Chalkboard" charset="0"/>
                <a:ea typeface="ＭＳ Ｐゴシック" charset="-128"/>
              </a:defRPr>
            </a:lvl2pPr>
            <a:lvl3pPr marL="1143000" indent="-228600">
              <a:defRPr sz="2100">
                <a:solidFill>
                  <a:srgbClr val="000000"/>
                </a:solidFill>
                <a:latin typeface="Chalkboard" charset="0"/>
                <a:ea typeface="ＭＳ Ｐゴシック" charset="-128"/>
              </a:defRPr>
            </a:lvl3pPr>
            <a:lvl4pPr marL="1600200" indent="-228600">
              <a:defRPr sz="2100">
                <a:solidFill>
                  <a:srgbClr val="000000"/>
                </a:solidFill>
                <a:latin typeface="Chalkboard" charset="0"/>
                <a:ea typeface="ＭＳ Ｐゴシック" charset="-128"/>
              </a:defRPr>
            </a:lvl4pPr>
            <a:lvl5pPr marL="2057400" indent="-228600">
              <a:defRPr sz="2100">
                <a:solidFill>
                  <a:srgbClr val="000000"/>
                </a:solidFill>
                <a:latin typeface="Chalkboard" charset="0"/>
                <a:ea typeface="ＭＳ Ｐゴシック" charset="-128"/>
              </a:defRPr>
            </a:lvl5pPr>
            <a:lvl6pPr marL="2514600" indent="-228600" eaLnBrk="0" fontAlgn="base" hangingPunct="0">
              <a:spcBef>
                <a:spcPct val="0"/>
              </a:spcBef>
              <a:spcAft>
                <a:spcPct val="0"/>
              </a:spcAft>
              <a:defRPr sz="2100">
                <a:solidFill>
                  <a:srgbClr val="000000"/>
                </a:solidFill>
                <a:latin typeface="Chalkboard" charset="0"/>
                <a:ea typeface="ＭＳ Ｐゴシック" charset="-128"/>
              </a:defRPr>
            </a:lvl6pPr>
            <a:lvl7pPr marL="2971800" indent="-228600" eaLnBrk="0" fontAlgn="base" hangingPunct="0">
              <a:spcBef>
                <a:spcPct val="0"/>
              </a:spcBef>
              <a:spcAft>
                <a:spcPct val="0"/>
              </a:spcAft>
              <a:defRPr sz="2100">
                <a:solidFill>
                  <a:srgbClr val="000000"/>
                </a:solidFill>
                <a:latin typeface="Chalkboard" charset="0"/>
                <a:ea typeface="ＭＳ Ｐゴシック" charset="-128"/>
              </a:defRPr>
            </a:lvl7pPr>
            <a:lvl8pPr marL="3429000" indent="-228600" eaLnBrk="0" fontAlgn="base" hangingPunct="0">
              <a:spcBef>
                <a:spcPct val="0"/>
              </a:spcBef>
              <a:spcAft>
                <a:spcPct val="0"/>
              </a:spcAft>
              <a:defRPr sz="2100">
                <a:solidFill>
                  <a:srgbClr val="000000"/>
                </a:solidFill>
                <a:latin typeface="Chalkboard" charset="0"/>
                <a:ea typeface="ＭＳ Ｐゴシック" charset="-128"/>
              </a:defRPr>
            </a:lvl8pPr>
            <a:lvl9pPr marL="3886200" indent="-228600" eaLnBrk="0" fontAlgn="base" hangingPunct="0">
              <a:spcBef>
                <a:spcPct val="0"/>
              </a:spcBef>
              <a:spcAft>
                <a:spcPct val="0"/>
              </a:spcAft>
              <a:defRPr sz="2100">
                <a:solidFill>
                  <a:srgbClr val="000000"/>
                </a:solidFill>
                <a:latin typeface="Chalkboard" charset="0"/>
                <a:ea typeface="ＭＳ Ｐゴシック" charset="-128"/>
              </a:defRPr>
            </a:lvl9pPr>
          </a:lstStyle>
          <a:p>
            <a:pPr>
              <a:buFont typeface="Arial" charset="0"/>
              <a:buChar char="•"/>
            </a:pPr>
            <a:r>
              <a:rPr lang="en-US" altLang="en-US" sz="1895" b="1" dirty="0">
                <a:solidFill>
                  <a:srgbClr val="0000FF"/>
                </a:solidFill>
                <a:sym typeface="Wingdings" charset="2"/>
              </a:rPr>
              <a:t>   Goal(s): </a:t>
            </a:r>
          </a:p>
          <a:p>
            <a:r>
              <a:rPr lang="en-US" altLang="en-US" sz="1579" b="1" dirty="0">
                <a:solidFill>
                  <a:srgbClr val="000066"/>
                </a:solidFill>
                <a:sym typeface="Wingdings" charset="2"/>
              </a:rPr>
              <a:t>     - Initial plan is to have MRPC &lt;100 </a:t>
            </a:r>
            <a:r>
              <a:rPr lang="en-US" altLang="en-US" sz="1579" b="1" dirty="0" err="1">
                <a:solidFill>
                  <a:srgbClr val="000066"/>
                </a:solidFill>
                <a:sym typeface="Wingdings" charset="2"/>
              </a:rPr>
              <a:t>ps</a:t>
            </a:r>
            <a:r>
              <a:rPr lang="en-US" altLang="en-US" sz="1579" b="1" dirty="0">
                <a:solidFill>
                  <a:srgbClr val="000066"/>
                </a:solidFill>
                <a:sym typeface="Wingdings" charset="2"/>
              </a:rPr>
              <a:t> for pion identification up to 2.5 </a:t>
            </a:r>
            <a:r>
              <a:rPr lang="en-US" altLang="en-US" sz="1579" b="1" dirty="0" err="1">
                <a:solidFill>
                  <a:srgbClr val="000066"/>
                </a:solidFill>
                <a:sym typeface="Wingdings" charset="2"/>
              </a:rPr>
              <a:t>GeV</a:t>
            </a:r>
            <a:r>
              <a:rPr lang="en-US" altLang="en-US" sz="1579" b="1" dirty="0">
                <a:solidFill>
                  <a:srgbClr val="000066"/>
                </a:solidFill>
                <a:sym typeface="Wingdings" charset="2"/>
              </a:rPr>
              <a:t>/c</a:t>
            </a:r>
          </a:p>
          <a:p>
            <a:r>
              <a:rPr lang="en-US" altLang="en-US" sz="1579" b="1" dirty="0">
                <a:solidFill>
                  <a:srgbClr val="000066"/>
                </a:solidFill>
                <a:sym typeface="Wingdings" charset="2"/>
              </a:rPr>
              <a:t>     - Above 2.5 </a:t>
            </a:r>
            <a:r>
              <a:rPr lang="en-US" altLang="en-US" sz="1579" b="1" dirty="0" err="1">
                <a:solidFill>
                  <a:srgbClr val="000066"/>
                </a:solidFill>
                <a:sym typeface="Wingdings" charset="2"/>
              </a:rPr>
              <a:t>GeV</a:t>
            </a:r>
            <a:r>
              <a:rPr lang="en-US" altLang="en-US" sz="1579" b="1" dirty="0">
                <a:solidFill>
                  <a:srgbClr val="000066"/>
                </a:solidFill>
                <a:sym typeface="Wingdings" charset="2"/>
              </a:rPr>
              <a:t>/c Heavy Gas Cherenkov for pion identification</a:t>
            </a:r>
          </a:p>
          <a:p>
            <a:r>
              <a:rPr lang="en-US" altLang="en-US" sz="1579" b="1" dirty="0">
                <a:solidFill>
                  <a:srgbClr val="000066"/>
                </a:solidFill>
                <a:sym typeface="Wingdings" charset="2"/>
              </a:rPr>
              <a:t>     - </a:t>
            </a:r>
            <a:r>
              <a:rPr lang="en-US" altLang="en-US" sz="1579" b="1" dirty="0" err="1">
                <a:solidFill>
                  <a:srgbClr val="000066"/>
                </a:solidFill>
                <a:sym typeface="Wingdings" charset="2"/>
              </a:rPr>
              <a:t>Kaon</a:t>
            </a:r>
            <a:r>
              <a:rPr lang="en-US" altLang="en-US" sz="1579" b="1" dirty="0">
                <a:solidFill>
                  <a:srgbClr val="000066"/>
                </a:solidFill>
                <a:sym typeface="Wingdings" charset="2"/>
              </a:rPr>
              <a:t> identification more demanding requirements: </a:t>
            </a:r>
          </a:p>
          <a:p>
            <a:r>
              <a:rPr lang="en-US" altLang="en-US" sz="1579" b="1" dirty="0">
                <a:solidFill>
                  <a:srgbClr val="000066"/>
                </a:solidFill>
                <a:sym typeface="Wingdings" charset="2"/>
              </a:rPr>
              <a:t>               better separation and higher in momentum</a:t>
            </a:r>
          </a:p>
          <a:p>
            <a:r>
              <a:rPr lang="en-US" altLang="en-US" sz="1579" b="1" dirty="0">
                <a:solidFill>
                  <a:srgbClr val="000066"/>
                </a:solidFill>
                <a:sym typeface="Wingdings" charset="2"/>
              </a:rPr>
              <a:t>               requires &lt;30 </a:t>
            </a:r>
            <a:r>
              <a:rPr lang="en-US" altLang="en-US" sz="1579" b="1" dirty="0" err="1">
                <a:solidFill>
                  <a:srgbClr val="000066"/>
                </a:solidFill>
                <a:sym typeface="Wingdings" charset="2"/>
              </a:rPr>
              <a:t>ps</a:t>
            </a:r>
            <a:r>
              <a:rPr lang="en-US" altLang="en-US" sz="1579" b="1" dirty="0">
                <a:solidFill>
                  <a:srgbClr val="000066"/>
                </a:solidFill>
                <a:sym typeface="Wingdings" charset="2"/>
              </a:rPr>
              <a:t> resolution with the </a:t>
            </a:r>
            <a:r>
              <a:rPr lang="en-US" altLang="en-US" sz="1579" b="1" dirty="0" err="1">
                <a:solidFill>
                  <a:srgbClr val="000066"/>
                </a:solidFill>
                <a:sym typeface="Wingdings" charset="2"/>
              </a:rPr>
              <a:t>SoLID</a:t>
            </a:r>
            <a:r>
              <a:rPr lang="en-US" altLang="en-US" sz="1579" b="1" dirty="0">
                <a:solidFill>
                  <a:srgbClr val="000066"/>
                </a:solidFill>
                <a:sym typeface="Wingdings" charset="2"/>
              </a:rPr>
              <a:t> SIDIS environment</a:t>
            </a:r>
          </a:p>
          <a:p>
            <a:r>
              <a:rPr lang="en-US" altLang="en-US" sz="1579" b="1" dirty="0">
                <a:solidFill>
                  <a:srgbClr val="000066"/>
                </a:solidFill>
                <a:sym typeface="Wingdings" charset="2"/>
              </a:rPr>
              <a:t>     - Tsinghua U: upgrade/improved hardware could make MRPC intrinsic to &lt;20 </a:t>
            </a:r>
            <a:r>
              <a:rPr lang="en-US" altLang="en-US" sz="1579" b="1" dirty="0" err="1">
                <a:solidFill>
                  <a:srgbClr val="000066"/>
                </a:solidFill>
                <a:sym typeface="Wingdings" charset="2"/>
              </a:rPr>
              <a:t>ps</a:t>
            </a:r>
            <a:endParaRPr lang="en-US" altLang="en-US" sz="1579" b="1" dirty="0">
              <a:solidFill>
                <a:srgbClr val="000066"/>
              </a:solidFill>
              <a:sym typeface="Wingdings" charset="2"/>
            </a:endParaRPr>
          </a:p>
          <a:p>
            <a:r>
              <a:rPr lang="en-US" altLang="en-US" sz="1579" b="1" dirty="0">
                <a:solidFill>
                  <a:srgbClr val="000066"/>
                </a:solidFill>
                <a:sym typeface="Wingdings" charset="2"/>
              </a:rPr>
              <a:t>                     need readout system upgrade</a:t>
            </a:r>
          </a:p>
          <a:p>
            <a:r>
              <a:rPr lang="en-US" altLang="en-US" sz="1579" b="1" dirty="0">
                <a:solidFill>
                  <a:srgbClr val="000066"/>
                </a:solidFill>
                <a:sym typeface="Wingdings" charset="2"/>
              </a:rPr>
              <a:t>  </a:t>
            </a:r>
            <a:endParaRPr lang="en-US" altLang="en-US" sz="1895" b="1" dirty="0">
              <a:solidFill>
                <a:srgbClr val="0000FF"/>
              </a:solidFill>
              <a:sym typeface="Wingdings" charset="2"/>
            </a:endParaRPr>
          </a:p>
          <a:p>
            <a:pPr>
              <a:buFont typeface="Arial" charset="0"/>
              <a:buChar char="•"/>
            </a:pPr>
            <a:r>
              <a:rPr lang="en-US" altLang="en-US" sz="1895" b="1" dirty="0">
                <a:solidFill>
                  <a:srgbClr val="0000FF"/>
                </a:solidFill>
                <a:sym typeface="Wingdings" charset="2"/>
              </a:rPr>
              <a:t>   Expanding collaboration effort</a:t>
            </a:r>
          </a:p>
          <a:p>
            <a:r>
              <a:rPr lang="en-US" altLang="en-US" sz="1579" b="1" dirty="0" smtClean="0">
                <a:solidFill>
                  <a:srgbClr val="000066"/>
                </a:solidFill>
                <a:sym typeface="Wingdings" charset="2"/>
              </a:rPr>
              <a:t>     - Joint effort with EIC R&amp;D project, </a:t>
            </a:r>
            <a:r>
              <a:rPr lang="en-US" altLang="en-US" sz="1579" b="1" dirty="0" err="1" smtClean="0">
                <a:solidFill>
                  <a:srgbClr val="000066"/>
                </a:solidFill>
                <a:sym typeface="Wingdings" charset="2"/>
              </a:rPr>
              <a:t>Micky</a:t>
            </a:r>
            <a:r>
              <a:rPr lang="en-US" altLang="en-US" sz="1579" b="1" dirty="0" smtClean="0">
                <a:solidFill>
                  <a:srgbClr val="000066"/>
                </a:solidFill>
                <a:sym typeface="Wingdings" charset="2"/>
              </a:rPr>
              <a:t> Chiu joined </a:t>
            </a:r>
            <a:r>
              <a:rPr lang="en-US" altLang="en-US" sz="1579" b="1" dirty="0" err="1" smtClean="0">
                <a:solidFill>
                  <a:srgbClr val="000066"/>
                </a:solidFill>
                <a:sym typeface="Wingdings" charset="2"/>
              </a:rPr>
              <a:t>SoLID</a:t>
            </a:r>
            <a:endParaRPr lang="en-US" altLang="en-US" sz="1579" b="1" dirty="0" smtClean="0">
              <a:solidFill>
                <a:srgbClr val="000066"/>
              </a:solidFill>
              <a:sym typeface="Wingdings" charset="2"/>
            </a:endParaRPr>
          </a:p>
          <a:p>
            <a:r>
              <a:rPr lang="en-US" altLang="en-US" sz="1579" b="1" dirty="0" smtClean="0">
                <a:solidFill>
                  <a:srgbClr val="000066"/>
                </a:solidFill>
                <a:sym typeface="Wingdings" charset="2"/>
              </a:rPr>
              <a:t>               </a:t>
            </a:r>
            <a:r>
              <a:rPr lang="en-US" altLang="en-US" sz="1579" b="1" dirty="0">
                <a:solidFill>
                  <a:srgbClr val="000066"/>
                </a:solidFill>
                <a:sym typeface="Wingdings" charset="2"/>
              </a:rPr>
              <a:t>EIC R&amp;D achieved &lt;20 </a:t>
            </a:r>
            <a:r>
              <a:rPr lang="en-US" altLang="en-US" sz="1579" b="1" dirty="0" err="1">
                <a:solidFill>
                  <a:srgbClr val="000066"/>
                </a:solidFill>
                <a:sym typeface="Wingdings" charset="2"/>
              </a:rPr>
              <a:t>ps</a:t>
            </a:r>
            <a:r>
              <a:rPr lang="en-US" altLang="en-US" sz="1579" b="1" dirty="0">
                <a:solidFill>
                  <a:srgbClr val="000066"/>
                </a:solidFill>
                <a:sym typeface="Wingdings" charset="2"/>
              </a:rPr>
              <a:t> on bench test, lab test now</a:t>
            </a:r>
          </a:p>
          <a:p>
            <a:r>
              <a:rPr lang="en-US" altLang="en-US" sz="1579" b="1" dirty="0">
                <a:solidFill>
                  <a:srgbClr val="000066"/>
                </a:solidFill>
                <a:sym typeface="Wingdings" charset="2"/>
              </a:rPr>
              <a:t>               options for readout system</a:t>
            </a:r>
          </a:p>
          <a:p>
            <a:r>
              <a:rPr lang="en-US" altLang="en-US" sz="1579" b="1" dirty="0">
                <a:solidFill>
                  <a:srgbClr val="000066"/>
                </a:solidFill>
                <a:sym typeface="Wingdings" charset="2"/>
              </a:rPr>
              <a:t>     - Option with (</a:t>
            </a:r>
            <a:r>
              <a:rPr lang="en-US" altLang="en-US" sz="1579" b="1" dirty="0" smtClean="0">
                <a:solidFill>
                  <a:srgbClr val="000066"/>
                </a:solidFill>
                <a:sym typeface="Wingdings" charset="2"/>
              </a:rPr>
              <a:t>LA)PPD </a:t>
            </a:r>
            <a:r>
              <a:rPr lang="en-US" altLang="en-US" sz="1579" b="1" dirty="0">
                <a:solidFill>
                  <a:srgbClr val="000066"/>
                </a:solidFill>
                <a:sym typeface="Wingdings" charset="2"/>
              </a:rPr>
              <a:t>detector R&amp;D, </a:t>
            </a:r>
            <a:r>
              <a:rPr lang="en-US" altLang="en-US" sz="1579" b="1" dirty="0" err="1">
                <a:solidFill>
                  <a:srgbClr val="000066"/>
                </a:solidFill>
                <a:sym typeface="Wingdings" charset="2"/>
              </a:rPr>
              <a:t>Junqi</a:t>
            </a:r>
            <a:r>
              <a:rPr lang="en-US" altLang="en-US" sz="1579" b="1" dirty="0">
                <a:solidFill>
                  <a:srgbClr val="000066"/>
                </a:solidFill>
                <a:sym typeface="Wingdings" charset="2"/>
              </a:rPr>
              <a:t> </a:t>
            </a:r>
            <a:r>
              <a:rPr lang="en-US" altLang="en-US" sz="1579" b="1" dirty="0" err="1">
                <a:solidFill>
                  <a:srgbClr val="000066"/>
                </a:solidFill>
                <a:sym typeface="Wingdings" charset="2"/>
              </a:rPr>
              <a:t>Xie</a:t>
            </a:r>
            <a:r>
              <a:rPr lang="en-US" altLang="en-US" sz="1579" b="1" dirty="0">
                <a:solidFill>
                  <a:srgbClr val="000066"/>
                </a:solidFill>
                <a:sym typeface="Wingdings" charset="2"/>
              </a:rPr>
              <a:t> joined </a:t>
            </a:r>
            <a:r>
              <a:rPr lang="en-US" altLang="en-US" sz="1579" b="1" dirty="0" err="1">
                <a:solidFill>
                  <a:srgbClr val="000066"/>
                </a:solidFill>
                <a:sym typeface="Wingdings" charset="2"/>
              </a:rPr>
              <a:t>SoLID</a:t>
            </a:r>
            <a:r>
              <a:rPr lang="en-US" altLang="en-US" sz="1579" b="1" dirty="0">
                <a:solidFill>
                  <a:srgbClr val="000066"/>
                </a:solidFill>
                <a:sym typeface="Wingdings" charset="2"/>
              </a:rPr>
              <a:t> </a:t>
            </a:r>
          </a:p>
          <a:p>
            <a:endParaRPr lang="en-US" altLang="en-US" sz="1579" b="1" dirty="0">
              <a:solidFill>
                <a:srgbClr val="000066"/>
              </a:solidFill>
              <a:sym typeface="Wingdings" charset="2"/>
            </a:endParaRPr>
          </a:p>
          <a:p>
            <a:r>
              <a:rPr lang="en-US" altLang="en-US" sz="1579" b="1" dirty="0">
                <a:solidFill>
                  <a:srgbClr val="000066"/>
                </a:solidFill>
                <a:sym typeface="Wingdings" charset="2"/>
              </a:rPr>
              <a:t>     See </a:t>
            </a:r>
            <a:r>
              <a:rPr lang="en-US" altLang="en-US" sz="1579" b="1" dirty="0" err="1">
                <a:solidFill>
                  <a:srgbClr val="000066"/>
                </a:solidFill>
                <a:sym typeface="Wingdings" charset="2"/>
              </a:rPr>
              <a:t>Junqi’s</a:t>
            </a:r>
            <a:r>
              <a:rPr lang="en-US" altLang="en-US" sz="1579" b="1" dirty="0">
                <a:solidFill>
                  <a:srgbClr val="000066"/>
                </a:solidFill>
                <a:sym typeface="Wingdings" charset="2"/>
              </a:rPr>
              <a:t> talk for details</a:t>
            </a:r>
          </a:p>
          <a:p>
            <a:r>
              <a:rPr lang="en-US" altLang="en-US" sz="1579" b="1" dirty="0">
                <a:solidFill>
                  <a:srgbClr val="000066"/>
                </a:solidFill>
                <a:sym typeface="Wingdings" charset="2"/>
              </a:rPr>
              <a:t> </a:t>
            </a:r>
          </a:p>
        </p:txBody>
      </p:sp>
      <p:sp>
        <p:nvSpPr>
          <p:cNvPr id="56324" name="TextBox 10"/>
          <p:cNvSpPr txBox="1">
            <a:spLocks noChangeArrowheads="1"/>
          </p:cNvSpPr>
          <p:nvPr/>
        </p:nvSpPr>
        <p:spPr bwMode="auto">
          <a:xfrm>
            <a:off x="2225842" y="180474"/>
            <a:ext cx="4504684" cy="50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908" tIns="35954" rIns="71908" bIns="35954">
            <a:spAutoFit/>
          </a:bodyPr>
          <a:lstStyle>
            <a:lvl1pPr>
              <a:defRPr sz="2100">
                <a:solidFill>
                  <a:srgbClr val="000000"/>
                </a:solidFill>
                <a:latin typeface="Chalkboard" charset="0"/>
                <a:ea typeface="ＭＳ Ｐゴシック" charset="-128"/>
              </a:defRPr>
            </a:lvl1pPr>
            <a:lvl2pPr marL="742950" indent="-285750">
              <a:defRPr sz="2100">
                <a:solidFill>
                  <a:srgbClr val="000000"/>
                </a:solidFill>
                <a:latin typeface="Chalkboard" charset="0"/>
                <a:ea typeface="ＭＳ Ｐゴシック" charset="-128"/>
              </a:defRPr>
            </a:lvl2pPr>
            <a:lvl3pPr marL="1143000" indent="-228600">
              <a:defRPr sz="2100">
                <a:solidFill>
                  <a:srgbClr val="000000"/>
                </a:solidFill>
                <a:latin typeface="Chalkboard" charset="0"/>
                <a:ea typeface="ＭＳ Ｐゴシック" charset="-128"/>
              </a:defRPr>
            </a:lvl3pPr>
            <a:lvl4pPr marL="1600200" indent="-228600">
              <a:defRPr sz="2100">
                <a:solidFill>
                  <a:srgbClr val="000000"/>
                </a:solidFill>
                <a:latin typeface="Chalkboard" charset="0"/>
                <a:ea typeface="ＭＳ Ｐゴシック" charset="-128"/>
              </a:defRPr>
            </a:lvl4pPr>
            <a:lvl5pPr marL="2057400" indent="-228600">
              <a:defRPr sz="2100">
                <a:solidFill>
                  <a:srgbClr val="000000"/>
                </a:solidFill>
                <a:latin typeface="Chalkboard" charset="0"/>
                <a:ea typeface="ＭＳ Ｐゴシック" charset="-128"/>
              </a:defRPr>
            </a:lvl5pPr>
            <a:lvl6pPr marL="2514600" indent="-228600" eaLnBrk="0" fontAlgn="base" hangingPunct="0">
              <a:spcBef>
                <a:spcPct val="0"/>
              </a:spcBef>
              <a:spcAft>
                <a:spcPct val="0"/>
              </a:spcAft>
              <a:defRPr sz="2100">
                <a:solidFill>
                  <a:srgbClr val="000000"/>
                </a:solidFill>
                <a:latin typeface="Chalkboard" charset="0"/>
                <a:ea typeface="ＭＳ Ｐゴシック" charset="-128"/>
              </a:defRPr>
            </a:lvl6pPr>
            <a:lvl7pPr marL="2971800" indent="-228600" eaLnBrk="0" fontAlgn="base" hangingPunct="0">
              <a:spcBef>
                <a:spcPct val="0"/>
              </a:spcBef>
              <a:spcAft>
                <a:spcPct val="0"/>
              </a:spcAft>
              <a:defRPr sz="2100">
                <a:solidFill>
                  <a:srgbClr val="000000"/>
                </a:solidFill>
                <a:latin typeface="Chalkboard" charset="0"/>
                <a:ea typeface="ＭＳ Ｐゴシック" charset="-128"/>
              </a:defRPr>
            </a:lvl7pPr>
            <a:lvl8pPr marL="3429000" indent="-228600" eaLnBrk="0" fontAlgn="base" hangingPunct="0">
              <a:spcBef>
                <a:spcPct val="0"/>
              </a:spcBef>
              <a:spcAft>
                <a:spcPct val="0"/>
              </a:spcAft>
              <a:defRPr sz="2100">
                <a:solidFill>
                  <a:srgbClr val="000000"/>
                </a:solidFill>
                <a:latin typeface="Chalkboard" charset="0"/>
                <a:ea typeface="ＭＳ Ｐゴシック" charset="-128"/>
              </a:defRPr>
            </a:lvl8pPr>
            <a:lvl9pPr marL="3886200" indent="-228600" eaLnBrk="0" fontAlgn="base" hangingPunct="0">
              <a:spcBef>
                <a:spcPct val="0"/>
              </a:spcBef>
              <a:spcAft>
                <a:spcPct val="0"/>
              </a:spcAft>
              <a:defRPr sz="2100">
                <a:solidFill>
                  <a:srgbClr val="000000"/>
                </a:solidFill>
                <a:latin typeface="Chalkboard" charset="0"/>
                <a:ea typeface="ＭＳ Ｐゴシック" charset="-128"/>
              </a:defRPr>
            </a:lvl9pPr>
          </a:lstStyle>
          <a:p>
            <a:r>
              <a:rPr lang="en-US" altLang="en-US" sz="2842" b="1" dirty="0">
                <a:solidFill>
                  <a:srgbClr val="002060"/>
                </a:solidFill>
              </a:rPr>
              <a:t>Time-Of-Flight Detectors</a:t>
            </a:r>
          </a:p>
        </p:txBody>
      </p:sp>
      <p:sp>
        <p:nvSpPr>
          <p:cNvPr id="2" name="TextBox 1"/>
          <p:cNvSpPr txBox="1"/>
          <p:nvPr/>
        </p:nvSpPr>
        <p:spPr>
          <a:xfrm>
            <a:off x="860612" y="6035345"/>
            <a:ext cx="1761564" cy="369332"/>
          </a:xfrm>
          <a:prstGeom prst="rect">
            <a:avLst/>
          </a:prstGeom>
          <a:noFill/>
        </p:spPr>
        <p:txBody>
          <a:bodyPr wrap="square" rtlCol="0">
            <a:spAutoFit/>
          </a:bodyPr>
          <a:lstStyle/>
          <a:p>
            <a:r>
              <a:rPr lang="en-US" dirty="0" smtClean="0"/>
              <a:t>J.P. Chen’s slide</a:t>
            </a:r>
            <a:endParaRPr lang="en-US" dirty="0"/>
          </a:p>
        </p:txBody>
      </p:sp>
      <p:sp>
        <p:nvSpPr>
          <p:cNvPr id="3" name="Rounded Rectangle 2"/>
          <p:cNvSpPr/>
          <p:nvPr/>
        </p:nvSpPr>
        <p:spPr bwMode="auto">
          <a:xfrm>
            <a:off x="793376" y="3724835"/>
            <a:ext cx="6441141" cy="1116106"/>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8" name="Rounded Rectangle 7"/>
          <p:cNvSpPr/>
          <p:nvPr/>
        </p:nvSpPr>
        <p:spPr bwMode="auto">
          <a:xfrm>
            <a:off x="813440" y="2005450"/>
            <a:ext cx="6945513" cy="724303"/>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 name="Slide Number Placeholder 3"/>
          <p:cNvSpPr>
            <a:spLocks noGrp="1"/>
          </p:cNvSpPr>
          <p:nvPr>
            <p:ph type="sldNum" sz="quarter" idx="12"/>
          </p:nvPr>
        </p:nvSpPr>
        <p:spPr/>
        <p:txBody>
          <a:bodyPr/>
          <a:lstStyle/>
          <a:p>
            <a:fld id="{F36AC0DF-A938-4D46-95FF-301518AA70A0}" type="slidenum">
              <a:rPr lang="en-US" smtClean="0"/>
              <a:t>3</a:t>
            </a:fld>
            <a:endParaRPr lang="en-US"/>
          </a:p>
        </p:txBody>
      </p:sp>
    </p:spTree>
    <p:extLst>
      <p:ext uri="{BB962C8B-B14F-4D97-AF65-F5344CB8AC3E}">
        <p14:creationId xmlns:p14="http://schemas.microsoft.com/office/powerpoint/2010/main" val="1569810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Option 1: MCP-PMTs</a:t>
            </a:r>
            <a:endParaRPr lang="en-US" dirty="0"/>
          </a:p>
        </p:txBody>
      </p:sp>
      <p:sp>
        <p:nvSpPr>
          <p:cNvPr id="3" name="Content Placeholder 2"/>
          <p:cNvSpPr>
            <a:spLocks noGrp="1"/>
          </p:cNvSpPr>
          <p:nvPr>
            <p:ph idx="1"/>
          </p:nvPr>
        </p:nvSpPr>
        <p:spPr>
          <a:xfrm>
            <a:off x="470004" y="791133"/>
            <a:ext cx="5398084" cy="1636885"/>
          </a:xfrm>
        </p:spPr>
        <p:txBody>
          <a:bodyPr/>
          <a:lstStyle/>
          <a:p>
            <a:r>
              <a:rPr lang="en-US" b="1" dirty="0"/>
              <a:t>Micro-channel plate  </a:t>
            </a:r>
            <a:r>
              <a:rPr lang="en-US" b="1" dirty="0" smtClean="0"/>
              <a:t>(MCP</a:t>
            </a:r>
            <a:r>
              <a:rPr lang="en-US" b="1" dirty="0" smtClean="0"/>
              <a:t>) replacing traditional </a:t>
            </a:r>
          </a:p>
          <a:p>
            <a:pPr marL="0" indent="0">
              <a:buNone/>
            </a:pPr>
            <a:r>
              <a:rPr lang="en-US" b="1" dirty="0"/>
              <a:t> </a:t>
            </a:r>
            <a:r>
              <a:rPr lang="en-US" b="1" dirty="0" smtClean="0"/>
              <a:t>     </a:t>
            </a:r>
            <a:r>
              <a:rPr lang="en-US" b="1" dirty="0" smtClean="0"/>
              <a:t>dynode</a:t>
            </a:r>
            <a:endParaRPr lang="en-US" b="1" dirty="0" smtClean="0"/>
          </a:p>
          <a:p>
            <a:pPr marL="687388">
              <a:buFont typeface="Calibri" pitchFamily="34" charset="0"/>
              <a:buChar char="−"/>
            </a:pPr>
            <a:r>
              <a:rPr lang="en-US" sz="1800" dirty="0"/>
              <a:t>T</a:t>
            </a:r>
            <a:r>
              <a:rPr lang="en-US" sz="1800" dirty="0" smtClean="0"/>
              <a:t>hin plate with micro pores </a:t>
            </a:r>
            <a:r>
              <a:rPr lang="en-US" sz="1800" dirty="0" smtClean="0"/>
              <a:t>(pore size &lt; 30 </a:t>
            </a:r>
            <a:r>
              <a:rPr lang="el-GR" sz="1800" dirty="0" smtClean="0"/>
              <a:t>μ</a:t>
            </a:r>
            <a:r>
              <a:rPr lang="en-US" sz="1800" dirty="0" smtClean="0"/>
              <a:t>m, thickness ~ 5 mm)</a:t>
            </a:r>
            <a:endParaRPr lang="en-US" sz="1800" dirty="0" smtClean="0"/>
          </a:p>
          <a:p>
            <a:pPr marL="687388">
              <a:buFont typeface="Calibri" pitchFamily="34" charset="0"/>
              <a:buChar char="−"/>
            </a:pPr>
            <a:r>
              <a:rPr lang="en-US" sz="1800" dirty="0" smtClean="0"/>
              <a:t>Each </a:t>
            </a:r>
            <a:r>
              <a:rPr lang="en-US" sz="1800" dirty="0"/>
              <a:t>pore </a:t>
            </a:r>
            <a:r>
              <a:rPr lang="en-US" sz="1800" dirty="0" smtClean="0"/>
              <a:t>behaves like </a:t>
            </a:r>
            <a:r>
              <a:rPr lang="en-US" sz="1800" dirty="0"/>
              <a:t>an electron </a:t>
            </a:r>
            <a:r>
              <a:rPr lang="en-US" sz="1800" dirty="0" smtClean="0"/>
              <a:t>multiplier</a:t>
            </a:r>
          </a:p>
          <a:p>
            <a:endParaRPr lang="en-US" dirty="0"/>
          </a:p>
        </p:txBody>
      </p:sp>
      <p:grpSp>
        <p:nvGrpSpPr>
          <p:cNvPr id="9" name="Group 8"/>
          <p:cNvGrpSpPr/>
          <p:nvPr/>
        </p:nvGrpSpPr>
        <p:grpSpPr>
          <a:xfrm>
            <a:off x="148126" y="2514957"/>
            <a:ext cx="2152622" cy="3628519"/>
            <a:chOff x="5759823" y="1657169"/>
            <a:chExt cx="2973996" cy="5173449"/>
          </a:xfrm>
        </p:grpSpPr>
        <p:sp>
          <p:nvSpPr>
            <p:cNvPr id="35" name="TextBox 34"/>
            <p:cNvSpPr txBox="1"/>
            <p:nvPr/>
          </p:nvSpPr>
          <p:spPr>
            <a:xfrm>
              <a:off x="5759823" y="5614911"/>
              <a:ext cx="1372421" cy="525696"/>
            </a:xfrm>
            <a:prstGeom prst="rect">
              <a:avLst/>
            </a:prstGeom>
            <a:noFill/>
          </p:spPr>
          <p:txBody>
            <a:bodyPr wrap="square" rtlCol="0">
              <a:spAutoFit/>
            </a:bodyPr>
            <a:lstStyle/>
            <a:p>
              <a:r>
                <a:rPr lang="en-US" sz="1400" b="1" dirty="0" smtClean="0"/>
                <a:t>E field</a:t>
              </a:r>
              <a:endParaRPr lang="en-US" sz="1400" b="1" dirty="0"/>
            </a:p>
          </p:txBody>
        </p:sp>
        <p:grpSp>
          <p:nvGrpSpPr>
            <p:cNvPr id="8" name="Group 7"/>
            <p:cNvGrpSpPr/>
            <p:nvPr/>
          </p:nvGrpSpPr>
          <p:grpSpPr>
            <a:xfrm>
              <a:off x="5862918" y="1657169"/>
              <a:ext cx="2870901" cy="5173449"/>
              <a:chOff x="5862918" y="1657169"/>
              <a:chExt cx="2870901" cy="5173449"/>
            </a:xfrm>
          </p:grpSpPr>
          <p:grpSp>
            <p:nvGrpSpPr>
              <p:cNvPr id="6" name="Group 5"/>
              <p:cNvGrpSpPr/>
              <p:nvPr/>
            </p:nvGrpSpPr>
            <p:grpSpPr>
              <a:xfrm>
                <a:off x="5862918" y="1657169"/>
                <a:ext cx="2870901" cy="5173449"/>
                <a:chOff x="5862918" y="1657169"/>
                <a:chExt cx="2870901" cy="5173449"/>
              </a:xfrm>
            </p:grpSpPr>
            <p:pic>
              <p:nvPicPr>
                <p:cNvPr id="5124" name="Picture 4" descr="D:\Meetings\2016-2 Detector R&amp;D review\figures\mc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918" y="1657169"/>
                  <a:ext cx="2667000" cy="2173606"/>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318" y="3963665"/>
                  <a:ext cx="1956501" cy="286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bwMode="auto">
                <a:xfrm>
                  <a:off x="6276928" y="2638799"/>
                  <a:ext cx="652790" cy="2018364"/>
                </a:xfrm>
                <a:prstGeom prst="straightConnector1">
                  <a:avLst/>
                </a:prstGeom>
                <a:noFill/>
                <a:ln w="28575" cap="flat" cmpd="sng" algn="ctr">
                  <a:solidFill>
                    <a:srgbClr val="FF0000"/>
                  </a:solidFill>
                  <a:prstDash val="solid"/>
                  <a:round/>
                  <a:headEnd type="none" w="med" len="med"/>
                  <a:tailEnd type="arrow"/>
                </a:ln>
                <a:effectLst/>
              </p:spPr>
            </p:cxnSp>
          </p:grpSp>
          <p:cxnSp>
            <p:nvCxnSpPr>
              <p:cNvPr id="23" name="Straight Connector 22"/>
              <p:cNvCxnSpPr/>
              <p:nvPr/>
            </p:nvCxnSpPr>
            <p:spPr bwMode="auto">
              <a:xfrm flipH="1">
                <a:off x="6624918" y="4858869"/>
                <a:ext cx="304800" cy="0"/>
              </a:xfrm>
              <a:prstGeom prst="line">
                <a:avLst/>
              </a:prstGeom>
              <a:noFill/>
              <a:ln w="19050" cap="flat" cmpd="sng" algn="ctr">
                <a:solidFill>
                  <a:srgbClr val="000000"/>
                </a:solidFill>
                <a:prstDash val="solid"/>
                <a:round/>
                <a:headEnd type="none" w="med" len="med"/>
                <a:tailEnd type="none"/>
              </a:ln>
              <a:effectLst/>
            </p:spPr>
          </p:cxnSp>
          <p:cxnSp>
            <p:nvCxnSpPr>
              <p:cNvPr id="31" name="Straight Connector 30"/>
              <p:cNvCxnSpPr/>
              <p:nvPr/>
            </p:nvCxnSpPr>
            <p:spPr bwMode="auto">
              <a:xfrm flipH="1">
                <a:off x="6624918" y="6459069"/>
                <a:ext cx="914400" cy="0"/>
              </a:xfrm>
              <a:prstGeom prst="line">
                <a:avLst/>
              </a:prstGeom>
              <a:noFill/>
              <a:ln w="19050" cap="flat" cmpd="sng" algn="ctr">
                <a:solidFill>
                  <a:srgbClr val="000000"/>
                </a:solidFill>
                <a:prstDash val="solid"/>
                <a:round/>
                <a:headEnd type="none" w="med" len="med"/>
                <a:tailEnd type="none"/>
              </a:ln>
              <a:effectLst/>
            </p:spPr>
          </p:cxnSp>
          <p:cxnSp>
            <p:nvCxnSpPr>
              <p:cNvPr id="29" name="Straight Arrow Connector 28"/>
              <p:cNvCxnSpPr/>
              <p:nvPr/>
            </p:nvCxnSpPr>
            <p:spPr bwMode="auto">
              <a:xfrm flipV="1">
                <a:off x="6777318" y="4858869"/>
                <a:ext cx="0" cy="1524000"/>
              </a:xfrm>
              <a:prstGeom prst="straightConnector1">
                <a:avLst/>
              </a:prstGeom>
              <a:noFill/>
              <a:ln w="19050" cap="flat" cmpd="sng" algn="ctr">
                <a:solidFill>
                  <a:srgbClr val="000000"/>
                </a:solidFill>
                <a:prstDash val="solid"/>
                <a:round/>
                <a:headEnd type="none" w="med" len="med"/>
                <a:tailEnd type="arrow"/>
              </a:ln>
              <a:effectLst/>
            </p:spPr>
          </p:cxnSp>
        </p:grpSp>
      </p:grpSp>
      <p:pic>
        <p:nvPicPr>
          <p:cNvPr id="25" name="Picture 2" descr="chematics of MCP-based photodetector (left) and conventional photomultipli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256" y="2535890"/>
            <a:ext cx="6176215" cy="376895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bwMode="auto">
          <a:xfrm>
            <a:off x="1730631" y="3092755"/>
            <a:ext cx="1322785" cy="1613716"/>
          </a:xfrm>
          <a:prstGeom prst="straightConnector1">
            <a:avLst/>
          </a:prstGeom>
          <a:ln>
            <a:solidFill>
              <a:srgbClr val="FF0000"/>
            </a:solidFill>
            <a:headEnd type="none" w="med" len="med"/>
            <a:tailEnd type="triangle"/>
          </a:ln>
        </p:spPr>
        <p:style>
          <a:lnRef idx="3">
            <a:schemeClr val="accent3"/>
          </a:lnRef>
          <a:fillRef idx="0">
            <a:schemeClr val="accent3"/>
          </a:fillRef>
          <a:effectRef idx="2">
            <a:schemeClr val="accent3"/>
          </a:effectRef>
          <a:fontRef idx="minor">
            <a:schemeClr val="tx1"/>
          </a:fontRef>
        </p:style>
      </p:cxnSp>
      <p:pic>
        <p:nvPicPr>
          <p:cNvPr id="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535" y="143436"/>
            <a:ext cx="32425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Slide Number Placeholder 7174"/>
          <p:cNvSpPr>
            <a:spLocks noGrp="1"/>
          </p:cNvSpPr>
          <p:nvPr>
            <p:ph type="sldNum" sz="quarter" idx="12"/>
          </p:nvPr>
        </p:nvSpPr>
        <p:spPr/>
        <p:txBody>
          <a:bodyPr/>
          <a:lstStyle/>
          <a:p>
            <a:fld id="{F36AC0DF-A938-4D46-95FF-301518AA70A0}" type="slidenum">
              <a:rPr lang="en-US" smtClean="0"/>
              <a:t>4</a:t>
            </a:fld>
            <a:endParaRPr lang="en-US"/>
          </a:p>
        </p:txBody>
      </p:sp>
    </p:spTree>
    <p:extLst>
      <p:ext uri="{BB962C8B-B14F-4D97-AF65-F5344CB8AC3E}">
        <p14:creationId xmlns:p14="http://schemas.microsoft.com/office/powerpoint/2010/main" val="1090887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Area Picosecond </a:t>
            </a:r>
            <a:r>
              <a:rPr lang="en-US" dirty="0" err="1" smtClean="0"/>
              <a:t>PhotoDetector</a:t>
            </a:r>
            <a:r>
              <a:rPr lang="en-US" dirty="0" smtClean="0"/>
              <a:t> (LAPPD)</a:t>
            </a:r>
            <a:endParaRPr lang="en-US" dirty="0"/>
          </a:p>
        </p:txBody>
      </p:sp>
      <p:pic>
        <p:nvPicPr>
          <p:cNvPr id="6" name="Picture 2" descr="C:\Users\jingbo\Desktop\2015-4-10 17-55-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98" y="3657600"/>
            <a:ext cx="1961685" cy="24075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 name="Picture 3" descr="C:\Users\jingbo\Desktop\2015-4-10 17-56-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79129"/>
            <a:ext cx="2069197" cy="22598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8194" name="Picture 2" descr="D:\Meetings\2016-4-15 HEP lunch seminar\v1\Dell%252017%2520c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6087" y="3805285"/>
            <a:ext cx="1066800" cy="9779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195" name="Picture 3" descr="D:\Meetings\2016-4-15 HEP lunch seminar\v1\L12130029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5582" b="-1"/>
          <a:stretch/>
        </p:blipFill>
        <p:spPr bwMode="auto">
          <a:xfrm>
            <a:off x="5215535" y="3776096"/>
            <a:ext cx="880465" cy="11057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1" name="Right Arrow 10"/>
          <p:cNvSpPr/>
          <p:nvPr/>
        </p:nvSpPr>
        <p:spPr bwMode="auto">
          <a:xfrm>
            <a:off x="2955486" y="5112898"/>
            <a:ext cx="3200400" cy="846209"/>
          </a:xfrm>
          <a:prstGeom prst="rightArrow">
            <a:avLst/>
          </a:prstGeom>
          <a:solidFill>
            <a:srgbClr val="00B050"/>
          </a:solidFill>
          <a:ln w="19050" cap="flat" cmpd="sng" algn="ctr">
            <a:solidFill>
              <a:srgbClr val="0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 name="Content Placeholder 8"/>
          <p:cNvSpPr>
            <a:spLocks noGrp="1"/>
          </p:cNvSpPr>
          <p:nvPr>
            <p:ph idx="1"/>
          </p:nvPr>
        </p:nvSpPr>
        <p:spPr>
          <a:xfrm>
            <a:off x="498870" y="1066800"/>
            <a:ext cx="8229600" cy="2667000"/>
          </a:xfrm>
        </p:spPr>
        <p:txBody>
          <a:bodyPr/>
          <a:lstStyle/>
          <a:p>
            <a:r>
              <a:rPr lang="en-US" dirty="0"/>
              <a:t>T</a:t>
            </a:r>
            <a:r>
              <a:rPr lang="en-US" dirty="0" smtClean="0"/>
              <a:t>he </a:t>
            </a:r>
            <a:r>
              <a:rPr lang="en-US" b="1" dirty="0" smtClean="0">
                <a:solidFill>
                  <a:srgbClr val="0000FF"/>
                </a:solidFill>
              </a:rPr>
              <a:t>LAPPD</a:t>
            </a:r>
            <a:r>
              <a:rPr lang="en-US" dirty="0" smtClean="0"/>
              <a:t>  project reinvents </a:t>
            </a:r>
            <a:r>
              <a:rPr lang="en-US" dirty="0" err="1" smtClean="0"/>
              <a:t>photodetectors</a:t>
            </a:r>
            <a:r>
              <a:rPr lang="en-US" dirty="0" smtClean="0"/>
              <a:t> using transformational technologies. </a:t>
            </a:r>
          </a:p>
          <a:p>
            <a:r>
              <a:rPr lang="en-US" dirty="0" smtClean="0">
                <a:solidFill>
                  <a:srgbClr val="0000FF"/>
                </a:solidFill>
              </a:rPr>
              <a:t>Goals: </a:t>
            </a:r>
            <a:r>
              <a:rPr lang="en-US" dirty="0" smtClean="0">
                <a:solidFill>
                  <a:srgbClr val="0000FF"/>
                </a:solidFill>
              </a:rPr>
              <a:t> </a:t>
            </a:r>
            <a:r>
              <a:rPr lang="en-US" dirty="0" smtClean="0"/>
              <a:t>low-cost,</a:t>
            </a:r>
            <a:r>
              <a:rPr lang="en-US" dirty="0" smtClean="0">
                <a:solidFill>
                  <a:srgbClr val="0000FF"/>
                </a:solidFill>
              </a:rPr>
              <a:t> </a:t>
            </a:r>
            <a:r>
              <a:rPr lang="en-US" dirty="0" smtClean="0"/>
              <a:t>large-area (20 </a:t>
            </a:r>
            <a:r>
              <a:rPr lang="en-US" dirty="0" smtClean="0"/>
              <a:t>cm x 20 cm), picosecond-timing </a:t>
            </a:r>
          </a:p>
          <a:p>
            <a:r>
              <a:rPr lang="en-US" dirty="0" smtClean="0">
                <a:solidFill>
                  <a:srgbClr val="0000FF"/>
                </a:solidFill>
              </a:rPr>
              <a:t>Applications</a:t>
            </a:r>
            <a:r>
              <a:rPr lang="en-US" dirty="0" smtClean="0">
                <a:solidFill>
                  <a:srgbClr val="0000FF"/>
                </a:solidFill>
              </a:rPr>
              <a:t>: picosecond </a:t>
            </a:r>
            <a:r>
              <a:rPr lang="en-US" dirty="0" smtClean="0">
                <a:solidFill>
                  <a:srgbClr val="0000FF"/>
                </a:solidFill>
              </a:rPr>
              <a:t>timing, millimeter spatial resolution </a:t>
            </a:r>
            <a:r>
              <a:rPr lang="en-US" dirty="0" smtClean="0">
                <a:solidFill>
                  <a:srgbClr val="0000FF"/>
                </a:solidFill>
              </a:rPr>
              <a:t>on large-area</a:t>
            </a:r>
          </a:p>
          <a:p>
            <a:pPr marL="974725" indent="-517525">
              <a:buFont typeface="Wingdings" pitchFamily="2" charset="2"/>
              <a:buChar char="ü"/>
            </a:pPr>
            <a:r>
              <a:rPr lang="en-US" sz="1800" dirty="0" smtClean="0"/>
              <a:t>High energy physics: optical TPC, TOF, RICH</a:t>
            </a:r>
          </a:p>
          <a:p>
            <a:pPr marL="974725" indent="-517525">
              <a:buFont typeface="Wingdings" pitchFamily="2" charset="2"/>
              <a:buChar char="ü"/>
            </a:pPr>
            <a:r>
              <a:rPr lang="en-US" sz="1800" dirty="0" smtClean="0"/>
              <a:t>Medical imaging: PET scanner, X-ray imaging devices</a:t>
            </a:r>
          </a:p>
          <a:p>
            <a:pPr marL="974725" indent="-517525">
              <a:buFont typeface="Wingdings" pitchFamily="2" charset="2"/>
              <a:buChar char="ü"/>
            </a:pPr>
            <a:r>
              <a:rPr lang="en-US" sz="1800" dirty="0" smtClean="0"/>
              <a:t>National security: Detection of neutron and radioactive materials</a:t>
            </a:r>
          </a:p>
        </p:txBody>
      </p:sp>
      <p:sp>
        <p:nvSpPr>
          <p:cNvPr id="3" name="Slide Number Placeholder 2"/>
          <p:cNvSpPr>
            <a:spLocks noGrp="1"/>
          </p:cNvSpPr>
          <p:nvPr>
            <p:ph type="sldNum" sz="quarter" idx="12"/>
          </p:nvPr>
        </p:nvSpPr>
        <p:spPr/>
        <p:txBody>
          <a:bodyPr/>
          <a:lstStyle/>
          <a:p>
            <a:fld id="{F36AC0DF-A938-4D46-95FF-301518AA70A0}" type="slidenum">
              <a:rPr lang="en-US" smtClean="0"/>
              <a:t>5</a:t>
            </a:fld>
            <a:endParaRPr lang="en-US"/>
          </a:p>
        </p:txBody>
      </p:sp>
    </p:spTree>
    <p:extLst>
      <p:ext uri="{BB962C8B-B14F-4D97-AF65-F5344CB8AC3E}">
        <p14:creationId xmlns:p14="http://schemas.microsoft.com/office/powerpoint/2010/main" val="324209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9" y="86380"/>
            <a:ext cx="8229600" cy="1143000"/>
          </a:xfrm>
        </p:spPr>
        <p:txBody>
          <a:bodyPr/>
          <a:lstStyle/>
          <a:p>
            <a:r>
              <a:rPr lang="en-US" altLang="zh-CN" dirty="0" smtClean="0"/>
              <a:t>Tube </a:t>
            </a:r>
            <a:r>
              <a:rPr lang="en-US" altLang="zh-CN" dirty="0" smtClean="0"/>
              <a:t>production</a:t>
            </a:r>
            <a:endParaRPr lang="en-US" dirty="0"/>
          </a:p>
        </p:txBody>
      </p:sp>
      <p:sp>
        <p:nvSpPr>
          <p:cNvPr id="4" name="Slide Number Placeholder 3"/>
          <p:cNvSpPr>
            <a:spLocks noGrp="1"/>
          </p:cNvSpPr>
          <p:nvPr>
            <p:ph type="sldNum" sz="quarter" idx="12"/>
          </p:nvPr>
        </p:nvSpPr>
        <p:spPr/>
        <p:txBody>
          <a:bodyPr/>
          <a:lstStyle/>
          <a:p>
            <a:pPr>
              <a:defRPr/>
            </a:pPr>
            <a:fld id="{A315815F-A928-40D1-AFF4-29A82E255971}" type="slidenum">
              <a:rPr lang="en-US" smtClean="0">
                <a:solidFill>
                  <a:srgbClr val="404040"/>
                </a:solidFill>
              </a:rPr>
              <a:pPr>
                <a:defRPr/>
              </a:pPr>
              <a:t>6</a:t>
            </a:fld>
            <a:endParaRPr lang="en-US">
              <a:solidFill>
                <a:srgbClr val="404040"/>
              </a:solidFill>
            </a:endParaRPr>
          </a:p>
        </p:txBody>
      </p:sp>
      <p:pic>
        <p:nvPicPr>
          <p:cNvPr id="12" name="Picture 11"/>
          <p:cNvPicPr>
            <a:picLocks noChangeAspect="1" noChangeArrowheads="1"/>
          </p:cNvPicPr>
          <p:nvPr/>
        </p:nvPicPr>
        <p:blipFill>
          <a:blip r:embed="rId3" cstate="print"/>
          <a:srcRect l="17701" t="15789" r="9524" b="34068"/>
          <a:stretch>
            <a:fillRect/>
          </a:stretch>
        </p:blipFill>
        <p:spPr bwMode="auto">
          <a:xfrm>
            <a:off x="5257578" y="500429"/>
            <a:ext cx="3595829" cy="1455454"/>
          </a:xfrm>
          <a:prstGeom prst="rect">
            <a:avLst/>
          </a:prstGeom>
          <a:noFill/>
          <a:ln w="9525">
            <a:noFill/>
            <a:miter lim="800000"/>
            <a:headEnd/>
            <a:tailEnd/>
          </a:ln>
          <a:effectLst/>
        </p:spPr>
      </p:pic>
      <p:pic>
        <p:nvPicPr>
          <p:cNvPr id="13" name="Picture 12"/>
          <p:cNvPicPr>
            <a:picLocks noChangeAspect="1" noChangeArrowheads="1"/>
          </p:cNvPicPr>
          <p:nvPr/>
        </p:nvPicPr>
        <p:blipFill>
          <a:blip r:embed="rId4" cstate="print"/>
          <a:srcRect t="22826" r="11579" b="29348"/>
          <a:stretch>
            <a:fillRect/>
          </a:stretch>
        </p:blipFill>
        <p:spPr bwMode="auto">
          <a:xfrm>
            <a:off x="4987130" y="3048001"/>
            <a:ext cx="1947070" cy="1862414"/>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l="6091" t="26207" r="10976" b="39310"/>
          <a:stretch>
            <a:fillRect/>
          </a:stretch>
        </p:blipFill>
        <p:spPr bwMode="auto">
          <a:xfrm>
            <a:off x="6778286" y="4641602"/>
            <a:ext cx="2113811" cy="1809361"/>
          </a:xfrm>
          <a:prstGeom prst="rect">
            <a:avLst/>
          </a:prstGeom>
          <a:noFill/>
          <a:ln w="9525">
            <a:noFill/>
            <a:miter lim="800000"/>
            <a:headEnd/>
            <a:tailEnd/>
          </a:ln>
          <a:effectLst/>
        </p:spPr>
      </p:pic>
      <p:sp>
        <p:nvSpPr>
          <p:cNvPr id="17" name="Down Arrow 16"/>
          <p:cNvSpPr/>
          <p:nvPr/>
        </p:nvSpPr>
        <p:spPr bwMode="auto">
          <a:xfrm>
            <a:off x="7435535" y="1955883"/>
            <a:ext cx="381000" cy="381000"/>
          </a:xfrm>
          <a:prstGeom prst="downArrow">
            <a:avLst/>
          </a:prstGeom>
          <a:solidFill>
            <a:schemeClr val="bg2">
              <a:lumMod val="2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18" name="Down Arrow 17"/>
          <p:cNvSpPr/>
          <p:nvPr/>
        </p:nvSpPr>
        <p:spPr bwMode="auto">
          <a:xfrm rot="18609737">
            <a:off x="6654660" y="4595219"/>
            <a:ext cx="381000" cy="381000"/>
          </a:xfrm>
          <a:prstGeom prst="downArrow">
            <a:avLst/>
          </a:prstGeom>
          <a:solidFill>
            <a:schemeClr val="bg2">
              <a:lumMod val="2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14" name="Content Placeholder 2"/>
          <p:cNvSpPr>
            <a:spLocks noGrp="1"/>
          </p:cNvSpPr>
          <p:nvPr/>
        </p:nvSpPr>
        <p:spPr bwMode="auto">
          <a:xfrm>
            <a:off x="510988" y="6075072"/>
            <a:ext cx="6423212" cy="6587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b="1" dirty="0" smtClean="0">
                <a:solidFill>
                  <a:srgbClr val="0432FF"/>
                </a:solidFill>
              </a:rPr>
              <a:t>11 tubes are produced Jun. – Dec. 2015</a:t>
            </a:r>
          </a:p>
          <a:p>
            <a:r>
              <a:rPr lang="en-US" b="1" dirty="0" smtClean="0">
                <a:solidFill>
                  <a:srgbClr val="0432FF"/>
                </a:solidFill>
              </a:rPr>
              <a:t>Assembling a pre-baking chamber to produce 1 tube/week  </a:t>
            </a:r>
            <a:endParaRPr lang="en-US" b="1" dirty="0" smtClean="0">
              <a:solidFill>
                <a:srgbClr val="0432FF"/>
              </a:solidFill>
            </a:endParaRPr>
          </a:p>
        </p:txBody>
      </p:sp>
      <p:pic>
        <p:nvPicPr>
          <p:cNvPr id="21" name="Picture 20"/>
          <p:cNvPicPr>
            <a:picLocks noChangeAspect="1" noChangeArrowheads="1"/>
          </p:cNvPicPr>
          <p:nvPr/>
        </p:nvPicPr>
        <p:blipFill>
          <a:blip r:embed="rId6" cstate="print"/>
          <a:srcRect l="2445" t="25489" r="12750" b="33036"/>
          <a:stretch>
            <a:fillRect/>
          </a:stretch>
        </p:blipFill>
        <p:spPr bwMode="auto">
          <a:xfrm>
            <a:off x="7113608" y="2440787"/>
            <a:ext cx="1891193" cy="1635627"/>
          </a:xfrm>
          <a:prstGeom prst="rect">
            <a:avLst/>
          </a:prstGeom>
          <a:noFill/>
          <a:ln w="9525">
            <a:noFill/>
            <a:miter lim="800000"/>
            <a:headEnd/>
            <a:tailEnd/>
          </a:ln>
          <a:effectLst/>
        </p:spPr>
      </p:pic>
      <p:sp>
        <p:nvSpPr>
          <p:cNvPr id="19" name="Down Arrow 18"/>
          <p:cNvSpPr/>
          <p:nvPr/>
        </p:nvSpPr>
        <p:spPr bwMode="auto">
          <a:xfrm rot="3647444">
            <a:off x="6663868" y="3322225"/>
            <a:ext cx="381000" cy="381000"/>
          </a:xfrm>
          <a:prstGeom prst="downArrow">
            <a:avLst/>
          </a:prstGeom>
          <a:solidFill>
            <a:schemeClr val="bg2">
              <a:lumMod val="2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128" charset="0"/>
            </a:endParaRPr>
          </a:p>
        </p:txBody>
      </p:sp>
      <p:sp>
        <p:nvSpPr>
          <p:cNvPr id="3" name="Rectangle 2"/>
          <p:cNvSpPr/>
          <p:nvPr/>
        </p:nvSpPr>
        <p:spPr>
          <a:xfrm>
            <a:off x="5302895" y="2769169"/>
            <a:ext cx="1034579" cy="369332"/>
          </a:xfrm>
          <a:prstGeom prst="rect">
            <a:avLst/>
          </a:prstGeom>
        </p:spPr>
        <p:txBody>
          <a:bodyPr wrap="none">
            <a:spAutoFit/>
          </a:bodyPr>
          <a:lstStyle/>
          <a:p>
            <a:r>
              <a:rPr lang="en-US" altLang="zh-CN" dirty="0" smtClean="0"/>
              <a:t>Glass LTA</a:t>
            </a:r>
            <a:endParaRPr lang="en-US" dirty="0"/>
          </a:p>
        </p:txBody>
      </p:sp>
      <p:sp>
        <p:nvSpPr>
          <p:cNvPr id="5" name="Rectangle 4"/>
          <p:cNvSpPr/>
          <p:nvPr/>
        </p:nvSpPr>
        <p:spPr>
          <a:xfrm>
            <a:off x="5241013" y="315763"/>
            <a:ext cx="3383811" cy="369332"/>
          </a:xfrm>
          <a:prstGeom prst="rect">
            <a:avLst/>
          </a:prstGeom>
        </p:spPr>
        <p:txBody>
          <a:bodyPr wrap="none">
            <a:spAutoFit/>
          </a:bodyPr>
          <a:lstStyle/>
          <a:p>
            <a:r>
              <a:rPr lang="en-US" dirty="0"/>
              <a:t>MCP &amp; Resistive Grid Spacer Stack</a:t>
            </a:r>
          </a:p>
        </p:txBody>
      </p:sp>
      <p:sp>
        <p:nvSpPr>
          <p:cNvPr id="6" name="Rectangle 5"/>
          <p:cNvSpPr/>
          <p:nvPr/>
        </p:nvSpPr>
        <p:spPr>
          <a:xfrm>
            <a:off x="7146739" y="4332605"/>
            <a:ext cx="1724768" cy="369332"/>
          </a:xfrm>
          <a:prstGeom prst="rect">
            <a:avLst/>
          </a:prstGeom>
        </p:spPr>
        <p:txBody>
          <a:bodyPr wrap="none">
            <a:spAutoFit/>
          </a:bodyPr>
          <a:lstStyle/>
          <a:p>
            <a:r>
              <a:rPr lang="en-US" dirty="0"/>
              <a:t>Completed </a:t>
            </a:r>
            <a:r>
              <a:rPr lang="en-US" dirty="0" smtClean="0"/>
              <a:t>Tube</a:t>
            </a:r>
            <a:endParaRPr lang="en-US" dirty="0"/>
          </a:p>
        </p:txBody>
      </p:sp>
      <p:pic>
        <p:nvPicPr>
          <p:cNvPr id="20" name="Picture 19" descr="D:\Projects\LAPPD\Paper_001_first-prototype\001\figures\IMG_397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748" y="685096"/>
            <a:ext cx="4293549" cy="28616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jingbo\Desktop\internal review\figures\IMG_126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867" y="3607517"/>
            <a:ext cx="4109855" cy="249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4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091409" y="497541"/>
            <a:ext cx="3783650" cy="6064623"/>
          </a:xfrm>
          <a:prstGeom prst="rect">
            <a:avLst/>
          </a:prstGeom>
          <a:solidFill>
            <a:srgbClr val="FF9933"/>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0" name="Rectangle 9"/>
          <p:cNvSpPr/>
          <p:nvPr/>
        </p:nvSpPr>
        <p:spPr bwMode="auto">
          <a:xfrm>
            <a:off x="228601" y="739589"/>
            <a:ext cx="4343399" cy="5741893"/>
          </a:xfrm>
          <a:prstGeom prst="rect">
            <a:avLst/>
          </a:prstGeom>
          <a:solidFill>
            <a:srgbClr val="0070C0"/>
          </a:solidFill>
          <a:ln w="9525" cap="flat" cmpd="sng" algn="ctr">
            <a:noFill/>
            <a:prstDash val="solid"/>
            <a:round/>
            <a:headEnd type="none" w="med" len="med"/>
            <a:tailEnd type="none" w="med" len="med"/>
          </a:ln>
          <a:effectLst>
            <a:innerShdw blurRad="63500" dist="50800" dir="189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 name="Title 1"/>
          <p:cNvSpPr>
            <a:spLocks noGrp="1"/>
          </p:cNvSpPr>
          <p:nvPr>
            <p:ph type="title"/>
          </p:nvPr>
        </p:nvSpPr>
        <p:spPr>
          <a:xfrm>
            <a:off x="349624" y="119606"/>
            <a:ext cx="8229600" cy="1143000"/>
          </a:xfrm>
        </p:spPr>
        <p:txBody>
          <a:bodyPr/>
          <a:lstStyle/>
          <a:p>
            <a:r>
              <a:rPr lang="en-US" dirty="0" smtClean="0"/>
              <a:t>Key performances</a:t>
            </a:r>
            <a:endParaRPr lang="en-US" dirty="0"/>
          </a:p>
        </p:txBody>
      </p:sp>
      <p:pic>
        <p:nvPicPr>
          <p:cNvPr id="4" name="Picture 3" descr="E:\Images from Origin\XRR Evolution16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49" t="-4065" r="6902"/>
          <a:stretch/>
        </p:blipFill>
        <p:spPr bwMode="auto">
          <a:xfrm>
            <a:off x="320794" y="2918013"/>
            <a:ext cx="4149265" cy="3428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Images from Origin\XRR Evolution1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66" t="7722" r="23170" b="5114"/>
          <a:stretch/>
        </p:blipFill>
        <p:spPr bwMode="auto">
          <a:xfrm>
            <a:off x="320794" y="1283559"/>
            <a:ext cx="1897971" cy="1683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Images from Origin\XRR Evolution5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46" t="9210" r="18767" b="5772"/>
          <a:stretch/>
        </p:blipFill>
        <p:spPr bwMode="auto">
          <a:xfrm>
            <a:off x="2310958" y="1268837"/>
            <a:ext cx="2131958" cy="16851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flipH="1">
            <a:off x="930394" y="3475263"/>
            <a:ext cx="3352800" cy="0"/>
          </a:xfrm>
          <a:prstGeom prst="line">
            <a:avLst/>
          </a:prstGeom>
          <a:noFill/>
          <a:ln w="19050" cap="flat" cmpd="sng" algn="ctr">
            <a:solidFill>
              <a:srgbClr val="000000"/>
            </a:solidFill>
            <a:prstDash val="sysDash"/>
            <a:round/>
            <a:headEnd type="none" w="med" len="med"/>
            <a:tailEnd type="none"/>
          </a:ln>
          <a:effectLst/>
        </p:spPr>
      </p:cxnSp>
      <p:sp>
        <p:nvSpPr>
          <p:cNvPr id="8" name="TextBox 7"/>
          <p:cNvSpPr txBox="1"/>
          <p:nvPr/>
        </p:nvSpPr>
        <p:spPr>
          <a:xfrm>
            <a:off x="320794" y="3322863"/>
            <a:ext cx="762000" cy="369332"/>
          </a:xfrm>
          <a:prstGeom prst="rect">
            <a:avLst/>
          </a:prstGeom>
          <a:noFill/>
        </p:spPr>
        <p:txBody>
          <a:bodyPr wrap="square" rtlCol="0">
            <a:spAutoFit/>
          </a:bodyPr>
          <a:lstStyle/>
          <a:p>
            <a:r>
              <a:rPr lang="en-US" dirty="0" smtClean="0">
                <a:solidFill>
                  <a:srgbClr val="FF0000"/>
                </a:solidFill>
              </a:rPr>
              <a:t>18%</a:t>
            </a:r>
            <a:endParaRPr lang="en-US" dirty="0">
              <a:solidFill>
                <a:srgbClr val="FF0000"/>
              </a:solidFill>
            </a:endParaRPr>
          </a:p>
        </p:txBody>
      </p:sp>
      <p:sp>
        <p:nvSpPr>
          <p:cNvPr id="9" name="Rectangle 8"/>
          <p:cNvSpPr/>
          <p:nvPr/>
        </p:nvSpPr>
        <p:spPr>
          <a:xfrm>
            <a:off x="1894099" y="2968964"/>
            <a:ext cx="1040028" cy="369332"/>
          </a:xfrm>
          <a:prstGeom prst="rect">
            <a:avLst/>
          </a:prstGeom>
        </p:spPr>
        <p:txBody>
          <a:bodyPr wrap="none">
            <a:spAutoFit/>
          </a:bodyPr>
          <a:lstStyle/>
          <a:p>
            <a:r>
              <a:rPr lang="en-US" altLang="zh-CN" b="1" dirty="0">
                <a:solidFill>
                  <a:srgbClr val="045AF6"/>
                </a:solidFill>
              </a:rPr>
              <a:t>goal </a:t>
            </a:r>
            <a:r>
              <a:rPr lang="en-US" altLang="zh-CN" b="1" dirty="0" smtClean="0">
                <a:solidFill>
                  <a:srgbClr val="045AF6"/>
                </a:solidFill>
              </a:rPr>
              <a:t>20</a:t>
            </a:r>
            <a:r>
              <a:rPr lang="en-US" altLang="zh-CN" b="1" dirty="0">
                <a:solidFill>
                  <a:srgbClr val="045AF6"/>
                </a:solidFill>
              </a:rPr>
              <a:t>%</a:t>
            </a:r>
            <a:endParaRPr lang="en-US" b="1" baseline="30000" dirty="0">
              <a:solidFill>
                <a:srgbClr val="045AF6"/>
              </a:solidFill>
            </a:endParaRPr>
          </a:p>
        </p:txBody>
      </p:sp>
      <p:sp>
        <p:nvSpPr>
          <p:cNvPr id="11" name="Rectangle 10"/>
          <p:cNvSpPr/>
          <p:nvPr/>
        </p:nvSpPr>
        <p:spPr>
          <a:xfrm>
            <a:off x="1635043" y="792530"/>
            <a:ext cx="1815497" cy="369332"/>
          </a:xfrm>
          <a:prstGeom prst="rect">
            <a:avLst/>
          </a:prstGeom>
        </p:spPr>
        <p:txBody>
          <a:bodyPr wrap="none">
            <a:spAutoFit/>
          </a:bodyPr>
          <a:lstStyle/>
          <a:p>
            <a:r>
              <a:rPr lang="en-US" altLang="zh-CN" b="1" smtClean="0">
                <a:solidFill>
                  <a:schemeClr val="bg1"/>
                </a:solidFill>
                <a:latin typeface="Calibri" pitchFamily="34" charset="0"/>
              </a:rPr>
              <a:t>Spectra response</a:t>
            </a:r>
            <a:endParaRPr lang="en-US"/>
          </a:p>
        </p:txBody>
      </p:sp>
      <p:pic>
        <p:nvPicPr>
          <p:cNvPr id="13" name="Picture 2" descr="D:\Projects\LAPPD\Tube49\Tube49_figures\Screen Shot 2016-02-17 at 7.35.53 PM.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6436" y="3772877"/>
            <a:ext cx="3533567" cy="26548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Projects\LAPPD\Tube49\Tube49_figures\Screen Shot 2016-02-17 at 7.31.14 PM.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3307" y="909038"/>
            <a:ext cx="3536695" cy="283596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441407" y="491310"/>
            <a:ext cx="3298595" cy="369332"/>
          </a:xfrm>
          <a:prstGeom prst="rect">
            <a:avLst/>
          </a:prstGeom>
        </p:spPr>
        <p:txBody>
          <a:bodyPr wrap="none">
            <a:spAutoFit/>
          </a:bodyPr>
          <a:lstStyle/>
          <a:p>
            <a:pPr fontAlgn="base">
              <a:spcBef>
                <a:spcPct val="0"/>
              </a:spcBef>
              <a:spcAft>
                <a:spcPct val="0"/>
              </a:spcAft>
            </a:pPr>
            <a:r>
              <a:rPr lang="en-US" b="1" smtClean="0">
                <a:solidFill>
                  <a:schemeClr val="bg1"/>
                </a:solidFill>
                <a:latin typeface="Calibri" pitchFamily="34" charset="0"/>
              </a:rPr>
              <a:t>Signals / frequency components </a:t>
            </a:r>
            <a:endParaRPr kumimoji="0" lang="en-US" b="1" i="0" u="none" strike="noStrike" cap="none" normalizeH="0" baseline="0" dirty="0" smtClean="0">
              <a:ln>
                <a:noFill/>
              </a:ln>
              <a:solidFill>
                <a:schemeClr val="bg1"/>
              </a:solidFill>
              <a:effectLst/>
              <a:latin typeface="Calibri" pitchFamily="34" charset="0"/>
            </a:endParaRPr>
          </a:p>
        </p:txBody>
      </p:sp>
      <p:sp>
        <p:nvSpPr>
          <p:cNvPr id="18" name="Rectangle 17"/>
          <p:cNvSpPr/>
          <p:nvPr/>
        </p:nvSpPr>
        <p:spPr>
          <a:xfrm>
            <a:off x="5939117" y="2111396"/>
            <a:ext cx="1021433" cy="646331"/>
          </a:xfrm>
          <a:prstGeom prst="rect">
            <a:avLst/>
          </a:prstGeom>
        </p:spPr>
        <p:txBody>
          <a:bodyPr wrap="none">
            <a:spAutoFit/>
          </a:bodyPr>
          <a:lstStyle/>
          <a:p>
            <a:r>
              <a:rPr lang="en-US" b="1" dirty="0" smtClean="0">
                <a:solidFill>
                  <a:srgbClr val="045AF6"/>
                </a:solidFill>
              </a:rPr>
              <a:t>0.5 ns </a:t>
            </a:r>
          </a:p>
          <a:p>
            <a:r>
              <a:rPr lang="en-US" b="1" dirty="0" smtClean="0">
                <a:solidFill>
                  <a:srgbClr val="045AF6"/>
                </a:solidFill>
              </a:rPr>
              <a:t>rise time</a:t>
            </a:r>
            <a:endParaRPr lang="en-US" b="1" baseline="30000" dirty="0">
              <a:solidFill>
                <a:srgbClr val="045AF6"/>
              </a:solidFill>
            </a:endParaRPr>
          </a:p>
        </p:txBody>
      </p:sp>
      <p:sp>
        <p:nvSpPr>
          <p:cNvPr id="19" name="Rectangle 18"/>
          <p:cNvSpPr/>
          <p:nvPr/>
        </p:nvSpPr>
        <p:spPr>
          <a:xfrm>
            <a:off x="6570188" y="4309346"/>
            <a:ext cx="1843774" cy="646331"/>
          </a:xfrm>
          <a:prstGeom prst="rect">
            <a:avLst/>
          </a:prstGeom>
        </p:spPr>
        <p:txBody>
          <a:bodyPr wrap="none">
            <a:spAutoFit/>
          </a:bodyPr>
          <a:lstStyle/>
          <a:p>
            <a:r>
              <a:rPr lang="en-US" b="1" dirty="0" smtClean="0">
                <a:solidFill>
                  <a:srgbClr val="045AF6"/>
                </a:solidFill>
              </a:rPr>
              <a:t>Signal bandwidth</a:t>
            </a:r>
          </a:p>
          <a:p>
            <a:r>
              <a:rPr lang="en-US" b="1" dirty="0" smtClean="0">
                <a:solidFill>
                  <a:srgbClr val="045AF6"/>
                </a:solidFill>
              </a:rPr>
              <a:t> up to1.3 GHz</a:t>
            </a:r>
            <a:endParaRPr lang="en-US" b="1" baseline="30000" dirty="0">
              <a:solidFill>
                <a:srgbClr val="045AF6"/>
              </a:solidFill>
            </a:endParaRPr>
          </a:p>
        </p:txBody>
      </p:sp>
      <p:sp>
        <p:nvSpPr>
          <p:cNvPr id="20" name="Slide Number Placeholder 19"/>
          <p:cNvSpPr>
            <a:spLocks noGrp="1"/>
          </p:cNvSpPr>
          <p:nvPr>
            <p:ph type="sldNum" sz="quarter" idx="12"/>
          </p:nvPr>
        </p:nvSpPr>
        <p:spPr/>
        <p:txBody>
          <a:bodyPr/>
          <a:lstStyle/>
          <a:p>
            <a:fld id="{F36AC0DF-A938-4D46-95FF-301518AA70A0}" type="slidenum">
              <a:rPr lang="en-US" smtClean="0"/>
              <a:t>7</a:t>
            </a:fld>
            <a:endParaRPr lang="en-US"/>
          </a:p>
        </p:txBody>
      </p:sp>
    </p:spTree>
    <p:extLst>
      <p:ext uri="{BB962C8B-B14F-4D97-AF65-F5344CB8AC3E}">
        <p14:creationId xmlns:p14="http://schemas.microsoft.com/office/powerpoint/2010/main" val="1978605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D:\Projects\LAPPD\Tube54\tube55_gain_summary.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918" y="56125"/>
            <a:ext cx="4038600" cy="3342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Key </a:t>
            </a:r>
            <a:r>
              <a:rPr lang="en-US" dirty="0"/>
              <a:t>performances</a:t>
            </a:r>
          </a:p>
        </p:txBody>
      </p:sp>
      <p:sp>
        <p:nvSpPr>
          <p:cNvPr id="11" name="Content Placeholder 2"/>
          <p:cNvSpPr txBox="1">
            <a:spLocks/>
          </p:cNvSpPr>
          <p:nvPr/>
        </p:nvSpPr>
        <p:spPr bwMode="auto">
          <a:xfrm>
            <a:off x="6896100" y="79339"/>
            <a:ext cx="609600" cy="304800"/>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600" b="0">
                <a:solidFill>
                  <a:schemeClr val="tx1"/>
                </a:solidFill>
                <a:latin typeface="Comic Sans MS" panose="030F0702030302020204" pitchFamily="66" charset="0"/>
                <a:ea typeface="+mn-ea"/>
                <a:cs typeface="Times New Roman" panose="02020603050405020304" pitchFamily="18" charset="0"/>
              </a:defRPr>
            </a:lvl1pPr>
            <a:lvl2pPr marL="742950" indent="-285750" algn="l" rtl="0" eaLnBrk="1" fontAlgn="base" hangingPunct="1">
              <a:spcBef>
                <a:spcPct val="20000"/>
              </a:spcBef>
              <a:spcAft>
                <a:spcPct val="0"/>
              </a:spcAft>
              <a:buClr>
                <a:srgbClr val="1F497D"/>
              </a:buClr>
              <a:buChar char="–"/>
              <a:defRPr sz="1400">
                <a:solidFill>
                  <a:schemeClr val="tx1"/>
                </a:solidFill>
                <a:latin typeface="Comic Sans MS" panose="030F0702030302020204" pitchFamily="66" charset="0"/>
                <a:cs typeface="Times New Roman" panose="02020603050405020304" pitchFamily="18" charset="0"/>
              </a:defRPr>
            </a:lvl2pPr>
            <a:lvl3pPr marL="1143000" indent="-228600" algn="l" rtl="0" eaLnBrk="1" fontAlgn="base" hangingPunct="1">
              <a:spcBef>
                <a:spcPct val="20000"/>
              </a:spcBef>
              <a:spcAft>
                <a:spcPct val="0"/>
              </a:spcAft>
              <a:buClr>
                <a:srgbClr val="1F497D"/>
              </a:buClr>
              <a:buChar char="•"/>
              <a:defRPr sz="1200">
                <a:solidFill>
                  <a:schemeClr val="tx1"/>
                </a:solidFill>
                <a:latin typeface="Comic Sans MS" panose="030F0702030302020204" pitchFamily="66" charset="0"/>
                <a:cs typeface="Times New Roman" panose="02020603050405020304" pitchFamily="18" charset="0"/>
              </a:defRPr>
            </a:lvl3pPr>
            <a:lvl4pPr marL="1600200" indent="-228600" algn="l" rtl="0" eaLnBrk="1" fontAlgn="base" hangingPunct="1">
              <a:spcBef>
                <a:spcPct val="20000"/>
              </a:spcBef>
              <a:spcAft>
                <a:spcPct val="0"/>
              </a:spcAft>
              <a:buClr>
                <a:srgbClr val="1F497D"/>
              </a:buClr>
              <a:buChar char="–"/>
              <a:defRPr sz="1200">
                <a:solidFill>
                  <a:schemeClr val="tx1"/>
                </a:solidFill>
                <a:latin typeface="Comic Sans MS" panose="030F0702030302020204" pitchFamily="66" charset="0"/>
                <a:cs typeface="Times New Roman" panose="02020603050405020304" pitchFamily="18" charset="0"/>
              </a:defRPr>
            </a:lvl4pPr>
            <a:lvl5pPr marL="2057400" indent="-228600" algn="l" rtl="0" eaLnBrk="1" fontAlgn="base" hangingPunct="1">
              <a:spcBef>
                <a:spcPct val="20000"/>
              </a:spcBef>
              <a:spcAft>
                <a:spcPct val="0"/>
              </a:spcAft>
              <a:buClr>
                <a:srgbClr val="1F497D"/>
              </a:buClr>
              <a:buFont typeface="Arial" charset="0"/>
              <a:buChar char="»"/>
              <a:defRPr sz="1200">
                <a:solidFill>
                  <a:schemeClr val="tx1"/>
                </a:solidFill>
                <a:latin typeface="Comic Sans MS" panose="030F0702030302020204" pitchFamily="66" charset="0"/>
                <a:cs typeface="Times New Roman" panose="02020603050405020304" pitchFamily="18" charset="0"/>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Font typeface="Wingdings" pitchFamily="2" charset="2"/>
              <a:buNone/>
            </a:pPr>
            <a:r>
              <a:rPr lang="en-US" altLang="zh-CN" b="1" dirty="0" smtClean="0">
                <a:solidFill>
                  <a:schemeClr val="bg2">
                    <a:lumMod val="10000"/>
                  </a:schemeClr>
                </a:solidFill>
                <a:ea typeface="+mj-ea"/>
                <a:cs typeface="+mj-cs"/>
              </a:rPr>
              <a:t>Gain</a:t>
            </a:r>
            <a:endParaRPr lang="en-US" b="1" dirty="0">
              <a:solidFill>
                <a:schemeClr val="bg2">
                  <a:lumMod val="10000"/>
                </a:schemeClr>
              </a:solidFill>
              <a:ea typeface="+mj-ea"/>
              <a:cs typeface="+mj-cs"/>
            </a:endParaRPr>
          </a:p>
        </p:txBody>
      </p:sp>
      <p:cxnSp>
        <p:nvCxnSpPr>
          <p:cNvPr id="23" name="Straight Connector 22"/>
          <p:cNvCxnSpPr/>
          <p:nvPr/>
        </p:nvCxnSpPr>
        <p:spPr bwMode="auto">
          <a:xfrm>
            <a:off x="5615599" y="1513933"/>
            <a:ext cx="1447800" cy="0"/>
          </a:xfrm>
          <a:prstGeom prst="line">
            <a:avLst/>
          </a:prstGeom>
          <a:noFill/>
          <a:ln w="25400" cap="flat" cmpd="sng" algn="ctr">
            <a:solidFill>
              <a:srgbClr val="045AF6"/>
            </a:solidFill>
            <a:prstDash val="sysDash"/>
            <a:round/>
            <a:headEnd type="none" w="med" len="med"/>
            <a:tailEnd type="none"/>
          </a:ln>
          <a:effectLst/>
        </p:spPr>
      </p:cxnSp>
      <p:cxnSp>
        <p:nvCxnSpPr>
          <p:cNvPr id="25" name="Straight Connector 24"/>
          <p:cNvCxnSpPr/>
          <p:nvPr/>
        </p:nvCxnSpPr>
        <p:spPr bwMode="auto">
          <a:xfrm>
            <a:off x="5615599" y="849399"/>
            <a:ext cx="1524000" cy="0"/>
          </a:xfrm>
          <a:prstGeom prst="line">
            <a:avLst/>
          </a:prstGeom>
          <a:noFill/>
          <a:ln w="25400" cap="flat" cmpd="sng" algn="ctr">
            <a:solidFill>
              <a:srgbClr val="045AF6"/>
            </a:solidFill>
            <a:prstDash val="sysDash"/>
            <a:round/>
            <a:headEnd type="none" w="med" len="med"/>
            <a:tailEnd type="none"/>
          </a:ln>
          <a:effectLst/>
        </p:spPr>
      </p:cxnSp>
      <p:sp>
        <p:nvSpPr>
          <p:cNvPr id="27" name="Rectangle 26"/>
          <p:cNvSpPr/>
          <p:nvPr/>
        </p:nvSpPr>
        <p:spPr>
          <a:xfrm>
            <a:off x="5157135" y="687401"/>
            <a:ext cx="497252" cy="369332"/>
          </a:xfrm>
          <a:prstGeom prst="rect">
            <a:avLst/>
          </a:prstGeom>
        </p:spPr>
        <p:txBody>
          <a:bodyPr wrap="none">
            <a:spAutoFit/>
          </a:bodyPr>
          <a:lstStyle/>
          <a:p>
            <a:r>
              <a:rPr lang="en-US" b="1" dirty="0" smtClean="0">
                <a:solidFill>
                  <a:srgbClr val="045AF6"/>
                </a:solidFill>
              </a:rPr>
              <a:t>10</a:t>
            </a:r>
            <a:r>
              <a:rPr lang="en-US" b="1" baseline="30000" dirty="0">
                <a:solidFill>
                  <a:srgbClr val="045AF6"/>
                </a:solidFill>
              </a:rPr>
              <a:t>8</a:t>
            </a:r>
          </a:p>
        </p:txBody>
      </p:sp>
      <p:sp>
        <p:nvSpPr>
          <p:cNvPr id="28" name="Rectangle 27"/>
          <p:cNvSpPr/>
          <p:nvPr/>
        </p:nvSpPr>
        <p:spPr>
          <a:xfrm>
            <a:off x="5153591" y="1329267"/>
            <a:ext cx="497252" cy="369332"/>
          </a:xfrm>
          <a:prstGeom prst="rect">
            <a:avLst/>
          </a:prstGeom>
        </p:spPr>
        <p:txBody>
          <a:bodyPr wrap="none">
            <a:spAutoFit/>
          </a:bodyPr>
          <a:lstStyle/>
          <a:p>
            <a:r>
              <a:rPr lang="en-US" b="1" dirty="0" smtClean="0">
                <a:solidFill>
                  <a:srgbClr val="045AF6"/>
                </a:solidFill>
              </a:rPr>
              <a:t>10</a:t>
            </a:r>
            <a:r>
              <a:rPr lang="en-US" b="1" baseline="30000" dirty="0" smtClean="0">
                <a:solidFill>
                  <a:srgbClr val="045AF6"/>
                </a:solidFill>
              </a:rPr>
              <a:t>7</a:t>
            </a:r>
            <a:endParaRPr lang="en-US" b="1" baseline="30000" dirty="0">
              <a:solidFill>
                <a:srgbClr val="045AF6"/>
              </a:solidFill>
            </a:endParaRPr>
          </a:p>
        </p:txBody>
      </p:sp>
      <p:cxnSp>
        <p:nvCxnSpPr>
          <p:cNvPr id="29" name="Straight Connector 28"/>
          <p:cNvCxnSpPr/>
          <p:nvPr/>
        </p:nvCxnSpPr>
        <p:spPr bwMode="auto">
          <a:xfrm>
            <a:off x="5615599" y="2199733"/>
            <a:ext cx="1447800" cy="0"/>
          </a:xfrm>
          <a:prstGeom prst="line">
            <a:avLst/>
          </a:prstGeom>
          <a:noFill/>
          <a:ln w="25400" cap="flat" cmpd="sng" algn="ctr">
            <a:solidFill>
              <a:srgbClr val="045AF6"/>
            </a:solidFill>
            <a:prstDash val="sysDash"/>
            <a:round/>
            <a:headEnd type="none" w="med" len="med"/>
            <a:tailEnd type="none"/>
          </a:ln>
          <a:effectLst/>
        </p:spPr>
      </p:cxnSp>
      <p:sp>
        <p:nvSpPr>
          <p:cNvPr id="30" name="Rectangle 29"/>
          <p:cNvSpPr/>
          <p:nvPr/>
        </p:nvSpPr>
        <p:spPr>
          <a:xfrm>
            <a:off x="5158399" y="2015067"/>
            <a:ext cx="497252" cy="369332"/>
          </a:xfrm>
          <a:prstGeom prst="rect">
            <a:avLst/>
          </a:prstGeom>
        </p:spPr>
        <p:txBody>
          <a:bodyPr wrap="none">
            <a:spAutoFit/>
          </a:bodyPr>
          <a:lstStyle/>
          <a:p>
            <a:r>
              <a:rPr lang="en-US" b="1" dirty="0" smtClean="0">
                <a:solidFill>
                  <a:srgbClr val="045AF6"/>
                </a:solidFill>
              </a:rPr>
              <a:t>10</a:t>
            </a:r>
            <a:r>
              <a:rPr lang="en-US" b="1" baseline="30000" dirty="0">
                <a:solidFill>
                  <a:srgbClr val="045AF6"/>
                </a:solidFill>
              </a:rPr>
              <a:t>6</a:t>
            </a:r>
          </a:p>
        </p:txBody>
      </p:sp>
      <p:sp>
        <p:nvSpPr>
          <p:cNvPr id="33" name="Content Placeholder 2"/>
          <p:cNvSpPr txBox="1">
            <a:spLocks/>
          </p:cNvSpPr>
          <p:nvPr/>
        </p:nvSpPr>
        <p:spPr bwMode="auto">
          <a:xfrm>
            <a:off x="381000" y="1058058"/>
            <a:ext cx="4648200" cy="15362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dirty="0" smtClean="0"/>
              <a:t>Gain as high as</a:t>
            </a:r>
            <a:r>
              <a:rPr lang="en-US" b="1" dirty="0" smtClean="0">
                <a:solidFill>
                  <a:srgbClr val="045AF6"/>
                </a:solidFill>
              </a:rPr>
              <a:t> 7X10</a:t>
            </a:r>
            <a:r>
              <a:rPr lang="en-US" b="1" baseline="30000" dirty="0" smtClean="0">
                <a:solidFill>
                  <a:srgbClr val="045AF6"/>
                </a:solidFill>
              </a:rPr>
              <a:t>7</a:t>
            </a:r>
            <a:endParaRPr lang="en-US" b="1" dirty="0" smtClean="0">
              <a:solidFill>
                <a:srgbClr val="045AF6"/>
              </a:solidFill>
            </a:endParaRPr>
          </a:p>
          <a:p>
            <a:r>
              <a:rPr lang="en-US" altLang="zh-CN" dirty="0" smtClean="0"/>
              <a:t>Time resolution </a:t>
            </a:r>
            <a:r>
              <a:rPr lang="en-US" altLang="zh-CN" b="1" dirty="0" smtClean="0">
                <a:solidFill>
                  <a:srgbClr val="045AF6"/>
                </a:solidFill>
                <a:sym typeface="Symbol"/>
              </a:rPr>
              <a:t></a:t>
            </a:r>
            <a:r>
              <a:rPr lang="en-US" altLang="zh-CN" b="1" baseline="-25000" dirty="0" smtClean="0">
                <a:solidFill>
                  <a:srgbClr val="045AF6"/>
                </a:solidFill>
                <a:sym typeface="Symbol"/>
              </a:rPr>
              <a:t>overall</a:t>
            </a:r>
            <a:r>
              <a:rPr lang="en-US" altLang="zh-CN" b="1" dirty="0" smtClean="0">
                <a:solidFill>
                  <a:srgbClr val="045AF6"/>
                </a:solidFill>
                <a:sym typeface="Symbol"/>
              </a:rPr>
              <a:t> ~35</a:t>
            </a:r>
            <a:r>
              <a:rPr lang="en-US" b="1" dirty="0" smtClean="0">
                <a:solidFill>
                  <a:srgbClr val="045AF6"/>
                </a:solidFill>
              </a:rPr>
              <a:t> </a:t>
            </a:r>
            <a:r>
              <a:rPr lang="en-US" b="1" dirty="0" err="1" smtClean="0">
                <a:solidFill>
                  <a:srgbClr val="045AF6"/>
                </a:solidFill>
              </a:rPr>
              <a:t>ps</a:t>
            </a:r>
            <a:r>
              <a:rPr lang="en-US" b="1" dirty="0" smtClean="0">
                <a:solidFill>
                  <a:srgbClr val="045AF6"/>
                </a:solidFill>
              </a:rPr>
              <a:t>, </a:t>
            </a:r>
            <a:r>
              <a:rPr lang="en-US" b="1" dirty="0" smtClean="0">
                <a:solidFill>
                  <a:srgbClr val="045AF6"/>
                </a:solidFill>
                <a:sym typeface="Symbol"/>
              </a:rPr>
              <a:t>TTS</a:t>
            </a:r>
            <a:r>
              <a:rPr lang="en-US" altLang="zh-CN" b="1" dirty="0" smtClean="0">
                <a:solidFill>
                  <a:srgbClr val="045AF6"/>
                </a:solidFill>
                <a:sym typeface="Symbol"/>
              </a:rPr>
              <a:t> &lt;20</a:t>
            </a:r>
            <a:r>
              <a:rPr lang="en-US" b="1" dirty="0" smtClean="0">
                <a:solidFill>
                  <a:srgbClr val="045AF6"/>
                </a:solidFill>
              </a:rPr>
              <a:t> </a:t>
            </a:r>
            <a:r>
              <a:rPr lang="en-US" b="1" dirty="0" err="1" smtClean="0">
                <a:solidFill>
                  <a:srgbClr val="045AF6"/>
                </a:solidFill>
              </a:rPr>
              <a:t>ps</a:t>
            </a:r>
            <a:endParaRPr lang="en-US" b="1" dirty="0" smtClean="0">
              <a:solidFill>
                <a:srgbClr val="045AF6"/>
              </a:solidFill>
            </a:endParaRPr>
          </a:p>
          <a:p>
            <a:r>
              <a:rPr lang="en-US" dirty="0" smtClean="0"/>
              <a:t>Laser start time </a:t>
            </a:r>
            <a:r>
              <a:rPr lang="en-US" b="1" dirty="0" smtClean="0"/>
              <a:t>jitter: </a:t>
            </a:r>
            <a:r>
              <a:rPr lang="en-US" altLang="zh-CN" b="1" dirty="0" smtClean="0">
                <a:solidFill>
                  <a:srgbClr val="045AF6"/>
                </a:solidFill>
                <a:sym typeface="Symbol"/>
              </a:rPr>
              <a:t></a:t>
            </a:r>
            <a:r>
              <a:rPr lang="en-US" altLang="zh-CN" b="1" baseline="-25000" dirty="0">
                <a:solidFill>
                  <a:srgbClr val="045AF6"/>
                </a:solidFill>
                <a:sym typeface="Symbol"/>
              </a:rPr>
              <a:t>laser</a:t>
            </a:r>
            <a:r>
              <a:rPr lang="en-US" altLang="zh-CN" b="1" dirty="0">
                <a:solidFill>
                  <a:srgbClr val="045AF6"/>
                </a:solidFill>
                <a:sym typeface="Symbol"/>
              </a:rPr>
              <a:t> ~</a:t>
            </a:r>
            <a:r>
              <a:rPr lang="en-US" altLang="zh-CN" b="1" dirty="0" smtClean="0">
                <a:solidFill>
                  <a:srgbClr val="045AF6"/>
                </a:solidFill>
              </a:rPr>
              <a:t>30ps</a:t>
            </a:r>
          </a:p>
          <a:p>
            <a:r>
              <a:rPr lang="en-US" altLang="zh-CN" dirty="0" smtClean="0"/>
              <a:t>Rate capability: </a:t>
            </a:r>
            <a:r>
              <a:rPr lang="en-US" altLang="zh-CN" b="1" dirty="0" smtClean="0">
                <a:solidFill>
                  <a:srgbClr val="045AF6"/>
                </a:solidFill>
              </a:rPr>
              <a:t>&gt; 75KHz/cm</a:t>
            </a:r>
            <a:r>
              <a:rPr lang="en-US" altLang="zh-CN" b="1" baseline="30000" dirty="0" smtClean="0">
                <a:solidFill>
                  <a:srgbClr val="045AF6"/>
                </a:solidFill>
              </a:rPr>
              <a:t>2</a:t>
            </a:r>
            <a:r>
              <a:rPr lang="en-US" altLang="zh-CN" b="1" dirty="0" smtClean="0">
                <a:solidFill>
                  <a:srgbClr val="045AF6"/>
                </a:solidFill>
              </a:rPr>
              <a:t>/s</a:t>
            </a:r>
            <a:endParaRPr lang="en-US" altLang="zh-CN" dirty="0" smtClean="0"/>
          </a:p>
        </p:txBody>
      </p:sp>
      <p:pic>
        <p:nvPicPr>
          <p:cNvPr id="36" name="Picture 4" descr="D:\Projects\LAPPD\Tube54\tube54_res_summary.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95" y="3446931"/>
            <a:ext cx="4230262" cy="338286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bwMode="auto">
          <a:xfrm>
            <a:off x="3096163" y="5578163"/>
            <a:ext cx="762000" cy="0"/>
          </a:xfrm>
          <a:prstGeom prst="line">
            <a:avLst/>
          </a:prstGeom>
          <a:noFill/>
          <a:ln w="25400" cap="flat" cmpd="sng" algn="ctr">
            <a:solidFill>
              <a:srgbClr val="045AF6"/>
            </a:solidFill>
            <a:prstDash val="sysDash"/>
            <a:round/>
            <a:headEnd type="none" w="med" len="med"/>
            <a:tailEnd type="none"/>
          </a:ln>
          <a:effectLst/>
        </p:spPr>
      </p:cxnSp>
      <p:cxnSp>
        <p:nvCxnSpPr>
          <p:cNvPr id="19" name="Straight Connector 18"/>
          <p:cNvCxnSpPr/>
          <p:nvPr/>
        </p:nvCxnSpPr>
        <p:spPr bwMode="auto">
          <a:xfrm flipV="1">
            <a:off x="3096163" y="4828565"/>
            <a:ext cx="743941" cy="10266"/>
          </a:xfrm>
          <a:prstGeom prst="line">
            <a:avLst/>
          </a:prstGeom>
          <a:noFill/>
          <a:ln w="25400" cap="flat" cmpd="sng" algn="ctr">
            <a:solidFill>
              <a:srgbClr val="045AF6"/>
            </a:solidFill>
            <a:prstDash val="sysDash"/>
            <a:round/>
            <a:headEnd type="none" w="med" len="med"/>
            <a:tailEnd type="none"/>
          </a:ln>
          <a:effectLst/>
        </p:spPr>
      </p:cxnSp>
      <p:cxnSp>
        <p:nvCxnSpPr>
          <p:cNvPr id="31" name="Straight Connector 30"/>
          <p:cNvCxnSpPr/>
          <p:nvPr/>
        </p:nvCxnSpPr>
        <p:spPr bwMode="auto">
          <a:xfrm flipV="1">
            <a:off x="3096163" y="5252098"/>
            <a:ext cx="755824" cy="10982"/>
          </a:xfrm>
          <a:prstGeom prst="line">
            <a:avLst/>
          </a:prstGeom>
          <a:noFill/>
          <a:ln w="25400" cap="flat" cmpd="sng" algn="ctr">
            <a:solidFill>
              <a:srgbClr val="045AF6"/>
            </a:solidFill>
            <a:prstDash val="sysDash"/>
            <a:round/>
            <a:headEnd type="none" w="med" len="med"/>
            <a:tailEnd type="none"/>
          </a:ln>
          <a:effectLst/>
        </p:spPr>
      </p:cxnSp>
      <p:sp>
        <p:nvSpPr>
          <p:cNvPr id="14" name="Rectangle 13"/>
          <p:cNvSpPr/>
          <p:nvPr/>
        </p:nvSpPr>
        <p:spPr>
          <a:xfrm>
            <a:off x="3802004" y="5492365"/>
            <a:ext cx="685252" cy="369332"/>
          </a:xfrm>
          <a:prstGeom prst="rect">
            <a:avLst/>
          </a:prstGeom>
        </p:spPr>
        <p:txBody>
          <a:bodyPr wrap="none">
            <a:spAutoFit/>
          </a:bodyPr>
          <a:lstStyle/>
          <a:p>
            <a:r>
              <a:rPr lang="en-US" b="1" dirty="0" smtClean="0">
                <a:solidFill>
                  <a:srgbClr val="045AF6"/>
                </a:solidFill>
              </a:rPr>
              <a:t>30 </a:t>
            </a:r>
            <a:r>
              <a:rPr lang="en-US" b="1" dirty="0" err="1" smtClean="0">
                <a:solidFill>
                  <a:srgbClr val="045AF6"/>
                </a:solidFill>
              </a:rPr>
              <a:t>ps</a:t>
            </a:r>
            <a:endParaRPr lang="en-US" b="1" dirty="0">
              <a:solidFill>
                <a:srgbClr val="045AF6"/>
              </a:solidFill>
            </a:endParaRPr>
          </a:p>
        </p:txBody>
      </p:sp>
      <p:sp>
        <p:nvSpPr>
          <p:cNvPr id="22" name="Rectangle 21"/>
          <p:cNvSpPr/>
          <p:nvPr/>
        </p:nvSpPr>
        <p:spPr>
          <a:xfrm>
            <a:off x="3781963" y="4654165"/>
            <a:ext cx="802271" cy="369332"/>
          </a:xfrm>
          <a:prstGeom prst="rect">
            <a:avLst/>
          </a:prstGeom>
        </p:spPr>
        <p:txBody>
          <a:bodyPr wrap="none">
            <a:spAutoFit/>
          </a:bodyPr>
          <a:lstStyle/>
          <a:p>
            <a:r>
              <a:rPr lang="en-US" b="1" dirty="0" smtClean="0">
                <a:solidFill>
                  <a:srgbClr val="045AF6"/>
                </a:solidFill>
              </a:rPr>
              <a:t>100 </a:t>
            </a:r>
            <a:r>
              <a:rPr lang="en-US" b="1" dirty="0" err="1" smtClean="0">
                <a:solidFill>
                  <a:srgbClr val="045AF6"/>
                </a:solidFill>
              </a:rPr>
              <a:t>ps</a:t>
            </a:r>
            <a:endParaRPr lang="en-US" b="1" dirty="0">
              <a:solidFill>
                <a:srgbClr val="045AF6"/>
              </a:solidFill>
            </a:endParaRPr>
          </a:p>
        </p:txBody>
      </p:sp>
      <p:sp>
        <p:nvSpPr>
          <p:cNvPr id="32" name="Rectangle 31"/>
          <p:cNvSpPr/>
          <p:nvPr/>
        </p:nvSpPr>
        <p:spPr>
          <a:xfrm>
            <a:off x="3820459" y="5099697"/>
            <a:ext cx="685252" cy="369332"/>
          </a:xfrm>
          <a:prstGeom prst="rect">
            <a:avLst/>
          </a:prstGeom>
        </p:spPr>
        <p:txBody>
          <a:bodyPr wrap="none">
            <a:spAutoFit/>
          </a:bodyPr>
          <a:lstStyle/>
          <a:p>
            <a:r>
              <a:rPr lang="en-US" b="1" dirty="0">
                <a:solidFill>
                  <a:srgbClr val="045AF6"/>
                </a:solidFill>
              </a:rPr>
              <a:t>5</a:t>
            </a:r>
            <a:r>
              <a:rPr lang="en-US" b="1" dirty="0" smtClean="0">
                <a:solidFill>
                  <a:srgbClr val="045AF6"/>
                </a:solidFill>
              </a:rPr>
              <a:t>0 </a:t>
            </a:r>
            <a:r>
              <a:rPr lang="en-US" b="1" dirty="0" err="1" smtClean="0">
                <a:solidFill>
                  <a:srgbClr val="045AF6"/>
                </a:solidFill>
              </a:rPr>
              <a:t>ps</a:t>
            </a:r>
            <a:endParaRPr lang="en-US" b="1" dirty="0">
              <a:solidFill>
                <a:srgbClr val="045AF6"/>
              </a:solidFill>
            </a:endParaRPr>
          </a:p>
        </p:txBody>
      </p:sp>
      <p:sp>
        <p:nvSpPr>
          <p:cNvPr id="12" name="Content Placeholder 2"/>
          <p:cNvSpPr txBox="1">
            <a:spLocks/>
          </p:cNvSpPr>
          <p:nvPr/>
        </p:nvSpPr>
        <p:spPr bwMode="auto">
          <a:xfrm>
            <a:off x="890845" y="3306756"/>
            <a:ext cx="2471456" cy="304800"/>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600" b="0">
                <a:solidFill>
                  <a:schemeClr val="tx1"/>
                </a:solidFill>
                <a:latin typeface="Comic Sans MS" panose="030F0702030302020204" pitchFamily="66" charset="0"/>
                <a:ea typeface="+mn-ea"/>
                <a:cs typeface="Times New Roman" panose="02020603050405020304" pitchFamily="18" charset="0"/>
              </a:defRPr>
            </a:lvl1pPr>
            <a:lvl2pPr marL="742950" indent="-285750" algn="l" rtl="0" eaLnBrk="1" fontAlgn="base" hangingPunct="1">
              <a:spcBef>
                <a:spcPct val="20000"/>
              </a:spcBef>
              <a:spcAft>
                <a:spcPct val="0"/>
              </a:spcAft>
              <a:buClr>
                <a:srgbClr val="1F497D"/>
              </a:buClr>
              <a:buChar char="–"/>
              <a:defRPr sz="1400">
                <a:solidFill>
                  <a:schemeClr val="tx1"/>
                </a:solidFill>
                <a:latin typeface="Comic Sans MS" panose="030F0702030302020204" pitchFamily="66" charset="0"/>
                <a:cs typeface="Times New Roman" panose="02020603050405020304" pitchFamily="18" charset="0"/>
              </a:defRPr>
            </a:lvl2pPr>
            <a:lvl3pPr marL="1143000" indent="-228600" algn="l" rtl="0" eaLnBrk="1" fontAlgn="base" hangingPunct="1">
              <a:spcBef>
                <a:spcPct val="20000"/>
              </a:spcBef>
              <a:spcAft>
                <a:spcPct val="0"/>
              </a:spcAft>
              <a:buClr>
                <a:srgbClr val="1F497D"/>
              </a:buClr>
              <a:buChar char="•"/>
              <a:defRPr sz="1200">
                <a:solidFill>
                  <a:schemeClr val="tx1"/>
                </a:solidFill>
                <a:latin typeface="Comic Sans MS" panose="030F0702030302020204" pitchFamily="66" charset="0"/>
                <a:cs typeface="Times New Roman" panose="02020603050405020304" pitchFamily="18" charset="0"/>
              </a:defRPr>
            </a:lvl3pPr>
            <a:lvl4pPr marL="1600200" indent="-228600" algn="l" rtl="0" eaLnBrk="1" fontAlgn="base" hangingPunct="1">
              <a:spcBef>
                <a:spcPct val="20000"/>
              </a:spcBef>
              <a:spcAft>
                <a:spcPct val="0"/>
              </a:spcAft>
              <a:buClr>
                <a:srgbClr val="1F497D"/>
              </a:buClr>
              <a:buChar char="–"/>
              <a:defRPr sz="1200">
                <a:solidFill>
                  <a:schemeClr val="tx1"/>
                </a:solidFill>
                <a:latin typeface="Comic Sans MS" panose="030F0702030302020204" pitchFamily="66" charset="0"/>
                <a:cs typeface="Times New Roman" panose="02020603050405020304" pitchFamily="18" charset="0"/>
              </a:defRPr>
            </a:lvl4pPr>
            <a:lvl5pPr marL="2057400" indent="-228600" algn="l" rtl="0" eaLnBrk="1" fontAlgn="base" hangingPunct="1">
              <a:spcBef>
                <a:spcPct val="20000"/>
              </a:spcBef>
              <a:spcAft>
                <a:spcPct val="0"/>
              </a:spcAft>
              <a:buClr>
                <a:srgbClr val="1F497D"/>
              </a:buClr>
              <a:buFont typeface="Arial" charset="0"/>
              <a:buChar char="»"/>
              <a:defRPr sz="1200">
                <a:solidFill>
                  <a:schemeClr val="tx1"/>
                </a:solidFill>
                <a:latin typeface="Comic Sans MS" panose="030F0702030302020204" pitchFamily="66" charset="0"/>
                <a:cs typeface="Times New Roman" panose="02020603050405020304" pitchFamily="18" charset="0"/>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Font typeface="Wingdings" pitchFamily="2" charset="2"/>
              <a:buNone/>
            </a:pPr>
            <a:r>
              <a:rPr lang="en-US" b="1" dirty="0" smtClean="0">
                <a:solidFill>
                  <a:schemeClr val="bg2">
                    <a:lumMod val="10000"/>
                  </a:schemeClr>
                </a:solidFill>
                <a:ea typeface="+mj-ea"/>
                <a:cs typeface="+mj-cs"/>
              </a:rPr>
              <a:t>Overall time resolution</a:t>
            </a:r>
            <a:endParaRPr lang="en-US" b="1" dirty="0">
              <a:solidFill>
                <a:schemeClr val="bg2">
                  <a:lumMod val="10000"/>
                </a:schemeClr>
              </a:solidFill>
              <a:ea typeface="+mj-ea"/>
              <a:cs typeface="+mj-cs"/>
            </a:endParaRPr>
          </a:p>
        </p:txBody>
      </p:sp>
      <p:graphicFrame>
        <p:nvGraphicFramePr>
          <p:cNvPr id="5" name="Object 4"/>
          <p:cNvGraphicFramePr>
            <a:graphicFrameLocks noChangeAspect="1"/>
          </p:cNvGraphicFramePr>
          <p:nvPr>
            <p:extLst/>
          </p:nvPr>
        </p:nvGraphicFramePr>
        <p:xfrm>
          <a:off x="4114800" y="2209800"/>
          <a:ext cx="914400" cy="198438"/>
        </p:xfrm>
        <a:graphic>
          <a:graphicData uri="http://schemas.openxmlformats.org/presentationml/2006/ole">
            <mc:AlternateContent xmlns:mc="http://schemas.openxmlformats.org/markup-compatibility/2006">
              <mc:Choice xmlns:v="urn:schemas-microsoft-com:vml" Requires="v">
                <p:oleObj spid="_x0000_s3146" name="Equation" r:id="rId6" imgW="914400" imgH="198720" progId="Equation.DSMT4">
                  <p:embed/>
                </p:oleObj>
              </mc:Choice>
              <mc:Fallback>
                <p:oleObj name="Equation" r:id="rId6" imgW="914400" imgH="198720" progId="Equation.DSMT4">
                  <p:embed/>
                  <p:pic>
                    <p:nvPicPr>
                      <p:cNvPr id="0" name=""/>
                      <p:cNvPicPr/>
                      <p:nvPr/>
                    </p:nvPicPr>
                    <p:blipFill>
                      <a:blip r:embed="rId7"/>
                      <a:stretch>
                        <a:fillRect/>
                      </a:stretch>
                    </p:blipFill>
                    <p:spPr>
                      <a:xfrm>
                        <a:off x="4114800" y="2209800"/>
                        <a:ext cx="914400" cy="198438"/>
                      </a:xfrm>
                      <a:prstGeom prst="rect">
                        <a:avLst/>
                      </a:prstGeom>
                    </p:spPr>
                  </p:pic>
                </p:oleObj>
              </mc:Fallback>
            </mc:AlternateContent>
          </a:graphicData>
        </a:graphic>
      </p:graphicFrame>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0640" y="3560360"/>
            <a:ext cx="4594115" cy="3240277"/>
          </a:xfrm>
          <a:prstGeom prst="rect">
            <a:avLst/>
          </a:prstGeom>
        </p:spPr>
      </p:pic>
      <p:sp>
        <p:nvSpPr>
          <p:cNvPr id="37" name="Content Placeholder 2"/>
          <p:cNvSpPr txBox="1">
            <a:spLocks/>
          </p:cNvSpPr>
          <p:nvPr/>
        </p:nvSpPr>
        <p:spPr bwMode="auto">
          <a:xfrm>
            <a:off x="5655416" y="3338295"/>
            <a:ext cx="2471456" cy="304800"/>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600" b="0">
                <a:solidFill>
                  <a:schemeClr val="tx1"/>
                </a:solidFill>
                <a:latin typeface="Comic Sans MS" panose="030F0702030302020204" pitchFamily="66" charset="0"/>
                <a:ea typeface="+mn-ea"/>
                <a:cs typeface="Times New Roman" panose="02020603050405020304" pitchFamily="18" charset="0"/>
              </a:defRPr>
            </a:lvl1pPr>
            <a:lvl2pPr marL="742950" indent="-285750" algn="l" rtl="0" eaLnBrk="1" fontAlgn="base" hangingPunct="1">
              <a:spcBef>
                <a:spcPct val="20000"/>
              </a:spcBef>
              <a:spcAft>
                <a:spcPct val="0"/>
              </a:spcAft>
              <a:buClr>
                <a:srgbClr val="1F497D"/>
              </a:buClr>
              <a:buChar char="–"/>
              <a:defRPr sz="1400">
                <a:solidFill>
                  <a:schemeClr val="tx1"/>
                </a:solidFill>
                <a:latin typeface="Comic Sans MS" panose="030F0702030302020204" pitchFamily="66" charset="0"/>
                <a:cs typeface="Times New Roman" panose="02020603050405020304" pitchFamily="18" charset="0"/>
              </a:defRPr>
            </a:lvl2pPr>
            <a:lvl3pPr marL="1143000" indent="-228600" algn="l" rtl="0" eaLnBrk="1" fontAlgn="base" hangingPunct="1">
              <a:spcBef>
                <a:spcPct val="20000"/>
              </a:spcBef>
              <a:spcAft>
                <a:spcPct val="0"/>
              </a:spcAft>
              <a:buClr>
                <a:srgbClr val="1F497D"/>
              </a:buClr>
              <a:buChar char="•"/>
              <a:defRPr sz="1200">
                <a:solidFill>
                  <a:schemeClr val="tx1"/>
                </a:solidFill>
                <a:latin typeface="Comic Sans MS" panose="030F0702030302020204" pitchFamily="66" charset="0"/>
                <a:cs typeface="Times New Roman" panose="02020603050405020304" pitchFamily="18" charset="0"/>
              </a:defRPr>
            </a:lvl3pPr>
            <a:lvl4pPr marL="1600200" indent="-228600" algn="l" rtl="0" eaLnBrk="1" fontAlgn="base" hangingPunct="1">
              <a:spcBef>
                <a:spcPct val="20000"/>
              </a:spcBef>
              <a:spcAft>
                <a:spcPct val="0"/>
              </a:spcAft>
              <a:buClr>
                <a:srgbClr val="1F497D"/>
              </a:buClr>
              <a:buChar char="–"/>
              <a:defRPr sz="1200">
                <a:solidFill>
                  <a:schemeClr val="tx1"/>
                </a:solidFill>
                <a:latin typeface="Comic Sans MS" panose="030F0702030302020204" pitchFamily="66" charset="0"/>
                <a:cs typeface="Times New Roman" panose="02020603050405020304" pitchFamily="18" charset="0"/>
              </a:defRPr>
            </a:lvl4pPr>
            <a:lvl5pPr marL="2057400" indent="-228600" algn="l" rtl="0" eaLnBrk="1" fontAlgn="base" hangingPunct="1">
              <a:spcBef>
                <a:spcPct val="20000"/>
              </a:spcBef>
              <a:spcAft>
                <a:spcPct val="0"/>
              </a:spcAft>
              <a:buClr>
                <a:srgbClr val="1F497D"/>
              </a:buClr>
              <a:buFont typeface="Arial" charset="0"/>
              <a:buChar char="»"/>
              <a:defRPr sz="1200">
                <a:solidFill>
                  <a:schemeClr val="tx1"/>
                </a:solidFill>
                <a:latin typeface="Comic Sans MS" panose="030F0702030302020204" pitchFamily="66" charset="0"/>
                <a:cs typeface="Times New Roman" panose="02020603050405020304" pitchFamily="18" charset="0"/>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Font typeface="Wingdings" pitchFamily="2" charset="2"/>
              <a:buNone/>
            </a:pPr>
            <a:r>
              <a:rPr lang="en-US" b="1" dirty="0" smtClean="0">
                <a:solidFill>
                  <a:schemeClr val="bg2">
                    <a:lumMod val="10000"/>
                  </a:schemeClr>
                </a:solidFill>
                <a:ea typeface="+mj-ea"/>
                <a:cs typeface="+mj-cs"/>
              </a:rPr>
              <a:t>Rate capability</a:t>
            </a:r>
            <a:endParaRPr lang="en-US" b="1" dirty="0">
              <a:solidFill>
                <a:schemeClr val="bg2">
                  <a:lumMod val="10000"/>
                </a:schemeClr>
              </a:solidFill>
              <a:ea typeface="+mj-ea"/>
              <a:cs typeface="+mj-cs"/>
            </a:endParaRPr>
          </a:p>
        </p:txBody>
      </p:sp>
      <p:sp>
        <p:nvSpPr>
          <p:cNvPr id="20" name="TextBox 19"/>
          <p:cNvSpPr txBox="1"/>
          <p:nvPr/>
        </p:nvSpPr>
        <p:spPr>
          <a:xfrm>
            <a:off x="6548717" y="4838831"/>
            <a:ext cx="1909483" cy="369332"/>
          </a:xfrm>
          <a:prstGeom prst="rect">
            <a:avLst/>
          </a:prstGeom>
          <a:noFill/>
          <a:ln>
            <a:noFill/>
          </a:ln>
        </p:spPr>
        <p:txBody>
          <a:bodyPr wrap="square" rtlCol="0">
            <a:spAutoFit/>
          </a:bodyPr>
          <a:lstStyle/>
          <a:p>
            <a:r>
              <a:rPr lang="en-US" smtClean="0">
                <a:solidFill>
                  <a:srgbClr val="0432FF"/>
                </a:solidFill>
              </a:rPr>
              <a:t> </a:t>
            </a:r>
            <a:r>
              <a:rPr lang="en-US" dirty="0" smtClean="0">
                <a:solidFill>
                  <a:srgbClr val="0432FF"/>
                </a:solidFill>
              </a:rPr>
              <a:t>75KHz/cm</a:t>
            </a:r>
            <a:r>
              <a:rPr lang="en-US" baseline="30000" dirty="0" smtClean="0">
                <a:solidFill>
                  <a:srgbClr val="0432FF"/>
                </a:solidFill>
              </a:rPr>
              <a:t>2</a:t>
            </a:r>
            <a:r>
              <a:rPr lang="en-US" dirty="0" smtClean="0">
                <a:solidFill>
                  <a:srgbClr val="0432FF"/>
                </a:solidFill>
              </a:rPr>
              <a:t>/s</a:t>
            </a:r>
            <a:endParaRPr lang="en-US" dirty="0">
              <a:solidFill>
                <a:srgbClr val="0432FF"/>
              </a:solidFill>
            </a:endParaRPr>
          </a:p>
        </p:txBody>
      </p:sp>
      <p:cxnSp>
        <p:nvCxnSpPr>
          <p:cNvPr id="26" name="Straight Connector 25"/>
          <p:cNvCxnSpPr/>
          <p:nvPr/>
        </p:nvCxnSpPr>
        <p:spPr bwMode="auto">
          <a:xfrm>
            <a:off x="6347012" y="5023497"/>
            <a:ext cx="309283" cy="0"/>
          </a:xfrm>
          <a:prstGeom prst="line">
            <a:avLst/>
          </a:prstGeom>
          <a:noFill/>
          <a:ln w="9525" cap="flat" cmpd="sng" algn="ctr">
            <a:solidFill>
              <a:srgbClr val="FF0000"/>
            </a:solidFill>
            <a:prstDash val="solid"/>
            <a:round/>
            <a:headEnd type="none" w="med" len="med"/>
            <a:tailEnd type="none" w="med" len="med"/>
          </a:ln>
          <a:effectLst/>
        </p:spPr>
      </p:cxnSp>
      <p:sp>
        <p:nvSpPr>
          <p:cNvPr id="42" name="Slide Number Placeholder 41"/>
          <p:cNvSpPr>
            <a:spLocks noGrp="1"/>
          </p:cNvSpPr>
          <p:nvPr>
            <p:ph type="sldNum" sz="quarter" idx="12"/>
          </p:nvPr>
        </p:nvSpPr>
        <p:spPr/>
        <p:txBody>
          <a:bodyPr/>
          <a:lstStyle/>
          <a:p>
            <a:fld id="{F36AC0DF-A938-4D46-95FF-301518AA70A0}" type="slidenum">
              <a:rPr lang="en-US" smtClean="0"/>
              <a:t>8</a:t>
            </a:fld>
            <a:endParaRPr lang="en-US"/>
          </a:p>
        </p:txBody>
      </p:sp>
    </p:spTree>
    <p:extLst>
      <p:ext uri="{BB962C8B-B14F-4D97-AF65-F5344CB8AC3E}">
        <p14:creationId xmlns:p14="http://schemas.microsoft.com/office/powerpoint/2010/main" val="1072927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ircular Arrow 21"/>
          <p:cNvSpPr/>
          <p:nvPr/>
        </p:nvSpPr>
        <p:spPr bwMode="auto">
          <a:xfrm rot="14701552" flipV="1">
            <a:off x="2277999" y="1007340"/>
            <a:ext cx="3641538" cy="2374162"/>
          </a:xfrm>
          <a:prstGeom prst="circularArrow">
            <a:avLst>
              <a:gd name="adj1" fmla="val 13503"/>
              <a:gd name="adj2" fmla="val 1927483"/>
              <a:gd name="adj3" fmla="val 13572157"/>
              <a:gd name="adj4" fmla="val 11009543"/>
              <a:gd name="adj5" fmla="val 13671"/>
            </a:avLst>
          </a:prstGeom>
          <a:gradFill>
            <a:gsLst>
              <a:gs pos="3000">
                <a:schemeClr val="tx2">
                  <a:lumMod val="60000"/>
                  <a:lumOff val="4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59" t="10101" r="7907" b="18834"/>
          <a:stretch/>
        </p:blipFill>
        <p:spPr bwMode="auto">
          <a:xfrm>
            <a:off x="4390635" y="4459732"/>
            <a:ext cx="3465452" cy="239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ircular Arrow 15"/>
          <p:cNvSpPr/>
          <p:nvPr/>
        </p:nvSpPr>
        <p:spPr bwMode="auto">
          <a:xfrm rot="671854">
            <a:off x="3054236" y="3943058"/>
            <a:ext cx="7080440" cy="2617069"/>
          </a:xfrm>
          <a:prstGeom prst="circularArrow">
            <a:avLst>
              <a:gd name="adj1" fmla="val 13503"/>
              <a:gd name="adj2" fmla="val 1927483"/>
              <a:gd name="adj3" fmla="val 13572157"/>
              <a:gd name="adj4" fmla="val 11009543"/>
              <a:gd name="adj5" fmla="val 13671"/>
            </a:avLst>
          </a:prstGeom>
          <a:gradFill>
            <a:gsLst>
              <a:gs pos="3000">
                <a:schemeClr val="tx2">
                  <a:lumMod val="60000"/>
                  <a:lumOff val="4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 name="Title 1"/>
          <p:cNvSpPr>
            <a:spLocks noGrp="1"/>
          </p:cNvSpPr>
          <p:nvPr>
            <p:ph type="title"/>
          </p:nvPr>
        </p:nvSpPr>
        <p:spPr>
          <a:xfrm>
            <a:off x="389965" y="153615"/>
            <a:ext cx="8229600" cy="1143000"/>
          </a:xfrm>
        </p:spPr>
        <p:txBody>
          <a:bodyPr/>
          <a:lstStyle/>
          <a:p>
            <a:r>
              <a:rPr lang="en-US" dirty="0" smtClean="0"/>
              <a:t>Future development path</a:t>
            </a:r>
            <a:endParaRPr lang="en-US" dirty="0"/>
          </a:p>
        </p:txBody>
      </p:sp>
      <p:sp>
        <p:nvSpPr>
          <p:cNvPr id="8" name="Rectangle 7"/>
          <p:cNvSpPr/>
          <p:nvPr/>
        </p:nvSpPr>
        <p:spPr>
          <a:xfrm>
            <a:off x="1952235" y="6082526"/>
            <a:ext cx="2438400" cy="646331"/>
          </a:xfrm>
          <a:prstGeom prst="rect">
            <a:avLst/>
          </a:prstGeom>
        </p:spPr>
        <p:txBody>
          <a:bodyPr wrap="square">
            <a:spAutoFit/>
          </a:bodyPr>
          <a:lstStyle/>
          <a:p>
            <a:r>
              <a:rPr lang="en-US" b="1" dirty="0" smtClean="0"/>
              <a:t>Small-scale</a:t>
            </a:r>
            <a:r>
              <a:rPr lang="en-US" b="1" dirty="0"/>
              <a:t> </a:t>
            </a:r>
            <a:r>
              <a:rPr lang="en-US" b="1" dirty="0" smtClean="0"/>
              <a:t>adoption</a:t>
            </a:r>
            <a:endParaRPr lang="en-US" b="1" dirty="0"/>
          </a:p>
          <a:p>
            <a:r>
              <a:rPr lang="en-US" b="1" dirty="0"/>
              <a:t>i</a:t>
            </a:r>
            <a:r>
              <a:rPr lang="en-US" b="1" dirty="0" smtClean="0"/>
              <a:t>n various</a:t>
            </a:r>
            <a:r>
              <a:rPr lang="en-US" b="1" dirty="0"/>
              <a:t> </a:t>
            </a:r>
            <a:r>
              <a:rPr lang="en-US" b="1" dirty="0" smtClean="0"/>
              <a:t>experiments</a:t>
            </a:r>
            <a:endParaRPr lang="en-US" dirty="0"/>
          </a:p>
        </p:txBody>
      </p:sp>
      <p:pic>
        <p:nvPicPr>
          <p:cNvPr id="10" name="Picture 9" descr="D:\Projects\LAPPD\Tube44\IMG_29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959" y="2194421"/>
            <a:ext cx="2353065" cy="1764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Curved Right Arrow 11"/>
          <p:cNvSpPr/>
          <p:nvPr/>
        </p:nvSpPr>
        <p:spPr bwMode="auto">
          <a:xfrm rot="20357672" flipH="1" flipV="1">
            <a:off x="5840003" y="2956119"/>
            <a:ext cx="985550" cy="2206507"/>
          </a:xfrm>
          <a:prstGeom prst="curvedRightArrow">
            <a:avLst>
              <a:gd name="adj1" fmla="val 23069"/>
              <a:gd name="adj2" fmla="val 50326"/>
              <a:gd name="adj3" fmla="val 56987"/>
            </a:avLst>
          </a:prstGeom>
          <a:solidFill>
            <a:srgbClr val="FF33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7" name="Circular Arrow 6"/>
          <p:cNvSpPr/>
          <p:nvPr/>
        </p:nvSpPr>
        <p:spPr bwMode="auto">
          <a:xfrm>
            <a:off x="1219200" y="4641132"/>
            <a:ext cx="7601669" cy="2866808"/>
          </a:xfrm>
          <a:prstGeom prst="circularArrow">
            <a:avLst>
              <a:gd name="adj1" fmla="val 13503"/>
              <a:gd name="adj2" fmla="val 1927483"/>
              <a:gd name="adj3" fmla="val 13572157"/>
              <a:gd name="adj4" fmla="val 11009543"/>
              <a:gd name="adj5" fmla="val 13671"/>
            </a:avLst>
          </a:prstGeom>
          <a:gradFill>
            <a:gsLst>
              <a:gs pos="3000">
                <a:schemeClr val="tx2">
                  <a:lumMod val="60000"/>
                  <a:lumOff val="4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 name="Striped Right Arrow 5"/>
          <p:cNvSpPr/>
          <p:nvPr/>
        </p:nvSpPr>
        <p:spPr bwMode="auto">
          <a:xfrm rot="19409943">
            <a:off x="395192" y="3493316"/>
            <a:ext cx="7707475" cy="795900"/>
          </a:xfrm>
          <a:prstGeom prst="stripedRightArrow">
            <a:avLst>
              <a:gd name="adj1" fmla="val 50000"/>
              <a:gd name="adj2" fmla="val 126676"/>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15" name="Straight Arrow Connector 14"/>
          <p:cNvCxnSpPr/>
          <p:nvPr/>
        </p:nvCxnSpPr>
        <p:spPr bwMode="auto">
          <a:xfrm>
            <a:off x="3962400" y="3393140"/>
            <a:ext cx="0" cy="733422"/>
          </a:xfrm>
          <a:prstGeom prst="straightConnector1">
            <a:avLst/>
          </a:prstGeom>
          <a:noFill/>
          <a:ln w="38100" cap="flat" cmpd="sng" algn="ctr">
            <a:solidFill>
              <a:srgbClr val="FF3300"/>
            </a:solidFill>
            <a:prstDash val="solid"/>
            <a:round/>
            <a:headEnd type="none" w="med" len="med"/>
            <a:tailEnd type="arrow"/>
          </a:ln>
          <a:effectLst/>
        </p:spPr>
      </p:cxnSp>
      <p:sp>
        <p:nvSpPr>
          <p:cNvPr id="18" name="TextBox 17"/>
          <p:cNvSpPr txBox="1"/>
          <p:nvPr/>
        </p:nvSpPr>
        <p:spPr>
          <a:xfrm>
            <a:off x="3563129" y="3012140"/>
            <a:ext cx="1161271" cy="369332"/>
          </a:xfrm>
          <a:prstGeom prst="rect">
            <a:avLst/>
          </a:prstGeom>
          <a:noFill/>
        </p:spPr>
        <p:txBody>
          <a:bodyPr wrap="square" rtlCol="0">
            <a:spAutoFit/>
          </a:bodyPr>
          <a:lstStyle/>
          <a:p>
            <a:r>
              <a:rPr lang="en-US" b="1" dirty="0" smtClean="0">
                <a:solidFill>
                  <a:srgbClr val="FF3300"/>
                </a:solidFill>
              </a:rPr>
              <a:t>Today</a:t>
            </a:r>
            <a:endParaRPr lang="en-US" b="1" dirty="0">
              <a:solidFill>
                <a:srgbClr val="FF3300"/>
              </a:solidFill>
            </a:endParaRPr>
          </a:p>
        </p:txBody>
      </p:sp>
      <p:sp>
        <p:nvSpPr>
          <p:cNvPr id="19" name="Rectangle 18"/>
          <p:cNvSpPr/>
          <p:nvPr/>
        </p:nvSpPr>
        <p:spPr>
          <a:xfrm>
            <a:off x="6858000" y="2650011"/>
            <a:ext cx="2048201" cy="1200329"/>
          </a:xfrm>
          <a:prstGeom prst="rect">
            <a:avLst/>
          </a:prstGeom>
        </p:spPr>
        <p:txBody>
          <a:bodyPr wrap="square">
            <a:spAutoFit/>
          </a:bodyPr>
          <a:lstStyle/>
          <a:p>
            <a:r>
              <a:rPr lang="en-US" b="1" dirty="0"/>
              <a:t>Feedback</a:t>
            </a:r>
          </a:p>
          <a:p>
            <a:r>
              <a:rPr lang="en-US" b="1" dirty="0"/>
              <a:t>f</a:t>
            </a:r>
            <a:r>
              <a:rPr lang="en-US" b="1" dirty="0" smtClean="0"/>
              <a:t>rom users</a:t>
            </a:r>
            <a:r>
              <a:rPr lang="en-US" b="1" dirty="0"/>
              <a:t> </a:t>
            </a:r>
            <a:r>
              <a:rPr lang="en-US" b="1" dirty="0" smtClean="0"/>
              <a:t>helps to improve</a:t>
            </a:r>
            <a:endParaRPr lang="en-US" b="1" dirty="0"/>
          </a:p>
          <a:p>
            <a:r>
              <a:rPr lang="en-US" b="1" dirty="0"/>
              <a:t>t</a:t>
            </a:r>
            <a:r>
              <a:rPr lang="en-US" b="1" dirty="0" smtClean="0"/>
              <a:t>he design</a:t>
            </a:r>
            <a:endParaRPr lang="en-US" dirty="0"/>
          </a:p>
        </p:txBody>
      </p:sp>
      <p:sp>
        <p:nvSpPr>
          <p:cNvPr id="17" name="Rectangle 16"/>
          <p:cNvSpPr/>
          <p:nvPr/>
        </p:nvSpPr>
        <p:spPr>
          <a:xfrm>
            <a:off x="5020034" y="3557952"/>
            <a:ext cx="950940" cy="338554"/>
          </a:xfrm>
          <a:prstGeom prst="rect">
            <a:avLst/>
          </a:prstGeom>
        </p:spPr>
        <p:txBody>
          <a:bodyPr wrap="square">
            <a:spAutoFit/>
          </a:bodyPr>
          <a:lstStyle/>
          <a:p>
            <a:r>
              <a:rPr lang="en-US" sz="1600" b="1" dirty="0" smtClean="0">
                <a:solidFill>
                  <a:srgbClr val="0000FF"/>
                </a:solidFill>
              </a:rPr>
              <a:t>TARDIS</a:t>
            </a:r>
            <a:endParaRPr lang="en-US" sz="1600" b="1" dirty="0">
              <a:solidFill>
                <a:srgbClr val="0000FF"/>
              </a:solidFill>
            </a:endParaRPr>
          </a:p>
        </p:txBody>
      </p:sp>
      <p:sp>
        <p:nvSpPr>
          <p:cNvPr id="23" name="TextBox 22"/>
          <p:cNvSpPr txBox="1"/>
          <p:nvPr/>
        </p:nvSpPr>
        <p:spPr>
          <a:xfrm>
            <a:off x="3668409" y="1596313"/>
            <a:ext cx="2411506" cy="400110"/>
          </a:xfrm>
          <a:prstGeom prst="rect">
            <a:avLst/>
          </a:prstGeom>
          <a:noFill/>
        </p:spPr>
        <p:txBody>
          <a:bodyPr wrap="square" rtlCol="0">
            <a:spAutoFit/>
          </a:bodyPr>
          <a:lstStyle/>
          <a:p>
            <a:r>
              <a:rPr lang="en-US" sz="2000" b="1" dirty="0" err="1" smtClean="0">
                <a:solidFill>
                  <a:srgbClr val="0432FF"/>
                </a:solidFill>
              </a:rPr>
              <a:t>SoLID</a:t>
            </a:r>
            <a:r>
              <a:rPr lang="en-US" sz="2000" b="1" dirty="0" smtClean="0">
                <a:solidFill>
                  <a:srgbClr val="0432FF"/>
                </a:solidFill>
              </a:rPr>
              <a:t>, </a:t>
            </a:r>
            <a:r>
              <a:rPr lang="en-US" sz="2000" b="1" dirty="0" err="1" smtClean="0">
                <a:solidFill>
                  <a:srgbClr val="0432FF"/>
                </a:solidFill>
              </a:rPr>
              <a:t>sPHENIX</a:t>
            </a:r>
            <a:r>
              <a:rPr lang="en-US" sz="2000" b="1" dirty="0" smtClean="0">
                <a:solidFill>
                  <a:srgbClr val="0432FF"/>
                </a:solidFill>
              </a:rPr>
              <a:t>, </a:t>
            </a:r>
            <a:r>
              <a:rPr lang="en-US" sz="2000" b="1" dirty="0" smtClean="0">
                <a:solidFill>
                  <a:srgbClr val="0432FF"/>
                </a:solidFill>
              </a:rPr>
              <a:t>EIC</a:t>
            </a:r>
            <a:endParaRPr lang="en-US" sz="2000" b="1" dirty="0">
              <a:solidFill>
                <a:srgbClr val="0432FF"/>
              </a:solidFill>
            </a:endParaRPr>
          </a:p>
        </p:txBody>
      </p:sp>
      <p:pic>
        <p:nvPicPr>
          <p:cNvPr id="21" name="Picture 2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267" b="16067"/>
          <a:stretch/>
        </p:blipFill>
        <p:spPr bwMode="auto">
          <a:xfrm>
            <a:off x="6979711" y="3756537"/>
            <a:ext cx="1732873" cy="1660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9965" y="762855"/>
            <a:ext cx="6814362" cy="1200329"/>
          </a:xfrm>
          <a:prstGeom prst="rect">
            <a:avLst/>
          </a:prstGeom>
        </p:spPr>
        <p:txBody>
          <a:bodyPr wrap="square">
            <a:spAutoFit/>
          </a:bodyPr>
          <a:lstStyle/>
          <a:p>
            <a:pPr marL="285750" indent="-285750">
              <a:buFont typeface="Wingdings" charset="2"/>
              <a:buChar char="ü"/>
            </a:pPr>
            <a:r>
              <a:rPr lang="en-US" dirty="0" smtClean="0"/>
              <a:t>Optimization in geometry for fast timing, magnetic field immunity</a:t>
            </a:r>
          </a:p>
          <a:p>
            <a:pPr marL="285750" indent="-285750">
              <a:buFont typeface="Wingdings" charset="2"/>
              <a:buChar char="ü"/>
            </a:pPr>
            <a:r>
              <a:rPr lang="en-US" dirty="0" smtClean="0"/>
              <a:t>Pad readout</a:t>
            </a:r>
          </a:p>
          <a:p>
            <a:pPr marL="285750" indent="-285750">
              <a:buFont typeface="Wingdings" charset="2"/>
              <a:buChar char="ü"/>
            </a:pPr>
            <a:r>
              <a:rPr lang="en-US" dirty="0" smtClean="0"/>
              <a:t>Background testing at </a:t>
            </a:r>
            <a:r>
              <a:rPr lang="en-US" dirty="0" err="1" smtClean="0"/>
              <a:t>JLab</a:t>
            </a:r>
            <a:r>
              <a:rPr lang="en-US" dirty="0" smtClean="0"/>
              <a:t> for Solid</a:t>
            </a:r>
          </a:p>
          <a:p>
            <a:pPr marL="285750" indent="-285750">
              <a:buFont typeface="Wingdings" charset="2"/>
              <a:buChar char="ü"/>
            </a:pPr>
            <a:r>
              <a:rPr lang="en-US" dirty="0" smtClean="0"/>
              <a:t>……</a:t>
            </a:r>
            <a:endParaRPr lang="en-US" dirty="0"/>
          </a:p>
        </p:txBody>
      </p:sp>
      <p:sp>
        <p:nvSpPr>
          <p:cNvPr id="9" name="Slide Number Placeholder 8"/>
          <p:cNvSpPr>
            <a:spLocks noGrp="1"/>
          </p:cNvSpPr>
          <p:nvPr>
            <p:ph type="sldNum" sz="quarter" idx="12"/>
          </p:nvPr>
        </p:nvSpPr>
        <p:spPr/>
        <p:txBody>
          <a:bodyPr/>
          <a:lstStyle/>
          <a:p>
            <a:fld id="{F36AC0DF-A938-4D46-95FF-301518AA70A0}" type="slidenum">
              <a:rPr lang="en-US" smtClean="0"/>
              <a:t>9</a:t>
            </a:fld>
            <a:endParaRPr lang="en-US"/>
          </a:p>
        </p:txBody>
      </p:sp>
    </p:spTree>
    <p:extLst>
      <p:ext uri="{BB962C8B-B14F-4D97-AF65-F5344CB8AC3E}">
        <p14:creationId xmlns:p14="http://schemas.microsoft.com/office/powerpoint/2010/main" val="961679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574421DD-62FF-8345-9725-E060BD527DA3}" vid="{EE8A61AE-517E-E041-AFCC-83E9D835CD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1383</TotalTime>
  <Words>1569</Words>
  <Application>Microsoft Macintosh PowerPoint</Application>
  <PresentationFormat>On-screen Show (4:3)</PresentationFormat>
  <Paragraphs>242</Paragraphs>
  <Slides>18</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1" baseType="lpstr">
      <vt:lpstr>Helvetica</vt:lpstr>
      <vt:lpstr>ＭＳ Ｐゴシック</vt:lpstr>
      <vt:lpstr>Osaka</vt:lpstr>
      <vt:lpstr>Trebuchet MS</vt:lpstr>
      <vt:lpstr>Arial</vt:lpstr>
      <vt:lpstr>Calibri</vt:lpstr>
      <vt:lpstr>Chalkboard</vt:lpstr>
      <vt:lpstr>Comic Sans MS</vt:lpstr>
      <vt:lpstr>Symbol</vt:lpstr>
      <vt:lpstr>Times New Roman</vt:lpstr>
      <vt:lpstr>Wingdings</vt:lpstr>
      <vt:lpstr>Theme1</vt:lpstr>
      <vt:lpstr>Equation</vt:lpstr>
      <vt:lpstr>Time-of-flight with LAPPD MCP-PMTs &amp; MRPC</vt:lpstr>
      <vt:lpstr>Glad to join SoLID collaboration to contribute</vt:lpstr>
      <vt:lpstr>PowerPoint Presentation</vt:lpstr>
      <vt:lpstr>Option 1: MCP-PMTs</vt:lpstr>
      <vt:lpstr>Large Area Picosecond PhotoDetector (LAPPD)</vt:lpstr>
      <vt:lpstr>Tube production</vt:lpstr>
      <vt:lpstr>Key performances</vt:lpstr>
      <vt:lpstr>Key performances</vt:lpstr>
      <vt:lpstr>Future development path</vt:lpstr>
      <vt:lpstr>Option 2: Multi Gas Gap Resistive Plate Chamber (MRPC)</vt:lpstr>
      <vt:lpstr>Improving Resolution Down to 10 ps?</vt:lpstr>
      <vt:lpstr> eRD14 Glass MRPCs</vt:lpstr>
      <vt:lpstr>eRD14 mRPC: Efficiency and Time Resolution</vt:lpstr>
      <vt:lpstr>Use different material than glass (eg Mylar)?</vt:lpstr>
      <vt:lpstr>Summary</vt:lpstr>
      <vt:lpstr>Backup Slides</vt:lpstr>
      <vt:lpstr>PowerPoint Presentation</vt:lpstr>
      <vt:lpstr>Stacking Glass with Fishing Line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Junqi Xie</dc:creator>
  <cp:lastModifiedBy>Junqi Xie</cp:lastModifiedBy>
  <cp:revision>54</cp:revision>
  <dcterms:created xsi:type="dcterms:W3CDTF">2016-05-06T14:13:57Z</dcterms:created>
  <dcterms:modified xsi:type="dcterms:W3CDTF">2016-05-07T13:17:31Z</dcterms:modified>
</cp:coreProperties>
</file>