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6" r:id="rId2"/>
    <p:sldId id="287" r:id="rId3"/>
    <p:sldId id="288" r:id="rId4"/>
    <p:sldId id="289" r:id="rId5"/>
    <p:sldId id="293" r:id="rId6"/>
    <p:sldId id="292" r:id="rId7"/>
    <p:sldId id="290" r:id="rId8"/>
  </p:sldIdLst>
  <p:sldSz cx="9144000" cy="6858000" type="screen4x3"/>
  <p:notesSz cx="6858000" cy="9144000"/>
  <p:embeddedFontLst>
    <p:embeddedFont>
      <p:font typeface="Calibri" pitchFamily="34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FDDE9-DF85-4ED9-8A39-2F7FF1D004BE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19F61-2F0D-43FF-804F-9149B996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379F-242A-4CCA-A4D1-C8485D1F9B75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6782-A86B-492D-A854-8CDE30D32DBB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F9E5-8094-4BB5-87DF-DAA7792A24FD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BABC-9DEC-4575-BF08-C6C9BE80C99C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7088-BEF4-4EAB-B7F1-5B834F5771CA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26F3-29EA-4049-A3CC-60FCD14A353D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D11-A4D5-4C5D-A300-F291FE7F2EB5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3174-A6D6-42C0-BEAB-8AF8EDE5EEB7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08AE-68BD-440C-82ED-8F6CEE8D1CC6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5EE8-D398-4C93-8F11-39F4E083544C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537-00D7-4350-ADF7-E874937B3F49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B4026-5D40-4BD7-B878-C0085BBB10E8}" type="datetime1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HGC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2016/05/07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2" descr="https://upload.wikimedia.org/wikipedia/commons/thumb/0/03/Duke_University_Logo.svg/2000px-Duke_University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715000"/>
            <a:ext cx="2080152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Optimization for forward angle </a:t>
            </a:r>
            <a:br>
              <a:rPr lang="en-US" sz="3000" dirty="0" smtClean="0"/>
            </a:br>
            <a:r>
              <a:rPr lang="en-US" sz="2500" dirty="0" smtClean="0"/>
              <a:t>where more SIDIS physics and higher background are  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Dropbox\SoLID_HGC\talk\2016_02_18\SoLID_SIDI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76400"/>
            <a:ext cx="4572000" cy="4572000"/>
          </a:xfrm>
          <a:prstGeom prst="rect">
            <a:avLst/>
          </a:prstGeom>
          <a:noFill/>
        </p:spPr>
      </p:pic>
      <p:pic>
        <p:nvPicPr>
          <p:cNvPr id="1027" name="Picture 3" descr="D:\Dropbox\SoLID_HGC\talk\2016_02_18\HG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057400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Hit pattern on 4x4 of 2”MAPMT</a:t>
            </a:r>
            <a:br>
              <a:rPr lang="en-US" dirty="0" smtClean="0"/>
            </a:br>
            <a:r>
              <a:rPr lang="en-US" sz="2200" dirty="0" smtClean="0"/>
              <a:t>(</a:t>
            </a:r>
            <a:r>
              <a:rPr lang="en-US" sz="2200" dirty="0" err="1" smtClean="0"/>
              <a:t>pionm</a:t>
            </a:r>
            <a:r>
              <a:rPr lang="en-US" sz="2200" dirty="0" smtClean="0"/>
              <a:t>, at phi=0deg)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1371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/>
              <a:t>New configuration optimized for forward angle where higher rate, higher background</a:t>
            </a:r>
          </a:p>
          <a:p>
            <a:r>
              <a:rPr lang="en-US" dirty="0" smtClean="0"/>
              <a:t>New configuration relies more on one bounce photons from mirror, less on two bounce photons from cone</a:t>
            </a:r>
          </a:p>
        </p:txBody>
      </p:sp>
      <p:pic>
        <p:nvPicPr>
          <p:cNvPr id="2050" name="Picture 2" descr="D:\Dropbox\SoLID_HGC\talk\2016_02_18\pmtmoveNO_coneYES\output_pim_z0_p2.5_theta7.5_phi0_blockoff_fieldoff_1e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09800"/>
            <a:ext cx="1405466" cy="1371600"/>
          </a:xfrm>
          <a:prstGeom prst="rect">
            <a:avLst/>
          </a:prstGeom>
          <a:noFill/>
        </p:spPr>
      </p:pic>
      <p:pic>
        <p:nvPicPr>
          <p:cNvPr id="2051" name="Picture 3" descr="D:\Dropbox\SoLID_HGC\talk\2016_02_18\pmtmoveNO_coneYES\output_pim_z0_p2.5_theta8.0_phi0_blockoff_fieldoff_1e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209800"/>
            <a:ext cx="1405467" cy="1371600"/>
          </a:xfrm>
          <a:prstGeom prst="rect">
            <a:avLst/>
          </a:prstGeom>
          <a:noFill/>
        </p:spPr>
      </p:pic>
      <p:pic>
        <p:nvPicPr>
          <p:cNvPr id="2052" name="Picture 4" descr="D:\Dropbox\SoLID_HGC\talk\2016_02_18\pmtmoveNO_coneYES\output_pim_z0_p2.5_theta14.8_phi0_blockoff_fieldoff_1e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2209800"/>
            <a:ext cx="1405467" cy="1371600"/>
          </a:xfrm>
          <a:prstGeom prst="rect">
            <a:avLst/>
          </a:prstGeom>
          <a:noFill/>
        </p:spPr>
      </p:pic>
      <p:pic>
        <p:nvPicPr>
          <p:cNvPr id="2053" name="Picture 5" descr="D:\Dropbox\SoLID_HGC\talk\2016_02_18\pmtmoveNO_coneYES\output_pim_z0_p7.5_theta7.5_phi0_blockoff_fieldoff_1e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42933" y="2209800"/>
            <a:ext cx="1405467" cy="1371600"/>
          </a:xfrm>
          <a:prstGeom prst="rect">
            <a:avLst/>
          </a:prstGeom>
          <a:noFill/>
        </p:spPr>
      </p:pic>
      <p:pic>
        <p:nvPicPr>
          <p:cNvPr id="2054" name="Picture 6" descr="D:\Dropbox\SoLID_HGC\talk\2016_02_18\pmtmoveNO_coneYES\output_pim_z0_p7.5_theta8.0_phi0_blockoff_fieldoff_1e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90733" y="2209800"/>
            <a:ext cx="1405467" cy="1371600"/>
          </a:xfrm>
          <a:prstGeom prst="rect">
            <a:avLst/>
          </a:prstGeom>
          <a:noFill/>
        </p:spPr>
      </p:pic>
      <p:pic>
        <p:nvPicPr>
          <p:cNvPr id="2055" name="Picture 7" descr="D:\Dropbox\SoLID_HGC\talk\2016_02_18\pmtmoveNO_coneYES\output_pim_z0_p7.5_theta14.8_phi0_blockoff_fieldoff_1e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38533" y="2209800"/>
            <a:ext cx="1405467" cy="1371600"/>
          </a:xfrm>
          <a:prstGeom prst="rect">
            <a:avLst/>
          </a:prstGeom>
          <a:noFill/>
        </p:spPr>
      </p:pic>
      <p:pic>
        <p:nvPicPr>
          <p:cNvPr id="2056" name="Picture 8" descr="D:\Dropbox\SoLID_HGC\talk\2016_02_18\pmtmove10cm_cone10cmtilt65deg\output_pim_z0_p2.5_theta7.5_phi0_blockoff_fieldoff_1e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" y="3581400"/>
            <a:ext cx="1405467" cy="1371600"/>
          </a:xfrm>
          <a:prstGeom prst="rect">
            <a:avLst/>
          </a:prstGeom>
          <a:noFill/>
        </p:spPr>
      </p:pic>
      <p:pic>
        <p:nvPicPr>
          <p:cNvPr id="2057" name="Picture 9" descr="D:\Dropbox\SoLID_HGC\talk\2016_02_18\pmtmove10cm_cone10cmtilt65deg\output_pim_z0_p2.5_theta8.0_phi0_blockoff_fieldoff_1e3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00200" y="3581400"/>
            <a:ext cx="1405467" cy="1371600"/>
          </a:xfrm>
          <a:prstGeom prst="rect">
            <a:avLst/>
          </a:prstGeom>
          <a:noFill/>
        </p:spPr>
      </p:pic>
      <p:pic>
        <p:nvPicPr>
          <p:cNvPr id="2058" name="Picture 10" descr="D:\Dropbox\SoLID_HGC\talk\2016_02_18\pmtmove10cm_cone10cmtilt65deg\output_pim_z0_p2.5_theta14.8_phi0_blockoff_fieldoff_1e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0" y="3581400"/>
            <a:ext cx="1405467" cy="1371600"/>
          </a:xfrm>
          <a:prstGeom prst="rect">
            <a:avLst/>
          </a:prstGeom>
          <a:noFill/>
        </p:spPr>
      </p:pic>
      <p:pic>
        <p:nvPicPr>
          <p:cNvPr id="2059" name="Picture 11" descr="D:\Dropbox\SoLID_HGC\talk\2016_02_18\pmtmove10cm_cone10cmtilt65deg\output_pim_z0_p7.5_theta7.5_phi0_blockoff_fieldoff_1e3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76800" y="3505200"/>
            <a:ext cx="1405467" cy="1371600"/>
          </a:xfrm>
          <a:prstGeom prst="rect">
            <a:avLst/>
          </a:prstGeom>
          <a:noFill/>
        </p:spPr>
      </p:pic>
      <p:pic>
        <p:nvPicPr>
          <p:cNvPr id="2060" name="Picture 12" descr="D:\Dropbox\SoLID_HGC\talk\2016_02_18\pmtmove10cm_cone10cmtilt65deg\output_pim_z0_p7.5_theta8.0_phi0_blockoff_fieldoff_1e3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248400" y="3505200"/>
            <a:ext cx="1405467" cy="1371600"/>
          </a:xfrm>
          <a:prstGeom prst="rect">
            <a:avLst/>
          </a:prstGeom>
          <a:noFill/>
        </p:spPr>
      </p:pic>
      <p:pic>
        <p:nvPicPr>
          <p:cNvPr id="2061" name="Picture 13" descr="D:\Dropbox\SoLID_HGC\talk\2016_02_18\pmtmove10cm_cone10cmtilt65deg\output_pim_z0_p7.5_theta14.8_phi0_blockoff_fieldoff_1e3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38533" y="3505200"/>
            <a:ext cx="1405467" cy="1371600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1828800" y="1828800"/>
            <a:ext cx="596265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Old configuration, PMT at r=239.7cm, z=325cm, tilt 44 degree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905000" y="4888468"/>
            <a:ext cx="606409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New configuration, PMT at r=249.7cm, z=335cm, tilt 65 degree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57200" y="1383268"/>
            <a:ext cx="82266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7.5deg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828800" y="1383268"/>
            <a:ext cx="82266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8.0deg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276600" y="1371600"/>
            <a:ext cx="93968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14.8deg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080119" y="1383268"/>
            <a:ext cx="82266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7.5deg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451719" y="1383268"/>
            <a:ext cx="82266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8.0deg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899519" y="1371600"/>
            <a:ext cx="93968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14.8deg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7200" y="914400"/>
            <a:ext cx="3810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smtClean="0"/>
              <a:t>2.5GeV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029200" y="914400"/>
            <a:ext cx="3810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smtClean="0"/>
              <a:t>7.5GeV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143000"/>
          </a:xfrm>
        </p:spPr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Theta= 7.5deg and 8deg, increase by 20-30%</a:t>
            </a:r>
          </a:p>
          <a:p>
            <a:r>
              <a:rPr lang="en-US" sz="2000" dirty="0" smtClean="0"/>
              <a:t>Theta=14.8 deg, decrease by 20-30%</a:t>
            </a:r>
            <a:endParaRPr lang="en-US" sz="2000" dirty="0"/>
          </a:p>
        </p:txBody>
      </p:sp>
      <p:pic>
        <p:nvPicPr>
          <p:cNvPr id="3075" name="Picture 3" descr="D:\Dropbox\SoLID_HGC\talk\2016_02_18\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7078309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Further study the new configuration in simulation, especially on background</a:t>
            </a:r>
          </a:p>
          <a:p>
            <a:r>
              <a:rPr lang="en-US" dirty="0" smtClean="0"/>
              <a:t>Garth Huber’s Canadian fund request (C$100k</a:t>
            </a:r>
            <a:r>
              <a:rPr lang="en-US" dirty="0" smtClean="0"/>
              <a:t>), The first half </a:t>
            </a:r>
            <a:r>
              <a:rPr lang="en-US" dirty="0" smtClean="0"/>
              <a:t>approved in March</a:t>
            </a:r>
            <a:r>
              <a:rPr lang="en-US" dirty="0" smtClean="0"/>
              <a:t>, waiting </a:t>
            </a:r>
            <a:r>
              <a:rPr lang="en-US" dirty="0" smtClean="0"/>
              <a:t>for the other half and hope to start prototyping frame and window soon</a:t>
            </a:r>
          </a:p>
          <a:p>
            <a:r>
              <a:rPr lang="en-US" dirty="0" smtClean="0"/>
              <a:t>Making board with </a:t>
            </a:r>
            <a:r>
              <a:rPr lang="en-US" dirty="0" err="1" smtClean="0"/>
              <a:t>JLab</a:t>
            </a:r>
            <a:r>
              <a:rPr lang="en-US" dirty="0" smtClean="0"/>
              <a:t> electronic group and test them </a:t>
            </a:r>
            <a:r>
              <a:rPr lang="en-US" dirty="0" smtClean="0"/>
              <a:t>late </a:t>
            </a:r>
            <a:r>
              <a:rPr lang="en-US" dirty="0" smtClean="0"/>
              <a:t>Summer or early Fall</a:t>
            </a:r>
          </a:p>
          <a:p>
            <a:r>
              <a:rPr lang="en-US" dirty="0" smtClean="0"/>
              <a:t>Collaborating on PMT shielding and PMT test with Wuhan University nuclear group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in </a:t>
            </a:r>
            <a:r>
              <a:rPr lang="en-US" dirty="0" err="1" smtClean="0"/>
              <a:t>pCDR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667000"/>
            <a:ext cx="4430033" cy="346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170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SoLID HGC Update</vt:lpstr>
      <vt:lpstr>Optimization for forward angle  where more SIDIS physics and higher background are  </vt:lpstr>
      <vt:lpstr>Hit pattern on 4x4 of 2”MAPMT (pionm, at phi=0deg)</vt:lpstr>
      <vt:lpstr>Comparison</vt:lpstr>
      <vt:lpstr>Outlook</vt:lpstr>
      <vt:lpstr>backup</vt:lpstr>
      <vt:lpstr>Result in pCDR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HGC Update</dc:title>
  <dc:creator>zhiwen zhao</dc:creator>
  <cp:lastModifiedBy>zhiwen zhao</cp:lastModifiedBy>
  <cp:revision>109</cp:revision>
  <dcterms:created xsi:type="dcterms:W3CDTF">2006-08-16T00:00:00Z</dcterms:created>
  <dcterms:modified xsi:type="dcterms:W3CDTF">2016-05-07T14:09:27Z</dcterms:modified>
</cp:coreProperties>
</file>