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D3BDA-E70E-4CEF-A9FC-0FCCC4BA9F1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0E8AB-68E0-476C-89F7-6F9A4641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5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FDB-0890-4C75-8D0E-0905371F0D29}" type="datetime1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4509-9DF2-4AC4-B0ED-CC474C21569A}" type="datetime1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5449-0398-44FB-8867-819D9B3428E9}" type="datetime1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C2B-8A2B-4BB9-92C5-8CD9330BDBF4}" type="datetime1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5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8DD-6F23-47E0-8F6A-09BE8E6B76A6}" type="datetime1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3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AEA6-EC28-46B0-91EA-089D7124AE5A}" type="datetime1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2A7-BA03-42A7-81B7-9015058B7A95}" type="datetime1">
              <a:rPr lang="en-US" smtClean="0"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5231-1B49-4AC8-A126-7B31FE05E47B}" type="datetime1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871C-EF9A-424B-A816-B58F0EDF0B23}" type="datetime1">
              <a:rPr lang="en-US" smtClean="0"/>
              <a:t>7/15/2016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5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2153-2601-4C07-9128-E34CC70F548A}" type="datetime1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0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2CFB-D0AE-49DA-A293-E4CEDABC53F5}" type="datetime1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F616-1E05-4839-AE74-7FC3A3388172}" type="datetime1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E147-3BF9-4930-9A32-B5874221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2695"/>
            <a:ext cx="12192000" cy="2317267"/>
          </a:xfrm>
        </p:spPr>
        <p:txBody>
          <a:bodyPr>
            <a:normAutofit/>
          </a:bodyPr>
          <a:lstStyle/>
          <a:p>
            <a:r>
              <a:rPr lang="en-US" sz="4400" b="1" dirty="0"/>
              <a:t>First Measurement of e-</a:t>
            </a:r>
            <a:r>
              <a:rPr lang="en-US" sz="4400" b="1" baseline="30000" dirty="0"/>
              <a:t>3</a:t>
            </a:r>
            <a:r>
              <a:rPr lang="en-US" sz="4400" b="1" dirty="0"/>
              <a:t>He(log. Pol.) Parity Violating Deep Inelastic Scattering Asymmetry Using an Upgraded Polarized </a:t>
            </a:r>
            <a:r>
              <a:rPr lang="en-US" sz="4400" b="1" baseline="30000" dirty="0"/>
              <a:t>3</a:t>
            </a:r>
            <a:r>
              <a:rPr lang="en-US" sz="4400" b="1" dirty="0"/>
              <a:t>He target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04" y="4009543"/>
            <a:ext cx="9144000" cy="1655762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Gordon Cates,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Xiaochao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Zheng, Yuxiang Zhao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LOI12-16-007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6961" y="6311347"/>
            <a:ext cx="308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yuxiang.zhao@stonybrook.edu</a:t>
            </a: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75"/>
            <a:ext cx="6317204" cy="12531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" y="263525"/>
            <a:ext cx="10515600" cy="799009"/>
          </a:xfrm>
        </p:spPr>
        <p:txBody>
          <a:bodyPr/>
          <a:lstStyle/>
          <a:p>
            <a:r>
              <a:rPr lang="en-US" b="1" dirty="0"/>
              <a:t>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4961" y="1540054"/>
            <a:ext cx="114871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GEMC with SIDIS configuration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Beam:  </a:t>
            </a:r>
            <a:r>
              <a:rPr lang="en-US" sz="3200" b="1" dirty="0" err="1"/>
              <a:t>Unpolarized</a:t>
            </a:r>
            <a:r>
              <a:rPr lang="en-US" sz="3200" b="1" dirty="0"/>
              <a:t> electron beam (11 GeV, 60 </a:t>
            </a:r>
            <a:r>
              <a:rPr lang="en-US" sz="3200" b="1" dirty="0" err="1"/>
              <a:t>uA</a:t>
            </a:r>
            <a:r>
              <a:rPr lang="en-US" sz="3200" b="1" dirty="0"/>
              <a:t>, 180 days)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Target: (need dedicated R&amp;D)</a:t>
            </a:r>
          </a:p>
          <a:p>
            <a:r>
              <a:rPr lang="en-US" sz="3200" b="1" dirty="0"/>
              <a:t>	Longitudinally polarized </a:t>
            </a:r>
            <a:r>
              <a:rPr lang="en-US" sz="3200" b="1" baseline="30000" dirty="0"/>
              <a:t>3</a:t>
            </a:r>
            <a:r>
              <a:rPr lang="en-US" sz="3200" b="1" dirty="0"/>
              <a:t>He target</a:t>
            </a:r>
          </a:p>
          <a:p>
            <a:r>
              <a:rPr lang="en-US" sz="3200" b="1" dirty="0"/>
              <a:t>	Luminosity=16 x (stage 2 upgrade) ~ 1.15e38 </a:t>
            </a:r>
            <a:r>
              <a:rPr lang="en-US" sz="3200" dirty="0"/>
              <a:t>/cm</a:t>
            </a:r>
            <a:r>
              <a:rPr lang="en-US" sz="3200" baseline="30000" dirty="0"/>
              <a:t>2</a:t>
            </a:r>
            <a:r>
              <a:rPr lang="en-US" sz="3200" dirty="0"/>
              <a:t>/s on </a:t>
            </a:r>
            <a:r>
              <a:rPr lang="en-US" sz="3200" baseline="30000" dirty="0"/>
              <a:t>3</a:t>
            </a:r>
            <a:r>
              <a:rPr lang="en-US" sz="3200" dirty="0"/>
              <a:t>He</a:t>
            </a:r>
            <a:endParaRPr lang="en-US" sz="3200" b="1" dirty="0"/>
          </a:p>
          <a:p>
            <a:r>
              <a:rPr lang="en-US" sz="3200" b="1" dirty="0"/>
              <a:t>	Pol.= 60%</a:t>
            </a:r>
          </a:p>
          <a:p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4961" y="4856142"/>
            <a:ext cx="109773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Stage 2 upgrade = 12 </a:t>
            </a:r>
            <a:r>
              <a:rPr lang="en-US" sz="3200" dirty="0" err="1">
                <a:solidFill>
                  <a:srgbClr val="C00000"/>
                </a:solidFill>
              </a:rPr>
              <a:t>amg</a:t>
            </a:r>
            <a:r>
              <a:rPr lang="en-US" sz="3200" dirty="0">
                <a:solidFill>
                  <a:srgbClr val="C00000"/>
                </a:solidFill>
              </a:rPr>
              <a:t> density + 60cm length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			+ metal-end window + tolerance of 60 </a:t>
            </a:r>
            <a:r>
              <a:rPr lang="en-US" sz="3200" dirty="0" err="1">
                <a:solidFill>
                  <a:srgbClr val="C00000"/>
                </a:solidFill>
              </a:rPr>
              <a:t>uA</a:t>
            </a:r>
            <a:r>
              <a:rPr lang="en-US" sz="3200" dirty="0">
                <a:solidFill>
                  <a:srgbClr val="C00000"/>
                </a:solidFill>
              </a:rPr>
              <a:t> beam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220" y="6125517"/>
            <a:ext cx="11220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Luminosity calculation: 15uA beam + 10 </a:t>
            </a:r>
            <a:r>
              <a:rPr lang="en-US" sz="2400" dirty="0" err="1">
                <a:solidFill>
                  <a:srgbClr val="FFC000"/>
                </a:solidFill>
              </a:rPr>
              <a:t>amg</a:t>
            </a:r>
            <a:r>
              <a:rPr lang="en-US" sz="2400" dirty="0">
                <a:solidFill>
                  <a:srgbClr val="FFC000"/>
                </a:solidFill>
              </a:rPr>
              <a:t> density + 40cm length = 1e36/cm</a:t>
            </a:r>
            <a:r>
              <a:rPr lang="en-US" sz="2400" baseline="30000" dirty="0">
                <a:solidFill>
                  <a:srgbClr val="FFC000"/>
                </a:solidFill>
              </a:rPr>
              <a:t>2</a:t>
            </a:r>
            <a:r>
              <a:rPr lang="en-US" sz="2400" dirty="0">
                <a:solidFill>
                  <a:srgbClr val="FFC000"/>
                </a:solidFill>
              </a:rPr>
              <a:t>/s on </a:t>
            </a:r>
            <a:r>
              <a:rPr lang="en-US" sz="2400" baseline="30000" dirty="0">
                <a:solidFill>
                  <a:srgbClr val="FFC000"/>
                </a:solidFill>
              </a:rPr>
              <a:t>3</a:t>
            </a:r>
            <a:r>
              <a:rPr lang="en-US" sz="2400" dirty="0">
                <a:solidFill>
                  <a:srgbClr val="FFC000"/>
                </a:solidFill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363274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9" y="298175"/>
            <a:ext cx="11350487" cy="66523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120" y="-86197"/>
            <a:ext cx="10515600" cy="1325563"/>
          </a:xfrm>
        </p:spPr>
        <p:txBody>
          <a:bodyPr/>
          <a:lstStyle/>
          <a:p>
            <a:r>
              <a:rPr lang="en-US" b="1" dirty="0"/>
              <a:t>Rate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8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7103"/>
            <a:ext cx="10266680" cy="612089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Predicted asymmetry A</a:t>
            </a:r>
            <a:r>
              <a:rPr lang="en-US" b="1" baseline="-25000" dirty="0"/>
              <a:t>UL </a:t>
            </a:r>
            <a:r>
              <a:rPr lang="en-US" b="1" dirty="0"/>
              <a:t> on </a:t>
            </a:r>
            <a:r>
              <a:rPr lang="en-US" b="1" baseline="30000" dirty="0"/>
              <a:t>3</a:t>
            </a:r>
            <a:r>
              <a:rPr lang="en-US" b="1" dirty="0"/>
              <a:t>He</a:t>
            </a:r>
            <a:endParaRPr lang="en-US" b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0340" y="1898858"/>
            <a:ext cx="190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Unit in ppm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0340" y="1375638"/>
            <a:ext cx="2759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Pol. PDF = NNPDF</a:t>
            </a:r>
          </a:p>
          <a:p>
            <a:endParaRPr lang="en-US" sz="2800" dirty="0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03" y="4558573"/>
            <a:ext cx="2803358" cy="489313"/>
          </a:xfrm>
          <a:prstGeom prst="rect">
            <a:avLst/>
          </a:prstGeom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993" y="5033454"/>
            <a:ext cx="2953565" cy="332654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993" y="5491723"/>
            <a:ext cx="1012432" cy="4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1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9" y="435719"/>
            <a:ext cx="10772197" cy="64222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0"/>
            <a:ext cx="11846560" cy="1325563"/>
          </a:xfrm>
        </p:spPr>
        <p:txBody>
          <a:bodyPr/>
          <a:lstStyle/>
          <a:p>
            <a:r>
              <a:rPr lang="en-US" b="1" dirty="0"/>
              <a:t>Uncertainty of predicted asymmetries from NNPDF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4160" y="1063953"/>
            <a:ext cx="5998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dA</a:t>
            </a:r>
            <a:r>
              <a:rPr lang="en-US" sz="2800" dirty="0"/>
              <a:t>/A calculations using NNPDF PDF sets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158049"/>
            <a:ext cx="2809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Numbers in unit of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0908" y="5445993"/>
            <a:ext cx="214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3</a:t>
            </a:r>
            <a:r>
              <a:rPr lang="en-US" sz="2400" b="1" dirty="0"/>
              <a:t>He asymmetry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616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2" y="196474"/>
            <a:ext cx="11173488" cy="6661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9808"/>
          </a:xfrm>
        </p:spPr>
        <p:txBody>
          <a:bodyPr/>
          <a:lstStyle/>
          <a:p>
            <a:r>
              <a:rPr lang="en-US" b="1" dirty="0"/>
              <a:t>Projections using rate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7200" y="954256"/>
            <a:ext cx="33101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dA</a:t>
            </a:r>
            <a:r>
              <a:rPr lang="en-US" sz="2800" dirty="0">
                <a:solidFill>
                  <a:srgbClr val="C00000"/>
                </a:solidFill>
              </a:rPr>
              <a:t>/A projections</a:t>
            </a:r>
          </a:p>
          <a:p>
            <a:r>
              <a:rPr lang="en-US" sz="2800" dirty="0"/>
              <a:t>Beam time =180 days</a:t>
            </a:r>
          </a:p>
          <a:p>
            <a:r>
              <a:rPr lang="en-US" sz="2800" dirty="0"/>
              <a:t>Target pol. = 60%</a:t>
            </a:r>
          </a:p>
          <a:p>
            <a:r>
              <a:rPr lang="en-US" sz="2800" dirty="0"/>
              <a:t>N</a:t>
            </a:r>
            <a:r>
              <a:rPr lang="en-US" sz="2800" baseline="-25000" dirty="0"/>
              <a:t>2</a:t>
            </a:r>
            <a:r>
              <a:rPr lang="en-US" sz="2800" dirty="0"/>
              <a:t> dilution = 0.9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1563" y="5445760"/>
            <a:ext cx="214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3</a:t>
            </a:r>
            <a:r>
              <a:rPr lang="en-US" sz="2400" b="1" dirty="0"/>
              <a:t>He asymmetry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614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0" y="388818"/>
            <a:ext cx="10800890" cy="65765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6813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Projections as a function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56043" y="4328160"/>
            <a:ext cx="2841355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3</a:t>
            </a:r>
            <a:r>
              <a:rPr lang="en-US" sz="2400" b="1" dirty="0"/>
              <a:t>He asymmetry</a:t>
            </a:r>
          </a:p>
          <a:p>
            <a:r>
              <a:rPr lang="en-US" sz="2400" b="1" dirty="0"/>
              <a:t>Target pol.=60%</a:t>
            </a:r>
          </a:p>
          <a:p>
            <a:r>
              <a:rPr lang="en-US" sz="2400" b="1" dirty="0"/>
              <a:t>N2 dilution =0.9</a:t>
            </a:r>
          </a:p>
          <a:p>
            <a:r>
              <a:rPr lang="en-US" sz="2400" b="1" dirty="0"/>
              <a:t>Beam time=180 days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89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040" y="3039146"/>
            <a:ext cx="6543040" cy="34997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8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5400" b="1" dirty="0"/>
              <a:t>Trigger design and rate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8197" y="1225376"/>
            <a:ext cx="11928143" cy="4351338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Follow closely with SIDIS electron trigger design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sz="2800" dirty="0"/>
              <a:t>Currently it is a flat P&gt;3 GeV cut, flat threshold on EC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sz="2800" dirty="0"/>
              <a:t>Large angle electron rate: </a:t>
            </a:r>
            <a:r>
              <a:rPr lang="en-US" altLang="zh-CN" sz="2800" dirty="0">
                <a:solidFill>
                  <a:srgbClr val="FF0000"/>
                </a:solidFill>
              </a:rPr>
              <a:t>2.2 MHz = 73 KHz/sector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sz="2800" dirty="0"/>
              <a:t>Q</a:t>
            </a:r>
            <a:r>
              <a:rPr lang="en-US" altLang="zh-CN" sz="2800" baseline="30000" dirty="0"/>
              <a:t>2</a:t>
            </a:r>
            <a:r>
              <a:rPr lang="en-US" altLang="zh-CN" sz="2800" dirty="0"/>
              <a:t> cut study is under way … more reasonable for our measurement</a:t>
            </a:r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3383-C0DA-483F-9AFA-66893E15660B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7680" y="3401045"/>
            <a:ext cx="17828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Q</a:t>
            </a:r>
            <a:r>
              <a:rPr lang="en-US" sz="2800" baseline="30000" dirty="0"/>
              <a:t>2</a:t>
            </a:r>
            <a:r>
              <a:rPr lang="en-US" sz="2800" dirty="0"/>
              <a:t>&gt;3 GeV</a:t>
            </a:r>
            <a:r>
              <a:rPr lang="en-US" sz="28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064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Challenges/dependence of the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2870"/>
            <a:ext cx="10515600" cy="243967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Dedicated target R&amp;D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Luminosity improvement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Factor of 16 compared to stage 2 upgrade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4 from cooling, 4 from higher filling density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Target spin flip frequently to control systematic uncertainties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Fall project at SBU with 12 GeV beam line data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865" y="3657600"/>
            <a:ext cx="600075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000" y="4490720"/>
            <a:ext cx="11238076" cy="2028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180 days of beam time only for physics measurements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No effects on target density loss and beam trip (assoc. with spin pair) 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2 years of running???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215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5280"/>
            <a:ext cx="11714480" cy="4571683"/>
          </a:xfrm>
        </p:spPr>
        <p:txBody>
          <a:bodyPr/>
          <a:lstStyle/>
          <a:p>
            <a:r>
              <a:rPr lang="en-US" dirty="0"/>
              <a:t>Propose to measure A</a:t>
            </a:r>
            <a:r>
              <a:rPr lang="en-US" baseline="-25000" dirty="0"/>
              <a:t>UL</a:t>
            </a:r>
            <a:r>
              <a:rPr lang="en-US" dirty="0"/>
              <a:t> with </a:t>
            </a:r>
            <a:r>
              <a:rPr lang="en-US" dirty="0" err="1"/>
              <a:t>unpolarized</a:t>
            </a:r>
            <a:r>
              <a:rPr lang="en-US" dirty="0"/>
              <a:t> electron beam and longitudinally polarized </a:t>
            </a:r>
            <a:r>
              <a:rPr lang="en-US" baseline="30000" dirty="0"/>
              <a:t>3</a:t>
            </a:r>
            <a:r>
              <a:rPr lang="en-US" dirty="0"/>
              <a:t>He target using SIDIS large angle detector package in </a:t>
            </a:r>
            <a:r>
              <a:rPr lang="en-US" dirty="0" err="1"/>
              <a:t>SoLID</a:t>
            </a:r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Highlights of the proposed measurements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First Measurement of polarized electroweak interference structure function</a:t>
            </a:r>
            <a:r>
              <a:rPr lang="en-US" altLang="zh-CN" dirty="0"/>
              <a:t>g</a:t>
            </a:r>
            <a:r>
              <a:rPr lang="en-US" altLang="zh-CN" baseline="-25000" dirty="0"/>
              <a:t>1,5</a:t>
            </a:r>
            <a:r>
              <a:rPr lang="az-Cyrl-AZ" altLang="zh-CN" baseline="30000" dirty="0"/>
              <a:t>ү</a:t>
            </a:r>
            <a:r>
              <a:rPr lang="en-US" altLang="zh-CN" baseline="30000" dirty="0"/>
              <a:t>Z</a:t>
            </a:r>
            <a:r>
              <a:rPr lang="en-US" altLang="zh-CN" dirty="0"/>
              <a:t> , new combinations of PDFs with unique weights. </a:t>
            </a:r>
            <a:r>
              <a:rPr lang="en-US" dirty="0"/>
              <a:t>Will work out the impact on PDF fit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Direct access to </a:t>
            </a:r>
            <a:r>
              <a:rPr lang="el-GR" dirty="0"/>
              <a:t>Δ∑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Combined with </a:t>
            </a:r>
            <a:r>
              <a:rPr lang="en-US" altLang="zh-CN" dirty="0"/>
              <a:t>g</a:t>
            </a:r>
            <a:r>
              <a:rPr lang="en-US" altLang="zh-CN" baseline="-25000" dirty="0"/>
              <a:t>1</a:t>
            </a:r>
            <a:r>
              <a:rPr lang="az-Cyrl-AZ" altLang="zh-CN" baseline="30000" dirty="0"/>
              <a:t>ү</a:t>
            </a:r>
            <a:r>
              <a:rPr lang="en-US" altLang="zh-CN" baseline="30000" dirty="0"/>
              <a:t> </a:t>
            </a:r>
            <a:r>
              <a:rPr lang="en-US" dirty="0"/>
              <a:t> data from proton and neutron, SU(3) symmetry can be tested for the first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How about EIC…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6657" y="824947"/>
            <a:ext cx="12221818" cy="122396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Nucleon Spin structure study </a:t>
            </a:r>
            <a:br>
              <a:rPr lang="en-US" sz="7200" b="1" dirty="0">
                <a:solidFill>
                  <a:srgbClr val="C00000"/>
                </a:solidFill>
              </a:rPr>
            </a:br>
            <a:r>
              <a:rPr lang="en-US" sz="7200" b="1" dirty="0">
                <a:solidFill>
                  <a:srgbClr val="C00000"/>
                </a:solidFill>
              </a:rPr>
              <a:t>using PVDIS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817" y="2188056"/>
            <a:ext cx="1025973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Beam: </a:t>
            </a:r>
          </a:p>
          <a:p>
            <a:pPr lvl="1"/>
            <a:r>
              <a:rPr lang="en-US" sz="2800" b="1" dirty="0"/>
              <a:t>	</a:t>
            </a:r>
            <a:r>
              <a:rPr lang="en-US" sz="2800" b="1" dirty="0" err="1"/>
              <a:t>Unpolarized</a:t>
            </a:r>
            <a:r>
              <a:rPr lang="en-US" sz="2800" b="1" dirty="0"/>
              <a:t> electron beam (11 GeV, 60 </a:t>
            </a:r>
            <a:r>
              <a:rPr lang="en-US" sz="2800" b="1" dirty="0" err="1"/>
              <a:t>uA</a:t>
            </a:r>
            <a:r>
              <a:rPr lang="en-US" sz="2800" b="1" dirty="0"/>
              <a:t>, 180 days)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Target: </a:t>
            </a:r>
          </a:p>
          <a:p>
            <a:r>
              <a:rPr lang="en-US" sz="2800" b="1" dirty="0"/>
              <a:t>	Longitudinally polarized </a:t>
            </a:r>
            <a:r>
              <a:rPr lang="en-US" sz="2800" b="1" baseline="30000" dirty="0"/>
              <a:t>3</a:t>
            </a:r>
            <a:r>
              <a:rPr lang="en-US" sz="2800" b="1" dirty="0"/>
              <a:t>He target</a:t>
            </a:r>
          </a:p>
          <a:p>
            <a:r>
              <a:rPr lang="en-US" sz="2800" b="1" dirty="0"/>
              <a:t>	Luminosity=16 x (stage 2 upgrade)</a:t>
            </a:r>
          </a:p>
          <a:p>
            <a:r>
              <a:rPr lang="en-US" sz="2800" b="1" dirty="0"/>
              <a:t>	Pol.= 60%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Detector Package: </a:t>
            </a:r>
          </a:p>
          <a:p>
            <a:r>
              <a:rPr lang="en-US" sz="2800" b="1" dirty="0"/>
              <a:t>        Large angle detector package of SIDIS configuration using </a:t>
            </a:r>
            <a:r>
              <a:rPr lang="en-US" sz="2800" b="1" dirty="0" err="1"/>
              <a:t>SoLID</a:t>
            </a: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Measurements:</a:t>
            </a:r>
          </a:p>
          <a:p>
            <a:r>
              <a:rPr lang="en-US" sz="2800" b="1" dirty="0"/>
              <a:t>	A</a:t>
            </a:r>
            <a:r>
              <a:rPr lang="en-US" sz="2800" b="1" baseline="-25000" dirty="0"/>
              <a:t>UL</a:t>
            </a:r>
            <a:r>
              <a:rPr lang="en-US" sz="2800" b="1" dirty="0"/>
              <a:t> (APV) for inclusive electrons</a:t>
            </a:r>
          </a:p>
          <a:p>
            <a:endParaRPr lang="en-US" sz="28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7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42571"/>
              </p:ext>
            </p:extLst>
          </p:nvPr>
        </p:nvGraphicFramePr>
        <p:xfrm>
          <a:off x="129208" y="1002727"/>
          <a:ext cx="11907079" cy="535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3042">
                  <a:extLst>
                    <a:ext uri="{9D8B030D-6E8A-4147-A177-3AD203B41FA5}">
                      <a16:colId xmlns:a16="http://schemas.microsoft.com/office/drawing/2014/main" val="226313273"/>
                    </a:ext>
                  </a:extLst>
                </a:gridCol>
                <a:gridCol w="5054037">
                  <a:extLst>
                    <a:ext uri="{9D8B030D-6E8A-4147-A177-3AD203B41FA5}">
                      <a16:colId xmlns:a16="http://schemas.microsoft.com/office/drawing/2014/main" val="74888544"/>
                    </a:ext>
                  </a:extLst>
                </a:gridCol>
              </a:tblGrid>
              <a:tr h="523680">
                <a:tc>
                  <a:txBody>
                    <a:bodyPr/>
                    <a:lstStyle/>
                    <a:p>
                      <a:r>
                        <a:rPr lang="en-US" sz="2400" dirty="0"/>
                        <a:t>e-p</a:t>
                      </a:r>
                      <a:r>
                        <a:rPr lang="en-US" sz="2400" baseline="0" dirty="0"/>
                        <a:t> collisions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10x100, 10x250, 15x100, 15x250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97965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dirty="0"/>
                        <a:t>Run time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34</a:t>
                      </a:r>
                      <a:r>
                        <a:rPr lang="en-US" sz="2400" dirty="0"/>
                        <a:t> /cm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072408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dirty="0"/>
                        <a:t>Detector</a:t>
                      </a:r>
                      <a:r>
                        <a:rPr lang="en-US" sz="2400" baseline="0" dirty="0"/>
                        <a:t> efficiency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79036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dirty="0"/>
                        <a:t>Beam</a:t>
                      </a:r>
                      <a:r>
                        <a:rPr lang="en-US" sz="2400" baseline="0" dirty="0"/>
                        <a:t> efficiency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799423"/>
                  </a:ext>
                </a:extLst>
              </a:tr>
              <a:tr h="844158">
                <a:tc>
                  <a:txBody>
                    <a:bodyPr/>
                    <a:lstStyle/>
                    <a:p>
                      <a:r>
                        <a:rPr lang="en-US" sz="2400" dirty="0"/>
                        <a:t>Beam</a:t>
                      </a:r>
                      <a:r>
                        <a:rPr lang="en-US" sz="2400" baseline="0" dirty="0"/>
                        <a:t> time for running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2.5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</a:rPr>
                        <a:t> years</a:t>
                      </a:r>
                    </a:p>
                    <a:p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5 months per year = 12.5 months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140841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luminosity after all efficiencies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fb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per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35898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Integrated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500 fb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7624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dirty="0"/>
                        <a:t>Proton (electron) beam 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70% (80%)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11299"/>
                  </a:ext>
                </a:extLst>
              </a:tr>
              <a:tr h="843704">
                <a:tc>
                  <a:txBody>
                    <a:bodyPr/>
                    <a:lstStyle/>
                    <a:p>
                      <a:r>
                        <a:rPr lang="en-US" sz="2400" dirty="0"/>
                        <a:t>Uncertainty of proton (electron) beam 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5% (2%)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1308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0424" y="224316"/>
            <a:ext cx="94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Luminosity and polarization table (e-p collisions)</a:t>
            </a:r>
          </a:p>
        </p:txBody>
      </p:sp>
    </p:spTree>
    <p:extLst>
      <p:ext uri="{BB962C8B-B14F-4D97-AF65-F5344CB8AC3E}">
        <p14:creationId xmlns:p14="http://schemas.microsoft.com/office/powerpoint/2010/main" val="4170138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6" y="789026"/>
            <a:ext cx="9864274" cy="5880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7" y="128526"/>
            <a:ext cx="10515600" cy="899380"/>
          </a:xfrm>
        </p:spPr>
        <p:txBody>
          <a:bodyPr/>
          <a:lstStyle/>
          <a:p>
            <a:r>
              <a:rPr lang="en-US" b="1" dirty="0"/>
              <a:t>Pol. SFs projections after unfolding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718" y="5334000"/>
            <a:ext cx="3126563" cy="631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853" y="1740695"/>
            <a:ext cx="3171494" cy="6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6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96879"/>
          </a:xfrm>
        </p:spPr>
        <p:txBody>
          <a:bodyPr>
            <a:normAutofit/>
          </a:bodyPr>
          <a:lstStyle/>
          <a:p>
            <a:r>
              <a:rPr lang="en-US" sz="3200" dirty="0"/>
              <a:t>Electroweak physics as a tool to study nucleon spin structure </a:t>
            </a:r>
          </a:p>
          <a:p>
            <a:endParaRPr lang="en-US" sz="3200" dirty="0"/>
          </a:p>
          <a:p>
            <a:r>
              <a:rPr lang="en-US" sz="3200" dirty="0"/>
              <a:t>Simulations and projections</a:t>
            </a:r>
          </a:p>
          <a:p>
            <a:endParaRPr lang="en-US" sz="3200" dirty="0"/>
          </a:p>
          <a:p>
            <a:r>
              <a:rPr lang="en-US" sz="3200" dirty="0"/>
              <a:t>Summary and Discussions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0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308113" y="310141"/>
            <a:ext cx="11799804" cy="750976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Structure functions and PDFs in e-p(n) DIS processes</a:t>
            </a:r>
            <a:br>
              <a:rPr lang="en-US" altLang="zh-CN" b="1" dirty="0">
                <a:solidFill>
                  <a:schemeClr val="tx1"/>
                </a:solidFill>
              </a:rPr>
            </a:b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67154" y="6417126"/>
            <a:ext cx="27432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BA4F7C-ECC9-43DC-9A6A-B008685110E6}" type="slidenum">
              <a:rPr lang="zh-CN" altLang="zh-CN" sz="12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zh-CN" altLang="zh-CN" sz="1200" dirty="0"/>
          </a:p>
        </p:txBody>
      </p:sp>
      <p:sp>
        <p:nvSpPr>
          <p:cNvPr id="9220" name="文本框 1"/>
          <p:cNvSpPr txBox="1">
            <a:spLocks noChangeArrowheads="1"/>
          </p:cNvSpPr>
          <p:nvPr/>
        </p:nvSpPr>
        <p:spPr bwMode="auto">
          <a:xfrm>
            <a:off x="787096" y="877902"/>
            <a:ext cx="3999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/>
              <a:t>Experimental observables</a:t>
            </a:r>
            <a:endParaRPr lang="zh-CN" altLang="en-US" sz="2400" b="1" dirty="0"/>
          </a:p>
        </p:txBody>
      </p:sp>
      <p:sp>
        <p:nvSpPr>
          <p:cNvPr id="9221" name="文本框 2"/>
          <p:cNvSpPr txBox="1">
            <a:spLocks noChangeArrowheads="1"/>
          </p:cNvSpPr>
          <p:nvPr/>
        </p:nvSpPr>
        <p:spPr bwMode="auto">
          <a:xfrm>
            <a:off x="8556449" y="877902"/>
            <a:ext cx="1103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/>
              <a:t>PDFs</a:t>
            </a:r>
            <a:endParaRPr lang="zh-CN" altLang="en-US" sz="2800" b="1" dirty="0"/>
          </a:p>
        </p:txBody>
      </p:sp>
      <p:sp>
        <p:nvSpPr>
          <p:cNvPr id="9222" name="圆角矩形 4"/>
          <p:cNvSpPr>
            <a:spLocks noChangeArrowheads="1"/>
          </p:cNvSpPr>
          <p:nvPr/>
        </p:nvSpPr>
        <p:spPr bwMode="auto">
          <a:xfrm>
            <a:off x="308113" y="765449"/>
            <a:ext cx="4740069" cy="4525964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3" name="圆角矩形 8"/>
          <p:cNvSpPr>
            <a:spLocks noChangeArrowheads="1"/>
          </p:cNvSpPr>
          <p:nvPr/>
        </p:nvSpPr>
        <p:spPr bwMode="auto">
          <a:xfrm>
            <a:off x="7064306" y="877903"/>
            <a:ext cx="4544597" cy="4413510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cxnSp>
        <p:nvCxnSpPr>
          <p:cNvPr id="9224" name="直接连接符 6"/>
          <p:cNvCxnSpPr>
            <a:cxnSpLocks noChangeShapeType="1"/>
          </p:cNvCxnSpPr>
          <p:nvPr/>
        </p:nvCxnSpPr>
        <p:spPr bwMode="auto">
          <a:xfrm>
            <a:off x="308113" y="1362348"/>
            <a:ext cx="4740069" cy="39688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直接连接符 11"/>
          <p:cNvCxnSpPr>
            <a:cxnSpLocks noChangeShapeType="1"/>
          </p:cNvCxnSpPr>
          <p:nvPr/>
        </p:nvCxnSpPr>
        <p:spPr bwMode="auto">
          <a:xfrm>
            <a:off x="308113" y="3202261"/>
            <a:ext cx="4740069" cy="0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直接连接符 12"/>
          <p:cNvCxnSpPr>
            <a:cxnSpLocks noChangeShapeType="1"/>
          </p:cNvCxnSpPr>
          <p:nvPr/>
        </p:nvCxnSpPr>
        <p:spPr bwMode="auto">
          <a:xfrm flipV="1">
            <a:off x="7084185" y="1402036"/>
            <a:ext cx="4524718" cy="19879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直接连接符 13"/>
          <p:cNvCxnSpPr>
            <a:cxnSpLocks noChangeShapeType="1"/>
          </p:cNvCxnSpPr>
          <p:nvPr/>
        </p:nvCxnSpPr>
        <p:spPr bwMode="auto">
          <a:xfrm>
            <a:off x="7064307" y="3202261"/>
            <a:ext cx="4544596" cy="0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8" name="文本框 7"/>
          <p:cNvSpPr txBox="1">
            <a:spLocks noChangeArrowheads="1"/>
          </p:cNvSpPr>
          <p:nvPr/>
        </p:nvSpPr>
        <p:spPr bwMode="auto">
          <a:xfrm>
            <a:off x="788717" y="2256110"/>
            <a:ext cx="3717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 err="1"/>
              <a:t>Unpolarized</a:t>
            </a:r>
            <a:r>
              <a:rPr lang="en-US" altLang="zh-CN" sz="2000" dirty="0"/>
              <a:t> structure functions</a:t>
            </a:r>
            <a:endParaRPr lang="zh-CN" altLang="en-US" sz="2000" dirty="0"/>
          </a:p>
        </p:txBody>
      </p:sp>
      <p:sp>
        <p:nvSpPr>
          <p:cNvPr id="9229" name="文本框 9"/>
          <p:cNvSpPr txBox="1">
            <a:spLocks noChangeArrowheads="1"/>
          </p:cNvSpPr>
          <p:nvPr/>
        </p:nvSpPr>
        <p:spPr bwMode="auto">
          <a:xfrm>
            <a:off x="2022497" y="2713074"/>
            <a:ext cx="150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/>
              <a:t>F</a:t>
            </a:r>
            <a:r>
              <a:rPr lang="en-US" altLang="zh-CN" sz="2400" baseline="-25000" dirty="0"/>
              <a:t>1</a:t>
            </a:r>
            <a:r>
              <a:rPr lang="az-Cyrl-AZ" altLang="zh-CN" sz="2400" baseline="30000" dirty="0"/>
              <a:t>ү</a:t>
            </a:r>
            <a:r>
              <a:rPr lang="en-US" altLang="zh-CN" sz="2400" dirty="0"/>
              <a:t>      F</a:t>
            </a:r>
            <a:r>
              <a:rPr lang="en-US" altLang="zh-CN" sz="2400" baseline="-25000" dirty="0"/>
              <a:t>2</a:t>
            </a:r>
            <a:r>
              <a:rPr lang="az-Cyrl-AZ" altLang="zh-CN" sz="2400" baseline="30000" dirty="0"/>
              <a:t>ү</a:t>
            </a:r>
            <a:endParaRPr lang="zh-CN" altLang="en-US" sz="2400" baseline="-25000" dirty="0"/>
          </a:p>
        </p:txBody>
      </p:sp>
      <p:sp>
        <p:nvSpPr>
          <p:cNvPr id="9230" name="文本框 14"/>
          <p:cNvSpPr txBox="1">
            <a:spLocks noChangeArrowheads="1"/>
          </p:cNvSpPr>
          <p:nvPr/>
        </p:nvSpPr>
        <p:spPr bwMode="auto">
          <a:xfrm>
            <a:off x="960657" y="1411859"/>
            <a:ext cx="3712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 err="1"/>
              <a:t>Unpolarized</a:t>
            </a:r>
            <a:r>
              <a:rPr lang="en-US" altLang="zh-CN" sz="2400" dirty="0"/>
              <a:t> cross section</a:t>
            </a:r>
            <a:endParaRPr lang="zh-CN" altLang="en-US" sz="2400" dirty="0"/>
          </a:p>
        </p:txBody>
      </p:sp>
      <p:sp>
        <p:nvSpPr>
          <p:cNvPr id="9231" name="下箭头 15"/>
          <p:cNvSpPr>
            <a:spLocks noChangeArrowheads="1"/>
          </p:cNvSpPr>
          <p:nvPr/>
        </p:nvSpPr>
        <p:spPr bwMode="auto">
          <a:xfrm>
            <a:off x="2341597" y="1903688"/>
            <a:ext cx="336550" cy="393700"/>
          </a:xfrm>
          <a:prstGeom prst="down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2" name="文本框 16"/>
          <p:cNvSpPr txBox="1">
            <a:spLocks noChangeArrowheads="1"/>
          </p:cNvSpPr>
          <p:nvPr/>
        </p:nvSpPr>
        <p:spPr bwMode="auto">
          <a:xfrm>
            <a:off x="2022497" y="3256384"/>
            <a:ext cx="136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/>
              <a:t>A</a:t>
            </a:r>
            <a:r>
              <a:rPr lang="en-US" altLang="zh-CN" sz="2400" baseline="-25000" dirty="0"/>
              <a:t>LL</a:t>
            </a:r>
            <a:r>
              <a:rPr lang="en-US" altLang="zh-CN" sz="2400" dirty="0"/>
              <a:t>    A</a:t>
            </a:r>
            <a:r>
              <a:rPr lang="en-US" altLang="zh-CN" sz="2400" baseline="-25000" dirty="0"/>
              <a:t>LT</a:t>
            </a:r>
            <a:endParaRPr lang="zh-CN" altLang="en-US" sz="2400" baseline="-25000" dirty="0"/>
          </a:p>
        </p:txBody>
      </p:sp>
      <p:sp>
        <p:nvSpPr>
          <p:cNvPr id="9233" name="文本框 20"/>
          <p:cNvSpPr txBox="1">
            <a:spLocks noChangeArrowheads="1"/>
          </p:cNvSpPr>
          <p:nvPr/>
        </p:nvSpPr>
        <p:spPr bwMode="auto">
          <a:xfrm>
            <a:off x="1103243" y="4383512"/>
            <a:ext cx="3675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/>
              <a:t>Polarized structure functions</a:t>
            </a:r>
            <a:endParaRPr lang="zh-CN" altLang="en-US" sz="1800" dirty="0"/>
          </a:p>
        </p:txBody>
      </p:sp>
      <p:sp>
        <p:nvSpPr>
          <p:cNvPr id="9234" name="文本框 21"/>
          <p:cNvSpPr txBox="1">
            <a:spLocks noChangeArrowheads="1"/>
          </p:cNvSpPr>
          <p:nvPr/>
        </p:nvSpPr>
        <p:spPr bwMode="auto">
          <a:xfrm>
            <a:off x="2103310" y="4769123"/>
            <a:ext cx="1470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/>
              <a:t>g</a:t>
            </a:r>
            <a:r>
              <a:rPr lang="en-US" altLang="zh-CN" sz="2400" baseline="-25000" dirty="0"/>
              <a:t>1</a:t>
            </a:r>
            <a:r>
              <a:rPr lang="az-Cyrl-AZ" altLang="zh-CN" sz="2400" baseline="30000" dirty="0"/>
              <a:t>ү</a:t>
            </a:r>
            <a:r>
              <a:rPr lang="en-US" altLang="zh-CN" sz="2400" dirty="0"/>
              <a:t>      g</a:t>
            </a:r>
            <a:r>
              <a:rPr lang="en-US" altLang="zh-CN" sz="2400" baseline="-25000" dirty="0"/>
              <a:t>2</a:t>
            </a:r>
            <a:r>
              <a:rPr lang="az-Cyrl-AZ" altLang="zh-CN" sz="2400" baseline="30000" dirty="0"/>
              <a:t>ү</a:t>
            </a:r>
            <a:endParaRPr lang="zh-CN" altLang="en-US" sz="2400" baseline="-25000" dirty="0"/>
          </a:p>
        </p:txBody>
      </p:sp>
      <p:sp>
        <p:nvSpPr>
          <p:cNvPr id="9235" name="下箭头 22"/>
          <p:cNvSpPr>
            <a:spLocks noChangeArrowheads="1"/>
          </p:cNvSpPr>
          <p:nvPr/>
        </p:nvSpPr>
        <p:spPr bwMode="auto">
          <a:xfrm>
            <a:off x="2479284" y="3854725"/>
            <a:ext cx="336550" cy="392112"/>
          </a:xfrm>
          <a:prstGeom prst="downArrow">
            <a:avLst>
              <a:gd name="adj1" fmla="val 50000"/>
              <a:gd name="adj2" fmla="val 498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6" name="右箭头 24"/>
          <p:cNvSpPr>
            <a:spLocks noChangeArrowheads="1"/>
          </p:cNvSpPr>
          <p:nvPr/>
        </p:nvSpPr>
        <p:spPr bwMode="auto">
          <a:xfrm>
            <a:off x="5218044" y="2972073"/>
            <a:ext cx="1676400" cy="446088"/>
          </a:xfrm>
          <a:prstGeom prst="rightArrow">
            <a:avLst>
              <a:gd name="adj1" fmla="val 50000"/>
              <a:gd name="adj2" fmla="val 501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7" name="文本框 18"/>
          <p:cNvSpPr txBox="1">
            <a:spLocks noChangeArrowheads="1"/>
          </p:cNvSpPr>
          <p:nvPr/>
        </p:nvSpPr>
        <p:spPr bwMode="auto">
          <a:xfrm>
            <a:off x="7126682" y="1402036"/>
            <a:ext cx="2582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 err="1"/>
              <a:t>Unpolarized</a:t>
            </a:r>
            <a:r>
              <a:rPr lang="en-US" altLang="zh-CN" sz="2400" dirty="0"/>
              <a:t> pdfs:</a:t>
            </a:r>
            <a:endParaRPr lang="zh-CN" altLang="en-US" sz="2400" dirty="0"/>
          </a:p>
        </p:txBody>
      </p:sp>
      <p:sp>
        <p:nvSpPr>
          <p:cNvPr id="9238" name="文本框 19"/>
          <p:cNvSpPr txBox="1">
            <a:spLocks noChangeArrowheads="1"/>
          </p:cNvSpPr>
          <p:nvPr/>
        </p:nvSpPr>
        <p:spPr bwMode="auto">
          <a:xfrm>
            <a:off x="7785032" y="1768749"/>
            <a:ext cx="20447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/>
              <a:t>f(x)=q</a:t>
            </a:r>
            <a:r>
              <a:rPr lang="en-US" altLang="zh-CN" sz="2000" baseline="30000" dirty="0"/>
              <a:t>↑</a:t>
            </a:r>
            <a:r>
              <a:rPr lang="en-US" altLang="zh-CN" sz="2000" dirty="0"/>
              <a:t>(x) + q</a:t>
            </a:r>
            <a:r>
              <a:rPr lang="en-US" altLang="zh-CN" sz="2000" baseline="30000" dirty="0"/>
              <a:t>↓</a:t>
            </a:r>
            <a:r>
              <a:rPr lang="en-US" altLang="zh-CN" sz="2000" dirty="0"/>
              <a:t>(x)</a:t>
            </a:r>
            <a:endParaRPr lang="zh-CN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9239" name="文本框 23"/>
          <p:cNvSpPr txBox="1">
            <a:spLocks noChangeArrowheads="1"/>
          </p:cNvSpPr>
          <p:nvPr/>
        </p:nvSpPr>
        <p:spPr bwMode="auto">
          <a:xfrm>
            <a:off x="5029133" y="2306911"/>
            <a:ext cx="2033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0000"/>
                </a:solidFill>
              </a:rPr>
              <a:t>Quark-Parton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/>
              <a:t>           </a:t>
            </a:r>
            <a:r>
              <a:rPr lang="en-US" altLang="zh-CN" sz="1600">
                <a:solidFill>
                  <a:srgbClr val="FF0000"/>
                </a:solidFill>
              </a:rPr>
              <a:t>QPM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9240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38" y="2699946"/>
            <a:ext cx="1752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文本框 27"/>
          <p:cNvSpPr txBox="1">
            <a:spLocks noChangeArrowheads="1"/>
          </p:cNvSpPr>
          <p:nvPr/>
        </p:nvSpPr>
        <p:spPr bwMode="auto">
          <a:xfrm>
            <a:off x="7159557" y="3281507"/>
            <a:ext cx="2222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/>
              <a:t>Polarized pdfs:</a:t>
            </a:r>
            <a:endParaRPr lang="zh-CN" altLang="en-US" sz="2400" dirty="0"/>
          </a:p>
        </p:txBody>
      </p:sp>
      <p:sp>
        <p:nvSpPr>
          <p:cNvPr id="9242" name="文本框 28"/>
          <p:cNvSpPr txBox="1">
            <a:spLocks noChangeArrowheads="1"/>
          </p:cNvSpPr>
          <p:nvPr/>
        </p:nvSpPr>
        <p:spPr bwMode="auto">
          <a:xfrm>
            <a:off x="7676187" y="3650671"/>
            <a:ext cx="39668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dirty="0"/>
              <a:t>Helicity distribution  </a:t>
            </a:r>
            <a:r>
              <a:rPr lang="zh-CN" altLang="en-US" sz="2000" dirty="0"/>
              <a:t>∆</a:t>
            </a:r>
            <a:r>
              <a:rPr lang="en-US" altLang="zh-CN" sz="2000" dirty="0"/>
              <a:t>q=q</a:t>
            </a:r>
            <a:r>
              <a:rPr lang="en-US" altLang="zh-CN" sz="2000" baseline="30000" dirty="0"/>
              <a:t>↑</a:t>
            </a:r>
            <a:r>
              <a:rPr lang="en-US" altLang="zh-CN" sz="2000" dirty="0"/>
              <a:t>(x) - q</a:t>
            </a:r>
            <a:r>
              <a:rPr lang="en-US" altLang="zh-CN" sz="2000" baseline="30000" dirty="0"/>
              <a:t>↓</a:t>
            </a:r>
            <a:r>
              <a:rPr lang="en-US" altLang="zh-CN" sz="2000" dirty="0"/>
              <a:t>(x)</a:t>
            </a:r>
            <a:endParaRPr lang="zh-CN" altLang="en-US" sz="2000" dirty="0"/>
          </a:p>
        </p:txBody>
      </p:sp>
      <p:pic>
        <p:nvPicPr>
          <p:cNvPr id="9243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87" y="4031860"/>
            <a:ext cx="2171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文本框 30"/>
          <p:cNvSpPr txBox="1">
            <a:spLocks noChangeArrowheads="1"/>
          </p:cNvSpPr>
          <p:nvPr/>
        </p:nvSpPr>
        <p:spPr bwMode="auto">
          <a:xfrm>
            <a:off x="7683570" y="4608188"/>
            <a:ext cx="304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No g</a:t>
            </a:r>
            <a:r>
              <a:rPr lang="en-US" altLang="zh-CN" sz="1800" baseline="-25000" dirty="0">
                <a:solidFill>
                  <a:srgbClr val="FF0000"/>
                </a:solidFill>
              </a:rPr>
              <a:t>2</a:t>
            </a:r>
            <a:r>
              <a:rPr lang="en-US" altLang="zh-CN" sz="1800" dirty="0">
                <a:solidFill>
                  <a:srgbClr val="FF0000"/>
                </a:solidFill>
              </a:rPr>
              <a:t> interpretation in QPM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pic>
        <p:nvPicPr>
          <p:cNvPr id="924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50" y="2193406"/>
            <a:ext cx="31765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5408545" y="1633811"/>
            <a:ext cx="1223963" cy="633412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~50%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5303568" y="3554648"/>
            <a:ext cx="1499494" cy="1364876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~30%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Spin crisis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490" y="5407414"/>
            <a:ext cx="1079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SIDIS to access TMDs, DVCS  to access GPDs … 3D era … ongoing efforts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490" y="5934094"/>
            <a:ext cx="10453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JLab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r>
              <a:rPr lang="en-US" sz="2800" dirty="0"/>
              <a:t>High intensity and high polarization of electron beam and targets</a:t>
            </a:r>
          </a:p>
          <a:p>
            <a:r>
              <a:rPr lang="en-US" sz="2800" dirty="0"/>
              <a:t>          Leadership for the precision spin structure measurements</a:t>
            </a:r>
          </a:p>
        </p:txBody>
      </p:sp>
    </p:spTree>
    <p:extLst>
      <p:ext uri="{BB962C8B-B14F-4D97-AF65-F5344CB8AC3E}">
        <p14:creationId xmlns:p14="http://schemas.microsoft.com/office/powerpoint/2010/main" val="4568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71" y="4008188"/>
            <a:ext cx="3275069" cy="1206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09" y="196160"/>
            <a:ext cx="10515600" cy="1018623"/>
          </a:xfrm>
        </p:spPr>
        <p:txBody>
          <a:bodyPr/>
          <a:lstStyle/>
          <a:p>
            <a:r>
              <a:rPr lang="en-US" b="1" dirty="0"/>
              <a:t>Flavor decompositions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32" y="1889418"/>
            <a:ext cx="6318962" cy="139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14783"/>
            <a:ext cx="614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With pure </a:t>
            </a:r>
            <a:r>
              <a:rPr lang="az-Cyrl-AZ" sz="2800" dirty="0"/>
              <a:t>ү</a:t>
            </a:r>
            <a:r>
              <a:rPr lang="en-US" sz="2800" dirty="0"/>
              <a:t> exchange in inclusive DIS: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07912"/>
            <a:ext cx="5803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Assumption: SU(3) flavor symmetry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064326" y="4248299"/>
            <a:ext cx="1198554" cy="725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7247" y="5315195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/>
              <a:t>u + </a:t>
            </a:r>
            <a:r>
              <a:rPr lang="el-GR" sz="2400" dirty="0"/>
              <a:t>Δ</a:t>
            </a:r>
            <a:r>
              <a:rPr lang="en-US" sz="2400" dirty="0"/>
              <a:t>d -2</a:t>
            </a:r>
            <a:r>
              <a:rPr lang="el-GR" sz="2400" dirty="0"/>
              <a:t> Δ</a:t>
            </a:r>
            <a:r>
              <a:rPr lang="en-US" sz="2400" dirty="0"/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971" y="5391868"/>
            <a:ext cx="346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Additional inputs from </a:t>
            </a:r>
            <a:r>
              <a:rPr lang="el-GR" sz="2000" dirty="0"/>
              <a:t>β</a:t>
            </a:r>
            <a:r>
              <a:rPr lang="en-US" sz="2000" dirty="0"/>
              <a:t>-decay </a:t>
            </a:r>
          </a:p>
          <a:p>
            <a:r>
              <a:rPr lang="en-US" sz="2000" dirty="0"/>
              <a:t>of neutron and hyperons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64326" y="5385894"/>
            <a:ext cx="1198554" cy="725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3971" y="3983060"/>
            <a:ext cx="3464666" cy="1295400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73971" y="5385894"/>
            <a:ext cx="3464666" cy="713860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8449234" y="4791573"/>
            <a:ext cx="768070" cy="738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225170" y="4405929"/>
            <a:ext cx="287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Δ∑</a:t>
            </a:r>
            <a:r>
              <a:rPr lang="en-US" sz="2800" dirty="0"/>
              <a:t> = </a:t>
            </a:r>
            <a:r>
              <a:rPr lang="el-GR" sz="2800" dirty="0"/>
              <a:t>Δ </a:t>
            </a:r>
            <a:r>
              <a:rPr lang="en-US" sz="2800" dirty="0"/>
              <a:t>u + </a:t>
            </a:r>
            <a:r>
              <a:rPr lang="el-GR" sz="2800" dirty="0"/>
              <a:t>Δ</a:t>
            </a:r>
            <a:r>
              <a:rPr lang="en-US" sz="2800" dirty="0"/>
              <a:t>d + </a:t>
            </a:r>
            <a:r>
              <a:rPr lang="el-GR" sz="2800" dirty="0"/>
              <a:t>Δ</a:t>
            </a:r>
            <a:r>
              <a:rPr lang="en-US" sz="2800" dirty="0"/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8412" y="4243014"/>
            <a:ext cx="3395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Only two combinations of</a:t>
            </a:r>
          </a:p>
          <a:p>
            <a:r>
              <a:rPr lang="el-GR" sz="2400" dirty="0"/>
              <a:t>Δ</a:t>
            </a:r>
            <a:r>
              <a:rPr lang="en-US" sz="2400" dirty="0"/>
              <a:t>u,  </a:t>
            </a:r>
            <a:r>
              <a:rPr lang="el-GR" sz="2400" dirty="0"/>
              <a:t>Δ</a:t>
            </a:r>
            <a:r>
              <a:rPr lang="en-US" sz="2400" dirty="0"/>
              <a:t>d , </a:t>
            </a:r>
            <a:r>
              <a:rPr lang="el-GR" sz="2400" dirty="0"/>
              <a:t>Δ</a:t>
            </a:r>
            <a:r>
              <a:rPr lang="en-US" sz="2400" dirty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33" y="6292656"/>
            <a:ext cx="10950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Other processes can also contribute, but with additional sys. errors and assumptions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E147-3BF9-4930-9A32-B5874221F177}" type="slidenum">
              <a:rPr lang="en-US" smtClean="0"/>
              <a:t>5</a:t>
            </a:fld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512" y="1649818"/>
            <a:ext cx="2450276" cy="284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715492" y="1295876"/>
            <a:ext cx="2517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Hmm … No third kind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of nucleon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7247" y="5776860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/>
              <a:t>u + </a:t>
            </a:r>
            <a:r>
              <a:rPr lang="el-GR" sz="2400" dirty="0"/>
              <a:t>Δ</a:t>
            </a:r>
            <a:r>
              <a:rPr lang="en-US" sz="2400" dirty="0"/>
              <a:t>d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18304" y="4925755"/>
            <a:ext cx="2036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Δ∑</a:t>
            </a:r>
            <a:r>
              <a:rPr lang="en-US" sz="2800" dirty="0"/>
              <a:t> (p)= 0.15</a:t>
            </a:r>
          </a:p>
          <a:p>
            <a:r>
              <a:rPr lang="el-GR" sz="2800" dirty="0"/>
              <a:t>Δ∑</a:t>
            </a:r>
            <a:r>
              <a:rPr lang="en-US" sz="2800" dirty="0"/>
              <a:t> (N)= 0.35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2591" y="5074011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72643" y="5935811"/>
            <a:ext cx="221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Scheme dependent …</a:t>
            </a:r>
          </a:p>
        </p:txBody>
      </p:sp>
    </p:spTree>
    <p:extLst>
      <p:ext uri="{BB962C8B-B14F-4D97-AF65-F5344CB8AC3E}">
        <p14:creationId xmlns:p14="http://schemas.microsoft.com/office/powerpoint/2010/main" val="184852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375" y="5297053"/>
            <a:ext cx="5073425" cy="1311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88" y="20930"/>
            <a:ext cx="11883435" cy="1064523"/>
          </a:xfrm>
        </p:spPr>
        <p:txBody>
          <a:bodyPr>
            <a:normAutofit/>
          </a:bodyPr>
          <a:lstStyle/>
          <a:p>
            <a:r>
              <a:rPr lang="en-US" b="1" dirty="0"/>
              <a:t>New opportunities with weak neutral currents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4497" y="766730"/>
            <a:ext cx="76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Anselmino</a:t>
            </a:r>
            <a:r>
              <a:rPr lang="en-US" sz="2400" dirty="0"/>
              <a:t>, </a:t>
            </a:r>
            <a:r>
              <a:rPr lang="en-US" sz="2400" dirty="0" err="1"/>
              <a:t>Efremov</a:t>
            </a:r>
            <a:r>
              <a:rPr lang="en-US" sz="2400" dirty="0"/>
              <a:t>, Leader, Ji … </a:t>
            </a:r>
          </a:p>
          <a:p>
            <a:r>
              <a:rPr lang="en-US" sz="2400" dirty="0"/>
              <a:t>Phys. Rep. 216 (1995)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8244"/>
            <a:ext cx="5619750" cy="3800475"/>
          </a:xfrm>
          <a:prstGeom prst="rect">
            <a:avLst/>
          </a:prstGeom>
        </p:spPr>
      </p:pic>
      <p:pic>
        <p:nvPicPr>
          <p:cNvPr id="2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24" y="3246823"/>
            <a:ext cx="5581238" cy="12402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07600" y="2406942"/>
            <a:ext cx="5992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pol. electron &amp; </a:t>
            </a:r>
            <a:r>
              <a:rPr lang="en-US" sz="3600" dirty="0" err="1">
                <a:solidFill>
                  <a:srgbClr val="FF0000"/>
                </a:solidFill>
              </a:rPr>
              <a:t>unpol</a:t>
            </a:r>
            <a:r>
              <a:rPr lang="en-US" sz="3600" dirty="0">
                <a:solidFill>
                  <a:srgbClr val="FF0000"/>
                </a:solidFill>
              </a:rPr>
              <a:t>. nucleon: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17086" y="1570383"/>
            <a:ext cx="5635993" cy="5151092"/>
          </a:xfrm>
          <a:prstGeom prst="roundRect">
            <a:avLst/>
          </a:prstGeom>
          <a:noFill/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58805" y="1229308"/>
            <a:ext cx="589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 parity violation and Q</a:t>
            </a:r>
            <a:r>
              <a:rPr lang="en-US" sz="3200" baseline="30000" dirty="0"/>
              <a:t>2</a:t>
            </a:r>
            <a:r>
              <a:rPr lang="en-US" sz="3200" dirty="0"/>
              <a:t> &lt;&lt; Z</a:t>
            </a:r>
            <a:r>
              <a:rPr lang="en-US" sz="3200" baseline="30000" dirty="0"/>
              <a:t>2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07600" y="4599855"/>
            <a:ext cx="5992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unpol</a:t>
            </a:r>
            <a:r>
              <a:rPr lang="en-US" sz="3600" dirty="0">
                <a:solidFill>
                  <a:srgbClr val="FF0000"/>
                </a:solidFill>
              </a:rPr>
              <a:t>. electron &amp; pol. nucleon: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8805" y="1864950"/>
            <a:ext cx="5687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Inclusive electron measurements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97" y="1678354"/>
            <a:ext cx="3724275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7086" y="2643809"/>
            <a:ext cx="5635993" cy="8043"/>
          </a:xfrm>
          <a:prstGeom prst="line">
            <a:avLst/>
          </a:prstGeom>
          <a:ln w="825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12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</p:spPr>
        <p:txBody>
          <a:bodyPr/>
          <a:lstStyle/>
          <a:p>
            <a:r>
              <a:rPr lang="en-US" b="1" dirty="0"/>
              <a:t>New structure functions</a:t>
            </a:r>
            <a:br>
              <a:rPr lang="en-US" b="1" dirty="0"/>
            </a:br>
            <a:r>
              <a:rPr lang="en-US" b="1" dirty="0"/>
              <a:t>---</a:t>
            </a:r>
            <a:r>
              <a:rPr lang="az-Cyrl-AZ" b="1" dirty="0"/>
              <a:t>ү</a:t>
            </a:r>
            <a:r>
              <a:rPr lang="en-US" b="1" dirty="0"/>
              <a:t>-Z interference structure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85" y="3700652"/>
            <a:ext cx="4029075" cy="904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027" y="1420300"/>
            <a:ext cx="5362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pol. electron &amp; </a:t>
            </a:r>
            <a:r>
              <a:rPr lang="en-US" sz="3200" dirty="0" err="1">
                <a:solidFill>
                  <a:srgbClr val="FF0000"/>
                </a:solidFill>
              </a:rPr>
              <a:t>unpol</a:t>
            </a:r>
            <a:r>
              <a:rPr lang="en-US" sz="3200" dirty="0">
                <a:solidFill>
                  <a:srgbClr val="FF0000"/>
                </a:solidFill>
              </a:rPr>
              <a:t>. nucleon: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3079" y="1411397"/>
            <a:ext cx="5362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unpol</a:t>
            </a:r>
            <a:r>
              <a:rPr lang="en-US" sz="3200" dirty="0">
                <a:solidFill>
                  <a:srgbClr val="FF0000"/>
                </a:solidFill>
              </a:rPr>
              <a:t>. electron &amp; pol. nucleon: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87" y="4960454"/>
            <a:ext cx="4095750" cy="87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79" y="3700652"/>
            <a:ext cx="4333875" cy="923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504" y="5027129"/>
            <a:ext cx="4362450" cy="809625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27" y="2379413"/>
            <a:ext cx="4885686" cy="1085708"/>
          </a:xfrm>
          <a:prstGeom prst="rect">
            <a:avLst/>
          </a:prstGeom>
        </p:spPr>
      </p:pic>
      <p:pic>
        <p:nvPicPr>
          <p:cNvPr id="18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75" y="2177984"/>
            <a:ext cx="5073425" cy="131166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740400" y="2177984"/>
            <a:ext cx="0" cy="4019616"/>
          </a:xfrm>
          <a:prstGeom prst="line">
            <a:avLst/>
          </a:prstGeom>
          <a:ln w="984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72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</p:spPr>
        <p:txBody>
          <a:bodyPr/>
          <a:lstStyle/>
          <a:p>
            <a:r>
              <a:rPr lang="en-US" b="1" dirty="0"/>
              <a:t>New structure functions</a:t>
            </a:r>
            <a:br>
              <a:rPr lang="en-US" b="1" dirty="0"/>
            </a:br>
            <a:r>
              <a:rPr lang="en-US" b="1" dirty="0"/>
              <a:t>---</a:t>
            </a:r>
            <a:r>
              <a:rPr lang="az-Cyrl-AZ" b="1" dirty="0"/>
              <a:t>ү</a:t>
            </a:r>
            <a:r>
              <a:rPr lang="en-US" b="1" dirty="0"/>
              <a:t>-Z interference structure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3027" y="1420300"/>
            <a:ext cx="5362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pol. electron &amp; </a:t>
            </a:r>
            <a:r>
              <a:rPr lang="en-US" sz="3200" dirty="0" err="1">
                <a:solidFill>
                  <a:srgbClr val="FF0000"/>
                </a:solidFill>
              </a:rPr>
              <a:t>unpol</a:t>
            </a:r>
            <a:r>
              <a:rPr lang="en-US" sz="3200" dirty="0">
                <a:solidFill>
                  <a:srgbClr val="FF0000"/>
                </a:solidFill>
              </a:rPr>
              <a:t>. nucleon: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3079" y="1411397"/>
            <a:ext cx="5362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unpol</a:t>
            </a:r>
            <a:r>
              <a:rPr lang="en-US" sz="3200" dirty="0">
                <a:solidFill>
                  <a:srgbClr val="FF0000"/>
                </a:solidFill>
              </a:rPr>
              <a:t>. electron &amp; pol. nucleon:</a:t>
            </a: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7" y="2230328"/>
            <a:ext cx="4885686" cy="1085708"/>
          </a:xfrm>
          <a:prstGeom prst="rect">
            <a:avLst/>
          </a:prstGeom>
        </p:spPr>
      </p:pic>
      <p:pic>
        <p:nvPicPr>
          <p:cNvPr id="1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2177984"/>
            <a:ext cx="5073425" cy="1311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27" y="3602845"/>
            <a:ext cx="5400675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27" y="5167312"/>
            <a:ext cx="5162550" cy="137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811520" y="2177984"/>
            <a:ext cx="20320" cy="4360928"/>
          </a:xfrm>
          <a:prstGeom prst="line">
            <a:avLst/>
          </a:prstGeom>
          <a:ln w="984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389" y="3719284"/>
            <a:ext cx="5537835" cy="1118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981" y="5124790"/>
            <a:ext cx="5478780" cy="11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</p:spPr>
        <p:txBody>
          <a:bodyPr/>
          <a:lstStyle/>
          <a:p>
            <a:r>
              <a:rPr lang="en-US" b="1" dirty="0"/>
              <a:t>New structure functions</a:t>
            </a:r>
            <a:br>
              <a:rPr lang="en-US" b="1" dirty="0"/>
            </a:br>
            <a:r>
              <a:rPr lang="en-US" b="1" dirty="0"/>
              <a:t>---</a:t>
            </a:r>
            <a:r>
              <a:rPr lang="az-Cyrl-AZ" b="1" dirty="0"/>
              <a:t>ү</a:t>
            </a:r>
            <a:r>
              <a:rPr lang="en-US" b="1" dirty="0"/>
              <a:t>-Z interference structure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3027" y="1420300"/>
            <a:ext cx="5362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pol. electron &amp; </a:t>
            </a:r>
            <a:r>
              <a:rPr lang="en-US" sz="3200" dirty="0" err="1">
                <a:solidFill>
                  <a:srgbClr val="FF0000"/>
                </a:solidFill>
              </a:rPr>
              <a:t>unpol</a:t>
            </a:r>
            <a:r>
              <a:rPr lang="en-US" sz="3200" dirty="0">
                <a:solidFill>
                  <a:srgbClr val="FF0000"/>
                </a:solidFill>
              </a:rPr>
              <a:t>. nucleon: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3079" y="1411397"/>
            <a:ext cx="5362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unpol</a:t>
            </a:r>
            <a:r>
              <a:rPr lang="en-US" sz="3200" dirty="0">
                <a:solidFill>
                  <a:srgbClr val="FF0000"/>
                </a:solidFill>
              </a:rPr>
              <a:t>. electron &amp; pol. nucleon:</a:t>
            </a: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7" y="2230328"/>
            <a:ext cx="4885686" cy="1085708"/>
          </a:xfrm>
          <a:prstGeom prst="rect">
            <a:avLst/>
          </a:prstGeom>
        </p:spPr>
      </p:pic>
      <p:pic>
        <p:nvPicPr>
          <p:cNvPr id="1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2177984"/>
            <a:ext cx="5073425" cy="1311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27" y="3602845"/>
            <a:ext cx="5400675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27" y="5167312"/>
            <a:ext cx="5162550" cy="137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811520" y="2177984"/>
            <a:ext cx="20320" cy="4360928"/>
          </a:xfrm>
          <a:prstGeom prst="line">
            <a:avLst/>
          </a:prstGeom>
          <a:ln w="984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389" y="3719284"/>
            <a:ext cx="5537835" cy="1118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981" y="5124790"/>
            <a:ext cx="5478780" cy="11964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3027" y="3316036"/>
            <a:ext cx="5400675" cy="34054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Suggestion from theory group for this LOI review</a:t>
            </a:r>
          </a:p>
        </p:txBody>
      </p:sp>
    </p:spTree>
    <p:extLst>
      <p:ext uri="{BB962C8B-B14F-4D97-AF65-F5344CB8AC3E}">
        <p14:creationId xmlns:p14="http://schemas.microsoft.com/office/powerpoint/2010/main" val="13426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823</Words>
  <Application>Microsoft Office PowerPoint</Application>
  <PresentationFormat>Widescreen</PresentationFormat>
  <Paragraphs>172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宋体</vt:lpstr>
      <vt:lpstr>等线</vt:lpstr>
      <vt:lpstr>等线 Light</vt:lpstr>
      <vt:lpstr>Arial</vt:lpstr>
      <vt:lpstr>Calibri</vt:lpstr>
      <vt:lpstr>Calibri Light</vt:lpstr>
      <vt:lpstr>Wingdings</vt:lpstr>
      <vt:lpstr>Office Theme</vt:lpstr>
      <vt:lpstr>First Measurement of e-3He(log. Pol.) Parity Violating Deep Inelastic Scattering Asymmetry Using an Upgraded Polarized 3He target</vt:lpstr>
      <vt:lpstr>Nucleon Spin structure study  using PVDIS</vt:lpstr>
      <vt:lpstr>Outline</vt:lpstr>
      <vt:lpstr>Structure functions and PDFs in e-p(n) DIS processes </vt:lpstr>
      <vt:lpstr>Flavor decompositions</vt:lpstr>
      <vt:lpstr>New opportunities with weak neutral currents</vt:lpstr>
      <vt:lpstr>New structure functions ---ү-Z interference structure functions</vt:lpstr>
      <vt:lpstr>New structure functions ---ү-Z interference structure functions</vt:lpstr>
      <vt:lpstr>New structure functions ---ү-Z interference structure functions</vt:lpstr>
      <vt:lpstr>Simulations</vt:lpstr>
      <vt:lpstr>Rate estimation</vt:lpstr>
      <vt:lpstr>Predicted asymmetry AUL  on 3He</vt:lpstr>
      <vt:lpstr>Uncertainty of predicted asymmetries from NNPDF</vt:lpstr>
      <vt:lpstr>Projections using rate information</vt:lpstr>
      <vt:lpstr>Projections as a function of x</vt:lpstr>
      <vt:lpstr>Trigger design and rate</vt:lpstr>
      <vt:lpstr>Challenges/dependence of the measurement</vt:lpstr>
      <vt:lpstr>Summary</vt:lpstr>
      <vt:lpstr>PowerPoint Presentation</vt:lpstr>
      <vt:lpstr>PowerPoint Presentation</vt:lpstr>
      <vt:lpstr>Pol. SFs projections after unfolding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Measurement of e-3He(log. Pol.) Parity Violating Deep Inelastic Scattering Asymmetry Using an Upgraded Polarized 3He target</dc:title>
  <dc:creator>Yuxiang Zhao</dc:creator>
  <cp:lastModifiedBy>Yuxiang Zhao</cp:lastModifiedBy>
  <cp:revision>92</cp:revision>
  <dcterms:created xsi:type="dcterms:W3CDTF">2016-07-13T17:59:05Z</dcterms:created>
  <dcterms:modified xsi:type="dcterms:W3CDTF">2016-07-15T15:16:06Z</dcterms:modified>
</cp:coreProperties>
</file>