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398" r:id="rId4"/>
    <p:sldId id="399" r:id="rId5"/>
    <p:sldId id="400" r:id="rId6"/>
    <p:sldId id="401" r:id="rId7"/>
    <p:sldId id="402" r:id="rId8"/>
    <p:sldId id="403" r:id="rId9"/>
    <p:sldId id="386" r:id="rId10"/>
    <p:sldId id="368" r:id="rId11"/>
    <p:sldId id="404" r:id="rId12"/>
    <p:sldId id="389" r:id="rId13"/>
    <p:sldId id="390" r:id="rId14"/>
    <p:sldId id="391" r:id="rId15"/>
    <p:sldId id="385" r:id="rId16"/>
    <p:sldId id="370" r:id="rId17"/>
    <p:sldId id="392" r:id="rId18"/>
    <p:sldId id="393" r:id="rId19"/>
    <p:sldId id="394" r:id="rId20"/>
    <p:sldId id="395" r:id="rId21"/>
    <p:sldId id="396" r:id="rId22"/>
    <p:sldId id="39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0" autoAdjust="0"/>
    <p:restoredTop sz="97747" autoAdjust="0"/>
  </p:normalViewPr>
  <p:slideViewPr>
    <p:cSldViewPr>
      <p:cViewPr varScale="1">
        <p:scale>
          <a:sx n="113" d="100"/>
          <a:sy n="113" d="100"/>
        </p:scale>
        <p:origin x="-861" y="-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E8C8-51CE-4C82-A0EA-11D6B1FE8602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0A3-06B4-49BD-BD58-8467B8286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that this was an injector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8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4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8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73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7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2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Deleted</a:t>
            </a:r>
          </a:p>
          <a:p>
            <a:r>
              <a:rPr lang="en-US" dirty="0" smtClean="0"/>
              <a:t>Brightened graphic (no more shame); added current activities from previous</a:t>
            </a:r>
            <a:r>
              <a:rPr lang="en-US" baseline="0" dirty="0" smtClean="0"/>
              <a:t> version; </a:t>
            </a:r>
          </a:p>
          <a:p>
            <a:r>
              <a:rPr lang="en-US" baseline="0" dirty="0" smtClean="0"/>
              <a:t>Mary Beth please format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2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August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9688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August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0989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August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2016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9298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jpe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80245" y="-19050"/>
            <a:ext cx="7273255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Jefferson </a:t>
            </a:r>
            <a:r>
              <a:rPr lang="en-US" sz="3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 Status</a:t>
            </a:r>
            <a:endParaRPr lang="en-US" sz="3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8575" y="6096000"/>
            <a:ext cx="2714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Bob McKeown</a:t>
            </a:r>
            <a:endParaRPr lang="en-US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26</a:t>
            </a:r>
            <a:r>
              <a:rPr 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bmck@mail.jlab.org:993/fetch%3EUID%3E/INBOX%3E278150?part=1.2&amp;type=image/jpeg&amp;filename=Version%2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bmck@mail.jlab.org:993/fetch%3EUID%3E/INBOX%3E278150?part=1.2&amp;type=image/jpeg&amp;filename=Version%20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p://bmck@mail.jlab.org:993/fetch%3EUID%3E/INBOX%3E278150?part=1.2&amp;type=image/jpeg&amp;filename=Version%20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bmck\Desktop\D_drive\Jlab\DOE\2015\pho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42" y="699776"/>
            <a:ext cx="91567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4369" y="6037809"/>
            <a:ext cx="5740401" cy="279944"/>
            <a:chOff x="1905000" y="6324600"/>
            <a:chExt cx="5740401" cy="279944"/>
          </a:xfrm>
        </p:grpSpPr>
        <p:sp>
          <p:nvSpPr>
            <p:cNvPr id="6" name="Rectangle 5"/>
            <p:cNvSpPr/>
            <p:nvPr/>
          </p:nvSpPr>
          <p:spPr>
            <a:xfrm>
              <a:off x="2124438" y="6324600"/>
              <a:ext cx="204895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Beam for Commissioning</a:t>
              </a:r>
              <a:endPara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0694" y="6327545"/>
              <a:ext cx="14734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Beam for Physics</a:t>
              </a:r>
              <a:endPara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05000" y="6449467"/>
              <a:ext cx="4324132" cy="13632"/>
              <a:chOff x="1905000" y="6449467"/>
              <a:chExt cx="4324132" cy="13632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1905000" y="6449467"/>
                <a:ext cx="270237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4191000" y="6463099"/>
                <a:ext cx="270237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5948200" y="6457577"/>
                <a:ext cx="280932" cy="0"/>
              </a:xfrm>
              <a:prstGeom prst="line">
                <a:avLst/>
              </a:prstGeom>
              <a:solidFill>
                <a:schemeClr val="accent1"/>
              </a:solidFill>
              <a:ln w="1270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" name="Rectangle 8"/>
            <p:cNvSpPr/>
            <p:nvPr/>
          </p:nvSpPr>
          <p:spPr>
            <a:xfrm>
              <a:off x="6178333" y="6327545"/>
              <a:ext cx="14670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Non-CLAS12 </a:t>
              </a:r>
              <a:r>
                <a:rPr lang="en-US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Ops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34635"/>
            <a:ext cx="9143999" cy="5907238"/>
            <a:chOff x="530775" y="832931"/>
            <a:chExt cx="8156025" cy="5268984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4722831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>
            <a:xfrm>
              <a:off x="636485" y="2903284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1622" y="5661203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D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6494002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263727" y="1474531"/>
              <a:ext cx="0" cy="462738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957382" y="1466459"/>
              <a:ext cx="0" cy="4635453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ctangle 19"/>
            <p:cNvSpPr/>
            <p:nvPr/>
          </p:nvSpPr>
          <p:spPr bwMode="auto">
            <a:xfrm>
              <a:off x="530775" y="883733"/>
              <a:ext cx="8156025" cy="5218182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6485" y="2057341"/>
              <a:ext cx="1297119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Accelerator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1622" y="3885905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1622" y="4741897"/>
              <a:ext cx="748074" cy="329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Hall 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91055" y="2011088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81270" y="2175005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74413" y="287214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64628" y="3036065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77345" y="3870120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67560" y="4208876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77345" y="474890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67560" y="5047076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7345" y="5651074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67560" y="5814991"/>
              <a:ext cx="49356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2085961" y="1757714"/>
              <a:ext cx="0" cy="4344201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" name="Group 34"/>
            <p:cNvGrpSpPr/>
            <p:nvPr/>
          </p:nvGrpSpPr>
          <p:grpSpPr>
            <a:xfrm>
              <a:off x="530775" y="1041967"/>
              <a:ext cx="8156025" cy="5059946"/>
              <a:chOff x="-238028" y="1230277"/>
              <a:chExt cx="6431523" cy="4613528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566628" y="1604390"/>
                <a:ext cx="892069" cy="275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Fiscal Year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 bwMode="auto">
              <a:xfrm>
                <a:off x="-238028" y="1868129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4" name="Rectangle 103"/>
              <p:cNvSpPr/>
              <p:nvPr/>
            </p:nvSpPr>
            <p:spPr>
              <a:xfrm>
                <a:off x="2088038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487370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892914" y="1604390"/>
                <a:ext cx="490683" cy="300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2018072" y="1680011"/>
                <a:ext cx="698090" cy="4163791"/>
                <a:chOff x="3982065" y="954258"/>
                <a:chExt cx="698090" cy="4163791"/>
              </a:xfrm>
            </p:grpSpPr>
            <p:cxnSp>
              <p:nvCxnSpPr>
                <p:cNvPr id="139" name="Straight Connector 138"/>
                <p:cNvCxnSpPr/>
                <p:nvPr/>
              </p:nvCxnSpPr>
              <p:spPr bwMode="auto">
                <a:xfrm>
                  <a:off x="398206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0" name="Straight Connector 139"/>
                <p:cNvCxnSpPr/>
                <p:nvPr/>
              </p:nvCxnSpPr>
              <p:spPr bwMode="auto">
                <a:xfrm>
                  <a:off x="4331110" y="954258"/>
                  <a:ext cx="0" cy="416379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" name="Straight Connector 140"/>
                <p:cNvCxnSpPr/>
                <p:nvPr/>
              </p:nvCxnSpPr>
              <p:spPr bwMode="auto">
                <a:xfrm>
                  <a:off x="468015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8" name="Group 107"/>
              <p:cNvGrpSpPr/>
              <p:nvPr/>
            </p:nvGrpSpPr>
            <p:grpSpPr>
              <a:xfrm>
                <a:off x="3416709" y="1646369"/>
                <a:ext cx="698090" cy="4197436"/>
                <a:chOff x="3982065" y="920616"/>
                <a:chExt cx="698090" cy="4197436"/>
              </a:xfrm>
            </p:grpSpPr>
            <p:cxnSp>
              <p:nvCxnSpPr>
                <p:cNvPr id="136" name="Straight Connector 135"/>
                <p:cNvCxnSpPr/>
                <p:nvPr/>
              </p:nvCxnSpPr>
              <p:spPr bwMode="auto">
                <a:xfrm>
                  <a:off x="3982065" y="920616"/>
                  <a:ext cx="0" cy="4188778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7" name="Straight Connector 136"/>
                <p:cNvCxnSpPr/>
                <p:nvPr/>
              </p:nvCxnSpPr>
              <p:spPr bwMode="auto">
                <a:xfrm>
                  <a:off x="4331110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8" name="Straight Connector 137"/>
                <p:cNvCxnSpPr/>
                <p:nvPr/>
              </p:nvCxnSpPr>
              <p:spPr bwMode="auto">
                <a:xfrm>
                  <a:off x="4680155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4815348" y="1680011"/>
                <a:ext cx="698090" cy="4163794"/>
                <a:chOff x="3982065" y="954258"/>
                <a:chExt cx="698090" cy="4163794"/>
              </a:xfrm>
            </p:grpSpPr>
            <p:cxnSp>
              <p:nvCxnSpPr>
                <p:cNvPr id="133" name="Straight Connector 132"/>
                <p:cNvCxnSpPr/>
                <p:nvPr/>
              </p:nvCxnSpPr>
              <p:spPr bwMode="auto">
                <a:xfrm>
                  <a:off x="3982065" y="954258"/>
                  <a:ext cx="0" cy="4163791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Straight Connector 133"/>
                <p:cNvCxnSpPr/>
                <p:nvPr/>
              </p:nvCxnSpPr>
              <p:spPr bwMode="auto">
                <a:xfrm>
                  <a:off x="4331110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5" name="Straight Connector 134"/>
                <p:cNvCxnSpPr/>
                <p:nvPr/>
              </p:nvCxnSpPr>
              <p:spPr bwMode="auto">
                <a:xfrm>
                  <a:off x="4680155" y="954258"/>
                  <a:ext cx="0" cy="416379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10" name="Straight Connector 109"/>
              <p:cNvCxnSpPr/>
              <p:nvPr/>
            </p:nvCxnSpPr>
            <p:spPr bwMode="auto">
              <a:xfrm>
                <a:off x="-238028" y="1617318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11" name="Group 110"/>
              <p:cNvGrpSpPr/>
              <p:nvPr/>
            </p:nvGrpSpPr>
            <p:grpSpPr>
              <a:xfrm>
                <a:off x="2359762" y="1389040"/>
                <a:ext cx="711444" cy="190484"/>
                <a:chOff x="3982065" y="1057201"/>
                <a:chExt cx="711444" cy="190484"/>
              </a:xfrm>
            </p:grpSpPr>
            <p:cxnSp>
              <p:nvCxnSpPr>
                <p:cNvPr id="130" name="Straight Connector 129"/>
                <p:cNvCxnSpPr/>
                <p:nvPr/>
              </p:nvCxnSpPr>
              <p:spPr bwMode="auto">
                <a:xfrm>
                  <a:off x="3982065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 bwMode="auto">
                <a:xfrm>
                  <a:off x="4331110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Straight Connector 131"/>
                <p:cNvCxnSpPr/>
                <p:nvPr/>
              </p:nvCxnSpPr>
              <p:spPr bwMode="auto">
                <a:xfrm>
                  <a:off x="4693509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2" name="Group 111"/>
              <p:cNvGrpSpPr/>
              <p:nvPr/>
            </p:nvGrpSpPr>
            <p:grpSpPr>
              <a:xfrm>
                <a:off x="3759573" y="1398276"/>
                <a:ext cx="704767" cy="190484"/>
                <a:chOff x="3982065" y="1057201"/>
                <a:chExt cx="704767" cy="190484"/>
              </a:xfrm>
            </p:grpSpPr>
            <p:cxnSp>
              <p:nvCxnSpPr>
                <p:cNvPr id="127" name="Straight Connector 126"/>
                <p:cNvCxnSpPr/>
                <p:nvPr/>
              </p:nvCxnSpPr>
              <p:spPr bwMode="auto">
                <a:xfrm>
                  <a:off x="3982065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Straight Connector 127"/>
                <p:cNvCxnSpPr/>
                <p:nvPr/>
              </p:nvCxnSpPr>
              <p:spPr bwMode="auto">
                <a:xfrm>
                  <a:off x="4331110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/>
                <p:nvPr/>
              </p:nvCxnSpPr>
              <p:spPr bwMode="auto">
                <a:xfrm>
                  <a:off x="4686832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5171993" y="1398276"/>
                <a:ext cx="687883" cy="190484"/>
                <a:chOff x="4005626" y="1057201"/>
                <a:chExt cx="687883" cy="190484"/>
              </a:xfrm>
            </p:grpSpPr>
            <p:cxnSp>
              <p:nvCxnSpPr>
                <p:cNvPr id="124" name="Straight Connector 123"/>
                <p:cNvCxnSpPr/>
                <p:nvPr/>
              </p:nvCxnSpPr>
              <p:spPr bwMode="auto">
                <a:xfrm>
                  <a:off x="4005626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5" name="Straight Connector 124"/>
                <p:cNvCxnSpPr/>
                <p:nvPr/>
              </p:nvCxnSpPr>
              <p:spPr bwMode="auto">
                <a:xfrm>
                  <a:off x="4346126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6" name="Straight Connector 125"/>
                <p:cNvCxnSpPr/>
                <p:nvPr/>
              </p:nvCxnSpPr>
              <p:spPr bwMode="auto">
                <a:xfrm>
                  <a:off x="4693509" y="1057201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4" name="Group 113"/>
              <p:cNvGrpSpPr/>
              <p:nvPr/>
            </p:nvGrpSpPr>
            <p:grpSpPr>
              <a:xfrm>
                <a:off x="545191" y="1230277"/>
                <a:ext cx="5648304" cy="392488"/>
                <a:chOff x="393216" y="5981716"/>
                <a:chExt cx="5648304" cy="392488"/>
              </a:xfrm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393216" y="6073841"/>
                  <a:ext cx="1099526" cy="275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Calendar Year</a:t>
                  </a: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2198398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2016</a:t>
                  </a: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3581825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2017</a:t>
                  </a: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5017798" y="6073841"/>
                  <a:ext cx="490683" cy="3003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1858944" y="6153632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>
                  <a:off x="3256504" y="615155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/>
                <p:cNvCxnSpPr/>
                <p:nvPr/>
              </p:nvCxnSpPr>
              <p:spPr bwMode="auto">
                <a:xfrm>
                  <a:off x="4671693" y="615155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3" name="Straight Connector 122"/>
                <p:cNvCxnSpPr/>
                <p:nvPr/>
              </p:nvCxnSpPr>
              <p:spPr bwMode="auto">
                <a:xfrm>
                  <a:off x="6041520" y="5981716"/>
                  <a:ext cx="0" cy="190484"/>
                </a:xfrm>
                <a:prstGeom prst="line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15" name="Straight Connector 114"/>
              <p:cNvCxnSpPr/>
              <p:nvPr/>
            </p:nvCxnSpPr>
            <p:spPr bwMode="auto">
              <a:xfrm>
                <a:off x="-238028" y="1370286"/>
                <a:ext cx="6427235" cy="0"/>
              </a:xfrm>
              <a:prstGeom prst="line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" name="Rectangle 35"/>
            <p:cNvSpPr/>
            <p:nvPr/>
          </p:nvSpPr>
          <p:spPr>
            <a:xfrm>
              <a:off x="1944483" y="3837801"/>
              <a:ext cx="4284705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CLAS12 Construction/Installation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931428" y="205530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60171" y="2901832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83423" y="4697505"/>
              <a:ext cx="2506072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SHMS Construction/Installation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177345" y="4039543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0775" y="832931"/>
              <a:ext cx="8156025" cy="329427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CEBAF Three-Year  Schedule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0027" y="872068"/>
              <a:ext cx="742354" cy="247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Feb 2016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352800" y="4063929"/>
              <a:ext cx="1119823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Non-CLAS12 Ops*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77345" y="4894676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689708" y="5638800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174413" y="2705891"/>
              <a:ext cx="563629" cy="233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971800" y="4086485"/>
              <a:ext cx="2628464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2957382" y="4958602"/>
              <a:ext cx="2002789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607180" y="4343400"/>
              <a:ext cx="566217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Rectangle 49"/>
            <p:cNvSpPr/>
            <p:nvPr/>
          </p:nvSpPr>
          <p:spPr>
            <a:xfrm>
              <a:off x="2838980" y="2590800"/>
              <a:ext cx="1442507" cy="247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SBS Construction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>
              <a:off x="2971800" y="2854960"/>
              <a:ext cx="2341261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3319463"/>
              <a:ext cx="3810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31" y="2444367"/>
              <a:ext cx="30480" cy="213360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8382023" y="4212196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633" y="5765485"/>
              <a:ext cx="68687" cy="2682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950" y="4241052"/>
              <a:ext cx="68687" cy="268225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 bwMode="auto">
            <a:xfrm flipV="1">
              <a:off x="3051474" y="5899839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3503415" y="5900470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4724400" y="5911413"/>
              <a:ext cx="384048" cy="1587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5386512" y="5909996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6598746" y="5825843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43619" y="4935161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35611" y="4943112"/>
              <a:ext cx="533603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Comm.</a:t>
              </a:r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960171" y="5195048"/>
              <a:ext cx="14967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5378561" y="5195621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761" y="5091952"/>
              <a:ext cx="68687" cy="2682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6615694" y="5119872"/>
              <a:ext cx="52540" cy="1341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5615650" y="4338371"/>
              <a:ext cx="302407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4723755" y="2320057"/>
              <a:ext cx="384048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3510866" y="2326428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5378561" y="2319071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flipV="1">
              <a:off x="3063986" y="2324100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>
              <a:off x="4978395" y="5616995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3510866" y="3178482"/>
              <a:ext cx="44805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063986" y="3176154"/>
              <a:ext cx="310896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085999" y="2826683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 flipV="1">
              <a:off x="4723755" y="3178798"/>
              <a:ext cx="384048" cy="1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5378561" y="3177812"/>
              <a:ext cx="539496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5615650" y="4338761"/>
              <a:ext cx="14967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Rectangle 79"/>
            <p:cNvSpPr/>
            <p:nvPr/>
          </p:nvSpPr>
          <p:spPr>
            <a:xfrm>
              <a:off x="5457916" y="407072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85999" y="1957730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085999" y="5522845"/>
              <a:ext cx="835292" cy="311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Opportunistic</a:t>
              </a:r>
            </a:p>
            <a:p>
              <a:pPr marL="0" marR="0" lvl="0" indent="0" algn="ctr" defTabSz="91440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>
              <a:off x="6492901" y="2321536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7166319" y="2318477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>
            <a:xfrm>
              <a:off x="6682417" y="4070728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682417" y="2919453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647294" y="2055681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689708" y="4951063"/>
              <a:ext cx="557910" cy="21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</a:p>
          </p:txBody>
        </p:sp>
        <p:cxnSp>
          <p:nvCxnSpPr>
            <p:cNvPr id="89" name="Straight Connector 88"/>
            <p:cNvCxnSpPr/>
            <p:nvPr/>
          </p:nvCxnSpPr>
          <p:spPr bwMode="auto">
            <a:xfrm>
              <a:off x="6492901" y="3188229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7166319" y="3185170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6492901" y="4341168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7166319" y="4338109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6492901" y="5207860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7166319" y="5204801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6492901" y="5915526"/>
              <a:ext cx="42976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7166319" y="5912467"/>
              <a:ext cx="484632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8107772" y="2318477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8110820" y="3184716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8107772" y="4334440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8110820" y="5201775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8105536" y="5907745"/>
              <a:ext cx="155448" cy="0"/>
            </a:xfrm>
            <a:prstGeom prst="line">
              <a:avLst/>
            </a:prstGeom>
            <a:solidFill>
              <a:srgbClr val="4F81BD"/>
            </a:solidFill>
            <a:ln w="1270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2" name="TextBox 141"/>
          <p:cNvSpPr txBox="1"/>
          <p:nvPr/>
        </p:nvSpPr>
        <p:spPr>
          <a:xfrm>
            <a:off x="119854" y="6022916"/>
            <a:ext cx="2563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 Potential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Summer 2016 run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Future Projects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50642"/>
            <a:ext cx="82865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FY17-20)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Standard 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(September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review to be scheduled </a:t>
            </a:r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late</a:t>
            </a:r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 –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Technical, cost &amp; schedule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Now hope for FY18 start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  Chinese collaboration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lots of good feedback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6125" algn="l"/>
                <a:tab pos="1082675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  Collaboration briefing to DOE-NP</a:t>
            </a:r>
          </a:p>
          <a:p>
            <a:pPr>
              <a:buClr>
                <a:srgbClr val="C00000"/>
              </a:buClr>
              <a:tabLst>
                <a:tab pos="569913" algn="l"/>
                <a:tab pos="1082675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(Nov. 2015)</a:t>
            </a: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886200"/>
            <a:ext cx="3403938" cy="229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2874" y="963328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972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PAC44</a:t>
            </a:r>
            <a:endParaRPr lang="en-US" sz="2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00005"/>
            <a:ext cx="8458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for week of July 25</a:t>
            </a:r>
          </a:p>
          <a:p>
            <a:r>
              <a:rPr lang="en-US" sz="17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Proposals were due Monday, June </a:t>
            </a:r>
            <a:r>
              <a:rPr lang="en-US" sz="17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7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en-US" sz="1050" dirty="0" smtClean="0">
              <a:solidFill>
                <a:prstClr val="black"/>
              </a:solidFill>
            </a:endParaRPr>
          </a:p>
          <a:p>
            <a:endParaRPr lang="en-US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5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Charge</a:t>
            </a:r>
            <a:r>
              <a:rPr lang="en-US" sz="175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05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105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Review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proposals, previously conditionally approved proposals, and letters of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intent</a:t>
            </a:r>
            <a:r>
              <a:rPr lang="en-US" sz="175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experiments that will utilize the 12 </a:t>
            </a:r>
            <a:r>
              <a:rPr lang="en-US" sz="17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upgrade of CEBAF and provide advice on their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scientific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merit, technical feasibility and resource requirements.</a:t>
            </a:r>
          </a:p>
          <a:p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Identify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proposals with high-quality physics that, represent high quality physics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within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range of scientific importance represented by the previously approved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12 </a:t>
            </a:r>
            <a:r>
              <a:rPr lang="en-US" sz="17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proposals and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recommend for </a:t>
            </a:r>
            <a:r>
              <a:rPr lang="en-US" sz="17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approval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Also provide a recommendation on scientific rating and beam time allocation for proposals newly recommended for approval.</a:t>
            </a:r>
          </a:p>
          <a:p>
            <a:endParaRPr lang="en-US" sz="17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Identify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other proposals with physics that have the potential for falling into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category pending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clarification of scientific and/or technical issues and recommend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17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conditional approval</a:t>
            </a:r>
            <a:r>
              <a:rPr lang="en-US" sz="17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Provide comments on technical and scientific issues that should 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 addressed </a:t>
            </a:r>
            <a:r>
              <a:rPr lang="en-US" sz="17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the proponents prior to review at a future PAC</a:t>
            </a:r>
            <a:r>
              <a:rPr lang="en-US" sz="175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304800"/>
            <a:ext cx="2557495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3 returning C2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9 new proposals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 returning C2 run group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2 new run groups (Hall B)</a:t>
            </a:r>
          </a:p>
          <a:p>
            <a:r>
              <a:rPr lang="en-US" dirty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run group </a:t>
            </a:r>
            <a:r>
              <a:rPr lang="en-US" dirty="0" smtClean="0">
                <a:solidFill>
                  <a:srgbClr val="C00000"/>
                </a:solidFill>
              </a:rPr>
              <a:t>additions</a:t>
            </a:r>
          </a:p>
          <a:p>
            <a:r>
              <a:rPr lang="en-US" dirty="0">
                <a:solidFill>
                  <a:srgbClr val="C00000"/>
                </a:solidFill>
              </a:rPr>
              <a:t>9</a:t>
            </a:r>
            <a:r>
              <a:rPr lang="en-US" dirty="0" smtClean="0">
                <a:solidFill>
                  <a:srgbClr val="C00000"/>
                </a:solidFill>
              </a:rPr>
              <a:t> LOI’s</a:t>
            </a:r>
          </a:p>
        </p:txBody>
      </p:sp>
    </p:spTree>
    <p:extLst>
      <p:ext uri="{BB962C8B-B14F-4D97-AF65-F5344CB8AC3E}">
        <p14:creationId xmlns:p14="http://schemas.microsoft.com/office/powerpoint/2010/main" val="9995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PAC44 Approvals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3" y="990600"/>
            <a:ext cx="8585075" cy="5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16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PAC44 Results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0" y="914401"/>
            <a:ext cx="889260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45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806" y="440267"/>
            <a:ext cx="8229600" cy="397933"/>
          </a:xfrm>
        </p:spPr>
        <p:txBody>
          <a:bodyPr/>
          <a:lstStyle/>
          <a:p>
            <a:pPr lvl="0" defTabSz="914400" fontAlgn="b"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GeV Approved Experiments by Physics Topics</a:t>
            </a:r>
            <a:b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080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838200"/>
            <a:ext cx="8854154" cy="5564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250"/>
            <a:ext cx="9144000" cy="94773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Approved Experiments by PAC Days</a:t>
            </a:r>
            <a:b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6992" y="5791200"/>
            <a:ext cx="3453318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  Decade of Experiments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7" y="1219200"/>
            <a:ext cx="874979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Jeopardy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Process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Requested a proposal from UGBOD at January 2016 meeting. UGBOD gave some guidance, but not consensus.</a:t>
            </a:r>
          </a:p>
          <a:p>
            <a:r>
              <a:rPr lang="en-US" dirty="0"/>
              <a:t> </a:t>
            </a:r>
            <a:r>
              <a:rPr lang="en-US" dirty="0" smtClean="0"/>
              <a:t>Generated a proposal in April, sent to hall leaders and UGBOD. Got email feedback from UGBOD. </a:t>
            </a:r>
          </a:p>
          <a:p>
            <a:r>
              <a:rPr lang="en-US" dirty="0"/>
              <a:t> </a:t>
            </a:r>
            <a:r>
              <a:rPr lang="en-US" dirty="0" smtClean="0"/>
              <a:t>Added explanatory text to address feedback from UGBOD.</a:t>
            </a:r>
          </a:p>
          <a:p>
            <a:r>
              <a:rPr lang="en-US" dirty="0" smtClean="0"/>
              <a:t>May 2016 – reached consensus on present draft for discussion at user meeting.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Rationale</a:t>
            </a:r>
          </a:p>
          <a:p>
            <a:r>
              <a:rPr lang="en-US" dirty="0" smtClean="0"/>
              <a:t>Use normal yearly PAC for ~4 years to address all presently approved proposals that have not been scheduled, plus new proposals in the next few years. Estimate ~5-10 proposals per meeting</a:t>
            </a:r>
          </a:p>
          <a:p>
            <a:r>
              <a:rPr lang="en-US" dirty="0"/>
              <a:t> </a:t>
            </a:r>
            <a:r>
              <a:rPr lang="en-US" dirty="0" smtClean="0"/>
              <a:t>Will start in 2019 to reach steady state </a:t>
            </a:r>
            <a:r>
              <a:rPr lang="en-US" dirty="0"/>
              <a:t>in 2024 - proposals that have been approved for 4 years or more but are not scheduled will be considered in Jeopardy. </a:t>
            </a:r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1900" b="1" dirty="0" smtClean="0">
                <a:solidFill>
                  <a:srgbClr val="C00000"/>
                </a:solidFill>
              </a:rPr>
              <a:t>More </a:t>
            </a:r>
            <a:r>
              <a:rPr lang="en-US" sz="1900" b="1" dirty="0" smtClean="0">
                <a:solidFill>
                  <a:srgbClr val="C00000"/>
                </a:solidFill>
              </a:rPr>
              <a:t>details in posted document</a:t>
            </a:r>
            <a:endParaRPr lang="en-US" sz="19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3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89" y="1229710"/>
            <a:ext cx="8767011" cy="5055680"/>
          </a:xfrm>
        </p:spPr>
        <p:txBody>
          <a:bodyPr>
            <a:noAutofit/>
          </a:bodyPr>
          <a:lstStyle/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b="1" dirty="0" smtClean="0"/>
              <a:t>Omnibus FY16</a:t>
            </a:r>
            <a:r>
              <a:rPr lang="en-US" sz="2000" dirty="0" smtClean="0"/>
              <a:t>: </a:t>
            </a:r>
            <a:r>
              <a:rPr lang="en-US" sz="2000" dirty="0" err="1" smtClean="0"/>
              <a:t>JLab</a:t>
            </a:r>
            <a:r>
              <a:rPr lang="en-US" sz="2000" dirty="0" smtClean="0"/>
              <a:t>  allocation is $1.5M below Pres. budget. </a:t>
            </a:r>
          </a:p>
          <a:p>
            <a:pPr marL="1030288" lvl="1" indent="-461963">
              <a:spcAft>
                <a:spcPts val="500"/>
              </a:spcAft>
              <a:buFont typeface="Arial" panose="020B0604020202020204" pitchFamily="34" charset="0"/>
              <a:buChar char="̶"/>
            </a:pPr>
            <a:r>
              <a:rPr lang="en-US" dirty="0" smtClean="0"/>
              <a:t>Keep 16 weeks running; Retain staff</a:t>
            </a:r>
          </a:p>
          <a:p>
            <a:pPr marL="1030288" lvl="1" indent="-461963">
              <a:spcAft>
                <a:spcPts val="500"/>
              </a:spcAft>
              <a:buFont typeface="Arial" panose="020B0604020202020204" pitchFamily="34" charset="0"/>
              <a:buChar char="̶"/>
            </a:pPr>
            <a:r>
              <a:rPr lang="en-US" dirty="0" smtClean="0"/>
              <a:t>Delay some activities, accelerator spares </a:t>
            </a:r>
            <a:r>
              <a:rPr lang="en-US" dirty="0" smtClean="0">
                <a:sym typeface="Wingdings 3"/>
              </a:rPr>
              <a:t> increased risk, little margin</a:t>
            </a:r>
          </a:p>
          <a:p>
            <a:pPr marL="457200" indent="-457200">
              <a:spcAft>
                <a:spcPts val="500"/>
              </a:spcAft>
              <a:buNone/>
              <a:tabLst>
                <a:tab pos="914400" algn="l"/>
              </a:tabLst>
            </a:pPr>
            <a:endParaRPr lang="en-US" sz="800" dirty="0" smtClean="0">
              <a:sym typeface="Wingdings 3"/>
            </a:endParaRPr>
          </a:p>
          <a:p>
            <a:pPr marL="457200" indent="-457200">
              <a:spcAft>
                <a:spcPts val="500"/>
              </a:spcAft>
              <a:tabLst>
                <a:tab pos="914400" algn="l"/>
              </a:tabLst>
            </a:pPr>
            <a:r>
              <a:rPr lang="en-US" sz="2000" b="1" dirty="0" smtClean="0"/>
              <a:t>FY2017</a:t>
            </a:r>
          </a:p>
          <a:p>
            <a:pPr marL="1025525" lvl="1" indent="-511175">
              <a:spcAft>
                <a:spcPts val="500"/>
              </a:spcAft>
            </a:pPr>
            <a:r>
              <a:rPr lang="en-US" dirty="0" smtClean="0"/>
              <a:t>Pres</a:t>
            </a:r>
            <a:r>
              <a:rPr lang="en-US" dirty="0"/>
              <a:t>. Budget release Feb. 9: NP at $</a:t>
            </a:r>
            <a:r>
              <a:rPr lang="en-US" dirty="0" smtClean="0"/>
              <a:t>636M, </a:t>
            </a:r>
            <a:r>
              <a:rPr lang="en-US" dirty="0"/>
              <a:t>an increase of </a:t>
            </a:r>
            <a:r>
              <a:rPr lang="en-US" dirty="0" smtClean="0"/>
              <a:t>$18M (3%)</a:t>
            </a:r>
          </a:p>
          <a:p>
            <a:pPr marL="1425575" lvl="2" indent="-398463">
              <a:spcAft>
                <a:spcPts val="500"/>
              </a:spcAft>
            </a:pPr>
            <a:r>
              <a:rPr lang="en-US" dirty="0" smtClean="0"/>
              <a:t>Major increases in isotope program ($8M) and RHIC/BNL ($7.5M)</a:t>
            </a:r>
          </a:p>
          <a:p>
            <a:pPr marL="1425575" lvl="2" indent="-398463">
              <a:spcAft>
                <a:spcPts val="500"/>
              </a:spcAft>
            </a:pPr>
            <a:r>
              <a:rPr lang="en-US" dirty="0" err="1" smtClean="0"/>
              <a:t>JLab</a:t>
            </a:r>
            <a:r>
              <a:rPr lang="en-US" dirty="0" smtClean="0"/>
              <a:t> ops up $5.5M but insufficient for full operation</a:t>
            </a:r>
          </a:p>
          <a:p>
            <a:pPr marL="1025525" lvl="1" indent="-511175">
              <a:spcAft>
                <a:spcPts val="500"/>
              </a:spcAft>
            </a:pPr>
            <a:r>
              <a:rPr lang="en-US" dirty="0" smtClean="0">
                <a:solidFill>
                  <a:prstClr val="black"/>
                </a:solidFill>
              </a:rPr>
              <a:t>Senate mark: $636M</a:t>
            </a:r>
            <a:endParaRPr lang="en-US" dirty="0">
              <a:solidFill>
                <a:prstClr val="black"/>
              </a:solidFill>
            </a:endParaRPr>
          </a:p>
          <a:p>
            <a:pPr marL="1425575" lvl="2" indent="-398463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 smtClean="0">
                <a:solidFill>
                  <a:prstClr val="black"/>
                </a:solidFill>
              </a:rPr>
              <a:t>Language for FRIB construction and RHIC ops</a:t>
            </a:r>
          </a:p>
          <a:p>
            <a:pPr marL="1027113" lvl="1" indent="-512763">
              <a:spcAft>
                <a:spcPts val="500"/>
              </a:spcAft>
            </a:pPr>
            <a:r>
              <a:rPr lang="en-US" dirty="0" smtClean="0">
                <a:solidFill>
                  <a:prstClr val="black"/>
                </a:solidFill>
              </a:rPr>
              <a:t>House Mark: $620M</a:t>
            </a:r>
          </a:p>
          <a:p>
            <a:pPr marL="1425575" lvl="2" indent="-398463"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 smtClean="0">
                <a:solidFill>
                  <a:prstClr val="black"/>
                </a:solidFill>
              </a:rPr>
              <a:t>Language for FRIB construction, RHIC and CEBAF ops</a:t>
            </a:r>
            <a:r>
              <a:rPr lang="en-US" sz="2000" dirty="0">
                <a:solidFill>
                  <a:srgbClr val="002060"/>
                </a:solidFill>
              </a:rPr>
              <a:t>	</a:t>
            </a:r>
            <a:endParaRPr lang="en-US" sz="2000" dirty="0">
              <a:solidFill>
                <a:srgbClr val="002060"/>
              </a:solidFill>
            </a:endParaRPr>
          </a:p>
          <a:p>
            <a:pPr marL="1027113" lvl="1" indent="-512763">
              <a:spcAft>
                <a:spcPts val="500"/>
              </a:spcAft>
            </a:pPr>
            <a:r>
              <a:rPr lang="en-US" sz="2000" dirty="0" smtClean="0"/>
              <a:t>Now looking at 6 month CR...</a:t>
            </a:r>
            <a:endParaRPr lang="en-US" dirty="0"/>
          </a:p>
          <a:p>
            <a:pPr marL="227012" indent="0">
              <a:spcAft>
                <a:spcPts val="500"/>
              </a:spcAft>
              <a:buNone/>
              <a:tabLst>
                <a:tab pos="914400" algn="l"/>
              </a:tabLst>
            </a:pPr>
            <a:r>
              <a:rPr lang="en-US" sz="2000" dirty="0" smtClean="0">
                <a:solidFill>
                  <a:srgbClr val="002060"/>
                </a:solidFill>
              </a:rPr>
              <a:t>	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pPr lvl="0" defTabSz="914400">
              <a:lnSpc>
                <a:spcPts val="3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ea typeface="+mn-ea"/>
              </a:rPr>
              <a:t>Budget: </a:t>
            </a:r>
            <a:r>
              <a:rPr lang="en-US" sz="3200" dirty="0" smtClean="0">
                <a:solidFill>
                  <a:prstClr val="black"/>
                </a:solidFill>
                <a:ea typeface="+mn-ea"/>
              </a:rPr>
              <a:t>FY16; </a:t>
            </a:r>
            <a:r>
              <a:rPr lang="en-US" sz="3200" dirty="0">
                <a:solidFill>
                  <a:prstClr val="black"/>
                </a:solidFill>
                <a:ea typeface="+mn-ea"/>
              </a:rPr>
              <a:t>FY17 </a:t>
            </a:r>
            <a:r>
              <a:rPr lang="en-US" sz="3200" dirty="0" smtClean="0">
                <a:solidFill>
                  <a:prstClr val="black"/>
                </a:solidFill>
                <a:ea typeface="+mn-ea"/>
              </a:rPr>
              <a:t>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30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err="1" smtClean="0"/>
              <a:t>JLab</a:t>
            </a:r>
            <a:r>
              <a:rPr lang="en-US" sz="3200" dirty="0" smtClean="0"/>
              <a:t> Operations Budget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8"/>
            <a:ext cx="8229600" cy="524380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During FY01-FY12, CEBAF ops averaged 34.5 weeks/year      (best year FY05 at 42 weeks)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For 12 GeV era we estimate “optimal” operations at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37 weeks per year</a:t>
            </a:r>
            <a:r>
              <a:rPr lang="en-US" dirty="0" smtClean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FY17 Pres. Budget includes </a:t>
            </a:r>
            <a:r>
              <a:rPr lang="en-US" sz="2400" dirty="0" err="1" smtClean="0"/>
              <a:t>JLab</a:t>
            </a:r>
            <a:r>
              <a:rPr lang="en-US" sz="2400" dirty="0" smtClean="0"/>
              <a:t> ops at $104M.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- 	would fund 23 weeks (+ 3 weeks from 12 GeV project)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FY18+ at cost of living implies 23 weeks/year running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(62% of optimal)</a:t>
            </a:r>
          </a:p>
          <a:p>
            <a:pPr>
              <a:lnSpc>
                <a:spcPct val="120000"/>
              </a:lnSpc>
            </a:pPr>
            <a:endParaRPr lang="en-US" sz="2400" dirty="0" smtClean="0"/>
          </a:p>
          <a:p>
            <a:pPr marL="457200" indent="-457200">
              <a:lnSpc>
                <a:spcPct val="120000"/>
              </a:lnSpc>
            </a:pPr>
            <a:r>
              <a:rPr lang="en-US" sz="2400" dirty="0" smtClean="0"/>
              <a:t>We propose FY18+ at 30 weeks/year (81%), will require ~$6M increase in operations budget.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620000" cy="483524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Some Recent Results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Upgrade </a:t>
            </a:r>
            <a:r>
              <a:rPr lang="en-US" sz="2400" dirty="0" smtClean="0"/>
              <a:t>status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PAC 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Budgets 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JLEIC</a:t>
            </a:r>
          </a:p>
          <a:p>
            <a:pPr marL="569913" indent="-569913">
              <a:lnSpc>
                <a:spcPct val="150000"/>
              </a:lnSpc>
            </a:pPr>
            <a:r>
              <a:rPr lang="en-US" sz="2400" dirty="0" smtClean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947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984677"/>
            <a:ext cx="4648200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u="sng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4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4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JLEIC </a:t>
            </a:r>
            <a:r>
              <a:rPr lang="en-US" sz="14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Figure 8 Concept</a:t>
            </a:r>
          </a:p>
          <a:p>
            <a:pPr defTabSz="457200">
              <a:defRPr/>
            </a:pPr>
            <a:endParaRPr lang="en-US" sz="500" b="1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indent="-284163" defTabSz="457200"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Initial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configuration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</a:t>
            </a:r>
          </a:p>
          <a:p>
            <a:pPr lvl="1" indent="-171450" defTabSz="457200"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3-10 GeV on 20-100 GeV </a:t>
            </a:r>
            <a:r>
              <a:rPr lang="en-US" sz="13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ep/eA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collider</a:t>
            </a:r>
          </a:p>
          <a:p>
            <a:pPr lvl="1" indent="-171450" defTabSz="457200"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Optimized for high ion beam polarization: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polarized deuterons</a:t>
            </a:r>
          </a:p>
          <a:p>
            <a:pPr marL="461963" lvl="1" indent="-176213" defTabSz="457200"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Luminosity: </a:t>
            </a:r>
          </a:p>
          <a:p>
            <a:pPr marL="1028700" lvl="2" indent="-285750" defTabSz="457200">
              <a:buFont typeface="Wingdings" panose="05000000000000000000" pitchFamily="2" charset="2"/>
              <a:buChar char="§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up to few x 10</a:t>
            </a:r>
            <a:r>
              <a:rPr lang="en-US" sz="13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34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e-nucleons cm</a:t>
            </a:r>
            <a:r>
              <a:rPr lang="en-US" sz="13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-2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s</a:t>
            </a:r>
            <a:r>
              <a:rPr lang="en-US" sz="1300" baseline="30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-1 </a:t>
            </a:r>
          </a:p>
          <a:p>
            <a:pPr marL="284163" lvl="2" indent="-284163" defTabSz="457200">
              <a:spcAft>
                <a:spcPts val="60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</a:t>
            </a: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risk</a:t>
            </a:r>
            <a:endParaRPr lang="en-US" sz="1300" b="1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lvl="2" indent="-284163" defTabSz="457200"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Upgradable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to higher energies </a:t>
            </a:r>
          </a:p>
          <a:p>
            <a:pPr marL="0" lvl="2" defTabSz="457200"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250 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GeV protons + 20 GeV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electrons</a:t>
            </a:r>
          </a:p>
          <a:p>
            <a:pPr marL="0" lvl="2" defTabSz="457200">
              <a:defRPr/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lvl="2" indent="-284163" defTabSz="457200">
              <a:buSzPct val="100000"/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timeframe for Construction 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</a:p>
          <a:p>
            <a:pPr marL="0" lvl="2" defTabSz="457200">
              <a:buSzPct val="70000"/>
              <a:defRPr/>
            </a:pP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consistent 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lvl="2" defTabSz="457200">
              <a:buSzPct val="70000"/>
              <a:defRPr/>
            </a:pPr>
            <a:endParaRPr lang="en-US" sz="5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lvl="2" indent="-284163" defTabSz="457200">
              <a:spcAft>
                <a:spcPts val="600"/>
              </a:spcAft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Thorough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estimate </a:t>
            </a: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completed</a:t>
            </a:r>
          </a:p>
          <a:p>
            <a:pPr marL="0" lvl="2" defTabSz="457200">
              <a:spcAft>
                <a:spcPts val="600"/>
              </a:spcAft>
              <a:defRPr/>
            </a:pP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presented </a:t>
            </a: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to NSAC EIC Review</a:t>
            </a:r>
          </a:p>
          <a:p>
            <a:pPr marL="284163" lvl="2" indent="-284163" defTabSz="457200"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</a:p>
          <a:p>
            <a:pPr marL="171450" lvl="0" indent="-171450" defTabSz="457200">
              <a:buFont typeface="Arial" panose="020B0604020202020204" pitchFamily="34" charset="0"/>
              <a:buChar char="•"/>
              <a:defRPr/>
            </a:pPr>
            <a:endParaRPr lang="en-US" sz="13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Wingdings 3"/>
              <a:buChar char="&quot;"/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White Paper Requirements</a:t>
            </a:r>
          </a:p>
          <a:p>
            <a:pPr marL="171450" lvl="2" indent="-171450" defTabSz="457200">
              <a:buFont typeface="Wingdings 3"/>
              <a:buChar char="&quot;"/>
              <a:defRPr/>
            </a:pPr>
            <a:endParaRPr lang="en-US" sz="1300" b="1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defTabSz="457200">
              <a:defRPr/>
            </a:pPr>
            <a:r>
              <a:rPr lang="en-US" sz="14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Current Activities</a:t>
            </a:r>
          </a:p>
          <a:p>
            <a:pPr defTabSz="457200">
              <a:defRPr/>
            </a:pPr>
            <a:endParaRPr lang="en-US" sz="500" b="1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4163" indent="-284163" defTabSz="457200">
              <a:buFontTx/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Site evaluation (VA funds)</a:t>
            </a:r>
          </a:p>
          <a:p>
            <a:pPr marL="284163" indent="-284163" defTabSz="457200"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Accelerator, detector R&amp;D</a:t>
            </a:r>
          </a:p>
          <a:p>
            <a:pPr marL="284163" lvl="0" indent="-284163" defTabSz="457200"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Design optimization</a:t>
            </a:r>
          </a:p>
          <a:p>
            <a:pPr marL="284163" lvl="0" indent="-284163" defTabSz="457200">
              <a:buBlip>
                <a:blip r:embed="rId3"/>
              </a:buBlip>
              <a:defRPr/>
            </a:pPr>
            <a:r>
              <a:rPr lang="en-US" sz="13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reduction</a:t>
            </a:r>
            <a:endParaRPr lang="en-US" sz="13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17924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Arial" charset="0"/>
              </a:rPr>
              <a:t>EIC at Jefferson </a:t>
            </a: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Lab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42"/>
            <a:ext cx="1676400" cy="71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/>
          <a:stretch/>
        </p:blipFill>
        <p:spPr bwMode="auto">
          <a:xfrm>
            <a:off x="3965944" y="1010515"/>
            <a:ext cx="517805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1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</p:spPr>
        <p:txBody>
          <a:bodyPr/>
          <a:lstStyle/>
          <a:p>
            <a:r>
              <a:rPr lang="en-US" b="1" dirty="0" smtClean="0">
                <a:latin typeface="Arial "/>
              </a:rPr>
              <a:t>EIC Developments</a:t>
            </a:r>
            <a:endParaRPr lang="en-US" b="1" dirty="0">
              <a:latin typeface="Arial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71" y="12192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being planned for this year</a:t>
            </a: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SLAC, LBNL will increase involvement in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 Yoshida joined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2016 to lead the JLEIC physics/detector effort</a:t>
            </a:r>
          </a:p>
          <a:p>
            <a:pPr marL="461963" indent="-4619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meeting at ANL July 7-10, 2016</a:t>
            </a:r>
          </a:p>
          <a:p>
            <a:pPr marL="461963" indent="-4619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DOE-NP will increase EIC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R&amp;D in FY17 </a:t>
            </a:r>
          </a:p>
          <a:p>
            <a:pPr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–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Through ‘tax’ on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/BNL</a:t>
            </a:r>
          </a:p>
          <a:p>
            <a:pPr>
              <a:buClr>
                <a:srgbClr val="C00000"/>
              </a:buClr>
              <a:buSzPct val="120000"/>
              <a:tabLst>
                <a:tab pos="514350" algn="l"/>
                <a:tab pos="914400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</a:rPr>
              <a:t>–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Peer review planned for summer 2016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Outlook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05000"/>
            <a:ext cx="358140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858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ev2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572000"/>
            <a:ext cx="1876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743200"/>
            <a:ext cx="11699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SSMcover1280x1024lattice"/>
          <p:cNvPicPr>
            <a:picLocks noChangeAspect="1" noChangeArrowheads="1"/>
          </p:cNvPicPr>
          <p:nvPr/>
        </p:nvPicPr>
        <p:blipFill>
          <a:blip r:embed="rId6" cstate="print"/>
          <a:srcRect t="6697"/>
          <a:stretch>
            <a:fillRect/>
          </a:stretch>
        </p:blipFill>
        <p:spPr bwMode="auto">
          <a:xfrm>
            <a:off x="1524000" y="4876800"/>
            <a:ext cx="1676400" cy="125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914400"/>
            <a:ext cx="1657350" cy="138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581400"/>
            <a:ext cx="2447734" cy="6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914400"/>
            <a:ext cx="2045443" cy="14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4020" y="4648200"/>
            <a:ext cx="15155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152400" y="812832"/>
            <a:ext cx="8791575" cy="5587968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 on the floor have done well – hope for early results soon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to complete upgrade, begin commissioning and full operations during the next year</a:t>
            </a:r>
          </a:p>
          <a:p>
            <a:pPr marL="0" indent="0"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1963" indent="-461963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PAC44 very active, new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procedures working well</a:t>
            </a:r>
          </a:p>
          <a:p>
            <a:pPr marL="461963" indent="-461963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Jeopardy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policy in final stage</a:t>
            </a: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budgets appear challenging</a:t>
            </a:r>
          </a:p>
          <a:p>
            <a:pPr marL="0" indent="0">
              <a:buNone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EIC science and designs are making good progress</a:t>
            </a:r>
          </a:p>
          <a:p>
            <a:pPr marL="461963" indent="-461963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ppo_po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2869411" cy="24235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400" y="4648200"/>
            <a:ext cx="8194182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D60093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Polarized Electrons for Polarized Positrons (</a:t>
            </a:r>
            <a:r>
              <a:rPr lang="en-US" sz="1600" b="1" dirty="0" err="1">
                <a:solidFill>
                  <a:srgbClr val="FF0000"/>
                </a:solidFill>
                <a:latin typeface="Arial" charset="0"/>
              </a:rPr>
              <a:t>PEPPo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experiment in Jefferson Lab’s CEBAF injector demonstrated a new technique for production of polarized positrons.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Polarized Positrons for Research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5562600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3366FF"/>
                </a:solidFill>
                <a:latin typeface="Arial" charset="0"/>
                <a:cs typeface="Times New Roman"/>
              </a:rPr>
              <a:t>D. Abbott </a:t>
            </a:r>
            <a:r>
              <a:rPr lang="en-US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et al</a:t>
            </a:r>
            <a:r>
              <a:rPr lang="en-US" sz="1200" dirty="0">
                <a:solidFill>
                  <a:srgbClr val="3366FF"/>
                </a:solidFill>
                <a:latin typeface="Arial" charset="0"/>
                <a:cs typeface="Times New Roman"/>
              </a:rPr>
              <a:t>. (</a:t>
            </a:r>
            <a:r>
              <a:rPr lang="en-US" sz="1200" dirty="0" err="1">
                <a:solidFill>
                  <a:srgbClr val="3366FF"/>
                </a:solidFill>
                <a:latin typeface="Arial" charset="0"/>
                <a:cs typeface="Times New Roman"/>
              </a:rPr>
              <a:t>PEPPo</a:t>
            </a:r>
            <a:r>
              <a:rPr lang="en-US" sz="1200" dirty="0">
                <a:solidFill>
                  <a:srgbClr val="3366FF"/>
                </a:solidFill>
                <a:latin typeface="Arial" charset="0"/>
                <a:cs typeface="Times New Roman"/>
              </a:rPr>
              <a:t> Collaboration). “Production of highly polarized positrons using polarized electrons at MeV energies.” </a:t>
            </a:r>
            <a:endParaRPr lang="en-US" sz="1200" dirty="0" smtClean="0">
              <a:solidFill>
                <a:srgbClr val="3366FF"/>
              </a:solidFill>
              <a:latin typeface="Arial" charset="0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smtClean="0">
                <a:solidFill>
                  <a:srgbClr val="3366FF"/>
                </a:solidFill>
                <a:latin typeface="Arial" charset="0"/>
                <a:cs typeface="Times New Roman"/>
              </a:rPr>
              <a:t>Phys</a:t>
            </a:r>
            <a:r>
              <a:rPr lang="fr-FR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. </a:t>
            </a:r>
            <a:r>
              <a:rPr lang="fr-FR" sz="1200" i="1" dirty="0" err="1">
                <a:solidFill>
                  <a:srgbClr val="3366FF"/>
                </a:solidFill>
                <a:latin typeface="Arial" charset="0"/>
                <a:cs typeface="Times New Roman"/>
              </a:rPr>
              <a:t>Rev</a:t>
            </a:r>
            <a:r>
              <a:rPr lang="fr-FR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. </a:t>
            </a:r>
            <a:r>
              <a:rPr lang="fr-FR" sz="1200" i="1" dirty="0" err="1">
                <a:solidFill>
                  <a:srgbClr val="3366FF"/>
                </a:solidFill>
                <a:latin typeface="Arial" charset="0"/>
                <a:cs typeface="Times New Roman"/>
              </a:rPr>
              <a:t>Lett</a:t>
            </a:r>
            <a:r>
              <a:rPr lang="fr-FR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.</a:t>
            </a:r>
            <a:r>
              <a:rPr lang="fr-FR" sz="1200" dirty="0">
                <a:solidFill>
                  <a:srgbClr val="3366FF"/>
                </a:solidFill>
                <a:latin typeface="Arial" charset="0"/>
                <a:cs typeface="Times New Roman"/>
              </a:rPr>
              <a:t> </a:t>
            </a:r>
            <a:r>
              <a:rPr lang="nb-NO" sz="1200" b="1" dirty="0">
                <a:solidFill>
                  <a:srgbClr val="3366FF"/>
                </a:solidFill>
                <a:latin typeface="Arial" charset="0"/>
                <a:cs typeface="Times New Roman"/>
              </a:rPr>
              <a:t>116</a:t>
            </a:r>
            <a:r>
              <a:rPr lang="nb-NO" sz="1200" dirty="0">
                <a:solidFill>
                  <a:srgbClr val="3366FF"/>
                </a:solidFill>
                <a:latin typeface="Arial" charset="0"/>
                <a:cs typeface="Times New Roman"/>
              </a:rPr>
              <a:t>, 214801</a:t>
            </a:r>
            <a:r>
              <a:rPr lang="fr-FR" sz="1200" dirty="0">
                <a:solidFill>
                  <a:srgbClr val="3366FF"/>
                </a:solidFill>
                <a:latin typeface="Arial" charset="0"/>
                <a:cs typeface="Times New Roman"/>
              </a:rPr>
              <a:t> (2016).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>
                <a:solidFill>
                  <a:srgbClr val="3366FF"/>
                </a:solidFill>
                <a:latin typeface="Arial" charset="0"/>
                <a:cs typeface="Times New Roman"/>
              </a:rPr>
              <a:t>doi</a:t>
            </a:r>
            <a:r>
              <a:rPr lang="fr-FR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: </a:t>
            </a:r>
            <a:r>
              <a:rPr lang="sk-SK" sz="1200" i="1" dirty="0">
                <a:solidFill>
                  <a:srgbClr val="3366FF"/>
                </a:solidFill>
                <a:latin typeface="Arial" charset="0"/>
                <a:cs typeface="Times New Roman"/>
              </a:rPr>
              <a:t>10.1103/PhysRevLett.116.214801</a:t>
            </a:r>
            <a:endParaRPr lang="en-US" sz="1200" i="1" dirty="0">
              <a:solidFill>
                <a:srgbClr val="3366FF"/>
              </a:solidFill>
              <a:latin typeface="Arial" charset="0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6674" y="905470"/>
            <a:ext cx="8276326" cy="92333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latin typeface="Arial" charset="0"/>
              </a:rPr>
              <a:t>Positrons</a:t>
            </a:r>
            <a:r>
              <a:rPr lang="en-US" dirty="0" smtClean="0">
                <a:latin typeface="Arial" charset="0"/>
              </a:rPr>
              <a:t> – the electron’s antiparticle offers new opportunities for research in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Nuclear Physics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Materials Science</a:t>
            </a:r>
            <a:endParaRPr lang="en-US" dirty="0">
              <a:latin typeface="Arial" charset="0"/>
            </a:endParaRPr>
          </a:p>
        </p:txBody>
      </p:sp>
      <p:pic>
        <p:nvPicPr>
          <p:cNvPr id="13" name="Picture 1" descr="cnrsfilaire-grand-549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83" y="6443247"/>
            <a:ext cx="404257" cy="4042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9584" y="5888620"/>
            <a:ext cx="74690" cy="45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1" name="Picture 10" descr="PRLMay2016illustration_F2b-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17" y="1981200"/>
            <a:ext cx="2450983" cy="24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GlueX</a:t>
            </a:r>
            <a:r>
              <a:rPr lang="en-US" dirty="0" smtClean="0"/>
              <a:t> in Hall D</a:t>
            </a:r>
            <a:endParaRPr lang="en-US" dirty="0"/>
          </a:p>
        </p:txBody>
      </p:sp>
      <p:pic>
        <p:nvPicPr>
          <p:cNvPr id="3" name="Picture 2" descr="detector_labels_noplu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4032159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962400"/>
            <a:ext cx="518160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New experiment to study quark confinement </a:t>
            </a: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Commissioning complete</a:t>
            </a:r>
            <a:endParaRPr lang="en-US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Detector functioning well</a:t>
            </a:r>
          </a:p>
          <a:p>
            <a:pPr marL="342900" indent="-342900">
              <a:spcAft>
                <a:spcPts val="23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Production data-taking started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Poised to discover exotic hybrid mesons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626271" cy="2417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5" b="48428"/>
          <a:stretch/>
        </p:blipFill>
        <p:spPr>
          <a:xfrm>
            <a:off x="5457001" y="3408336"/>
            <a:ext cx="3686999" cy="30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GlueX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4410" y="1905000"/>
            <a:ext cx="5358190" cy="1295400"/>
            <a:chOff x="4385" y="1671315"/>
            <a:chExt cx="5358190" cy="12954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4385" y="1671315"/>
              <a:ext cx="5358190" cy="990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dirty="0" smtClean="0">
                  <a:solidFill>
                    <a:srgbClr val="D2533C"/>
                  </a:solidFill>
                  <a:latin typeface="Arial"/>
                </a:rPr>
                <a:t>Exotic hybrid mesons decay into: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dirty="0">
                  <a:solidFill>
                    <a:srgbClr val="D2533C"/>
                  </a:solidFill>
                  <a:latin typeface="Arial"/>
                </a:rPr>
                <a:t>c</a:t>
              </a:r>
              <a:r>
                <a:rPr lang="en-US" dirty="0" smtClean="0">
                  <a:solidFill>
                    <a:srgbClr val="D2533C"/>
                  </a:solidFill>
                  <a:latin typeface="Arial"/>
                </a:rPr>
                <a:t>omplex photon final states</a:t>
              </a:r>
              <a:endParaRPr lang="en-US" dirty="0">
                <a:solidFill>
                  <a:srgbClr val="D2533C"/>
                </a:solidFill>
                <a:latin typeface="Arial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843" y="2661915"/>
              <a:ext cx="2184400" cy="304800"/>
            </a:xfrm>
            <a:prstGeom prst="rect">
              <a:avLst/>
            </a:prstGeom>
          </p:spPr>
        </p:pic>
      </p:grpSp>
      <p:pic>
        <p:nvPicPr>
          <p:cNvPr id="7" name="Picture 6" descr="four_gamma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19200"/>
            <a:ext cx="6610350" cy="49079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985948"/>
            <a:ext cx="533400" cy="406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93" y="2722548"/>
            <a:ext cx="711200" cy="330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02" y="2819400"/>
            <a:ext cx="504826" cy="36714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02" y="2156659"/>
            <a:ext cx="368300" cy="241300"/>
          </a:xfrm>
          <a:prstGeom prst="rect">
            <a:avLst/>
          </a:prstGeom>
        </p:spPr>
      </p:pic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226718" y="828996"/>
            <a:ext cx="1288318" cy="923604"/>
            <a:chOff x="150" y="3220"/>
            <a:chExt cx="1509" cy="1093"/>
          </a:xfrm>
        </p:grpSpPr>
        <p:pic>
          <p:nvPicPr>
            <p:cNvPr id="14" name="Picture 18" descr="detecto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" y="3220"/>
              <a:ext cx="1286" cy="1093"/>
            </a:xfrm>
            <a:prstGeom prst="rect">
              <a:avLst/>
            </a:prstGeom>
            <a:noFill/>
          </p:spPr>
        </p:pic>
        <p:pic>
          <p:nvPicPr>
            <p:cNvPr id="15" name="Picture 20" descr="hdnew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94" y="4070"/>
              <a:ext cx="765" cy="24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125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634952" cy="792480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Heavy Photon Search</a:t>
            </a:r>
            <a:endParaRPr lang="en-US" sz="2000" dirty="0"/>
          </a:p>
        </p:txBody>
      </p:sp>
      <p:pic>
        <p:nvPicPr>
          <p:cNvPr id="7" name="Picture 6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151329"/>
            <a:ext cx="1034072" cy="7040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1031319"/>
            <a:ext cx="8686800" cy="2092881"/>
            <a:chOff x="76200" y="851880"/>
            <a:chExt cx="8686800" cy="2092881"/>
          </a:xfrm>
        </p:grpSpPr>
        <p:sp>
          <p:nvSpPr>
            <p:cNvPr id="8" name="TextBox 7"/>
            <p:cNvSpPr txBox="1"/>
            <p:nvPr/>
          </p:nvSpPr>
          <p:spPr>
            <a:xfrm>
              <a:off x="76200" y="851880"/>
              <a:ext cx="609600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indent="-2270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HPS searches for an electro-produced  hidden sector photon (A’) which decays to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pairs</a:t>
              </a:r>
            </a:p>
            <a:p>
              <a:pPr marL="227013" indent="-2270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A’s could mediate dark matter annihilations and interactions with 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matter</a:t>
              </a:r>
            </a:p>
            <a:p>
              <a:pPr marL="227013" indent="-227013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HPS identifies A’s with invariant mass and separated vertices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952" y="887361"/>
              <a:ext cx="2655048" cy="199128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35333" y="3199039"/>
            <a:ext cx="8524867" cy="2546090"/>
            <a:chOff x="314333" y="3346935"/>
            <a:chExt cx="8524867" cy="2546090"/>
          </a:xfrm>
        </p:grpSpPr>
        <p:grpSp>
          <p:nvGrpSpPr>
            <p:cNvPr id="6" name="Group 5"/>
            <p:cNvGrpSpPr/>
            <p:nvPr/>
          </p:nvGrpSpPr>
          <p:grpSpPr>
            <a:xfrm>
              <a:off x="5743806" y="3346935"/>
              <a:ext cx="3095394" cy="2546090"/>
              <a:chOff x="5743806" y="3414792"/>
              <a:chExt cx="3095394" cy="254609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3806" y="3505200"/>
                <a:ext cx="3095394" cy="2455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485212" y="3414792"/>
                <a:ext cx="17443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Measured </a:t>
                </a:r>
                <a:r>
                  <a:rPr lang="en-US" sz="1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200" baseline="30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2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Masses</a:t>
                </a:r>
                <a:endPara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14333" y="3389799"/>
              <a:ext cx="4562467" cy="2477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Status</a:t>
              </a: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1 GeV data under analysis </a:t>
              </a:r>
            </a:p>
            <a:p>
              <a:pPr marL="800100" lvl="1" indent="-3429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first results this summer</a:t>
              </a:r>
              <a:endPara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2 GeV data acquired in spring 2016</a:t>
              </a:r>
            </a:p>
            <a:p>
              <a:pPr marL="800100" lvl="1" indent="-34290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US" sz="200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results next year</a:t>
              </a:r>
              <a:endPara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More running in the future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NP-HEP Collaboration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8200" y="5907945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Future Program: more HPS, APEX,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DarkLIGHT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3D Imaging Program at 11 GeV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43000" y="4647962"/>
            <a:ext cx="7315200" cy="160043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0033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impact experiment for nucleon 3D imaging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 of experiment completed in </a:t>
            </a:r>
            <a:r>
              <a:rPr lang="en-US" sz="2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2014-2016</a:t>
            </a:r>
            <a:endParaRPr lang="en-US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6072" y="1046101"/>
            <a:ext cx="8715860" cy="3221099"/>
            <a:chOff x="286072" y="838200"/>
            <a:chExt cx="8715860" cy="32210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36" y="1524000"/>
              <a:ext cx="3643064" cy="25352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6072" y="838200"/>
              <a:ext cx="4069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Hall A</a:t>
              </a:r>
            </a:p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 reconstructed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calorimeter 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181600" y="838200"/>
              <a:ext cx="3820332" cy="3200400"/>
              <a:chOff x="5181600" y="2439381"/>
              <a:chExt cx="3820332" cy="32004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181600" y="2439381"/>
                <a:ext cx="3733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Missing Mass Reconstruction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(1.5 h of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beamtime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1026" name="Picture 2" descr="C:\Users\foremast\AppData\Local\Temp\c1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3048981"/>
                <a:ext cx="3820332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094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98" y="844672"/>
            <a:ext cx="414205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4000" dirty="0" smtClean="0"/>
              <a:t>Solving the Proton </a:t>
            </a:r>
            <a:r>
              <a:rPr lang="en-US" sz="4000" dirty="0"/>
              <a:t>Radius </a:t>
            </a:r>
            <a:r>
              <a:rPr lang="en-US" sz="4000" dirty="0" smtClean="0"/>
              <a:t>Puzzle</a:t>
            </a:r>
            <a:endParaRPr lang="en-US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6831"/>
            <a:ext cx="2362200" cy="27408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2296598" cy="27415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752600"/>
            <a:ext cx="13099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Atomic 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1192143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Elastic e-p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scattering</a:t>
            </a:r>
          </a:p>
        </p:txBody>
      </p:sp>
      <p:sp>
        <p:nvSpPr>
          <p:cNvPr id="6" name="Left Brace 5"/>
          <p:cNvSpPr/>
          <p:nvPr/>
        </p:nvSpPr>
        <p:spPr bwMode="auto">
          <a:xfrm>
            <a:off x="5940552" y="1088886"/>
            <a:ext cx="155448" cy="768459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2724090"/>
            <a:ext cx="13388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Muonic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6626352" y="2667000"/>
            <a:ext cx="155448" cy="609600"/>
          </a:xfrm>
          <a:prstGeom prst="rightBrac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76900" y="2428646"/>
            <a:ext cx="838200" cy="1935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7547" y="2157880"/>
            <a:ext cx="1643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(projected)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086600" y="1088886"/>
            <a:ext cx="1034028" cy="7684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2667000"/>
            <a:ext cx="990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24659" y="2133600"/>
            <a:ext cx="4346198" cy="45978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867400" y="2313559"/>
            <a:ext cx="533400" cy="2571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4310896"/>
            <a:ext cx="472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PRad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new experiment to</a:t>
            </a:r>
          </a:p>
          <a:p>
            <a:pPr>
              <a:spcAft>
                <a:spcPts val="400"/>
              </a:spcAf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address proton radius @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JLab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NSF MRI: H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gas target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DOE GEM tracking detectors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Successful run in summer 2016!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4803" y="2157880"/>
            <a:ext cx="1831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PRad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834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6"/>
          <p:cNvSpPr>
            <a:spLocks noChangeArrowheads="1"/>
          </p:cNvSpPr>
          <p:nvPr/>
        </p:nvSpPr>
        <p:spPr bwMode="auto">
          <a:xfrm>
            <a:off x="0" y="0"/>
            <a:ext cx="7267575" cy="692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GeV Upgrade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Project Status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117471" y="903985"/>
            <a:ext cx="5064129" cy="1763016"/>
            <a:chOff x="137622" y="903985"/>
            <a:chExt cx="5064129" cy="1763016"/>
          </a:xfrm>
        </p:grpSpPr>
        <p:sp>
          <p:nvSpPr>
            <p:cNvPr id="350" name="Rectangle 349"/>
            <p:cNvSpPr/>
            <p:nvPr/>
          </p:nvSpPr>
          <p:spPr bwMode="auto">
            <a:xfrm>
              <a:off x="147732" y="903985"/>
              <a:ext cx="4979517" cy="1763016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351" name="Text Box 3"/>
            <p:cNvSpPr txBox="1">
              <a:spLocks noChangeArrowheads="1"/>
            </p:cNvSpPr>
            <p:nvPr/>
          </p:nvSpPr>
          <p:spPr bwMode="auto">
            <a:xfrm>
              <a:off x="137622" y="914400"/>
              <a:ext cx="5064129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Scope </a:t>
              </a:r>
              <a:r>
                <a:rPr lang="en-US" sz="1600" b="1" u="sng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(~98% complete)</a:t>
              </a: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Doubling the accelerator beam energy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experimental Hall D and beam line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construction including utilities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</a:p>
            <a:p>
              <a:pPr marL="91440" indent="-27432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Upgrades to Experimental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96%</a:t>
              </a:r>
              <a:endPara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48640" lvl="1" indent="-27432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Halls B &amp; C Detectors – DONE </a:t>
              </a:r>
            </a:p>
          </p:txBody>
        </p:sp>
      </p:grpSp>
      <p:pic>
        <p:nvPicPr>
          <p:cNvPr id="352" name="Picture 351" descr="DSC_0093 SHMS April 2015.JPG"/>
          <p:cNvPicPr>
            <a:picLocks noChangeAspect="1"/>
          </p:cNvPicPr>
          <p:nvPr/>
        </p:nvPicPr>
        <p:blipFill rotWithShape="1">
          <a:blip r:embed="rId2" cstate="print"/>
          <a:srcRect l="4438" t="3249" r="8220" b="11037"/>
          <a:stretch/>
        </p:blipFill>
        <p:spPr>
          <a:xfrm>
            <a:off x="2971800" y="4262563"/>
            <a:ext cx="3205040" cy="2083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3" name="Picture 35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63" r="6353"/>
          <a:stretch/>
        </p:blipFill>
        <p:spPr bwMode="auto">
          <a:xfrm>
            <a:off x="3696917" y="2572139"/>
            <a:ext cx="1512676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4" name="Picture 3" descr="M:\12GeVUpgrade\Posters\Pictures\Hall C\Sigma Phi Magnets\160208 D_InnerShieldStaged_Q2andDBoreInBkgd_09Feb2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4232" r="14294"/>
          <a:stretch/>
        </p:blipFill>
        <p:spPr bwMode="auto">
          <a:xfrm>
            <a:off x="103497" y="4262562"/>
            <a:ext cx="2715903" cy="2077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 descr="M:\12GeVUpgrade\Posters\Pictures\Hall C\Sigma Phi Magnets\160209 WeldingDipoleShieldFlange2_09Feb2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61408"/>
            <a:ext cx="1944996" cy="1458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5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47" y="866327"/>
            <a:ext cx="2847115" cy="2257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7" name="Picture 356" descr="M:\Proj_Mgmnt\12GeV Upgrade\Monthly Reports\Photos\2016\Mar 2016\Hall B Photo 1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7887"/>
            <a:ext cx="2895600" cy="2051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" name="Picture 357"/>
          <p:cNvPicPr>
            <a:picLocks noChangeAspect="1"/>
          </p:cNvPicPr>
          <p:nvPr/>
        </p:nvPicPr>
        <p:blipFill rotWithShape="1">
          <a:blip r:embed="rId10"/>
          <a:srcRect l="10091" r="7811"/>
          <a:stretch/>
        </p:blipFill>
        <p:spPr>
          <a:xfrm>
            <a:off x="5943599" y="5120640"/>
            <a:ext cx="1583455" cy="1442057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9" name="TextBox 358"/>
          <p:cNvSpPr txBox="1"/>
          <p:nvPr/>
        </p:nvSpPr>
        <p:spPr>
          <a:xfrm>
            <a:off x="7267575" y="2487"/>
            <a:ext cx="1773242" cy="707886"/>
          </a:xfrm>
          <a:prstGeom prst="rect">
            <a:avLst/>
          </a:prstGeom>
          <a:solidFill>
            <a:srgbClr val="FFEDC9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 = $338M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 = </a:t>
            </a:r>
            <a:r>
              <a:rPr lang="en-US" sz="20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$8M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72702</TotalTime>
  <Words>947</Words>
  <Application>Microsoft Office PowerPoint</Application>
  <PresentationFormat>On-screen Show (4:3)</PresentationFormat>
  <Paragraphs>271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1_JLabPowerpointMain</vt:lpstr>
      <vt:lpstr>PowerPoint Presentation</vt:lpstr>
      <vt:lpstr>Outline</vt:lpstr>
      <vt:lpstr>Polarized Positrons for Research</vt:lpstr>
      <vt:lpstr> GlueX in Hall D</vt:lpstr>
      <vt:lpstr>GlueX</vt:lpstr>
      <vt:lpstr>Heavy Photon Search</vt:lpstr>
      <vt:lpstr>PowerPoint Presentation</vt:lpstr>
      <vt:lpstr>Solving the Proton Radius Puzzle</vt:lpstr>
      <vt:lpstr>PowerPoint Presentation</vt:lpstr>
      <vt:lpstr>PowerPoint Presentation</vt:lpstr>
      <vt:lpstr>Future Projects</vt:lpstr>
      <vt:lpstr>PAC44</vt:lpstr>
      <vt:lpstr>PAC44 Approvals</vt:lpstr>
      <vt:lpstr>PAC44 Results</vt:lpstr>
      <vt:lpstr>12 GeV Approved Experiments by Physics Topics </vt:lpstr>
      <vt:lpstr>12 GeV Approved Experiments by PAC Days </vt:lpstr>
      <vt:lpstr>Jeopardy</vt:lpstr>
      <vt:lpstr>Budget: FY16; FY17 Discussion</vt:lpstr>
      <vt:lpstr>JLab Operations Budget</vt:lpstr>
      <vt:lpstr>PowerPoint Presentation</vt:lpstr>
      <vt:lpstr>EIC Developments</vt:lpstr>
      <vt:lpstr>Summary and Outlook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McKeown</dc:creator>
  <cp:lastModifiedBy>Robert McKeown</cp:lastModifiedBy>
  <cp:revision>134</cp:revision>
  <dcterms:created xsi:type="dcterms:W3CDTF">2015-04-10T12:26:13Z</dcterms:created>
  <dcterms:modified xsi:type="dcterms:W3CDTF">2016-08-26T13:20:07Z</dcterms:modified>
</cp:coreProperties>
</file>