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50" r:id="rId3"/>
    <p:sldId id="451" r:id="rId4"/>
    <p:sldId id="426" r:id="rId5"/>
    <p:sldId id="427" r:id="rId6"/>
    <p:sldId id="428" r:id="rId7"/>
    <p:sldId id="464" r:id="rId8"/>
    <p:sldId id="465" r:id="rId9"/>
    <p:sldId id="430" r:id="rId10"/>
    <p:sldId id="432" r:id="rId11"/>
    <p:sldId id="433" r:id="rId12"/>
    <p:sldId id="452" r:id="rId13"/>
    <p:sldId id="453" r:id="rId14"/>
    <p:sldId id="454" r:id="rId15"/>
    <p:sldId id="435" r:id="rId16"/>
    <p:sldId id="463" r:id="rId17"/>
    <p:sldId id="439" r:id="rId18"/>
    <p:sldId id="440" r:id="rId19"/>
    <p:sldId id="441" r:id="rId20"/>
    <p:sldId id="455" r:id="rId21"/>
    <p:sldId id="456" r:id="rId22"/>
    <p:sldId id="457" r:id="rId23"/>
    <p:sldId id="458" r:id="rId24"/>
    <p:sldId id="459" r:id="rId25"/>
    <p:sldId id="460" r:id="rId26"/>
    <p:sldId id="461" r:id="rId27"/>
    <p:sldId id="462" r:id="rId28"/>
    <p:sldId id="376" r:id="rId29"/>
    <p:sldId id="397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01" autoAdjust="0"/>
  </p:normalViewPr>
  <p:slideViewPr>
    <p:cSldViewPr>
      <p:cViewPr>
        <p:scale>
          <a:sx n="70" d="100"/>
          <a:sy n="70" d="100"/>
        </p:scale>
        <p:origin x="-605" y="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A47B-02D2-426D-8E1E-58764CA69E5F}" type="datetimeFigureOut">
              <a:rPr lang="zh-CN" altLang="en-US" smtClean="0"/>
              <a:pPr/>
              <a:t>2016/8/9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9FB5-B99A-4059-ABC2-01B0009C119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7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F3F29B1D-61E0-411E-9638-0788EFFC3E6F}" type="datetimeFigureOut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7564F41-FA35-4112-8B89-D414A4EE1D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4F41-FA35-4112-8B89-D414A4EE1D6D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6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4F41-FA35-4112-8B89-D414A4EE1D6D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41C70E7-72E7-4841-9A65-DD9CDE53FC52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AA8B-8ED3-42AD-850F-242CD39319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8B8E240-979E-4652-8110-E660FD78FFDE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D16DC-E486-4B58-8AA9-0DC8751E77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F4442E-610C-453F-BAAB-EC04ADEA5D30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64C58-88D4-4F7E-9A05-1ECFBE6C2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1B07B92-D0A1-42B5-8A18-1BE2501B3B62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F0B3-20A2-41DA-A30F-89D7CF17F1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958ABD7-967B-4D8E-914D-5E13BE9043A9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94AD-1819-43A4-BFB2-5B9EAEC570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3FBDCDB-BBFD-454B-BB98-AB97B2E53561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DEC0B-B59D-4CE6-98C7-87458C16C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F3136B3-6BE3-48A1-895A-B7E514CBECB4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18692-50E4-4189-883A-B0CAA39B09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28601B3-CF5B-4381-BC87-8C14FFF5238F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8A67-96EE-4D01-AD5A-411370BA19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28625" y="6357938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4646D42-EB72-47F4-AA91-90B341022073}" type="datetime1">
              <a:rPr lang="zh-CN" altLang="en-US"/>
              <a:pPr>
                <a:defRPr/>
              </a:pPr>
              <a:t>2016/8/9</a:t>
            </a:fld>
            <a:r>
              <a:rPr lang="zh-CN" altLang="en-US" dirty="0"/>
              <a:t> </a:t>
            </a:r>
            <a:r>
              <a:rPr lang="en-US" altLang="zh-CN" dirty="0"/>
              <a:t>Yi Wang , </a:t>
            </a:r>
            <a:r>
              <a:rPr lang="en-US" altLang="zh-CN" dirty="0" err="1"/>
              <a:t>Tsinghua</a:t>
            </a:r>
            <a:r>
              <a:rPr lang="en-US" altLang="zh-CN" dirty="0"/>
              <a:t> University</a:t>
            </a:r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 dirty="0"/>
              <a:t>MTD Review @BNL</a:t>
            </a:r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A7A3-4D64-4933-944C-AE5401536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2DF126B-6885-4489-A4CE-62457C49E3AE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3B86-3401-412B-A290-396D0138F5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614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B316A7A-6142-404D-854B-69685800DBAD}" type="datetime1">
              <a:rPr lang="zh-CN" altLang="en-US"/>
              <a:pPr>
                <a:defRPr/>
              </a:pPr>
              <a:t>2016/8/9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71875" y="6356350"/>
            <a:ext cx="244792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34A42-5395-4214-9A0D-6E57E13AF2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0DFE98-65DE-4C98-989F-9E5CC6BDABDB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  <p:sp>
        <p:nvSpPr>
          <p:cNvPr id="7" name="页脚占位符 4"/>
          <p:cNvSpPr txBox="1">
            <a:spLocks/>
          </p:cNvSpPr>
          <p:nvPr userDrawn="1"/>
        </p:nvSpPr>
        <p:spPr>
          <a:xfrm>
            <a:off x="2643174" y="6357937"/>
            <a:ext cx="5214961" cy="500063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i="0" dirty="0" smtClean="0">
                <a:solidFill>
                  <a:srgbClr val="0000FF"/>
                </a:solidFill>
                <a:latin typeface="+mn-lt"/>
                <a:ea typeface="+mn-ea"/>
              </a:rPr>
              <a:t>7</a:t>
            </a:r>
            <a:r>
              <a:rPr lang="en-US" altLang="zh-CN" sz="1400" b="0" i="0" baseline="30000" dirty="0" smtClean="0">
                <a:solidFill>
                  <a:srgbClr val="0000FF"/>
                </a:solidFill>
                <a:latin typeface="+mn-lt"/>
                <a:ea typeface="+mn-ea"/>
              </a:rPr>
              <a:t>th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 Workshop on </a:t>
            </a:r>
            <a:r>
              <a:rPr lang="en-US" altLang="zh-CN" sz="1400" b="0" i="0" baseline="0" dirty="0" err="1" smtClean="0">
                <a:solidFill>
                  <a:srgbClr val="0000FF"/>
                </a:solidFill>
                <a:latin typeface="+mn-lt"/>
                <a:ea typeface="+mn-ea"/>
              </a:rPr>
              <a:t>Hadron</a:t>
            </a:r>
            <a:r>
              <a:rPr lang="en-US" altLang="zh-CN" sz="1400" b="0" i="0" baseline="0" dirty="0" smtClean="0">
                <a:solidFill>
                  <a:srgbClr val="0000FF"/>
                </a:solidFill>
                <a:latin typeface="+mn-lt"/>
                <a:ea typeface="+mn-ea"/>
              </a:rPr>
              <a:t> Physics in China, August 8-11, 2016, Wuhan</a:t>
            </a:r>
            <a:endParaRPr lang="en-US" altLang="zh-CN" sz="1400" b="0" i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2125" y="6400800"/>
            <a:ext cx="19669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latin typeface="+mn-lt"/>
                <a:ea typeface="+mn-ea"/>
              </a:rPr>
              <a:t>Wang Yi, </a:t>
            </a:r>
            <a:r>
              <a:rPr lang="en-US" altLang="zh-CN" sz="1200" dirty="0" err="1">
                <a:latin typeface="+mn-lt"/>
                <a:ea typeface="+mn-ea"/>
              </a:rPr>
              <a:t>Tsinghua</a:t>
            </a:r>
            <a:r>
              <a:rPr lang="en-US" altLang="zh-CN" sz="1200" dirty="0">
                <a:latin typeface="+mn-lt"/>
                <a:ea typeface="+mn-ea"/>
              </a:rPr>
              <a:t> University</a:t>
            </a:r>
            <a:endParaRPr lang="zh-CN" altLang="en-US" sz="1200" dirty="0">
              <a:latin typeface="+mn-lt"/>
              <a:ea typeface="+mn-ea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 flipV="1">
            <a:off x="714375" y="1071563"/>
            <a:ext cx="78581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7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42875"/>
            <a:ext cx="9286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79" y="359853"/>
            <a:ext cx="2243868" cy="4286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jpe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B70752-0168-4855-AD72-7E1D69DF507C}" type="slidenum">
              <a:rPr lang="zh-CN" altLang="en-US" smtClean="0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68454" y="135293"/>
            <a:ext cx="6675380" cy="836712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High time resolution TOF for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+mj-lt"/>
                <a:ea typeface="华文楷体" pitchFamily="2" charset="-122"/>
              </a:rPr>
              <a:t>SoLID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华文楷体" pitchFamily="2" charset="-122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571604" y="2928934"/>
            <a:ext cx="6786589" cy="3071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Outline: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Conceptual design of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-TOF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Performance and aging</a:t>
            </a:r>
          </a:p>
          <a:p>
            <a:pPr marL="180975" lvl="1" indent="-180975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Structure of narrow-gap MRPC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Cosmic and beam test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Conclusions</a:t>
            </a: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b="1" dirty="0">
              <a:solidFill>
                <a:srgbClr val="00B05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endParaRPr lang="en-US" altLang="zh-CN" sz="2400" b="1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zh-CN" sz="2400" dirty="0">
              <a:solidFill>
                <a:srgbClr val="0000FF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25" y="1500188"/>
            <a:ext cx="7072313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1" indent="-180975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A50021"/>
              </a:buCl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j-lt"/>
                <a:ea typeface="+mn-ea"/>
                <a:cs typeface="Times New Roman" pitchFamily="18" charset="0"/>
              </a:rPr>
              <a:t>                                      Wang Yi </a:t>
            </a:r>
          </a:p>
          <a:p>
            <a:pPr eaLnBrk="0" hangingPunct="0">
              <a:lnSpc>
                <a:spcPct val="150000"/>
              </a:lnSpc>
              <a:buClr>
                <a:srgbClr val="A50021"/>
              </a:buClr>
              <a:defRPr/>
            </a:pPr>
            <a:r>
              <a:rPr lang="en-US" altLang="zh-CN" sz="2000" dirty="0"/>
              <a:t>  Department of Engineering Physics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Tsinghua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238302" y="332144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Beam test @ Hall A</a:t>
            </a:r>
            <a:endParaRPr lang="zh-CN" altLang="en-US" sz="4000" b="1" kern="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86345" y="1214422"/>
            <a:ext cx="785818" cy="2500330"/>
          </a:xfrm>
          <a:prstGeom prst="rect">
            <a:avLst/>
          </a:prstGeom>
          <a:solidFill>
            <a:srgbClr val="7F7F7F">
              <a:alpha val="71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Shield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rot="10800000">
            <a:off x="1928825" y="1928778"/>
            <a:ext cx="3786213" cy="18573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8" name="TextBox 16"/>
          <p:cNvSpPr txBox="1"/>
          <p:nvPr/>
        </p:nvSpPr>
        <p:spPr>
          <a:xfrm rot="1561742">
            <a:off x="142907" y="1185649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High Energy </a:t>
            </a:r>
            <a:r>
              <a:rPr lang="en-US" altLang="zh-CN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e-</a:t>
            </a:r>
            <a:endParaRPr lang="zh-CN" altLang="en-US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60965" y="1736141"/>
            <a:ext cx="256444" cy="1480761"/>
          </a:xfrm>
          <a:prstGeom prst="rect">
            <a:avLst/>
          </a:prstGeom>
          <a:solidFill>
            <a:srgbClr val="FFC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211166" y="2219612"/>
            <a:ext cx="44274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43667" y="2000240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143667" y="2603513"/>
            <a:ext cx="198318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14796" y="2229728"/>
            <a:ext cx="45801" cy="3839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140136" y="2010356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140136" y="2613629"/>
            <a:ext cx="205155" cy="226684"/>
          </a:xfrm>
          <a:prstGeom prst="rect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504520" y="2284571"/>
            <a:ext cx="205155" cy="219372"/>
          </a:xfrm>
          <a:prstGeom prst="ellipse">
            <a:avLst/>
          </a:prstGeom>
          <a:solidFill>
            <a:srgbClr val="F76D6D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590888" y="2284571"/>
            <a:ext cx="39662" cy="219372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solidFill>
              <a:sysClr val="windowText" lastClr="000000"/>
            </a:solidFill>
            <a:prstDash val="lgDash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6350">
                <a:solidFill>
                  <a:sysClr val="windowText" lastClr="000000"/>
                </a:solidFill>
                <a:prstDash val="sysDash"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8" name="TextBox 72"/>
          <p:cNvSpPr txBox="1"/>
          <p:nvPr/>
        </p:nvSpPr>
        <p:spPr>
          <a:xfrm>
            <a:off x="5929353" y="3214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Top View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5429287" y="2389704"/>
            <a:ext cx="2714644" cy="1588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50" name="TextBox 173"/>
          <p:cNvSpPr txBox="1"/>
          <p:nvPr/>
        </p:nvSpPr>
        <p:spPr>
          <a:xfrm>
            <a:off x="5987969" y="1704372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PMT1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1" name="TextBox 174"/>
          <p:cNvSpPr txBox="1"/>
          <p:nvPr/>
        </p:nvSpPr>
        <p:spPr>
          <a:xfrm>
            <a:off x="5987969" y="2775942"/>
            <a:ext cx="721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PMT2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2" name="TextBox 175"/>
          <p:cNvSpPr txBox="1"/>
          <p:nvPr/>
        </p:nvSpPr>
        <p:spPr>
          <a:xfrm>
            <a:off x="7000922" y="1723241"/>
            <a:ext cx="764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PMT3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3" name="TextBox 176"/>
          <p:cNvSpPr txBox="1"/>
          <p:nvPr/>
        </p:nvSpPr>
        <p:spPr>
          <a:xfrm>
            <a:off x="7022236" y="2797164"/>
            <a:ext cx="733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PMT4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4" name="TextBox 177"/>
          <p:cNvSpPr txBox="1"/>
          <p:nvPr/>
        </p:nvSpPr>
        <p:spPr>
          <a:xfrm>
            <a:off x="6286543" y="250030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200" b="1" dirty="0" smtClean="0">
                <a:solidFill>
                  <a:srgbClr val="000000"/>
                </a:solidFill>
                <a:latin typeface="DotumChe" pitchFamily="49" charset="-127"/>
                <a:ea typeface="DotumChe" pitchFamily="49" charset="-127"/>
              </a:rPr>
              <a:t>PMT0</a:t>
            </a:r>
            <a:endParaRPr lang="zh-CN" altLang="en-US" sz="1200" b="1" dirty="0">
              <a:solidFill>
                <a:srgbClr val="000000"/>
              </a:solidFill>
              <a:latin typeface="DotumChe" pitchFamily="49" charset="-127"/>
              <a:ea typeface="DotumChe" pitchFamily="49" charset="-127"/>
            </a:endParaRPr>
          </a:p>
        </p:txBody>
      </p:sp>
      <p:sp>
        <p:nvSpPr>
          <p:cNvPr id="55" name="圆柱形 54"/>
          <p:cNvSpPr/>
          <p:nvPr/>
        </p:nvSpPr>
        <p:spPr>
          <a:xfrm rot="6908072">
            <a:off x="2089017" y="1814704"/>
            <a:ext cx="627858" cy="721460"/>
          </a:xfrm>
          <a:prstGeom prst="can">
            <a:avLst>
              <a:gd name="adj" fmla="val 50000"/>
            </a:avLst>
          </a:prstGeom>
          <a:solidFill>
            <a:srgbClr val="0070C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43140" y="2428868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Target</a:t>
            </a:r>
            <a:endParaRPr lang="zh-CN" altLang="en-US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rot="10800000">
            <a:off x="0" y="1000108"/>
            <a:ext cx="2071702" cy="1000108"/>
          </a:xfrm>
          <a:prstGeom prst="line">
            <a:avLst/>
          </a:prstGeom>
          <a:noFill/>
          <a:ln w="381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pic>
        <p:nvPicPr>
          <p:cNvPr id="58" name="图片 57" descr="F:\工作\JLab\文章和报告\Jlab文章经过修改并修正的图表\1. System of Tes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3786190"/>
            <a:ext cx="5143500" cy="25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 descr="C:\Users\Fan\Desktop\P1000430.jpg"/>
          <p:cNvPicPr>
            <a:picLocks noChangeAspect="1" noChangeArrowheads="1"/>
          </p:cNvPicPr>
          <p:nvPr/>
        </p:nvPicPr>
        <p:blipFill>
          <a:blip r:embed="rId3" cstate="print"/>
          <a:srcRect l="1501" t="11333"/>
          <a:stretch>
            <a:fillRect/>
          </a:stretch>
        </p:blipFill>
        <p:spPr bwMode="auto">
          <a:xfrm>
            <a:off x="285720" y="3643314"/>
            <a:ext cx="3597686" cy="2428892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85786" y="6286520"/>
            <a:ext cx="83035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Target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1" name="直接箭头连接符 60"/>
          <p:cNvCxnSpPr>
            <a:stCxn id="60" idx="0"/>
          </p:cNvCxnSpPr>
          <p:nvPr/>
        </p:nvCxnSpPr>
        <p:spPr>
          <a:xfrm rot="5400000" flipH="1" flipV="1">
            <a:off x="386152" y="5458258"/>
            <a:ext cx="1643074" cy="1345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928926" y="6286520"/>
            <a:ext cx="1170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Test setup</a:t>
            </a:r>
            <a:endParaRPr lang="zh-CN" altLang="en-US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63" name="直接箭头连接符 62"/>
          <p:cNvCxnSpPr/>
          <p:nvPr/>
        </p:nvCxnSpPr>
        <p:spPr>
          <a:xfrm rot="5400000" flipH="1" flipV="1">
            <a:off x="3321835" y="5822173"/>
            <a:ext cx="642942" cy="28575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5143504" y="6143644"/>
            <a:ext cx="3143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>
                <a:solidFill>
                  <a:sysClr val="windowText" lastClr="000000"/>
                </a:solidFill>
                <a:latin typeface="Arial" pitchFamily="34" charset="0"/>
              </a:rPr>
              <a:t>The diagram of DAQ system</a:t>
            </a:r>
            <a:endParaRPr lang="zh-CN" altLang="en-US" b="1" kern="0" dirty="0">
              <a:solidFill>
                <a:sysClr val="windowText" lastClr="000000"/>
              </a:solidFill>
              <a:latin typeface="Gungsuh" pitchFamily="18" charset="-127"/>
              <a:ea typeface="Gungsuh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42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15616" y="332656"/>
            <a:ext cx="592935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kern="0" dirty="0" smtClean="0">
                <a:solidFill>
                  <a:srgbClr val="FF0000"/>
                </a:solidFill>
                <a:latin typeface="Arial" pitchFamily="34" charset="0"/>
              </a:rPr>
              <a:t>Rate Performance</a:t>
            </a:r>
            <a:endParaRPr lang="en-US" altLang="zh-CN" sz="3600" b="1" kern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14" name="Picture 4" descr="C:\Users\Fan\Desktop\Graph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99" y="1052736"/>
            <a:ext cx="6500201" cy="459273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1500175"/>
            <a:ext cx="1584088" cy="30777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Gungsuh" pitchFamily="18" charset="-127"/>
                <a:ea typeface="Gungsuh" pitchFamily="18" charset="-127"/>
              </a:rPr>
              <a:t>Voltage: 6800V</a:t>
            </a:r>
            <a:endParaRPr lang="zh-CN" altLang="en-US" sz="1400" b="1" dirty="0">
              <a:solidFill>
                <a:srgbClr val="000000"/>
              </a:solidFill>
              <a:latin typeface="Gungsuh" pitchFamily="18" charset="-127"/>
              <a:ea typeface="Gungsuh" pitchFamily="18" charset="-127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571999" y="3086363"/>
            <a:ext cx="2000264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572263" y="287204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Flux:11kHz/cm²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78ps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rot="5400000" flipH="1" flipV="1">
            <a:off x="3608381" y="3678240"/>
            <a:ext cx="3214710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headEnd type="none"/>
          </a:ln>
          <a:effectLst/>
        </p:spPr>
      </p:cxnSp>
      <p:cxnSp>
        <p:nvCxnSpPr>
          <p:cNvPr id="19" name="直接连接符 18"/>
          <p:cNvCxnSpPr/>
          <p:nvPr/>
        </p:nvCxnSpPr>
        <p:spPr>
          <a:xfrm>
            <a:off x="5214941" y="4157933"/>
            <a:ext cx="1357322" cy="158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head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572263" y="3943619"/>
            <a:ext cx="1896609" cy="95410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Flux:16kHz/cm²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Efficiency:~95%</a:t>
            </a:r>
          </a:p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Time Resolution: 82ps</a:t>
            </a:r>
            <a:endParaRPr lang="zh-CN" altLang="en-US" sz="1400" b="1" dirty="0">
              <a:solidFill>
                <a:srgbClr val="0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5645471"/>
            <a:ext cx="6181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Wan Yi. </a:t>
            </a:r>
            <a:r>
              <a:rPr lang="en-US" altLang="zh-CN" dirty="0" smtClean="0"/>
              <a:t> A </a:t>
            </a:r>
            <a:r>
              <a:rPr lang="en-US" altLang="zh-CN" dirty="0"/>
              <a:t>MRPC prototype for SOLID-TOF in </a:t>
            </a:r>
            <a:r>
              <a:rPr lang="en-US" altLang="zh-CN" dirty="0" err="1"/>
              <a:t>Jlab</a:t>
            </a:r>
            <a:r>
              <a:rPr lang="en-US" altLang="zh-CN" dirty="0"/>
              <a:t>. </a:t>
            </a:r>
            <a:r>
              <a:rPr lang="en-US" altLang="zh-CN" dirty="0" smtClean="0"/>
              <a:t> 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2013_JINST_8_P03003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26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1357290" y="214290"/>
            <a:ext cx="6758006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Aging test of low resistive glass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3" descr="F:\工作\2007基金\导电玻璃测试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91012" y="1285860"/>
            <a:ext cx="4673475" cy="163121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zh-CN" sz="2000" dirty="0">
                <a:solidFill>
                  <a:srgbClr val="0000FF"/>
                </a:solidFill>
                <a:latin typeface="Calibri" pitchFamily="34" charset="0"/>
              </a:rPr>
              <a:t>   This glass was applied with 1000V for about 32days,  integrated  charge: 1 C/cm</a:t>
            </a:r>
            <a:r>
              <a:rPr lang="en-US" altLang="zh-CN" sz="2000" baseline="30000" dirty="0">
                <a:solidFill>
                  <a:srgbClr val="0000FF"/>
                </a:solidFill>
                <a:latin typeface="Calibri" pitchFamily="34" charset="0"/>
              </a:rPr>
              <a:t>2   </a:t>
            </a:r>
          </a:p>
          <a:p>
            <a:pPr algn="just"/>
            <a:r>
              <a:rPr lang="en-US" altLang="zh-CN" sz="2000" baseline="30000" dirty="0">
                <a:latin typeface="Calibri" pitchFamily="34" charset="0"/>
              </a:rPr>
              <a:t>   </a:t>
            </a:r>
            <a:r>
              <a:rPr lang="en-US" altLang="zh-CN" sz="2000" dirty="0">
                <a:latin typeface="Calibri" pitchFamily="34" charset="0"/>
              </a:rPr>
              <a:t> --roughly corresponding to the CBM life-time over 5 years operation at the maximum particle rate. </a:t>
            </a:r>
            <a:endParaRPr lang="zh-CN" altLang="en-US" sz="2000" baseline="30000" dirty="0">
              <a:latin typeface="Calibri" pitchFamily="34" charset="0"/>
            </a:endParaRPr>
          </a:p>
        </p:txBody>
      </p:sp>
      <p:pic>
        <p:nvPicPr>
          <p:cNvPr id="7" name="Picture 10" descr="C:\Users\wjb\Desktop\glass stability.tif"/>
          <p:cNvPicPr>
            <a:picLocks noChangeAspect="1" noChangeArrowheads="1"/>
          </p:cNvPicPr>
          <p:nvPr/>
        </p:nvPicPr>
        <p:blipFill>
          <a:blip r:embed="rId3"/>
          <a:srcRect l="8070" t="8786" r="3726"/>
          <a:stretch>
            <a:fillRect/>
          </a:stretch>
        </p:blipFill>
        <p:spPr bwMode="auto">
          <a:xfrm>
            <a:off x="285721" y="4000500"/>
            <a:ext cx="3357586" cy="245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6762" y="3857628"/>
            <a:ext cx="5000692" cy="245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143371" y="3303281"/>
            <a:ext cx="300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Glass specifications: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72000" y="1357298"/>
            <a:ext cx="4572000" cy="4724400"/>
            <a:chOff x="4267200" y="1752600"/>
            <a:chExt cx="4572000" cy="4724400"/>
          </a:xfrm>
        </p:grpSpPr>
        <p:pic>
          <p:nvPicPr>
            <p:cNvPr id="5" name="Picture 2" descr="E:\软件安装包\QQ\869249419\FileRecv\MobileFile\IMG_20150331_13051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67200" y="1752600"/>
              <a:ext cx="2663825" cy="4724400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</p:pic>
        <p:cxnSp>
          <p:nvCxnSpPr>
            <p:cNvPr id="6" name="直接连接符 5"/>
            <p:cNvCxnSpPr/>
            <p:nvPr/>
          </p:nvCxnSpPr>
          <p:spPr>
            <a:xfrm>
              <a:off x="5867400" y="2286000"/>
              <a:ext cx="22098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7" name="直接连接符 6"/>
            <p:cNvCxnSpPr/>
            <p:nvPr/>
          </p:nvCxnSpPr>
          <p:spPr>
            <a:xfrm>
              <a:off x="5943600" y="4799013"/>
              <a:ext cx="22860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8" name="圆角矩形标注 7"/>
            <p:cNvSpPr/>
            <p:nvPr/>
          </p:nvSpPr>
          <p:spPr>
            <a:xfrm>
              <a:off x="5410200" y="3810000"/>
              <a:ext cx="15240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Hign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rate MRPC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圆角矩形标注 8"/>
            <p:cNvSpPr/>
            <p:nvPr/>
          </p:nvSpPr>
          <p:spPr>
            <a:xfrm>
              <a:off x="5410200" y="2438400"/>
              <a:ext cx="1600200" cy="457200"/>
            </a:xfrm>
            <a:prstGeom prst="wedgeRoundRectCallou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X-ray Generator</a:t>
              </a: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943600" y="3352800"/>
              <a:ext cx="1676400" cy="158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1" name="直接连接符 10"/>
            <p:cNvCxnSpPr/>
            <p:nvPr/>
          </p:nvCxnSpPr>
          <p:spPr>
            <a:xfrm>
              <a:off x="5943600" y="4494213"/>
              <a:ext cx="1752600" cy="158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2" name="直接箭头连接符 11"/>
            <p:cNvCxnSpPr/>
            <p:nvPr/>
          </p:nvCxnSpPr>
          <p:spPr>
            <a:xfrm rot="5400000">
              <a:off x="6665913" y="3543300"/>
              <a:ext cx="2516188" cy="1587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3" name="直接箭头连接符 12"/>
            <p:cNvCxnSpPr/>
            <p:nvPr/>
          </p:nvCxnSpPr>
          <p:spPr>
            <a:xfrm rot="5400000">
              <a:off x="6669088" y="3924300"/>
              <a:ext cx="1141412" cy="1588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4" name="TextBox 28"/>
            <p:cNvSpPr txBox="1">
              <a:spLocks noChangeArrowheads="1"/>
            </p:cNvSpPr>
            <p:nvPr/>
          </p:nvSpPr>
          <p:spPr bwMode="auto">
            <a:xfrm>
              <a:off x="7924800" y="3124200"/>
              <a:ext cx="9144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130cm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29"/>
            <p:cNvSpPr txBox="1">
              <a:spLocks noChangeArrowheads="1"/>
            </p:cNvSpPr>
            <p:nvPr/>
          </p:nvSpPr>
          <p:spPr bwMode="auto">
            <a:xfrm>
              <a:off x="7239000" y="3581400"/>
              <a:ext cx="762000" cy="369888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60cm</a:t>
              </a: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" name="Picture 2" descr="D:\王杰\Aging test\素材\PPT做图\QQ截图20150324090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1285860"/>
            <a:ext cx="4484688" cy="3352800"/>
          </a:xfrm>
          <a:prstGeom prst="rect">
            <a:avLst/>
          </a:prstGeom>
          <a:noFill/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Online irradiation test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0" y="4714884"/>
            <a:ext cx="4429124" cy="1941173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>
              <a:lnSpc>
                <a:spcPct val="12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This is online test system. The efficiency and time resolution can be obtained by cosmic ray while irradiated by X-rays. 0.1C/cm</a:t>
            </a:r>
            <a:r>
              <a:rPr lang="en-US" altLang="zh-CN" sz="20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charge is accumulated in 35 days.</a:t>
            </a:r>
            <a:endParaRPr lang="en-US" altLang="zh-CN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53A7A3-4D64-4933-944C-AE54015369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2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8980"/>
            <a:ext cx="4032448" cy="30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两个时间分辨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8620"/>
            <a:ext cx="3888432" cy="32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899593" y="214290"/>
            <a:ext cx="6225108" cy="72547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Performance Vs Dosage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1372126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~500 events/5days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1302" y="5309718"/>
            <a:ext cx="379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More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  <a:r>
              <a:rPr lang="en-US" altLang="zh-CN" dirty="0"/>
              <a:t> </a:t>
            </a:r>
            <a:r>
              <a:rPr lang="en-US" altLang="zh-CN" dirty="0" smtClean="0"/>
              <a:t>-&gt;Better statistics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6444208" y="3717032"/>
            <a:ext cx="1008112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  <p:sp>
        <p:nvSpPr>
          <p:cNvPr id="6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87624" y="212680"/>
            <a:ext cx="6072230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electronics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714480" y="1127880"/>
            <a:ext cx="5715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Fast preamplifier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itchFamily="34" charset="0"/>
              </a:rPr>
              <a:t>：</a:t>
            </a: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Ninos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(TOT)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(ALICE)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Padi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   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(GSI)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  CAD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(TOT)</a:t>
            </a:r>
            <a:r>
              <a:rPr lang="zh-CN" altLang="en-US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(Tsinghua)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   Low time jitter faster FEE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TDC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HPTDC (ALICE,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GET4    (GSI, 25ps/</a:t>
            </a:r>
            <a:r>
              <a:rPr lang="en-US" altLang="zh-CN" sz="2400" kern="0" dirty="0" err="1">
                <a:solidFill>
                  <a:sysClr val="windowText" lastClr="000000"/>
                </a:solidFill>
                <a:latin typeface="Arial" pitchFamily="34" charset="0"/>
              </a:rPr>
              <a:t>ch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 FPGA TDC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(GSI and other)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ysClr val="windowText" lastClr="000000"/>
                </a:solidFill>
                <a:latin typeface="Arial" pitchFamily="34" charset="0"/>
              </a:rPr>
              <a:t> </a:t>
            </a:r>
            <a:r>
              <a:rPr lang="en-US" altLang="zh-CN" sz="2400" kern="0" dirty="0" smtClean="0">
                <a:solidFill>
                  <a:srgbClr val="FF0000"/>
                </a:solidFill>
                <a:latin typeface="Arial" pitchFamily="34" charset="0"/>
              </a:rPr>
              <a:t>Pulse wave form digitizer</a:t>
            </a:r>
            <a:endParaRPr lang="en-US" altLang="zh-CN" sz="2400" kern="0" dirty="0">
              <a:solidFill>
                <a:srgbClr val="FF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 kern="0" dirty="0">
              <a:solidFill>
                <a:sysClr val="windowText" lastClr="000000"/>
              </a:solidFill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itchFamily="34" charset="0"/>
              </a:rPr>
              <a:t> DAQ</a:t>
            </a:r>
            <a:endParaRPr lang="zh-CN" altLang="en-US" sz="2400" kern="0" dirty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4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250825" y="1196975"/>
            <a:ext cx="649288" cy="12954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prstShdw prst="shdw17" dist="17961" dir="2700000">
              <a:srgbClr val="80808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MRPC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1331913" y="1268413"/>
            <a:ext cx="936625" cy="1223962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prstShdw prst="shdw17" dist="17961" dir="2700000">
              <a:srgbClr val="3399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Preamplifier</a:t>
            </a:r>
          </a:p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&amp;</a:t>
            </a:r>
          </a:p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Discriminator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3132138" y="1557338"/>
            <a:ext cx="1655762" cy="720725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prstShdw prst="shdw17" dist="17961" dir="2700000">
              <a:srgbClr val="99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Time to Digital Converter</a:t>
            </a: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5938838" y="1557338"/>
            <a:ext cx="720725" cy="720725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2700000">
              <a:srgbClr val="8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ROC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739063" y="1557338"/>
            <a:ext cx="720725" cy="72072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prstShdw prst="shdw17" dist="17961" dir="2700000">
              <a:srgbClr val="00808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DCB</a:t>
            </a:r>
          </a:p>
        </p:txBody>
      </p:sp>
      <p:pic>
        <p:nvPicPr>
          <p:cNvPr id="43" name="Picture 8" descr="FEET_PADI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6838"/>
            <a:ext cx="1065212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BM_TOF_FE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143986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BASE_GET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65625"/>
            <a:ext cx="11096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708275"/>
            <a:ext cx="14398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1368425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48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229225"/>
            <a:ext cx="12604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49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365625"/>
            <a:ext cx="12604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708275"/>
            <a:ext cx="143986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1258888" y="1196975"/>
            <a:ext cx="936625" cy="1223963"/>
          </a:xfrm>
          <a:prstGeom prst="rect">
            <a:avLst/>
          </a:prstGeom>
          <a:solidFill>
            <a:srgbClr val="339966"/>
          </a:solidFill>
          <a:ln>
            <a:noFill/>
          </a:ln>
          <a:effectLst>
            <a:prstShdw prst="shdw17" dist="17961" dir="2700000">
              <a:srgbClr val="339966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Preamplifier</a:t>
            </a:r>
          </a:p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&amp;</a:t>
            </a:r>
          </a:p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Discriminator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3059113" y="1484313"/>
            <a:ext cx="1655762" cy="720725"/>
          </a:xfrm>
          <a:prstGeom prst="rect">
            <a:avLst/>
          </a:prstGeom>
          <a:solidFill>
            <a:srgbClr val="99CC00"/>
          </a:solidFill>
          <a:ln>
            <a:noFill/>
          </a:ln>
          <a:effectLst>
            <a:prstShdw prst="shdw17" dist="17961" dir="2700000">
              <a:srgbClr val="99CC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Time to Digital Converter</a:t>
            </a:r>
          </a:p>
        </p:txBody>
      </p:sp>
      <p:sp>
        <p:nvSpPr>
          <p:cNvPr id="53" name="Rectangle 18"/>
          <p:cNvSpPr>
            <a:spLocks noChangeArrowheads="1"/>
          </p:cNvSpPr>
          <p:nvPr/>
        </p:nvSpPr>
        <p:spPr bwMode="auto">
          <a:xfrm>
            <a:off x="5867400" y="1484313"/>
            <a:ext cx="720725" cy="720725"/>
          </a:xfrm>
          <a:prstGeom prst="rect">
            <a:avLst/>
          </a:prstGeom>
          <a:solidFill>
            <a:srgbClr val="808000"/>
          </a:solidFill>
          <a:ln>
            <a:noFill/>
          </a:ln>
          <a:effectLst>
            <a:prstShdw prst="shdw17" dist="17961" dir="2700000">
              <a:srgbClr val="808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ROC</a:t>
            </a:r>
          </a:p>
        </p:txBody>
      </p:sp>
      <p:sp>
        <p:nvSpPr>
          <p:cNvPr id="54" name="Line 19"/>
          <p:cNvSpPr>
            <a:spLocks noChangeShapeType="1"/>
          </p:cNvSpPr>
          <p:nvPr/>
        </p:nvSpPr>
        <p:spPr bwMode="auto">
          <a:xfrm>
            <a:off x="900113" y="1844675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>
            <a:off x="2339975" y="1844675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6" name="Line 21"/>
          <p:cNvSpPr>
            <a:spLocks noChangeShapeType="1"/>
          </p:cNvSpPr>
          <p:nvPr/>
        </p:nvSpPr>
        <p:spPr bwMode="auto">
          <a:xfrm>
            <a:off x="4859338" y="1844675"/>
            <a:ext cx="936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6732588" y="1844675"/>
            <a:ext cx="936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827088" y="3789363"/>
            <a:ext cx="504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2484438" y="3860800"/>
            <a:ext cx="576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0" name="Line 25"/>
          <p:cNvSpPr>
            <a:spLocks noChangeShapeType="1"/>
          </p:cNvSpPr>
          <p:nvPr/>
        </p:nvSpPr>
        <p:spPr bwMode="auto">
          <a:xfrm>
            <a:off x="4859338" y="3860800"/>
            <a:ext cx="936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1" name="Line 26"/>
          <p:cNvSpPr>
            <a:spLocks noChangeShapeType="1"/>
          </p:cNvSpPr>
          <p:nvPr/>
        </p:nvSpPr>
        <p:spPr bwMode="auto">
          <a:xfrm>
            <a:off x="6732588" y="3860800"/>
            <a:ext cx="936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2" name="Line 27"/>
          <p:cNvSpPr>
            <a:spLocks noChangeShapeType="1"/>
          </p:cNvSpPr>
          <p:nvPr/>
        </p:nvSpPr>
        <p:spPr bwMode="auto">
          <a:xfrm>
            <a:off x="2700338" y="1196975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292725" y="1196975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4" name="Line 29"/>
          <p:cNvSpPr>
            <a:spLocks noChangeShapeType="1"/>
          </p:cNvSpPr>
          <p:nvPr/>
        </p:nvSpPr>
        <p:spPr bwMode="auto">
          <a:xfrm>
            <a:off x="7308850" y="1196975"/>
            <a:ext cx="0" cy="54006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250825" y="3213100"/>
            <a:ext cx="649288" cy="1295400"/>
          </a:xfrm>
          <a:prstGeom prst="rect">
            <a:avLst/>
          </a:prstGeom>
          <a:solidFill>
            <a:srgbClr val="808080"/>
          </a:solidFill>
          <a:ln>
            <a:noFill/>
          </a:ln>
          <a:effectLst>
            <a:prstShdw prst="shdw17" dist="17961" dir="2700000">
              <a:srgbClr val="80808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charset="0"/>
              </a:rPr>
              <a:t>MRPC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49500"/>
            <a:ext cx="1439863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51" descr="IMG_2949"/>
          <p:cNvPicPr>
            <a:picLocks noChangeAspect="1" noChangeArrowheads="1"/>
          </p:cNvPicPr>
          <p:nvPr/>
        </p:nvPicPr>
        <p:blipFill>
          <a:blip r:embed="rId9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100763"/>
            <a:ext cx="10096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Rectangle 33"/>
          <p:cNvSpPr>
            <a:spLocks noChangeArrowheads="1"/>
          </p:cNvSpPr>
          <p:nvPr/>
        </p:nvSpPr>
        <p:spPr bwMode="auto">
          <a:xfrm>
            <a:off x="4932363" y="765175"/>
            <a:ext cx="720725" cy="720725"/>
          </a:xfrm>
          <a:prstGeom prst="rect">
            <a:avLst/>
          </a:prstGeom>
          <a:solidFill>
            <a:srgbClr val="C0C0C0"/>
          </a:solidFill>
          <a:ln>
            <a:noFill/>
          </a:ln>
          <a:effectLst>
            <a:prstShdw prst="shdw17" dist="17961" dir="2700000">
              <a:srgbClr val="C0C0C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CN" sz="1200" smtClean="0">
                <a:solidFill>
                  <a:srgbClr val="000000"/>
                </a:solidFill>
                <a:ea typeface="+mn-ea"/>
                <a:cs typeface="Arial" charset="0"/>
              </a:rPr>
              <a:t>CLK</a:t>
            </a:r>
          </a:p>
        </p:txBody>
      </p:sp>
      <p:sp>
        <p:nvSpPr>
          <p:cNvPr id="69" name="Line 35"/>
          <p:cNvSpPr>
            <a:spLocks noChangeShapeType="1"/>
          </p:cNvSpPr>
          <p:nvPr/>
        </p:nvSpPr>
        <p:spPr bwMode="auto">
          <a:xfrm>
            <a:off x="5651500" y="1125538"/>
            <a:ext cx="64928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0" name="Line 36"/>
          <p:cNvSpPr>
            <a:spLocks noChangeShapeType="1"/>
          </p:cNvSpPr>
          <p:nvPr/>
        </p:nvSpPr>
        <p:spPr bwMode="auto">
          <a:xfrm flipH="1">
            <a:off x="3851275" y="1125538"/>
            <a:ext cx="1081088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0000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charset="0"/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827088" y="212680"/>
            <a:ext cx="7056263" cy="71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alibri" pitchFamily="34" charset="0"/>
              </a:rPr>
              <a:t>TOF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pitchFamily="34" charset="0"/>
              </a:rPr>
              <a:t>readout chain with PADI and GET4</a:t>
            </a:r>
            <a:endParaRPr lang="en-US" altLang="zh-CN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85813" y="214313"/>
            <a:ext cx="7170563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Intrinsic resolution of 10gap-MRPC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718733"/>
              </p:ext>
            </p:extLst>
          </p:nvPr>
        </p:nvGraphicFramePr>
        <p:xfrm>
          <a:off x="838693" y="5233191"/>
          <a:ext cx="4804877" cy="707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3" imgW="2044440" imgH="279360" progId="Equation.DSMT4">
                  <p:embed/>
                </p:oleObj>
              </mc:Choice>
              <mc:Fallback>
                <p:oleObj name="Equation" r:id="rId3" imgW="2044440" imgH="279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93" y="5233191"/>
                        <a:ext cx="4804877" cy="7074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2910" y="2928934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Time jitter of HPTDC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zh-CN" sz="2400" dirty="0" smtClean="0"/>
              <a:t>25</a:t>
            </a:r>
            <a:r>
              <a:rPr lang="en-US" altLang="zh-CN" sz="2400" dirty="0" smtClean="0">
                <a:solidFill>
                  <a:schemeClr val="tx1"/>
                </a:solidFill>
              </a:rPr>
              <a:t>ps        </a:t>
            </a:r>
            <a:r>
              <a:rPr lang="en-US" altLang="zh-CN" sz="2400" dirty="0" smtClean="0">
                <a:solidFill>
                  <a:srgbClr val="FF0000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NINO</a:t>
            </a:r>
            <a:r>
              <a:rPr lang="en-US" altLang="zh-CN" sz="2400" dirty="0" smtClean="0"/>
              <a:t>s </a:t>
            </a:r>
            <a:r>
              <a:rPr lang="en-US" altLang="zh-CN" sz="2400" dirty="0" err="1" smtClean="0"/>
              <a:t>ASIC+Interface</a:t>
            </a:r>
            <a:r>
              <a:rPr lang="en-US" altLang="zh-CN" sz="2400" dirty="0" smtClean="0"/>
              <a:t> card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             </a:t>
            </a:r>
            <a:r>
              <a:rPr lang="zh-CN" altLang="en-US" sz="2400" dirty="0" smtClean="0"/>
              <a:t>  </a:t>
            </a:r>
            <a:r>
              <a:rPr lang="en-US" altLang="zh-CN" sz="2400" dirty="0" smtClean="0"/>
              <a:t>24ps        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MRPC resolution tested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</a:t>
            </a:r>
            <a:r>
              <a:rPr lang="en-US" altLang="zh-CN" sz="2400" dirty="0" smtClean="0">
                <a:solidFill>
                  <a:schemeClr val="tx1"/>
                </a:solidFill>
              </a:rPr>
              <a:t>40ps 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So the intrinsic resolution of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is: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grpSp>
        <p:nvGrpSpPr>
          <p:cNvPr id="35" name="组合 34"/>
          <p:cNvGrpSpPr/>
          <p:nvPr/>
        </p:nvGrpSpPr>
        <p:grpSpPr>
          <a:xfrm>
            <a:off x="1571604" y="1357298"/>
            <a:ext cx="3482315" cy="1450785"/>
            <a:chOff x="1500166" y="1428736"/>
            <a:chExt cx="3482315" cy="1450785"/>
          </a:xfrm>
        </p:grpSpPr>
        <p:sp>
          <p:nvSpPr>
            <p:cNvPr id="6" name="矩形 5"/>
            <p:cNvSpPr/>
            <p:nvPr/>
          </p:nvSpPr>
          <p:spPr>
            <a:xfrm>
              <a:off x="1500166" y="1643050"/>
              <a:ext cx="857256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643042" y="1571612"/>
              <a:ext cx="571504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643042" y="2000240"/>
              <a:ext cx="571504" cy="7143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2214546" y="2071678"/>
              <a:ext cx="488897" cy="116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2214546" y="1571612"/>
              <a:ext cx="488897" cy="116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等腰三角形 13"/>
            <p:cNvSpPr/>
            <p:nvPr/>
          </p:nvSpPr>
          <p:spPr>
            <a:xfrm>
              <a:off x="2846938" y="1637845"/>
              <a:ext cx="571504" cy="357190"/>
            </a:xfrm>
            <a:prstGeom prst="triangle">
              <a:avLst/>
            </a:prstGeom>
            <a:noFill/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6" name="直接连接符 15"/>
            <p:cNvCxnSpPr/>
            <p:nvPr/>
          </p:nvCxnSpPr>
          <p:spPr>
            <a:xfrm rot="5400000">
              <a:off x="2643174" y="1643050"/>
              <a:ext cx="142876" cy="15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714612" y="1714488"/>
              <a:ext cx="214314" cy="15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5400000" flipH="1" flipV="1">
              <a:off x="2607455" y="1964521"/>
              <a:ext cx="214314" cy="15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714612" y="1857364"/>
              <a:ext cx="214314" cy="1588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>
              <a:stCxn id="14" idx="5"/>
            </p:cNvCxnSpPr>
            <p:nvPr/>
          </p:nvCxnSpPr>
          <p:spPr>
            <a:xfrm flipV="1">
              <a:off x="3275566" y="1812897"/>
              <a:ext cx="803453" cy="3543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4071934" y="1428736"/>
              <a:ext cx="357190" cy="121444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0" name="直接箭头连接符 29"/>
            <p:cNvCxnSpPr/>
            <p:nvPr/>
          </p:nvCxnSpPr>
          <p:spPr>
            <a:xfrm>
              <a:off x="3071802" y="2500306"/>
              <a:ext cx="1000132" cy="1588"/>
            </a:xfrm>
            <a:prstGeom prst="straightConnector1">
              <a:avLst/>
            </a:prstGeom>
            <a:ln w="158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500166" y="2143116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MRPC</a:t>
              </a:r>
              <a:endParaRPr lang="zh-CN" alt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0298" y="2143116"/>
              <a:ext cx="143654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Differential FEE</a:t>
              </a:r>
              <a:endParaRPr lang="zh-CN" altLang="en-US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29124" y="2071678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TDC</a:t>
              </a:r>
              <a:endParaRPr lang="zh-CN" altLang="en-US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71802" y="2571744"/>
              <a:ext cx="7563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/>
                <a:t>START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53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85F2C380-80E6-4539-AB3F-F522CF724B06}" type="slidenum">
              <a:rPr lang="zh-CN" altLang="en-US" smtClean="0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09465" y="184786"/>
            <a:ext cx="6542855" cy="785812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</a:rPr>
              <a:t>Resolution of 24 x140</a:t>
            </a:r>
            <a:r>
              <a:rPr lang="en-US" altLang="zh-CN" sz="3600" b="1" dirty="0" smtClean="0">
                <a:solidFill>
                  <a:srgbClr val="FF0000"/>
                </a:solidFill>
                <a:latin typeface="Calibri" pitchFamily="34" charset="0"/>
                <a:ea typeface="华文楷体" pitchFamily="2" charset="-122"/>
                <a:sym typeface="Symbol"/>
              </a:rPr>
              <a:t>m MRPC</a:t>
            </a:r>
            <a:endParaRPr lang="en-US" altLang="zh-CN" sz="3600" b="1" dirty="0">
              <a:solidFill>
                <a:srgbClr val="FF0000"/>
              </a:solidFill>
              <a:latin typeface="Calibri" pitchFamily="34" charset="0"/>
              <a:ea typeface="华文楷体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0030" y="1556792"/>
            <a:ext cx="8230442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Fast wave form digitizer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en-US" altLang="zh-CN" sz="2400" dirty="0" smtClean="0"/>
              <a:t>      30-&gt;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smtClean="0">
                <a:solidFill>
                  <a:srgbClr val="FF0000"/>
                </a:solidFill>
              </a:rPr>
              <a:t>5ps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Low time jitter f</a:t>
            </a:r>
            <a:r>
              <a:rPr lang="en-US" altLang="zh-CN" sz="2400" dirty="0" smtClean="0"/>
              <a:t>ast FEE                                    24-&gt; </a:t>
            </a:r>
            <a:r>
              <a:rPr lang="en-US" altLang="zh-CN" sz="2400" dirty="0">
                <a:solidFill>
                  <a:srgbClr val="FF0000"/>
                </a:solidFill>
              </a:rPr>
              <a:t>5ps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 smtClean="0">
                <a:solidFill>
                  <a:schemeClr val="tx1"/>
                </a:solidFill>
              </a:rPr>
              <a:t>   MRPC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intrinsic         </a:t>
            </a:r>
            <a:r>
              <a:rPr lang="zh-CN" altLang="en-US" sz="2400" dirty="0" smtClean="0">
                <a:solidFill>
                  <a:schemeClr val="tx1"/>
                </a:solidFill>
              </a:rPr>
              <a:t>                     </a:t>
            </a:r>
            <a:r>
              <a:rPr lang="en-US" altLang="zh-CN" sz="2400" dirty="0" smtClean="0"/>
              <a:t>                   20-&gt; </a:t>
            </a:r>
            <a:r>
              <a:rPr lang="en-US" altLang="zh-CN" sz="2400" dirty="0" smtClean="0">
                <a:solidFill>
                  <a:srgbClr val="FF0000"/>
                </a:solidFill>
              </a:rPr>
              <a:t>13ps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chemeClr val="tx1"/>
                </a:solidFill>
              </a:rPr>
              <a:t>        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Time resolution of TOF: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endParaRPr lang="zh-CN" altLang="en-US" sz="24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917123"/>
              </p:ext>
            </p:extLst>
          </p:nvPr>
        </p:nvGraphicFramePr>
        <p:xfrm>
          <a:off x="1458913" y="3938588"/>
          <a:ext cx="54816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Equation" r:id="rId3" imgW="1638300" imgH="279400" progId="Equation.DSMT4">
                  <p:embed/>
                </p:oleObj>
              </mc:Choice>
              <mc:Fallback>
                <p:oleObj name="Equation" r:id="rId3" imgW="1638300" imgH="279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938588"/>
                        <a:ext cx="5481637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9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19</a:t>
            </a:fld>
            <a:endParaRPr lang="zh-CN" alt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599" y="260648"/>
            <a:ext cx="5904657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PID and time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resolution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140" y="4388486"/>
            <a:ext cx="8934780" cy="2104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Positives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Compact (10-15 cm of space needed), allowing more room for, e.g., RICH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More clean </a:t>
            </a:r>
            <a:r>
              <a:rPr lang="en-US" altLang="zh-CN" sz="18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altLang="zh-CN" sz="1800" dirty="0" smtClean="0">
                <a:solidFill>
                  <a:sysClr val="windowText" lastClr="000000"/>
                </a:solidFill>
                <a:latin typeface="Calibri"/>
              </a:rPr>
              <a:t>PID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contribute to e/h identification using TPC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/dx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TOF Negatives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counter?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306740" y="6492875"/>
            <a:ext cx="837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06697"/>
              </p:ext>
            </p:extLst>
          </p:nvPr>
        </p:nvGraphicFramePr>
        <p:xfrm>
          <a:off x="457200" y="1063430"/>
          <a:ext cx="8284782" cy="3001205"/>
        </p:xfrm>
        <a:graphic>
          <a:graphicData uri="http://schemas.openxmlformats.org/drawingml/2006/table">
            <a:tbl>
              <a:tblPr firstRow="1" bandRow="1"/>
              <a:tblGrid>
                <a:gridCol w="1619434"/>
                <a:gridCol w="1619434"/>
                <a:gridCol w="2468647"/>
                <a:gridCol w="2577267"/>
              </a:tblGrid>
              <a:tr h="545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smtClean="0"/>
                        <a:t>@</a:t>
                      </a:r>
                      <a:r>
                        <a:rPr lang="en-US" baseline="0" dirty="0" smtClean="0"/>
                        <a:t> 1m 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Distance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Pion-</a:t>
                      </a:r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 err="1" smtClean="0"/>
                        <a:t>Kaon</a:t>
                      </a:r>
                      <a:r>
                        <a:rPr lang="en-US" dirty="0" smtClean="0"/>
                        <a:t>-Proton Separation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254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72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=100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1m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254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  <a:tr h="813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3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σ</a:t>
                      </a:r>
                      <a:r>
                        <a:rPr lang="en-US" baseline="-25000" dirty="0" err="1" smtClean="0"/>
                        <a:t>tot</a:t>
                      </a:r>
                      <a:r>
                        <a:rPr lang="en-US" dirty="0" smtClean="0"/>
                        <a:t>=10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ps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3m</a:t>
                      </a:r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E2751D"/>
                      </a:solidFill>
                    </a:lnL>
                    <a:lnR w="12700" cmpd="sng">
                      <a:solidFill>
                        <a:srgbClr val="E2751D"/>
                      </a:solidFill>
                    </a:lnR>
                    <a:lnT w="12700" cmpd="sng">
                      <a:solidFill>
                        <a:srgbClr val="E2751D"/>
                      </a:solidFill>
                    </a:lnT>
                    <a:lnB w="12700" cmpd="sng">
                      <a:solidFill>
                        <a:srgbClr val="E2751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751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3811201" y="1778375"/>
            <a:ext cx="4750582" cy="1863540"/>
            <a:chOff x="3811201" y="1778375"/>
            <a:chExt cx="4750582" cy="1863540"/>
          </a:xfrm>
        </p:grpSpPr>
        <p:pic>
          <p:nvPicPr>
            <p:cNvPr id="8" name="Picture 11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1780551"/>
              <a:ext cx="2249820" cy="228526"/>
            </a:xfrm>
            <a:prstGeom prst="rect">
              <a:avLst/>
            </a:prstGeom>
          </p:spPr>
        </p:pic>
        <p:pic>
          <p:nvPicPr>
            <p:cNvPr id="9" name="Picture 13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2566209"/>
              <a:ext cx="2249820" cy="228526"/>
            </a:xfrm>
            <a:prstGeom prst="rect">
              <a:avLst/>
            </a:prstGeom>
          </p:spPr>
        </p:pic>
        <p:pic>
          <p:nvPicPr>
            <p:cNvPr id="10" name="Picture 14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01" y="3413389"/>
              <a:ext cx="2249820" cy="228526"/>
            </a:xfrm>
            <a:prstGeom prst="rect">
              <a:avLst/>
            </a:prstGeom>
          </p:spPr>
        </p:pic>
        <p:pic>
          <p:nvPicPr>
            <p:cNvPr id="11" name="Picture 15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1778375"/>
              <a:ext cx="2249820" cy="228526"/>
            </a:xfrm>
            <a:prstGeom prst="rect">
              <a:avLst/>
            </a:prstGeom>
          </p:spPr>
        </p:pic>
        <p:pic>
          <p:nvPicPr>
            <p:cNvPr id="12" name="Picture 16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2564033"/>
              <a:ext cx="2249820" cy="228526"/>
            </a:xfrm>
            <a:prstGeom prst="rect">
              <a:avLst/>
            </a:prstGeom>
          </p:spPr>
        </p:pic>
        <p:pic>
          <p:nvPicPr>
            <p:cNvPr id="13" name="Picture 17" descr="Screen Shot 2015-07-08 at 4.58.17 P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963" y="3411213"/>
              <a:ext cx="2249820" cy="228526"/>
            </a:xfrm>
            <a:prstGeom prst="rect">
              <a:avLst/>
            </a:prstGeom>
          </p:spPr>
        </p:pic>
        <p:cxnSp>
          <p:nvCxnSpPr>
            <p:cNvPr id="14" name="Straight Arrow Connector 19"/>
            <p:cNvCxnSpPr/>
            <p:nvPr/>
          </p:nvCxnSpPr>
          <p:spPr>
            <a:xfrm>
              <a:off x="3888401" y="1887127"/>
              <a:ext cx="145463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5" name="Straight Arrow Connector 23"/>
            <p:cNvCxnSpPr/>
            <p:nvPr/>
          </p:nvCxnSpPr>
          <p:spPr>
            <a:xfrm>
              <a:off x="3888401" y="2671315"/>
              <a:ext cx="4640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6" name="Straight Arrow Connector 28"/>
            <p:cNvCxnSpPr/>
            <p:nvPr/>
          </p:nvCxnSpPr>
          <p:spPr>
            <a:xfrm>
              <a:off x="3888401" y="3516434"/>
              <a:ext cx="88593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7" name="Straight Arrow Connector 31"/>
            <p:cNvCxnSpPr/>
            <p:nvPr/>
          </p:nvCxnSpPr>
          <p:spPr>
            <a:xfrm>
              <a:off x="6383389" y="1878760"/>
              <a:ext cx="255052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8" name="Straight Arrow Connector 32"/>
            <p:cNvCxnSpPr/>
            <p:nvPr/>
          </p:nvCxnSpPr>
          <p:spPr>
            <a:xfrm>
              <a:off x="6387694" y="2673643"/>
              <a:ext cx="81040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33"/>
            <p:cNvCxnSpPr/>
            <p:nvPr/>
          </p:nvCxnSpPr>
          <p:spPr>
            <a:xfrm>
              <a:off x="6387694" y="3513067"/>
              <a:ext cx="1503526" cy="336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headEnd type="diamond"/>
              <a:tailEnd type="diamon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0" name="Rectangle 35"/>
          <p:cNvSpPr/>
          <p:nvPr/>
        </p:nvSpPr>
        <p:spPr>
          <a:xfrm>
            <a:off x="-31600" y="4135960"/>
            <a:ext cx="91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</a:rPr>
              <a:t>Momentum reach of TOF PID reaches interesting levels if one can achieve ~ 10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</a:rPr>
              <a:t>ps</a:t>
            </a:r>
            <a:endParaRPr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641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3104" y="1066801"/>
            <a:ext cx="9201424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26" tIns="45608" rIns="91226" bIns="45608"/>
          <a:lstStyle>
            <a:lvl1pPr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altLang="en-US" kern="0">
              <a:solidFill>
                <a:srgbClr val="000000"/>
              </a:solidFill>
              <a:ea typeface="宋体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31640" y="332656"/>
            <a:ext cx="5160013" cy="59245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36" tIns="49521" rIns="99036" bIns="49521" numCol="1" anchor="ctr" anchorCtr="0" compatLnSpc="1">
            <a:prstTxWarp prst="textNoShape">
              <a:avLst/>
            </a:prstTxWarp>
            <a:spAutoFit/>
          </a:bodyPr>
          <a:lstStyle>
            <a:lvl1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2pPr>
            <a:lvl3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3pPr>
            <a:lvl4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4pPr>
            <a:lvl5pPr algn="ctr" defTabSz="988635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5pPr>
            <a:lvl6pPr marL="456118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6pPr>
            <a:lvl7pPr marL="912234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7pPr>
            <a:lvl8pPr marL="1368354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8pPr>
            <a:lvl9pPr marL="1824469" algn="ctr" defTabSz="98984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Arial"/>
                <a:ea typeface="宋体"/>
              </a:rPr>
              <a:t>Motivation </a:t>
            </a:r>
            <a:endParaRPr lang="en-US" altLang="en-US" kern="0" dirty="0" smtClean="0">
              <a:solidFill>
                <a:srgbClr val="FF0000"/>
              </a:solidFill>
              <a:latin typeface="Arial"/>
              <a:ea typeface="宋体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9124" y="1066801"/>
            <a:ext cx="9280644" cy="5204466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036" tIns="49521" rIns="99036" bIns="49521" numCol="1" anchor="t" anchorCtr="0" compatLnSpc="1">
            <a:prstTxWarp prst="textNoShape">
              <a:avLst/>
            </a:prstTxWarp>
            <a:noAutofit/>
          </a:bodyPr>
          <a:lstStyle>
            <a:lvl1pPr marL="370739" indent="-370739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66" indent="-307362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636DB3"/>
                </a:solidFill>
                <a:latin typeface="+mn-lt"/>
              </a:defRPr>
            </a:lvl2pPr>
            <a:lvl3pPr marL="1237383" indent="-247164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1"/>
                </a:solidFill>
                <a:latin typeface="+mn-lt"/>
              </a:defRPr>
            </a:lvl3pPr>
            <a:lvl4pPr marL="1731702" indent="-245578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227599" indent="-245578" algn="l" defTabSz="98863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684440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140561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596671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4052793" indent="-247066" algn="l" defTabSz="98984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82563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JLab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6 GeV: </a:t>
            </a:r>
            <a:r>
              <a:rPr lang="en-US" sz="2000" b="1" kern="0" dirty="0" smtClean="0">
                <a:solidFill>
                  <a:srgbClr val="FF0000"/>
                </a:solidFill>
                <a:latin typeface="Arial"/>
                <a:ea typeface="宋体"/>
              </a:rPr>
              <a:t>precision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measurements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         high luminosity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(10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39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 but small acceptance (HRS/HMS: &lt; 10 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msr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 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         or large acceptance but low luminosity (CLAS6: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</a:rPr>
              <a:t>34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)</a:t>
            </a:r>
          </a:p>
          <a:p>
            <a:pPr marL="274638" indent="-274638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</a:rPr>
              <a:t>JLab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12 GeV upgrade opens up a window of opportunities (DIS, SIDIS, Deep Exclusive Processes) to study valence quark (3-d) structure of the nucleon  and other high impact physics (PVDIS, J/</a:t>
            </a:r>
            <a:r>
              <a:rPr lang="en-US" sz="2000" b="1" kern="0" dirty="0" smtClean="0">
                <a:solidFill>
                  <a:srgbClr val="000000"/>
                </a:solidFill>
                <a:latin typeface="Symbol" panose="05050102010706020507" pitchFamily="18" charset="2"/>
                <a:ea typeface="宋体"/>
              </a:rPr>
              <a:t>y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, …)</a:t>
            </a:r>
          </a:p>
          <a:p>
            <a:pPr marL="274638" indent="-182563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</a:rPr>
              <a:t> High precision in multi-dimension or rare processes requires very high statistics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  </a:t>
            </a:r>
            <a:r>
              <a:rPr lang="en-US" sz="2000" b="1" kern="0" dirty="0" smtClean="0">
                <a:solidFill>
                  <a:srgbClr val="FF0000"/>
                </a:solidFill>
                <a:latin typeface="Arial"/>
                <a:ea typeface="宋体"/>
                <a:sym typeface="Wingdings" panose="05000000000000000000" pitchFamily="2" charset="2"/>
              </a:rPr>
              <a:t>large acceptance and high luminosity</a:t>
            </a:r>
          </a:p>
          <a:p>
            <a:pPr marL="274638" indent="-274638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CLAS12: luminosity upgrade (one order of magnitude) to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35</a:t>
            </a:r>
          </a:p>
          <a:p>
            <a:pPr marL="371475" indent="-371475" defTabSz="989840">
              <a:spcBef>
                <a:spcPts val="600"/>
              </a:spcBef>
              <a:spcAft>
                <a:spcPts val="50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To fully exploit the potential of 12 GeV, taking advantage of the latest technical (detectors, DAQ, simulations, …) development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</a:t>
            </a:r>
            <a:r>
              <a:rPr lang="en-US" sz="2000" b="1" kern="0" dirty="0" err="1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SoLID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: large acceptance detector can handle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37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luminosity (no baffles)                                 </a:t>
            </a:r>
          </a:p>
          <a:p>
            <a:pPr marL="0" indent="0" defTabSz="989840">
              <a:spcBef>
                <a:spcPts val="600"/>
              </a:spcBef>
              <a:spcAft>
                <a:spcPts val="500"/>
              </a:spcAft>
              <a:buFontTx/>
              <a:buNone/>
              <a:defRPr/>
            </a:pPr>
            <a:r>
              <a:rPr lang="en-US" sz="2000" b="1" kern="0" dirty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                                                                                 10</a:t>
            </a:r>
            <a:r>
              <a:rPr lang="en-US" sz="2000" b="1" kern="0" baseline="3000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39</a:t>
            </a:r>
            <a:r>
              <a:rPr lang="en-US" sz="2000" b="1" kern="0" dirty="0" smtClean="0">
                <a:solidFill>
                  <a:srgbClr val="000000"/>
                </a:solidFill>
                <a:latin typeface="Arial"/>
                <a:ea typeface="宋体"/>
                <a:sym typeface="Wingdings" panose="05000000000000000000" pitchFamily="2" charset="2"/>
              </a:rPr>
              <a:t>                   with baffles</a:t>
            </a:r>
            <a:endParaRPr lang="en-US" sz="2000" b="1" kern="0" dirty="0" smtClean="0">
              <a:solidFill>
                <a:srgbClr val="000000"/>
              </a:solidFill>
              <a:latin typeface="Arial"/>
              <a:ea typeface="宋体"/>
            </a:endParaRPr>
          </a:p>
          <a:p>
            <a:pPr marL="372178" indent="-372178" defTabSz="989840">
              <a:spcBef>
                <a:spcPts val="600"/>
              </a:spcBef>
              <a:spcAft>
                <a:spcPts val="500"/>
              </a:spcAft>
              <a:defRPr/>
            </a:pPr>
            <a:endParaRPr lang="en-US" sz="2000" b="1" kern="0" dirty="0">
              <a:solidFill>
                <a:srgbClr val="000000"/>
              </a:solidFill>
              <a:latin typeface="Arial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9458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52747"/>
              </p:ext>
            </p:extLst>
          </p:nvPr>
        </p:nvGraphicFramePr>
        <p:xfrm>
          <a:off x="571472" y="1357298"/>
          <a:ext cx="4071966" cy="3786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5983"/>
                <a:gridCol w="2035983"/>
              </a:tblGrid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Item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dimension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/mm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Honeycomb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90×265×7.5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Outer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120×298×0.6</a:t>
                      </a:r>
                      <a:endParaRPr lang="zh-CN" sz="18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120×298×1.2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Middle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PCB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120×328×1.2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Strip length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268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Strip</a:t>
                      </a:r>
                      <a:r>
                        <a:rPr lang="en-US" sz="1800" kern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width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Mylar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90×268×0.25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Glass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80×258×0.5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Carbon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72×250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Gas</a:t>
                      </a:r>
                      <a:r>
                        <a:rPr lang="en-US" altLang="zh-CN" sz="18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 gap width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0.104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315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Number of gas gap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32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华文楷体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971599" y="260648"/>
            <a:ext cx="5867979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Structure of high time MRPC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/>
          <a:srcRect l="18750" t="25000" r="18750" b="14285"/>
          <a:stretch>
            <a:fillRect/>
          </a:stretch>
        </p:blipFill>
        <p:spPr bwMode="auto">
          <a:xfrm>
            <a:off x="4672821" y="1214422"/>
            <a:ext cx="447117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组合 112"/>
          <p:cNvGrpSpPr/>
          <p:nvPr/>
        </p:nvGrpSpPr>
        <p:grpSpPr>
          <a:xfrm>
            <a:off x="5500694" y="3929066"/>
            <a:ext cx="2786082" cy="2500330"/>
            <a:chOff x="9061240" y="181823"/>
            <a:chExt cx="3048000" cy="2709098"/>
          </a:xfrm>
        </p:grpSpPr>
        <p:sp>
          <p:nvSpPr>
            <p:cNvPr id="114" name="矩形 113"/>
            <p:cNvSpPr/>
            <p:nvPr/>
          </p:nvSpPr>
          <p:spPr>
            <a:xfrm>
              <a:off x="9087479" y="319181"/>
              <a:ext cx="710697" cy="117683"/>
            </a:xfrm>
            <a:prstGeom prst="rect">
              <a:avLst/>
            </a:prstGeom>
            <a:pattFill prst="sphere">
              <a:fgClr>
                <a:srgbClr val="FFC000"/>
              </a:fgClr>
              <a:bgClr>
                <a:sysClr val="window" lastClr="FFFFFF"/>
              </a:bgClr>
            </a:patt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115" name="直接箭头连接符 114"/>
            <p:cNvCxnSpPr/>
            <p:nvPr/>
          </p:nvCxnSpPr>
          <p:spPr>
            <a:xfrm>
              <a:off x="10018637" y="377049"/>
              <a:ext cx="5073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16" name="文本框 114"/>
            <p:cNvSpPr txBox="1"/>
            <p:nvPr/>
          </p:nvSpPr>
          <p:spPr>
            <a:xfrm>
              <a:off x="10525993" y="181823"/>
              <a:ext cx="15832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Honey comb plate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7" name="直接箭头连接符 116"/>
            <p:cNvCxnSpPr/>
            <p:nvPr/>
          </p:nvCxnSpPr>
          <p:spPr>
            <a:xfrm>
              <a:off x="10018637" y="1054970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18" name="文本框 116"/>
            <p:cNvSpPr txBox="1"/>
            <p:nvPr/>
          </p:nvSpPr>
          <p:spPr>
            <a:xfrm>
              <a:off x="10602193" y="874796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PCB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9" name="直接箭头连接符 118"/>
            <p:cNvCxnSpPr/>
            <p:nvPr/>
          </p:nvCxnSpPr>
          <p:spPr>
            <a:xfrm>
              <a:off x="10018637" y="1531703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0" name="文本框 118"/>
            <p:cNvSpPr txBox="1"/>
            <p:nvPr/>
          </p:nvSpPr>
          <p:spPr>
            <a:xfrm>
              <a:off x="10602193" y="1357987"/>
              <a:ext cx="875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Mylar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21" name="直接箭头连接符 120"/>
            <p:cNvCxnSpPr/>
            <p:nvPr/>
          </p:nvCxnSpPr>
          <p:spPr>
            <a:xfrm>
              <a:off x="10018637" y="2016386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2" name="文本框 120"/>
            <p:cNvSpPr txBox="1"/>
            <p:nvPr/>
          </p:nvSpPr>
          <p:spPr>
            <a:xfrm>
              <a:off x="10602193" y="1845027"/>
              <a:ext cx="1392024" cy="263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Carbon electrode</a:t>
              </a:r>
            </a:p>
          </p:txBody>
        </p:sp>
        <p:cxnSp>
          <p:nvCxnSpPr>
            <p:cNvPr id="123" name="直接箭头连接符 122"/>
            <p:cNvCxnSpPr/>
            <p:nvPr/>
          </p:nvCxnSpPr>
          <p:spPr>
            <a:xfrm>
              <a:off x="10018637" y="2703479"/>
              <a:ext cx="583556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  <a:miter lim="800000"/>
              <a:tailEnd type="triangle"/>
            </a:ln>
            <a:effectLst/>
          </p:spPr>
        </p:cxnSp>
        <p:sp>
          <p:nvSpPr>
            <p:cNvPr id="124" name="文本框 139"/>
            <p:cNvSpPr txBox="1"/>
            <p:nvPr/>
          </p:nvSpPr>
          <p:spPr>
            <a:xfrm>
              <a:off x="10623340" y="2521589"/>
              <a:ext cx="1392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Glass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矩形 124"/>
            <p:cNvSpPr/>
            <p:nvPr/>
          </p:nvSpPr>
          <p:spPr>
            <a:xfrm>
              <a:off x="9065104" y="1048097"/>
              <a:ext cx="794463" cy="32626"/>
            </a:xfrm>
            <a:prstGeom prst="rect">
              <a:avLst/>
            </a:prstGeom>
            <a:solidFill>
              <a:srgbClr val="70AD47"/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sp>
          <p:nvSpPr>
            <p:cNvPr id="126" name="矩形 125"/>
            <p:cNvSpPr/>
            <p:nvPr/>
          </p:nvSpPr>
          <p:spPr>
            <a:xfrm>
              <a:off x="9065737" y="1495953"/>
              <a:ext cx="774779" cy="45535"/>
            </a:xfrm>
            <a:prstGeom prst="rect">
              <a:avLst/>
            </a:prstGeom>
            <a:solidFill>
              <a:srgbClr val="ED7D31">
                <a:lumMod val="75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  <p:cxnSp>
          <p:nvCxnSpPr>
            <p:cNvPr id="127" name="直接连接符 126"/>
            <p:cNvCxnSpPr/>
            <p:nvPr/>
          </p:nvCxnSpPr>
          <p:spPr>
            <a:xfrm>
              <a:off x="9065104" y="2014637"/>
              <a:ext cx="771172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28" name="矩形 127"/>
            <p:cNvSpPr/>
            <p:nvPr/>
          </p:nvSpPr>
          <p:spPr>
            <a:xfrm flipV="1">
              <a:off x="9061240" y="2687644"/>
              <a:ext cx="798326" cy="3722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等线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57298"/>
            <a:ext cx="3226268" cy="219487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572000" y="1000108"/>
            <a:ext cx="3772213" cy="2190413"/>
            <a:chOff x="4574270" y="1857796"/>
            <a:chExt cx="3772213" cy="2190413"/>
          </a:xfrm>
        </p:grpSpPr>
        <p:pic>
          <p:nvPicPr>
            <p:cNvPr id="5" name="图片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4270" y="1857796"/>
              <a:ext cx="3599815" cy="2159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6007141" y="3648099"/>
              <a:ext cx="23393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ea typeface="华文隶书" panose="02010800040101010101" pitchFamily="2" charset="-122"/>
                  <a:cs typeface="Times New Roman" pitchFamily="18" charset="0"/>
                </a:rPr>
                <a:t>Fast amplifier</a:t>
              </a:r>
              <a:endParaRPr lang="zh-CN" altLang="en-US" sz="2000" dirty="0">
                <a:latin typeface="Times New Roman" pitchFamily="18" charset="0"/>
                <a:ea typeface="华文隶书" panose="02010800040101010101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0034" y="4071942"/>
            <a:ext cx="5517127" cy="2159635"/>
            <a:chOff x="1198321" y="4235145"/>
            <a:chExt cx="5517127" cy="2159635"/>
          </a:xfrm>
        </p:grpSpPr>
        <p:pic>
          <p:nvPicPr>
            <p:cNvPr id="8" name="图片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1" t="6533" r="3167" b="7750"/>
            <a:stretch/>
          </p:blipFill>
          <p:spPr bwMode="auto">
            <a:xfrm>
              <a:off x="2395543" y="4235145"/>
              <a:ext cx="4319905" cy="2159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198321" y="5663905"/>
              <a:ext cx="2071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Waveform Digitizer</a:t>
              </a:r>
            </a:p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DT5742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971600" y="260648"/>
            <a:ext cx="583264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Test equipment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3643314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Gas box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2199" y="4429132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DRS4-V5 chip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16 channels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12bit 5GS/s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CN" dirty="0" smtClean="0"/>
              <a:t> 5 points for leading edge  of MRPC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22</a:t>
            </a:fld>
            <a:endParaRPr lang="zh-CN" altLang="en-US"/>
          </a:p>
        </p:txBody>
      </p:sp>
      <p:pic>
        <p:nvPicPr>
          <p:cNvPr id="3" name="图片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38" r="1247" b="3790"/>
          <a:stretch/>
        </p:blipFill>
        <p:spPr bwMode="auto">
          <a:xfrm>
            <a:off x="285720" y="1214422"/>
            <a:ext cx="6258834" cy="2859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43608" y="260648"/>
            <a:ext cx="5705653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Cosmic test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5" name="图片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286124"/>
            <a:ext cx="5080000" cy="2867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6072206"/>
            <a:ext cx="617778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Gas Mixture : “Freon” (R134a) 90% : </a:t>
            </a:r>
            <a:r>
              <a:rPr lang="en-US" dirty="0" err="1" smtClean="0">
                <a:solidFill>
                  <a:srgbClr val="0000FF"/>
                </a:solidFill>
              </a:rPr>
              <a:t>Iso</a:t>
            </a:r>
            <a:r>
              <a:rPr lang="en-US" dirty="0" smtClean="0">
                <a:solidFill>
                  <a:srgbClr val="0000FF"/>
                </a:solidFill>
              </a:rPr>
              <a:t> 5% : SF6 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-13648" y="1201003"/>
            <a:ext cx="914681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2810" y="6640831"/>
            <a:ext cx="9146810" cy="217169"/>
          </a:xfrm>
          <a:prstGeom prst="rect">
            <a:avLst/>
          </a:prstGeom>
          <a:solidFill>
            <a:srgbClr val="5C3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7158" y="1214422"/>
            <a:ext cx="2964462" cy="43994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C307D"/>
              </a:buClr>
              <a:buSzPct val="100000"/>
              <a:buFont typeface="Wingdings" panose="05000000000000000000" pitchFamily="2" charset="2"/>
              <a:buChar char="n"/>
            </a:pPr>
            <a:r>
              <a:rPr lang="en-US" altLang="zh-CN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Efficiency   HV=5.5kV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" name="图片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6" t="4781" r="20023" b="5578"/>
          <a:stretch/>
        </p:blipFill>
        <p:spPr bwMode="auto">
          <a:xfrm>
            <a:off x="500034" y="1643050"/>
            <a:ext cx="292895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6143636" y="1643050"/>
            <a:ext cx="2714644" cy="4071966"/>
            <a:chOff x="6821714" y="2932126"/>
            <a:chExt cx="2411944" cy="3599180"/>
          </a:xfrm>
        </p:grpSpPr>
        <p:pic>
          <p:nvPicPr>
            <p:cNvPr id="18" name="图片 1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715" y="2932126"/>
              <a:ext cx="2311448" cy="1799590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714" y="4731716"/>
              <a:ext cx="2311200" cy="179959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832824" y="5446844"/>
              <a:ext cx="1300336" cy="29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5600V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32824" y="3708398"/>
              <a:ext cx="1400834" cy="299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5500V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971600" y="260648"/>
            <a:ext cx="5850114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results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3500438"/>
            <a:ext cx="58669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/>
              <a:t>Charge</a:t>
            </a:r>
            <a:endParaRPr lang="zh-CN" alt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7143768" y="5572140"/>
            <a:ext cx="586699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dirty="0" smtClean="0"/>
              <a:t>Charge</a:t>
            </a:r>
            <a:endParaRPr lang="zh-CN" altLang="en-US" sz="1400" dirty="0"/>
          </a:p>
        </p:txBody>
      </p:sp>
      <p:grpSp>
        <p:nvGrpSpPr>
          <p:cNvPr id="26" name="组合 25"/>
          <p:cNvGrpSpPr/>
          <p:nvPr/>
        </p:nvGrpSpPr>
        <p:grpSpPr>
          <a:xfrm>
            <a:off x="199886" y="3710719"/>
            <a:ext cx="6621828" cy="2691332"/>
            <a:chOff x="199886" y="3710719"/>
            <a:chExt cx="6621828" cy="2691332"/>
          </a:xfrm>
        </p:grpSpPr>
        <p:grpSp>
          <p:nvGrpSpPr>
            <p:cNvPr id="27" name="组合 8"/>
            <p:cNvGrpSpPr/>
            <p:nvPr/>
          </p:nvGrpSpPr>
          <p:grpSpPr>
            <a:xfrm>
              <a:off x="199886" y="3710719"/>
              <a:ext cx="6621828" cy="2691332"/>
              <a:chOff x="199886" y="3710719"/>
              <a:chExt cx="6621828" cy="2691332"/>
            </a:xfrm>
          </p:grpSpPr>
          <p:pic>
            <p:nvPicPr>
              <p:cNvPr id="30" name="图片 29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9886" y="3723288"/>
                <a:ext cx="3240000" cy="2323486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1714" y="3710719"/>
                <a:ext cx="3240000" cy="23220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555369" y="6032719"/>
                <a:ext cx="2529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Efficiency of MRPC1</a:t>
                </a:r>
                <a:endPara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937197" y="6026322"/>
                <a:ext cx="25290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 smtClean="0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Efficiency of MRPC2</a:t>
                </a:r>
                <a:endParaRPr lang="zh-CN" altLang="en-US" b="1" dirty="0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062401" y="5061250"/>
              <a:ext cx="1514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98.37%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44227" y="5078786"/>
              <a:ext cx="15149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99.10%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357686" y="1142984"/>
            <a:ext cx="4323024" cy="3105150"/>
            <a:chOff x="4357686" y="1142984"/>
            <a:chExt cx="4323024" cy="3105150"/>
          </a:xfrm>
        </p:grpSpPr>
        <p:pic>
          <p:nvPicPr>
            <p:cNvPr id="3" name="图片 2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7686" y="1142984"/>
              <a:ext cx="4323024" cy="31051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215206" y="2214554"/>
              <a:ext cx="11430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σ </a:t>
              </a:r>
              <a:r>
                <a:rPr lang="en-US" altLang="zh-CN" sz="1600" b="1" dirty="0" smtClean="0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=</a:t>
              </a:r>
              <a:r>
                <a:rPr lang="en-US" altLang="zh-CN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89.92ps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2571744"/>
            <a:ext cx="4375864" cy="1685290"/>
            <a:chOff x="4768136" y="1711960"/>
            <a:chExt cx="4375864" cy="1685290"/>
          </a:xfrm>
        </p:grpSpPr>
        <p:pic>
          <p:nvPicPr>
            <p:cNvPr id="6" name="图片 5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8" t="6633" r="8834" b="-123"/>
            <a:stretch/>
          </p:blipFill>
          <p:spPr bwMode="auto">
            <a:xfrm>
              <a:off x="4768136" y="1711960"/>
              <a:ext cx="2273879" cy="1684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图片 6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9" t="7143" r="8325" b="-236"/>
            <a:stretch/>
          </p:blipFill>
          <p:spPr bwMode="auto">
            <a:xfrm>
              <a:off x="7052853" y="1711960"/>
              <a:ext cx="2091147" cy="16852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500562" y="5000636"/>
          <a:ext cx="4038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1" name="Equation" r:id="rId6" imgW="2260440" imgH="380880" progId="Equation.DSMT4">
                  <p:embed/>
                </p:oleObj>
              </mc:Choice>
              <mc:Fallback>
                <p:oleObj name="Equation" r:id="rId6" imgW="2260440" imgH="3808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5000636"/>
                        <a:ext cx="4038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85852" y="4357694"/>
            <a:ext cx="183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Walk correction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72330" y="1571612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  </a:t>
            </a:r>
            <a:endParaRPr lang="zh-CN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0432" y="260648"/>
            <a:ext cx="5886416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Time resolution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4214818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Time difference of two MRPC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  <p:pic>
        <p:nvPicPr>
          <p:cNvPr id="30722" name="Picture 2" descr="F:\工作\硕博士\俞彦成\高能所束流实验\mmexport1467857670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071942"/>
            <a:ext cx="4000528" cy="2246451"/>
          </a:xfrm>
          <a:prstGeom prst="rect">
            <a:avLst/>
          </a:prstGeom>
          <a:noFill/>
        </p:spPr>
      </p:pic>
      <p:pic>
        <p:nvPicPr>
          <p:cNvPr id="4" name="Picture 2" descr="E:\Sam\Documents\硕士\beam test\MTD\201010@IHEP\BEPC实验束整体结构图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5764222" cy="354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7"/>
          <p:cNvGraphicFramePr>
            <a:graphicFrameLocks noGrp="1"/>
          </p:cNvGraphicFramePr>
          <p:nvPr/>
        </p:nvGraphicFramePr>
        <p:xfrm>
          <a:off x="5251450" y="1285860"/>
          <a:ext cx="3892550" cy="176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7852"/>
                <a:gridCol w="509067"/>
                <a:gridCol w="2185631"/>
              </a:tblGrid>
              <a:tr h="352108">
                <a:tc gridSpan="2"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Particle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</a:rPr>
                        <a:t>e+, e-,</a:t>
                      </a: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+,-,p</a:t>
                      </a:r>
                      <a:endParaRPr lang="zh-CN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rowSpan="3">
                  <a:txBody>
                    <a:bodyPr/>
                    <a:lstStyle/>
                    <a:p>
                      <a:r>
                        <a:rPr lang="en-US" altLang="zh-CN" sz="1600" dirty="0" smtClean="0"/>
                        <a:t>momentum</a:t>
                      </a:r>
                      <a:endParaRPr lang="zh-CN" altLang="en-US" sz="1600" dirty="0"/>
                    </a:p>
                  </a:txBody>
                  <a:tcPr marL="79773" marR="79773" marT="39847" marB="398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e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200MeV/c~1.3GeV/c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sym typeface="Symbol"/>
                        </a:rPr>
                        <a:t>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400MeV/c~900MeV/c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500MeV/c~1GeV/c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2108">
                <a:tc gridSpan="2">
                  <a:txBody>
                    <a:bodyPr/>
                    <a:lstStyle/>
                    <a:p>
                      <a:r>
                        <a:rPr lang="en-US" altLang="zh-CN" sz="1600" dirty="0" smtClean="0"/>
                        <a:t>rate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10~20Hz</a:t>
                      </a:r>
                      <a:endParaRPr lang="zh-CN" altLang="en-US" sz="1600" dirty="0"/>
                    </a:p>
                  </a:txBody>
                  <a:tcPr marL="79773" marR="79773" marT="39847" marB="398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28662" y="0"/>
            <a:ext cx="5902351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Beam Test at IHEP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13"/>
          <p:cNvSpPr/>
          <p:nvPr/>
        </p:nvSpPr>
        <p:spPr bwMode="auto">
          <a:xfrm>
            <a:off x="7902144" y="3829083"/>
            <a:ext cx="989241" cy="9146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9" name="组合 108"/>
          <p:cNvGrpSpPr/>
          <p:nvPr/>
        </p:nvGrpSpPr>
        <p:grpSpPr>
          <a:xfrm>
            <a:off x="4762500" y="3500439"/>
            <a:ext cx="4381500" cy="2155281"/>
            <a:chOff x="4762500" y="3500439"/>
            <a:chExt cx="4381500" cy="2155281"/>
          </a:xfrm>
        </p:grpSpPr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357818" y="5286388"/>
              <a:ext cx="1531561" cy="3693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ill Sans MT" pitchFamily="34" charset="0"/>
                  <a:ea typeface="宋体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latin typeface="+mn-ea"/>
                  <a:ea typeface="+mn-ea"/>
                </a:rPr>
                <a:t>   Trigger</a:t>
              </a:r>
              <a:endParaRPr lang="zh-CN" altLang="en-US" dirty="0" smtClean="0">
                <a:latin typeface="+mn-ea"/>
                <a:ea typeface="+mn-ea"/>
              </a:endParaRPr>
            </a:p>
          </p:txBody>
        </p:sp>
        <p:grpSp>
          <p:nvGrpSpPr>
            <p:cNvPr id="30725" name="Group 5"/>
            <p:cNvGrpSpPr>
              <a:grpSpLocks noChangeAspect="1"/>
            </p:cNvGrpSpPr>
            <p:nvPr/>
          </p:nvGrpSpPr>
          <p:grpSpPr bwMode="auto">
            <a:xfrm>
              <a:off x="4762500" y="3500439"/>
              <a:ext cx="4381500" cy="1757363"/>
              <a:chOff x="3000" y="2205"/>
              <a:chExt cx="2760" cy="1107"/>
            </a:xfrm>
          </p:grpSpPr>
          <p:sp>
            <p:nvSpPr>
              <p:cNvPr id="3072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3000" y="2205"/>
                <a:ext cx="2760" cy="100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6" name="Rectangle 6"/>
              <p:cNvSpPr>
                <a:spLocks noChangeArrowheads="1"/>
              </p:cNvSpPr>
              <p:nvPr/>
            </p:nvSpPr>
            <p:spPr bwMode="auto">
              <a:xfrm>
                <a:off x="3304" y="2661"/>
                <a:ext cx="39" cy="163"/>
              </a:xfrm>
              <a:prstGeom prst="rect">
                <a:avLst/>
              </a:prstGeom>
              <a:solidFill>
                <a:srgbClr val="6C6E7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7" name="Rectangle 7"/>
              <p:cNvSpPr>
                <a:spLocks noChangeArrowheads="1"/>
              </p:cNvSpPr>
              <p:nvPr/>
            </p:nvSpPr>
            <p:spPr bwMode="auto">
              <a:xfrm>
                <a:off x="4346" y="2661"/>
                <a:ext cx="39" cy="163"/>
              </a:xfrm>
              <a:prstGeom prst="rect">
                <a:avLst/>
              </a:prstGeom>
              <a:solidFill>
                <a:srgbClr val="6C6E7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8" name="Rectangle 8"/>
              <p:cNvSpPr>
                <a:spLocks noChangeArrowheads="1"/>
              </p:cNvSpPr>
              <p:nvPr/>
            </p:nvSpPr>
            <p:spPr bwMode="auto">
              <a:xfrm>
                <a:off x="3556" y="2600"/>
                <a:ext cx="583" cy="285"/>
              </a:xfrm>
              <a:prstGeom prst="rect">
                <a:avLst/>
              </a:prstGeom>
              <a:solidFill>
                <a:srgbClr val="FAAF3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29" name="Rectangle 9"/>
              <p:cNvSpPr>
                <a:spLocks noChangeArrowheads="1"/>
              </p:cNvSpPr>
              <p:nvPr/>
            </p:nvSpPr>
            <p:spPr bwMode="auto">
              <a:xfrm>
                <a:off x="4572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0" name="Rectangle 10"/>
              <p:cNvSpPr>
                <a:spLocks noChangeArrowheads="1"/>
              </p:cNvSpPr>
              <p:nvPr/>
            </p:nvSpPr>
            <p:spPr bwMode="auto">
              <a:xfrm>
                <a:off x="4821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1" name="Rectangle 11"/>
              <p:cNvSpPr>
                <a:spLocks noChangeArrowheads="1"/>
              </p:cNvSpPr>
              <p:nvPr/>
            </p:nvSpPr>
            <p:spPr bwMode="auto">
              <a:xfrm>
                <a:off x="5068" y="2545"/>
                <a:ext cx="71" cy="396"/>
              </a:xfrm>
              <a:prstGeom prst="rect">
                <a:avLst/>
              </a:prstGeom>
              <a:solidFill>
                <a:srgbClr val="00A550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32" name="Rectangle 12"/>
              <p:cNvSpPr>
                <a:spLocks noChangeArrowheads="1"/>
              </p:cNvSpPr>
              <p:nvPr/>
            </p:nvSpPr>
            <p:spPr bwMode="auto">
              <a:xfrm>
                <a:off x="4303" y="2976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3" name="Rectangle 13"/>
              <p:cNvSpPr>
                <a:spLocks noChangeArrowheads="1"/>
              </p:cNvSpPr>
              <p:nvPr/>
            </p:nvSpPr>
            <p:spPr bwMode="auto">
              <a:xfrm>
                <a:off x="4341" y="2976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4" name="Rectangle 14"/>
              <p:cNvSpPr>
                <a:spLocks noChangeArrowheads="1"/>
              </p:cNvSpPr>
              <p:nvPr/>
            </p:nvSpPr>
            <p:spPr bwMode="auto">
              <a:xfrm>
                <a:off x="4386" y="2976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5" name="Rectangle 15"/>
              <p:cNvSpPr>
                <a:spLocks noChangeArrowheads="1"/>
              </p:cNvSpPr>
              <p:nvPr/>
            </p:nvSpPr>
            <p:spPr bwMode="auto">
              <a:xfrm>
                <a:off x="3273" y="2976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3310" y="2976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>
                <a:off x="3355" y="2976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>
                <a:off x="4650" y="2979"/>
                <a:ext cx="92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>
                <a:off x="4710" y="2979"/>
                <a:ext cx="9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W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>
                <a:off x="4774" y="2979"/>
                <a:ext cx="68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P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>
                <a:off x="4811" y="2979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2" name="Rectangle 22"/>
              <p:cNvSpPr>
                <a:spLocks noChangeArrowheads="1"/>
              </p:cNvSpPr>
              <p:nvPr/>
            </p:nvSpPr>
            <p:spPr bwMode="auto">
              <a:xfrm>
                <a:off x="3792" y="2978"/>
                <a:ext cx="76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3" name="Rectangle 23"/>
              <p:cNvSpPr>
                <a:spLocks noChangeArrowheads="1"/>
              </p:cNvSpPr>
              <p:nvPr/>
            </p:nvSpPr>
            <p:spPr bwMode="auto">
              <a:xfrm>
                <a:off x="3837" y="297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48" name="Rectangle 28"/>
              <p:cNvSpPr>
                <a:spLocks noChangeArrowheads="1"/>
              </p:cNvSpPr>
              <p:nvPr/>
            </p:nvSpPr>
            <p:spPr bwMode="auto">
              <a:xfrm>
                <a:off x="5355" y="2369"/>
                <a:ext cx="225" cy="756"/>
              </a:xfrm>
              <a:prstGeom prst="rect">
                <a:avLst/>
              </a:prstGeom>
              <a:solidFill>
                <a:srgbClr val="FFFFF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/>
              </a:p>
            </p:txBody>
          </p:sp>
          <p:sp>
            <p:nvSpPr>
              <p:cNvPr id="30753" name="Rectangle 33"/>
              <p:cNvSpPr>
                <a:spLocks noChangeArrowheads="1"/>
              </p:cNvSpPr>
              <p:nvPr/>
            </p:nvSpPr>
            <p:spPr bwMode="auto">
              <a:xfrm>
                <a:off x="5174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4" name="Rectangle 34"/>
              <p:cNvSpPr>
                <a:spLocks noChangeArrowheads="1"/>
              </p:cNvSpPr>
              <p:nvPr/>
            </p:nvSpPr>
            <p:spPr bwMode="auto">
              <a:xfrm>
                <a:off x="5212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5" name="Rectangle 35"/>
              <p:cNvSpPr>
                <a:spLocks noChangeArrowheads="1"/>
              </p:cNvSpPr>
              <p:nvPr/>
            </p:nvSpPr>
            <p:spPr bwMode="auto">
              <a:xfrm>
                <a:off x="5272" y="2870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7" name="Rectangle 37"/>
              <p:cNvSpPr>
                <a:spLocks noChangeArrowheads="1"/>
              </p:cNvSpPr>
              <p:nvPr/>
            </p:nvSpPr>
            <p:spPr bwMode="auto">
              <a:xfrm>
                <a:off x="5174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8" name="Rectangle 38"/>
              <p:cNvSpPr>
                <a:spLocks noChangeArrowheads="1"/>
              </p:cNvSpPr>
              <p:nvPr/>
            </p:nvSpPr>
            <p:spPr bwMode="auto">
              <a:xfrm>
                <a:off x="5212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59" name="Rectangle 39"/>
              <p:cNvSpPr>
                <a:spLocks noChangeArrowheads="1"/>
              </p:cNvSpPr>
              <p:nvPr/>
            </p:nvSpPr>
            <p:spPr bwMode="auto">
              <a:xfrm>
                <a:off x="5272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0" name="Rectangle 40"/>
              <p:cNvSpPr>
                <a:spLocks noChangeArrowheads="1"/>
              </p:cNvSpPr>
              <p:nvPr/>
            </p:nvSpPr>
            <p:spPr bwMode="auto">
              <a:xfrm>
                <a:off x="5313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3" name="Rectangle 43"/>
              <p:cNvSpPr>
                <a:spLocks noChangeArrowheads="1"/>
              </p:cNvSpPr>
              <p:nvPr/>
            </p:nvSpPr>
            <p:spPr bwMode="auto">
              <a:xfrm>
                <a:off x="5594" y="2874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6" name="Rectangle 46"/>
              <p:cNvSpPr>
                <a:spLocks noChangeArrowheads="1"/>
              </p:cNvSpPr>
              <p:nvPr/>
            </p:nvSpPr>
            <p:spPr bwMode="auto">
              <a:xfrm>
                <a:off x="5540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67" name="Rectangle 47"/>
              <p:cNvSpPr>
                <a:spLocks noChangeArrowheads="1"/>
              </p:cNvSpPr>
              <p:nvPr/>
            </p:nvSpPr>
            <p:spPr bwMode="auto">
              <a:xfrm>
                <a:off x="5600" y="2561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1" name="Rectangle 51"/>
              <p:cNvSpPr>
                <a:spLocks noChangeArrowheads="1"/>
              </p:cNvSpPr>
              <p:nvPr/>
            </p:nvSpPr>
            <p:spPr bwMode="auto">
              <a:xfrm>
                <a:off x="5414" y="3138"/>
                <a:ext cx="1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 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2" name="Rectangle 52"/>
              <p:cNvSpPr>
                <a:spLocks noChangeArrowheads="1"/>
              </p:cNvSpPr>
              <p:nvPr/>
            </p:nvSpPr>
            <p:spPr bwMode="auto">
              <a:xfrm>
                <a:off x="5459" y="3138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74" name="Rectangle 54"/>
              <p:cNvSpPr>
                <a:spLocks noChangeArrowheads="1"/>
              </p:cNvSpPr>
              <p:nvPr/>
            </p:nvSpPr>
            <p:spPr bwMode="auto">
              <a:xfrm>
                <a:off x="4346" y="2608"/>
                <a:ext cx="39" cy="53"/>
              </a:xfrm>
              <a:prstGeom prst="rect">
                <a:avLst/>
              </a:prstGeom>
              <a:solidFill>
                <a:srgbClr val="221E1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5" name="Rectangle 55"/>
              <p:cNvSpPr>
                <a:spLocks noChangeArrowheads="1"/>
              </p:cNvSpPr>
              <p:nvPr/>
            </p:nvSpPr>
            <p:spPr bwMode="auto">
              <a:xfrm>
                <a:off x="3304" y="2608"/>
                <a:ext cx="39" cy="53"/>
              </a:xfrm>
              <a:prstGeom prst="rect">
                <a:avLst/>
              </a:prstGeom>
              <a:solidFill>
                <a:srgbClr val="221E1F"/>
              </a:solidFill>
              <a:ln w="7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6" name="Rectangle 56"/>
              <p:cNvSpPr>
                <a:spLocks noChangeArrowheads="1"/>
              </p:cNvSpPr>
              <p:nvPr/>
            </p:nvSpPr>
            <p:spPr bwMode="auto">
              <a:xfrm>
                <a:off x="3716" y="2712"/>
                <a:ext cx="423" cy="71"/>
              </a:xfrm>
              <a:prstGeom prst="rect">
                <a:avLst/>
              </a:prstGeom>
              <a:solidFill>
                <a:srgbClr val="FAAF3F"/>
              </a:solidFill>
              <a:ln w="6">
                <a:solidFill>
                  <a:srgbClr val="221E1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7" name="Freeform 57"/>
              <p:cNvSpPr>
                <a:spLocks/>
              </p:cNvSpPr>
              <p:nvPr/>
            </p:nvSpPr>
            <p:spPr bwMode="auto">
              <a:xfrm>
                <a:off x="3000" y="2743"/>
                <a:ext cx="2734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01" y="0"/>
                  </a:cxn>
                  <a:cxn ang="0">
                    <a:pos x="0" y="0"/>
                  </a:cxn>
                </a:cxnLst>
                <a:rect l="0" t="0" r="r" b="b"/>
                <a:pathLst>
                  <a:path w="8201">
                    <a:moveTo>
                      <a:pt x="0" y="0"/>
                    </a:moveTo>
                    <a:lnTo>
                      <a:pt x="82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8" name="Line 58"/>
              <p:cNvSpPr>
                <a:spLocks noChangeShapeType="1"/>
              </p:cNvSpPr>
              <p:nvPr/>
            </p:nvSpPr>
            <p:spPr bwMode="auto">
              <a:xfrm>
                <a:off x="3000" y="2743"/>
                <a:ext cx="2734" cy="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79" name="Freeform 59"/>
              <p:cNvSpPr>
                <a:spLocks/>
              </p:cNvSpPr>
              <p:nvPr/>
            </p:nvSpPr>
            <p:spPr bwMode="auto">
              <a:xfrm>
                <a:off x="5731" y="2739"/>
                <a:ext cx="9" cy="7"/>
              </a:xfrm>
              <a:custGeom>
                <a:avLst/>
                <a:gdLst/>
                <a:ahLst/>
                <a:cxnLst>
                  <a:cxn ang="0">
                    <a:pos x="28" y="11"/>
                  </a:cxn>
                  <a:cxn ang="0">
                    <a:pos x="0" y="22"/>
                  </a:cxn>
                  <a:cxn ang="0">
                    <a:pos x="6" y="11"/>
                  </a:cxn>
                  <a:cxn ang="0">
                    <a:pos x="0" y="0"/>
                  </a:cxn>
                  <a:cxn ang="0">
                    <a:pos x="28" y="11"/>
                  </a:cxn>
                </a:cxnLst>
                <a:rect l="0" t="0" r="r" b="b"/>
                <a:pathLst>
                  <a:path w="28" h="22">
                    <a:moveTo>
                      <a:pt x="28" y="11"/>
                    </a:moveTo>
                    <a:lnTo>
                      <a:pt x="0" y="22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0" name="Line 60"/>
              <p:cNvSpPr>
                <a:spLocks noChangeShapeType="1"/>
              </p:cNvSpPr>
              <p:nvPr/>
            </p:nvSpPr>
            <p:spPr bwMode="auto">
              <a:xfrm>
                <a:off x="3000" y="2743"/>
                <a:ext cx="2734" cy="1"/>
              </a:xfrm>
              <a:prstGeom prst="line">
                <a:avLst/>
              </a:prstGeom>
              <a:noFill/>
              <a:ln w="7">
                <a:solidFill>
                  <a:srgbClr val="EC1B2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1" name="Freeform 61"/>
              <p:cNvSpPr>
                <a:spLocks/>
              </p:cNvSpPr>
              <p:nvPr/>
            </p:nvSpPr>
            <p:spPr bwMode="auto">
              <a:xfrm>
                <a:off x="5723" y="2729"/>
                <a:ext cx="37" cy="27"/>
              </a:xfrm>
              <a:custGeom>
                <a:avLst/>
                <a:gdLst/>
                <a:ahLst/>
                <a:cxnLst>
                  <a:cxn ang="0">
                    <a:pos x="112" y="41"/>
                  </a:cxn>
                  <a:cxn ang="0">
                    <a:pos x="0" y="82"/>
                  </a:cxn>
                  <a:cxn ang="0">
                    <a:pos x="26" y="41"/>
                  </a:cxn>
                  <a:cxn ang="0">
                    <a:pos x="0" y="0"/>
                  </a:cxn>
                  <a:cxn ang="0">
                    <a:pos x="112" y="41"/>
                  </a:cxn>
                </a:cxnLst>
                <a:rect l="0" t="0" r="r" b="b"/>
                <a:pathLst>
                  <a:path w="112" h="82">
                    <a:moveTo>
                      <a:pt x="112" y="41"/>
                    </a:moveTo>
                    <a:lnTo>
                      <a:pt x="0" y="82"/>
                    </a:lnTo>
                    <a:lnTo>
                      <a:pt x="26" y="41"/>
                    </a:lnTo>
                    <a:lnTo>
                      <a:pt x="0" y="0"/>
                    </a:lnTo>
                    <a:lnTo>
                      <a:pt x="112" y="41"/>
                    </a:lnTo>
                    <a:close/>
                  </a:path>
                </a:pathLst>
              </a:custGeom>
              <a:solidFill>
                <a:srgbClr val="EC1B2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2" name="Rectangle 62"/>
              <p:cNvSpPr>
                <a:spLocks noChangeArrowheads="1"/>
              </p:cNvSpPr>
              <p:nvPr/>
            </p:nvSpPr>
            <p:spPr bwMode="auto">
              <a:xfrm>
                <a:off x="3000" y="2640"/>
                <a:ext cx="83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3" name="Rectangle 63"/>
              <p:cNvSpPr>
                <a:spLocks noChangeArrowheads="1"/>
              </p:cNvSpPr>
              <p:nvPr/>
            </p:nvSpPr>
            <p:spPr bwMode="auto">
              <a:xfrm>
                <a:off x="3040" y="2640"/>
                <a:ext cx="6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,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4" name="Freeform 64"/>
              <p:cNvSpPr>
                <a:spLocks/>
              </p:cNvSpPr>
              <p:nvPr/>
            </p:nvSpPr>
            <p:spPr bwMode="auto">
              <a:xfrm>
                <a:off x="3085" y="2676"/>
                <a:ext cx="43" cy="3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2" y="2"/>
                  </a:cxn>
                  <a:cxn ang="0">
                    <a:pos x="17" y="6"/>
                  </a:cxn>
                  <a:cxn ang="0">
                    <a:pos x="10" y="12"/>
                  </a:cxn>
                  <a:cxn ang="0">
                    <a:pos x="0" y="34"/>
                  </a:cxn>
                  <a:cxn ang="0">
                    <a:pos x="5" y="34"/>
                  </a:cxn>
                  <a:cxn ang="0">
                    <a:pos x="15" y="21"/>
                  </a:cxn>
                  <a:cxn ang="0">
                    <a:pos x="22" y="17"/>
                  </a:cxn>
                  <a:cxn ang="0">
                    <a:pos x="42" y="16"/>
                  </a:cxn>
                  <a:cxn ang="0">
                    <a:pos x="38" y="43"/>
                  </a:cxn>
                  <a:cxn ang="0">
                    <a:pos x="33" y="60"/>
                  </a:cxn>
                  <a:cxn ang="0">
                    <a:pos x="18" y="86"/>
                  </a:cxn>
                  <a:cxn ang="0">
                    <a:pos x="12" y="93"/>
                  </a:cxn>
                  <a:cxn ang="0">
                    <a:pos x="11" y="100"/>
                  </a:cxn>
                  <a:cxn ang="0">
                    <a:pos x="15" y="108"/>
                  </a:cxn>
                  <a:cxn ang="0">
                    <a:pos x="19" y="111"/>
                  </a:cxn>
                  <a:cxn ang="0">
                    <a:pos x="25" y="111"/>
                  </a:cxn>
                  <a:cxn ang="0">
                    <a:pos x="32" y="110"/>
                  </a:cxn>
                  <a:cxn ang="0">
                    <a:pos x="38" y="106"/>
                  </a:cxn>
                  <a:cxn ang="0">
                    <a:pos x="40" y="102"/>
                  </a:cxn>
                  <a:cxn ang="0">
                    <a:pos x="46" y="79"/>
                  </a:cxn>
                  <a:cxn ang="0">
                    <a:pos x="50" y="54"/>
                  </a:cxn>
                  <a:cxn ang="0">
                    <a:pos x="81" y="16"/>
                  </a:cxn>
                  <a:cxn ang="0">
                    <a:pos x="77" y="50"/>
                  </a:cxn>
                  <a:cxn ang="0">
                    <a:pos x="74" y="86"/>
                  </a:cxn>
                  <a:cxn ang="0">
                    <a:pos x="77" y="97"/>
                  </a:cxn>
                  <a:cxn ang="0">
                    <a:pos x="81" y="105"/>
                  </a:cxn>
                  <a:cxn ang="0">
                    <a:pos x="85" y="107"/>
                  </a:cxn>
                  <a:cxn ang="0">
                    <a:pos x="95" y="111"/>
                  </a:cxn>
                  <a:cxn ang="0">
                    <a:pos x="101" y="111"/>
                  </a:cxn>
                  <a:cxn ang="0">
                    <a:pos x="112" y="110"/>
                  </a:cxn>
                  <a:cxn ang="0">
                    <a:pos x="120" y="103"/>
                  </a:cxn>
                  <a:cxn ang="0">
                    <a:pos x="126" y="93"/>
                  </a:cxn>
                  <a:cxn ang="0">
                    <a:pos x="129" y="78"/>
                  </a:cxn>
                  <a:cxn ang="0">
                    <a:pos x="125" y="78"/>
                  </a:cxn>
                  <a:cxn ang="0">
                    <a:pos x="120" y="89"/>
                  </a:cxn>
                  <a:cxn ang="0">
                    <a:pos x="109" y="93"/>
                  </a:cxn>
                  <a:cxn ang="0">
                    <a:pos x="104" y="92"/>
                  </a:cxn>
                  <a:cxn ang="0">
                    <a:pos x="99" y="89"/>
                  </a:cxn>
                  <a:cxn ang="0">
                    <a:pos x="97" y="82"/>
                  </a:cxn>
                  <a:cxn ang="0">
                    <a:pos x="95" y="69"/>
                  </a:cxn>
                  <a:cxn ang="0">
                    <a:pos x="98" y="16"/>
                  </a:cxn>
                  <a:cxn ang="0">
                    <a:pos x="129" y="0"/>
                  </a:cxn>
                  <a:cxn ang="0">
                    <a:pos x="45" y="0"/>
                  </a:cxn>
                </a:cxnLst>
                <a:rect l="0" t="0" r="r" b="b"/>
                <a:pathLst>
                  <a:path w="129" h="111">
                    <a:moveTo>
                      <a:pt x="45" y="0"/>
                    </a:moveTo>
                    <a:lnTo>
                      <a:pt x="45" y="0"/>
                    </a:lnTo>
                    <a:lnTo>
                      <a:pt x="31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17" y="6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4" y="22"/>
                    </a:lnTo>
                    <a:lnTo>
                      <a:pt x="0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22" y="17"/>
                    </a:lnTo>
                    <a:lnTo>
                      <a:pt x="32" y="16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38" y="43"/>
                    </a:lnTo>
                    <a:lnTo>
                      <a:pt x="33" y="60"/>
                    </a:lnTo>
                    <a:lnTo>
                      <a:pt x="33" y="60"/>
                    </a:lnTo>
                    <a:lnTo>
                      <a:pt x="26" y="73"/>
                    </a:lnTo>
                    <a:lnTo>
                      <a:pt x="18" y="86"/>
                    </a:lnTo>
                    <a:lnTo>
                      <a:pt x="18" y="86"/>
                    </a:lnTo>
                    <a:lnTo>
                      <a:pt x="12" y="93"/>
                    </a:lnTo>
                    <a:lnTo>
                      <a:pt x="11" y="100"/>
                    </a:lnTo>
                    <a:lnTo>
                      <a:pt x="11" y="100"/>
                    </a:lnTo>
                    <a:lnTo>
                      <a:pt x="12" y="105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9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9" y="111"/>
                    </a:lnTo>
                    <a:lnTo>
                      <a:pt x="32" y="110"/>
                    </a:lnTo>
                    <a:lnTo>
                      <a:pt x="35" y="108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2" y="96"/>
                    </a:lnTo>
                    <a:lnTo>
                      <a:pt x="46" y="79"/>
                    </a:lnTo>
                    <a:lnTo>
                      <a:pt x="46" y="79"/>
                    </a:lnTo>
                    <a:lnTo>
                      <a:pt x="50" y="54"/>
                    </a:lnTo>
                    <a:lnTo>
                      <a:pt x="53" y="16"/>
                    </a:lnTo>
                    <a:lnTo>
                      <a:pt x="81" y="16"/>
                    </a:lnTo>
                    <a:lnTo>
                      <a:pt x="77" y="50"/>
                    </a:lnTo>
                    <a:lnTo>
                      <a:pt x="77" y="50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6" y="92"/>
                    </a:lnTo>
                    <a:lnTo>
                      <a:pt x="77" y="97"/>
                    </a:lnTo>
                    <a:lnTo>
                      <a:pt x="78" y="101"/>
                    </a:lnTo>
                    <a:lnTo>
                      <a:pt x="81" y="105"/>
                    </a:lnTo>
                    <a:lnTo>
                      <a:pt x="81" y="105"/>
                    </a:lnTo>
                    <a:lnTo>
                      <a:pt x="85" y="107"/>
                    </a:lnTo>
                    <a:lnTo>
                      <a:pt x="90" y="110"/>
                    </a:lnTo>
                    <a:lnTo>
                      <a:pt x="95" y="111"/>
                    </a:lnTo>
                    <a:lnTo>
                      <a:pt x="101" y="111"/>
                    </a:lnTo>
                    <a:lnTo>
                      <a:pt x="101" y="111"/>
                    </a:lnTo>
                    <a:lnTo>
                      <a:pt x="106" y="111"/>
                    </a:lnTo>
                    <a:lnTo>
                      <a:pt x="112" y="110"/>
                    </a:lnTo>
                    <a:lnTo>
                      <a:pt x="116" y="107"/>
                    </a:lnTo>
                    <a:lnTo>
                      <a:pt x="120" y="103"/>
                    </a:lnTo>
                    <a:lnTo>
                      <a:pt x="123" y="98"/>
                    </a:lnTo>
                    <a:lnTo>
                      <a:pt x="126" y="93"/>
                    </a:lnTo>
                    <a:lnTo>
                      <a:pt x="128" y="86"/>
                    </a:lnTo>
                    <a:lnTo>
                      <a:pt x="129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3" y="84"/>
                    </a:lnTo>
                    <a:lnTo>
                      <a:pt x="120" y="89"/>
                    </a:lnTo>
                    <a:lnTo>
                      <a:pt x="115" y="92"/>
                    </a:lnTo>
                    <a:lnTo>
                      <a:pt x="109" y="93"/>
                    </a:lnTo>
                    <a:lnTo>
                      <a:pt x="109" y="93"/>
                    </a:lnTo>
                    <a:lnTo>
                      <a:pt x="104" y="92"/>
                    </a:lnTo>
                    <a:lnTo>
                      <a:pt x="99" y="89"/>
                    </a:lnTo>
                    <a:lnTo>
                      <a:pt x="99" y="89"/>
                    </a:lnTo>
                    <a:lnTo>
                      <a:pt x="98" y="87"/>
                    </a:lnTo>
                    <a:lnTo>
                      <a:pt x="97" y="82"/>
                    </a:lnTo>
                    <a:lnTo>
                      <a:pt x="95" y="69"/>
                    </a:lnTo>
                    <a:lnTo>
                      <a:pt x="95" y="69"/>
                    </a:lnTo>
                    <a:lnTo>
                      <a:pt x="97" y="53"/>
                    </a:lnTo>
                    <a:lnTo>
                      <a:pt x="98" y="16"/>
                    </a:lnTo>
                    <a:lnTo>
                      <a:pt x="129" y="16"/>
                    </a:lnTo>
                    <a:lnTo>
                      <a:pt x="12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5" name="Rectangle 65"/>
              <p:cNvSpPr>
                <a:spLocks noChangeArrowheads="1"/>
              </p:cNvSpPr>
              <p:nvPr/>
            </p:nvSpPr>
            <p:spPr bwMode="auto">
              <a:xfrm>
                <a:off x="3130" y="2640"/>
                <a:ext cx="64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,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6" name="Rectangle 66"/>
              <p:cNvSpPr>
                <a:spLocks noChangeArrowheads="1"/>
              </p:cNvSpPr>
              <p:nvPr/>
            </p:nvSpPr>
            <p:spPr bwMode="auto">
              <a:xfrm>
                <a:off x="3175" y="2640"/>
                <a:ext cx="89" cy="1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p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 flipV="1">
                <a:off x="4607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8" name="Line 68"/>
              <p:cNvSpPr>
                <a:spLocks noChangeShapeType="1"/>
              </p:cNvSpPr>
              <p:nvPr/>
            </p:nvSpPr>
            <p:spPr bwMode="auto">
              <a:xfrm flipV="1">
                <a:off x="4857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89" name="Line 69"/>
              <p:cNvSpPr>
                <a:spLocks noChangeShapeType="1"/>
              </p:cNvSpPr>
              <p:nvPr/>
            </p:nvSpPr>
            <p:spPr bwMode="auto">
              <a:xfrm flipV="1">
                <a:off x="5103" y="2205"/>
                <a:ext cx="1" cy="340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0" name="Line 70"/>
              <p:cNvSpPr>
                <a:spLocks noChangeShapeType="1"/>
              </p:cNvSpPr>
              <p:nvPr/>
            </p:nvSpPr>
            <p:spPr bwMode="auto">
              <a:xfrm flipV="1">
                <a:off x="5430" y="2205"/>
                <a:ext cx="1" cy="164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1" name="Line 71"/>
              <p:cNvSpPr>
                <a:spLocks noChangeShapeType="1"/>
              </p:cNvSpPr>
              <p:nvPr/>
            </p:nvSpPr>
            <p:spPr bwMode="auto">
              <a:xfrm>
                <a:off x="4631" y="2306"/>
                <a:ext cx="193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2" name="Freeform 72"/>
              <p:cNvSpPr>
                <a:spLocks/>
              </p:cNvSpPr>
              <p:nvPr/>
            </p:nvSpPr>
            <p:spPr bwMode="auto">
              <a:xfrm>
                <a:off x="4813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3" name="Freeform 73"/>
              <p:cNvSpPr>
                <a:spLocks/>
              </p:cNvSpPr>
              <p:nvPr/>
            </p:nvSpPr>
            <p:spPr bwMode="auto">
              <a:xfrm>
                <a:off x="4604" y="2293"/>
                <a:ext cx="38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2" y="0"/>
                  </a:cxn>
                  <a:cxn ang="0">
                    <a:pos x="86" y="40"/>
                  </a:cxn>
                  <a:cxn ang="0">
                    <a:pos x="112" y="82"/>
                  </a:cxn>
                  <a:cxn ang="0">
                    <a:pos x="0" y="40"/>
                  </a:cxn>
                </a:cxnLst>
                <a:rect l="0" t="0" r="r" b="b"/>
                <a:pathLst>
                  <a:path w="112" h="82">
                    <a:moveTo>
                      <a:pt x="0" y="40"/>
                    </a:moveTo>
                    <a:lnTo>
                      <a:pt x="112" y="0"/>
                    </a:lnTo>
                    <a:lnTo>
                      <a:pt x="86" y="40"/>
                    </a:lnTo>
                    <a:lnTo>
                      <a:pt x="112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>
                <a:off x="4877" y="2306"/>
                <a:ext cx="194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5" name="Freeform 75"/>
              <p:cNvSpPr>
                <a:spLocks/>
              </p:cNvSpPr>
              <p:nvPr/>
            </p:nvSpPr>
            <p:spPr bwMode="auto">
              <a:xfrm>
                <a:off x="5059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6" name="Freeform 76"/>
              <p:cNvSpPr>
                <a:spLocks/>
              </p:cNvSpPr>
              <p:nvPr/>
            </p:nvSpPr>
            <p:spPr bwMode="auto">
              <a:xfrm>
                <a:off x="4851" y="2293"/>
                <a:ext cx="37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2" y="0"/>
                  </a:cxn>
                  <a:cxn ang="0">
                    <a:pos x="86" y="40"/>
                  </a:cxn>
                  <a:cxn ang="0">
                    <a:pos x="112" y="82"/>
                  </a:cxn>
                  <a:cxn ang="0">
                    <a:pos x="0" y="40"/>
                  </a:cxn>
                </a:cxnLst>
                <a:rect l="0" t="0" r="r" b="b"/>
                <a:pathLst>
                  <a:path w="112" h="82">
                    <a:moveTo>
                      <a:pt x="0" y="40"/>
                    </a:moveTo>
                    <a:lnTo>
                      <a:pt x="112" y="0"/>
                    </a:lnTo>
                    <a:lnTo>
                      <a:pt x="86" y="40"/>
                    </a:lnTo>
                    <a:lnTo>
                      <a:pt x="112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>
                <a:off x="5130" y="2306"/>
                <a:ext cx="271" cy="1"/>
              </a:xfrm>
              <a:prstGeom prst="line">
                <a:avLst/>
              </a:prstGeom>
              <a:noFill/>
              <a:ln w="7">
                <a:solidFill>
                  <a:srgbClr val="221E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8" name="Freeform 78"/>
              <p:cNvSpPr>
                <a:spLocks/>
              </p:cNvSpPr>
              <p:nvPr/>
            </p:nvSpPr>
            <p:spPr bwMode="auto">
              <a:xfrm>
                <a:off x="5390" y="2294"/>
                <a:ext cx="45" cy="25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67" y="24"/>
                  </a:cxn>
                  <a:cxn ang="0">
                    <a:pos x="67" y="24"/>
                  </a:cxn>
                  <a:cxn ang="0">
                    <a:pos x="136" y="36"/>
                  </a:cxn>
                  <a:cxn ang="0">
                    <a:pos x="136" y="36"/>
                  </a:cxn>
                  <a:cxn ang="0">
                    <a:pos x="67" y="50"/>
                  </a:cxn>
                  <a:cxn ang="0">
                    <a:pos x="1" y="74"/>
                  </a:cxn>
                  <a:cxn ang="0">
                    <a:pos x="0" y="73"/>
                  </a:cxn>
                  <a:cxn ang="0">
                    <a:pos x="24" y="36"/>
                  </a:cxn>
                </a:cxnLst>
                <a:rect l="0" t="0" r="r" b="b"/>
                <a:pathLst>
                  <a:path w="136" h="74">
                    <a:moveTo>
                      <a:pt x="24" y="36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136" y="36"/>
                    </a:lnTo>
                    <a:lnTo>
                      <a:pt x="136" y="36"/>
                    </a:lnTo>
                    <a:lnTo>
                      <a:pt x="67" y="50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4" y="36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99" name="Freeform 79"/>
              <p:cNvSpPr>
                <a:spLocks/>
              </p:cNvSpPr>
              <p:nvPr/>
            </p:nvSpPr>
            <p:spPr bwMode="auto">
              <a:xfrm>
                <a:off x="5103" y="2293"/>
                <a:ext cx="37" cy="27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111" y="0"/>
                  </a:cxn>
                  <a:cxn ang="0">
                    <a:pos x="86" y="40"/>
                  </a:cxn>
                  <a:cxn ang="0">
                    <a:pos x="111" y="82"/>
                  </a:cxn>
                  <a:cxn ang="0">
                    <a:pos x="0" y="40"/>
                  </a:cxn>
                </a:cxnLst>
                <a:rect l="0" t="0" r="r" b="b"/>
                <a:pathLst>
                  <a:path w="111" h="82">
                    <a:moveTo>
                      <a:pt x="0" y="40"/>
                    </a:moveTo>
                    <a:lnTo>
                      <a:pt x="111" y="0"/>
                    </a:lnTo>
                    <a:lnTo>
                      <a:pt x="86" y="40"/>
                    </a:lnTo>
                    <a:lnTo>
                      <a:pt x="111" y="82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221E1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00" name="Rectangle 80"/>
              <p:cNvSpPr>
                <a:spLocks noChangeArrowheads="1"/>
              </p:cNvSpPr>
              <p:nvPr/>
            </p:nvSpPr>
            <p:spPr bwMode="auto">
              <a:xfrm>
                <a:off x="4666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1" name="Rectangle 81"/>
              <p:cNvSpPr>
                <a:spLocks noChangeArrowheads="1"/>
              </p:cNvSpPr>
              <p:nvPr/>
            </p:nvSpPr>
            <p:spPr bwMode="auto">
              <a:xfrm>
                <a:off x="4700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2" name="Rectangle 82"/>
              <p:cNvSpPr>
                <a:spLocks noChangeArrowheads="1"/>
              </p:cNvSpPr>
              <p:nvPr/>
            </p:nvSpPr>
            <p:spPr bwMode="auto">
              <a:xfrm>
                <a:off x="4734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3" name="Rectangle 83"/>
              <p:cNvSpPr>
                <a:spLocks noChangeArrowheads="1"/>
              </p:cNvSpPr>
              <p:nvPr/>
            </p:nvSpPr>
            <p:spPr bwMode="auto">
              <a:xfrm>
                <a:off x="4763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4" name="Rectangle 84"/>
              <p:cNvSpPr>
                <a:spLocks noChangeArrowheads="1"/>
              </p:cNvSpPr>
              <p:nvPr/>
            </p:nvSpPr>
            <p:spPr bwMode="auto">
              <a:xfrm>
                <a:off x="4892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5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5" name="Rectangle 85"/>
              <p:cNvSpPr>
                <a:spLocks noChangeArrowheads="1"/>
              </p:cNvSpPr>
              <p:nvPr/>
            </p:nvSpPr>
            <p:spPr bwMode="auto">
              <a:xfrm>
                <a:off x="4926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6" name="Rectangle 86"/>
              <p:cNvSpPr>
                <a:spLocks noChangeArrowheads="1"/>
              </p:cNvSpPr>
              <p:nvPr/>
            </p:nvSpPr>
            <p:spPr bwMode="auto">
              <a:xfrm>
                <a:off x="4959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7" name="Rectangle 87"/>
              <p:cNvSpPr>
                <a:spLocks noChangeArrowheads="1"/>
              </p:cNvSpPr>
              <p:nvPr/>
            </p:nvSpPr>
            <p:spPr bwMode="auto">
              <a:xfrm>
                <a:off x="4989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8" name="Rectangle 88"/>
              <p:cNvSpPr>
                <a:spLocks noChangeArrowheads="1"/>
              </p:cNvSpPr>
              <p:nvPr/>
            </p:nvSpPr>
            <p:spPr bwMode="auto">
              <a:xfrm>
                <a:off x="5191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6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09" name="Rectangle 89"/>
              <p:cNvSpPr>
                <a:spLocks noChangeArrowheads="1"/>
              </p:cNvSpPr>
              <p:nvPr/>
            </p:nvSpPr>
            <p:spPr bwMode="auto">
              <a:xfrm>
                <a:off x="5224" y="2228"/>
                <a:ext cx="64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0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10" name="Rectangle 90"/>
              <p:cNvSpPr>
                <a:spLocks noChangeArrowheads="1"/>
              </p:cNvSpPr>
              <p:nvPr/>
            </p:nvSpPr>
            <p:spPr bwMode="auto">
              <a:xfrm>
                <a:off x="5258" y="2228"/>
                <a:ext cx="60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c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0811" name="Rectangle 91"/>
              <p:cNvSpPr>
                <a:spLocks noChangeArrowheads="1"/>
              </p:cNvSpPr>
              <p:nvPr/>
            </p:nvSpPr>
            <p:spPr bwMode="auto">
              <a:xfrm>
                <a:off x="5288" y="2228"/>
                <a:ext cx="83" cy="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 pitchFamily="2" charset="-122"/>
                  </a:rPr>
                  <a:t>m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04" name="矩形 103"/>
            <p:cNvSpPr/>
            <p:nvPr/>
          </p:nvSpPr>
          <p:spPr>
            <a:xfrm>
              <a:off x="8572528" y="4071942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8715404" y="4071942"/>
              <a:ext cx="7143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429652" y="4714884"/>
              <a:ext cx="56297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dirty="0" smtClean="0"/>
                <a:t>MRPC</a:t>
              </a:r>
              <a:endParaRPr lang="zh-CN" altLang="en-US" sz="1000" dirty="0"/>
            </a:p>
          </p:txBody>
        </p:sp>
        <p:sp>
          <p:nvSpPr>
            <p:cNvPr id="108" name="Left Brace 6"/>
            <p:cNvSpPr/>
            <p:nvPr/>
          </p:nvSpPr>
          <p:spPr bwMode="auto">
            <a:xfrm rot="16200000">
              <a:off x="5942818" y="4272760"/>
              <a:ext cx="330199" cy="1643073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  <p:pic>
        <p:nvPicPr>
          <p:cNvPr id="3" name="图片 2" descr="PMT时间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5286380" cy="2428892"/>
          </a:xfrm>
          <a:prstGeom prst="rect">
            <a:avLst/>
          </a:prstGeom>
        </p:spPr>
      </p:pic>
      <p:pic>
        <p:nvPicPr>
          <p:cNvPr id="4" name="图片 3" descr="PMT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3504" y="1357298"/>
            <a:ext cx="3708725" cy="2577788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rot="10800000">
            <a:off x="2143108" y="2357430"/>
            <a:ext cx="357190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57422" y="3571876"/>
            <a:ext cx="5755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</a:t>
            </a:r>
            <a:endParaRPr lang="zh-CN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72264" y="3643314"/>
            <a:ext cx="57554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Time</a:t>
            </a:r>
            <a:endParaRPr lang="zh-CN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143504" y="2500306"/>
            <a:ext cx="593432" cy="276999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Count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786710" y="1428736"/>
            <a:ext cx="10001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            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14744" y="1643050"/>
            <a:ext cx="10001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altLang="zh-CN" sz="1400" dirty="0" smtClean="0"/>
          </a:p>
          <a:p>
            <a:endParaRPr lang="zh-CN" altLang="en-US" sz="1400" dirty="0"/>
          </a:p>
        </p:txBody>
      </p:sp>
      <p:pic>
        <p:nvPicPr>
          <p:cNvPr id="12" name="图片 11" descr="nice140806.jpg"/>
          <p:cNvPicPr/>
          <p:nvPr/>
        </p:nvPicPr>
        <p:blipFill>
          <a:blip r:embed="rId4"/>
          <a:srcRect l="7352" r="7353"/>
          <a:stretch>
            <a:fillRect/>
          </a:stretch>
        </p:blipFill>
        <p:spPr>
          <a:xfrm>
            <a:off x="214282" y="3929066"/>
            <a:ext cx="4143404" cy="2357454"/>
          </a:xfrm>
          <a:prstGeom prst="rect">
            <a:avLst/>
          </a:prstGeom>
        </p:spPr>
      </p:pic>
      <p:pic>
        <p:nvPicPr>
          <p:cNvPr id="13" name="图片 12" descr="nice5936.jpg"/>
          <p:cNvPicPr/>
          <p:nvPr/>
        </p:nvPicPr>
        <p:blipFill>
          <a:blip r:embed="rId5"/>
          <a:srcRect l="7246" r="5797"/>
          <a:stretch>
            <a:fillRect/>
          </a:stretch>
        </p:blipFill>
        <p:spPr>
          <a:xfrm>
            <a:off x="4572000" y="3929066"/>
            <a:ext cx="4286280" cy="24288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290" y="27860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ym typeface="Symbol"/>
              </a:rPr>
              <a:t>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17859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P</a:t>
            </a:r>
            <a:endParaRPr lang="zh-CN" alt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93668" y="265849"/>
            <a:ext cx="6104198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Signal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/>
              </a:rPr>
              <a:t>selection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8662" y="285728"/>
            <a:ext cx="6362247" cy="64506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Time resolution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143108" y="1142984"/>
            <a:ext cx="4071966" cy="3000396"/>
            <a:chOff x="285720" y="1357298"/>
            <a:chExt cx="4214842" cy="3143272"/>
          </a:xfrm>
        </p:grpSpPr>
        <p:pic>
          <p:nvPicPr>
            <p:cNvPr id="3" name="图片 2" descr="final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1357298"/>
              <a:ext cx="4214842" cy="31432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43240" y="1643050"/>
              <a:ext cx="12858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               </a:t>
              </a:r>
              <a:endParaRPr lang="zh-CN" altLang="en-US" dirty="0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428596" y="4071942"/>
            <a:ext cx="8496944" cy="21602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dirty="0" smtClean="0"/>
              <a:t>Difference between time of  two MRPC: </a:t>
            </a:r>
            <a:r>
              <a:rPr lang="en-US" sz="6400" dirty="0" err="1" smtClean="0"/>
              <a:t>Δt</a:t>
            </a:r>
            <a:r>
              <a:rPr lang="en-US" sz="6400" dirty="0" smtClean="0"/>
              <a:t> = t</a:t>
            </a:r>
            <a:r>
              <a:rPr lang="en-US" sz="6400" baseline="-25000" dirty="0" smtClean="0"/>
              <a:t>2</a:t>
            </a:r>
            <a:r>
              <a:rPr lang="en-US" sz="6400" dirty="0" smtClean="0"/>
              <a:t> – t</a:t>
            </a:r>
            <a:r>
              <a:rPr lang="en-US" sz="6400" baseline="-25000" dirty="0" smtClean="0"/>
              <a:t>1</a:t>
            </a:r>
            <a:r>
              <a:rPr lang="en-US" sz="6400" dirty="0" smtClean="0"/>
              <a:t>= 52ps</a:t>
            </a:r>
          </a:p>
          <a:p>
            <a:pPr lvl="1"/>
            <a:r>
              <a:rPr lang="en-US" sz="6400" dirty="0" err="1" smtClean="0"/>
              <a:t>σ</a:t>
            </a:r>
            <a:r>
              <a:rPr lang="en-US" sz="6400" baseline="-25000" dirty="0" err="1" smtClean="0"/>
              <a:t>t</a:t>
            </a:r>
            <a:r>
              <a:rPr lang="en-US" sz="6400" dirty="0" smtClean="0"/>
              <a:t> = </a:t>
            </a:r>
            <a:r>
              <a:rPr lang="en-US" sz="6400" dirty="0" err="1" smtClean="0"/>
              <a:t>Δt</a:t>
            </a:r>
            <a:r>
              <a:rPr lang="en-US" sz="6400" dirty="0" smtClean="0"/>
              <a:t>/√2 = </a:t>
            </a:r>
            <a:r>
              <a:rPr lang="en-US" sz="6400" dirty="0" smtClean="0">
                <a:solidFill>
                  <a:srgbClr val="FF0000"/>
                </a:solidFill>
              </a:rPr>
              <a:t>37 </a:t>
            </a:r>
            <a:r>
              <a:rPr lang="en-US" sz="6400" dirty="0" err="1" smtClean="0">
                <a:solidFill>
                  <a:srgbClr val="FF0000"/>
                </a:solidFill>
              </a:rPr>
              <a:t>ps</a:t>
            </a:r>
            <a:endParaRPr lang="en-US" sz="6400" dirty="0" smtClean="0">
              <a:solidFill>
                <a:srgbClr val="FF0000"/>
              </a:solidFill>
            </a:endParaRPr>
          </a:p>
          <a:p>
            <a:pPr lvl="1"/>
            <a:r>
              <a:rPr lang="en-US" sz="6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Only protons are used</a:t>
            </a:r>
          </a:p>
          <a:p>
            <a:pPr lvl="1"/>
            <a:r>
              <a:rPr lang="en-US" sz="6400" dirty="0" smtClean="0"/>
              <a:t>Used a “Leading Edge Discriminator technique” in software from waveform, slewing  correction</a:t>
            </a:r>
          </a:p>
          <a:p>
            <a:pPr lvl="1"/>
            <a:r>
              <a:rPr lang="en-US" sz="6400" dirty="0" smtClean="0">
                <a:solidFill>
                  <a:srgbClr val="000000"/>
                </a:solidFill>
              </a:rPr>
              <a:t>Wings </a:t>
            </a:r>
            <a:r>
              <a:rPr lang="en-US" sz="6400" dirty="0" err="1" smtClean="0">
                <a:solidFill>
                  <a:srgbClr val="000000"/>
                </a:solidFill>
              </a:rPr>
              <a:t>manily</a:t>
            </a:r>
            <a:r>
              <a:rPr lang="en-US" sz="6400" dirty="0" smtClean="0">
                <a:solidFill>
                  <a:srgbClr val="000000"/>
                </a:solidFill>
              </a:rPr>
              <a:t> due to noise, cross-talk, or something else?</a:t>
            </a:r>
          </a:p>
          <a:p>
            <a:r>
              <a:rPr lang="en-US" sz="6400" dirty="0" smtClean="0"/>
              <a:t>We believe best published result is 20 </a:t>
            </a:r>
            <a:r>
              <a:rPr lang="en-US" sz="6400" dirty="0" err="1" smtClean="0"/>
              <a:t>ps</a:t>
            </a:r>
            <a:endParaRPr lang="en-US" sz="6400" dirty="0" smtClean="0"/>
          </a:p>
          <a:p>
            <a:pPr lvl="1"/>
            <a:r>
              <a:rPr lang="en-US" sz="6400" dirty="0" err="1" smtClean="0"/>
              <a:t>Nucl.Instrum.Meth</a:t>
            </a:r>
            <a:r>
              <a:rPr lang="en-US" sz="6400" dirty="0" smtClean="0"/>
              <a:t>. A594 (2008) 39-43</a:t>
            </a:r>
          </a:p>
          <a:p>
            <a:pPr lvl="1"/>
            <a:r>
              <a:rPr lang="en-US" sz="6400" dirty="0" err="1" smtClean="0"/>
              <a:t>Nucl.Instrum.Meth</a:t>
            </a:r>
            <a:r>
              <a:rPr lang="en-US" sz="6400" dirty="0" smtClean="0"/>
              <a:t>. A629 (2011) 106-110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  <p:sp>
        <p:nvSpPr>
          <p:cNvPr id="3" name="TextBox 115"/>
          <p:cNvSpPr txBox="1">
            <a:spLocks noChangeArrowheads="1"/>
          </p:cNvSpPr>
          <p:nvPr/>
        </p:nvSpPr>
        <p:spPr bwMode="auto">
          <a:xfrm>
            <a:off x="1043608" y="400340"/>
            <a:ext cx="576064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Conclusions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71472" y="743768"/>
            <a:ext cx="8104984" cy="478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 smtClean="0">
              <a:solidFill>
                <a:srgbClr val="0000FF"/>
              </a:solidFill>
              <a:latin typeface="+mn-lt"/>
              <a:cs typeface="Times New Roman" pitchFamily="18" charset="0"/>
            </a:endParaRP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A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SoLID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-TOF MRPC prototype is developed, its time resolution is 75ps, rate capability reach 16kHz/cm</a:t>
            </a:r>
            <a:r>
              <a:rPr lang="en-US" altLang="zh-CN" sz="2400" b="1" baseline="30000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2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MRPC intrinsic resolution can reach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13ps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. Fast FEE and high band width wave form digitizer has to be used to improve TOF resolution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-&gt; 15ps.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Very narrow-gap MRPC were </a:t>
            </a:r>
            <a:r>
              <a:rPr lang="en-US" altLang="zh-CN" sz="2400" b="1" dirty="0" smtClean="0">
                <a:solidFill>
                  <a:srgbClr val="0000FF"/>
                </a:solidFill>
                <a:latin typeface="+mn-lt"/>
                <a:cs typeface="Times New Roman" pitchFamily="18" charset="0"/>
              </a:rPr>
              <a:t>designed and tested, its efficiency can reach 98% and time resolution around 37ps. More detailed research should be done to improve time resolution.</a:t>
            </a:r>
          </a:p>
          <a:p>
            <a:pPr marL="265113" indent="-265113" algn="just">
              <a:spcBef>
                <a:spcPts val="1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altLang="zh-CN" sz="2400" b="1" dirty="0">
              <a:solidFill>
                <a:srgbClr val="0000FF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331640" y="2852936"/>
            <a:ext cx="66816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</a:rPr>
              <a:t>Thanks for your attention !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9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7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220663" y="0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Calibri"/>
                <a:ea typeface="宋体"/>
              </a:rPr>
              <a:t>Overview of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libri"/>
                <a:ea typeface="宋体"/>
              </a:rPr>
              <a:t>SoLID</a:t>
            </a:r>
            <a:endParaRPr lang="zh-CN" altLang="en-US" sz="3200" b="1" dirty="0">
              <a:solidFill>
                <a:srgbClr val="FF0000"/>
              </a:solidFill>
              <a:latin typeface="Calibri"/>
              <a:ea typeface="宋体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242853"/>
            <a:ext cx="682622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6856" y="1062296"/>
            <a:ext cx="9144000" cy="31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49" tIns="45622" rIns="91249" bIns="45622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Full exploitation of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JLab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12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GeV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Upgrade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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Large Acceptance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Detector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AND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Can Handle </a:t>
            </a:r>
            <a:r>
              <a:rPr lang="en-US" altLang="en-US" sz="20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High Luminosity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(10</a:t>
            </a:r>
            <a:r>
              <a:rPr lang="en-US" altLang="en-US" sz="2000" baseline="30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37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-10</a:t>
            </a:r>
            <a:r>
              <a:rPr lang="en-US" altLang="en-US" sz="2000" baseline="30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39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Take advantage of latest development  in detectors , data acquisitions and </a:t>
            </a:r>
            <a:r>
              <a:rPr lang="en-US" altLang="en-US" sz="2000" dirty="0" smtClean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simulations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    Reach ultimate precision for SIDIS (TMDs), PVDIS in high-x region and threshold J/</a:t>
            </a:r>
            <a:r>
              <a:rPr lang="en-US" altLang="en-US" sz="2000" dirty="0">
                <a:solidFill>
                  <a:srgbClr val="0000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altLang="en-US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 highly rated experiments approved 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(+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Three SIDIS experiments,  one PVDIS,  one J/</a:t>
            </a:r>
            <a:r>
              <a:rPr lang="en-US" altLang="en-US" sz="2000" dirty="0">
                <a:solidFill>
                  <a:srgbClr val="0000FF"/>
                </a:solidFill>
                <a:latin typeface="Symbol" panose="05050102010706020507" pitchFamily="18" charset="2"/>
              </a:rPr>
              <a:t>y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 production (+ </a:t>
            </a:r>
            <a:r>
              <a:rPr lang="en-US" altLang="zh-CN" sz="2000" dirty="0">
                <a:solidFill>
                  <a:srgbClr val="0000FF"/>
                </a:solidFill>
                <a:latin typeface="Calibri" panose="020F0502020204030204" pitchFamily="34" charset="0"/>
              </a:rPr>
              <a:t>three</a:t>
            </a:r>
            <a:r>
              <a:rPr lang="en-US" altLang="en-US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run group experiments)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Strong collaboration (250+ collaborators from 70+ institutes, 13 countries)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    </a:t>
            </a:r>
            <a:r>
              <a:rPr lang="en-US" altLang="en-US" sz="2000" dirty="0">
                <a:solidFill>
                  <a:srgbClr val="0000FF"/>
                </a:solidFill>
                <a:latin typeface="Calibri" panose="020F0502020204030204" pitchFamily="34" charset="0"/>
              </a:rPr>
              <a:t>Significant international contributions (Chinese collaboration)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2695431" y="612341"/>
            <a:ext cx="3280064" cy="36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49" tIns="45622" rIns="91249" bIns="45622">
            <a:spAutoFit/>
          </a:bodyPr>
          <a:lstStyle>
            <a:lvl1pPr defTabSz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So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lenoidal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arge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ntensity </a:t>
            </a:r>
            <a:r>
              <a:rPr lang="en-US" altLang="en-US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1800" b="0" i="0" dirty="0">
                <a:solidFill>
                  <a:srgbClr val="000000"/>
                </a:solidFill>
                <a:latin typeface="Calibri" panose="020F0502020204030204" pitchFamily="34" charset="0"/>
              </a:rPr>
              <a:t>evice</a:t>
            </a:r>
          </a:p>
        </p:txBody>
      </p:sp>
    </p:spTree>
    <p:extLst>
      <p:ext uri="{BB962C8B-B14F-4D97-AF65-F5344CB8AC3E}">
        <p14:creationId xmlns:p14="http://schemas.microsoft.com/office/powerpoint/2010/main" val="10905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971600" y="214290"/>
            <a:ext cx="6048672" cy="79690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/>
                <a:cs typeface="+mj-cs"/>
              </a:rPr>
              <a:t>Main requirements for TOF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宋体"/>
              <a:cs typeface="+mj-cs"/>
            </a:endParaRPr>
          </a:p>
        </p:txBody>
      </p:sp>
      <p:sp>
        <p:nvSpPr>
          <p:cNvPr id="6" name="内容占位符 1"/>
          <p:cNvSpPr txBox="1">
            <a:spLocks/>
          </p:cNvSpPr>
          <p:nvPr/>
        </p:nvSpPr>
        <p:spPr>
          <a:xfrm>
            <a:off x="500034" y="1357298"/>
            <a:ext cx="8072494" cy="34290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MRPC is developed for the TOF of </a:t>
            </a:r>
            <a:r>
              <a:rPr kumimoji="0" lang="en-US" altLang="zh-CN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Requirements for TOF: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 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/k separation up to 2.5GeV/c 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Time resolution </a:t>
            </a:r>
            <a:r>
              <a:rPr kumimoji="0" lang="en-US" altLang="zh-CN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&lt; 100ps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sym typeface="Symbol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sym typeface="Symbol"/>
              </a:rPr>
              <a:t>Rate capability &gt; 10kHz/cm²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  <a:defRPr/>
            </a:pPr>
            <a:endParaRPr kumimoji="0" lang="en-US" altLang="zh-CN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tabLst/>
              <a:defRPr/>
            </a:pP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3"/>
          <p:cNvSpPr txBox="1">
            <a:spLocks/>
          </p:cNvSpPr>
          <p:nvPr/>
        </p:nvSpPr>
        <p:spPr>
          <a:xfrm>
            <a:off x="8215313" y="6356350"/>
            <a:ext cx="469900" cy="363538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9321" y="4005064"/>
            <a:ext cx="3714776" cy="1754326"/>
          </a:xfrm>
          <a:prstGeom prst="rect">
            <a:avLst/>
          </a:prstGeom>
          <a:solidFill>
            <a:srgbClr val="FFFF00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b="1" dirty="0" smtClean="0">
                <a:solidFill>
                  <a:schemeClr val="tx1"/>
                </a:solidFill>
              </a:rPr>
              <a:t>  To separate ver</a:t>
            </a:r>
            <a:r>
              <a:rPr lang="en-US" altLang="zh-CN" b="1" dirty="0" smtClean="0"/>
              <a:t>y few K </a:t>
            </a:r>
            <a:r>
              <a:rPr lang="en-US" altLang="zh-CN" b="1" dirty="0" smtClean="0">
                <a:sym typeface="Symbol"/>
              </a:rPr>
              <a:t>from , we require the TOF time resolution as good as possible. </a:t>
            </a:r>
            <a:endParaRPr lang="en-US" altLang="zh-CN" b="1" dirty="0">
              <a:sym typeface="Symbol"/>
            </a:endParaRPr>
          </a:p>
          <a:p>
            <a:pPr algn="just">
              <a:lnSpc>
                <a:spcPct val="120000"/>
              </a:lnSpc>
            </a:pPr>
            <a:r>
              <a:rPr lang="en-US" altLang="zh-CN" b="1" dirty="0" smtClean="0">
                <a:sym typeface="Symbol"/>
              </a:rPr>
              <a:t>We have to </a:t>
            </a:r>
            <a:r>
              <a:rPr lang="en-US" altLang="zh-CN" b="1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</a:rPr>
              <a:t> improve the time resolution to about 20ps.</a:t>
            </a:r>
            <a:endParaRPr lang="en-US" altLang="zh-CN" b="1" kern="0" dirty="0" smtClean="0">
              <a:solidFill>
                <a:srgbClr val="000000"/>
              </a:solidFill>
              <a:sym typeface="Symbol"/>
            </a:endParaRPr>
          </a:p>
        </p:txBody>
      </p:sp>
      <p:pic>
        <p:nvPicPr>
          <p:cNvPr id="9" name="Picture 1" descr="F:\工作\JLab\文章和报告\PID L=9m.jpg"/>
          <p:cNvPicPr>
            <a:picLocks noChangeAspect="1" noChangeArrowheads="1"/>
          </p:cNvPicPr>
          <p:nvPr/>
        </p:nvPicPr>
        <p:blipFill>
          <a:blip r:embed="rId2" cstate="print"/>
          <a:srcRect l="8511" t="7675" r="11983" b="4745"/>
          <a:stretch>
            <a:fillRect/>
          </a:stretch>
        </p:blipFill>
        <p:spPr bwMode="auto">
          <a:xfrm>
            <a:off x="892620" y="3573016"/>
            <a:ext cx="3714776" cy="2874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04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1000227" y="243523"/>
            <a:ext cx="6662978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Conceptual design of SOLID-TOF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72" name="内容占位符 1"/>
          <p:cNvSpPr txBox="1">
            <a:spLocks/>
          </p:cNvSpPr>
          <p:nvPr/>
        </p:nvSpPr>
        <p:spPr>
          <a:xfrm>
            <a:off x="500034" y="1214422"/>
            <a:ext cx="8072494" cy="1143008"/>
          </a:xfrm>
          <a:prstGeom prst="rect">
            <a:avLst/>
          </a:prstGeom>
        </p:spPr>
        <p:txBody>
          <a:bodyPr/>
          <a:lstStyle/>
          <a:p>
            <a:pPr algn="just" defTabSz="457200"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zh-CN" sz="2400" kern="0" dirty="0" smtClean="0">
                <a:solidFill>
                  <a:srgbClr val="000000"/>
                </a:solidFill>
                <a:latin typeface="Calibri"/>
                <a:ea typeface="宋体"/>
              </a:rPr>
              <a:t>     MRPC TOF wall we designed contain 150 MRPC modules in total, with 50 gas boxes and 3 counters in each box, covering the area of 10m².</a:t>
            </a:r>
            <a:endParaRPr lang="zh-CN" altLang="en-US" sz="3200" kern="0" dirty="0">
              <a:solidFill>
                <a:srgbClr val="000000"/>
              </a:solidFill>
              <a:latin typeface="Calibri"/>
              <a:ea typeface="宋体"/>
            </a:endParaRPr>
          </a:p>
        </p:txBody>
      </p:sp>
      <p:pic>
        <p:nvPicPr>
          <p:cNvPr id="73" name="Picture 9" descr="F:\工作\12GeV\JLab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2230" y="2755708"/>
            <a:ext cx="2813649" cy="291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组合 73"/>
          <p:cNvGrpSpPr/>
          <p:nvPr/>
        </p:nvGrpSpPr>
        <p:grpSpPr>
          <a:xfrm>
            <a:off x="-18912" y="2825886"/>
            <a:ext cx="5743040" cy="2441033"/>
            <a:chOff x="-1285884" y="3786191"/>
            <a:chExt cx="5743040" cy="2441033"/>
          </a:xfrm>
        </p:grpSpPr>
        <p:grpSp>
          <p:nvGrpSpPr>
            <p:cNvPr id="75" name="组合 123"/>
            <p:cNvGrpSpPr/>
            <p:nvPr/>
          </p:nvGrpSpPr>
          <p:grpSpPr>
            <a:xfrm rot="16200000">
              <a:off x="357175" y="2928921"/>
              <a:ext cx="2000235" cy="3714776"/>
              <a:chOff x="4286248" y="2610122"/>
              <a:chExt cx="2000235" cy="3714776"/>
            </a:xfrm>
          </p:grpSpPr>
          <p:sp>
            <p:nvSpPr>
              <p:cNvPr id="88" name="梯形 87"/>
              <p:cNvSpPr/>
              <p:nvPr/>
            </p:nvSpPr>
            <p:spPr>
              <a:xfrm flipV="1">
                <a:off x="4286248" y="2610122"/>
                <a:ext cx="1643074" cy="3714776"/>
              </a:xfrm>
              <a:prstGeom prst="trapezoid">
                <a:avLst>
                  <a:gd name="adj" fmla="val 20438"/>
                </a:avLst>
              </a:prstGeom>
              <a:solidFill>
                <a:srgbClr val="00CC99">
                  <a:lumMod val="60000"/>
                  <a:lumOff val="40000"/>
                </a:srgbClr>
              </a:solidFill>
              <a:ln w="285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otumChe" pitchFamily="49" charset="-127"/>
                  <a:ea typeface="DotumChe" pitchFamily="49" charset="-127"/>
                  <a:cs typeface="+mn-cs"/>
                </a:endParaRPr>
              </a:p>
            </p:txBody>
          </p:sp>
          <p:grpSp>
            <p:nvGrpSpPr>
              <p:cNvPr id="89" name="组合 113"/>
              <p:cNvGrpSpPr/>
              <p:nvPr/>
            </p:nvGrpSpPr>
            <p:grpSpPr>
              <a:xfrm>
                <a:off x="4429124" y="2681560"/>
                <a:ext cx="1357322" cy="3558252"/>
                <a:chOff x="1098834" y="2799706"/>
                <a:chExt cx="1357322" cy="3558252"/>
              </a:xfrm>
            </p:grpSpPr>
            <p:grpSp>
              <p:nvGrpSpPr>
                <p:cNvPr id="93" name="组合 86"/>
                <p:cNvGrpSpPr/>
                <p:nvPr/>
              </p:nvGrpSpPr>
              <p:grpSpPr>
                <a:xfrm rot="16200000">
                  <a:off x="1178695" y="5322107"/>
                  <a:ext cx="1214446" cy="857256"/>
                  <a:chOff x="1200981" y="4429134"/>
                  <a:chExt cx="1214446" cy="857256"/>
                </a:xfrm>
              </p:grpSpPr>
              <p:sp>
                <p:nvSpPr>
                  <p:cNvPr id="120" name="梯形 119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2" name="矩形 21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3" name="矩形 22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4" name="矩形 23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6" name="矩形 125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7" name="矩形 126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29" name="矩形 128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0" name="矩形 129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4" name="组合 87"/>
                <p:cNvGrpSpPr/>
                <p:nvPr/>
              </p:nvGrpSpPr>
              <p:grpSpPr>
                <a:xfrm rot="16200000">
                  <a:off x="1173470" y="4068744"/>
                  <a:ext cx="1214446" cy="1071570"/>
                  <a:chOff x="1200981" y="4429134"/>
                  <a:chExt cx="1214446" cy="857256"/>
                </a:xfrm>
              </p:grpSpPr>
              <p:sp>
                <p:nvSpPr>
                  <p:cNvPr id="108" name="梯形 107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9" name="矩形 108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0" name="矩形 109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5" name="矩形 114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6" name="矩形 115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7" name="矩形 116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8" name="矩形 117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19" name="矩形 118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  <p:grpSp>
              <p:nvGrpSpPr>
                <p:cNvPr id="95" name="组合 100"/>
                <p:cNvGrpSpPr/>
                <p:nvPr/>
              </p:nvGrpSpPr>
              <p:grpSpPr>
                <a:xfrm rot="16200000">
                  <a:off x="1170272" y="2728268"/>
                  <a:ext cx="1214446" cy="1357322"/>
                  <a:chOff x="1200981" y="4429134"/>
                  <a:chExt cx="1214446" cy="857256"/>
                </a:xfrm>
              </p:grpSpPr>
              <p:sp>
                <p:nvSpPr>
                  <p:cNvPr id="96" name="梯形 95"/>
                  <p:cNvSpPr/>
                  <p:nvPr/>
                </p:nvSpPr>
                <p:spPr>
                  <a:xfrm rot="5400000" flipV="1">
                    <a:off x="1379576" y="4250539"/>
                    <a:ext cx="857256" cy="1214446"/>
                  </a:xfrm>
                  <a:prstGeom prst="trapezoid">
                    <a:avLst>
                      <a:gd name="adj" fmla="val 9308"/>
                    </a:avLst>
                  </a:prstGeom>
                  <a:solidFill>
                    <a:srgbClr val="FFFFFF">
                      <a:lumMod val="75000"/>
                    </a:srgbClr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7" name="矩形 96"/>
                  <p:cNvSpPr/>
                  <p:nvPr/>
                </p:nvSpPr>
                <p:spPr>
                  <a:xfrm rot="5400000">
                    <a:off x="1583439" y="4820083"/>
                    <a:ext cx="6588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8" name="矩形 97"/>
                  <p:cNvSpPr/>
                  <p:nvPr/>
                </p:nvSpPr>
                <p:spPr>
                  <a:xfrm rot="5400000">
                    <a:off x="1677787" y="4816951"/>
                    <a:ext cx="6732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99" name="矩形 98"/>
                  <p:cNvSpPr/>
                  <p:nvPr/>
                </p:nvSpPr>
                <p:spPr>
                  <a:xfrm rot="5400000">
                    <a:off x="1771954" y="4815268"/>
                    <a:ext cx="6876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0" name="矩形 99"/>
                  <p:cNvSpPr/>
                  <p:nvPr/>
                </p:nvSpPr>
                <p:spPr>
                  <a:xfrm rot="5400000">
                    <a:off x="1964090" y="4817105"/>
                    <a:ext cx="7164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 rot="5400000">
                    <a:off x="1868074" y="4815853"/>
                    <a:ext cx="702000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2" name="矩形 101"/>
                  <p:cNvSpPr/>
                  <p:nvPr/>
                </p:nvSpPr>
                <p:spPr>
                  <a:xfrm rot="5400000">
                    <a:off x="1486103" y="4818769"/>
                    <a:ext cx="642942" cy="71438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3" name="矩形 102"/>
                  <p:cNvSpPr/>
                  <p:nvPr/>
                </p:nvSpPr>
                <p:spPr>
                  <a:xfrm rot="5400000">
                    <a:off x="998992" y="4823849"/>
                    <a:ext cx="571504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4" name="矩形 103"/>
                  <p:cNvSpPr/>
                  <p:nvPr/>
                </p:nvSpPr>
                <p:spPr>
                  <a:xfrm rot="5400000">
                    <a:off x="1190146" y="4819482"/>
                    <a:ext cx="6012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5" name="矩形 104"/>
                  <p:cNvSpPr/>
                  <p:nvPr/>
                </p:nvSpPr>
                <p:spPr>
                  <a:xfrm rot="5400000">
                    <a:off x="1389296" y="4820014"/>
                    <a:ext cx="6300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6" name="矩形 105"/>
                  <p:cNvSpPr/>
                  <p:nvPr/>
                </p:nvSpPr>
                <p:spPr>
                  <a:xfrm rot="5400000">
                    <a:off x="1290164" y="4817799"/>
                    <a:ext cx="6156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  <p:sp>
                <p:nvSpPr>
                  <p:cNvPr id="107" name="矩形 106"/>
                  <p:cNvSpPr/>
                  <p:nvPr/>
                </p:nvSpPr>
                <p:spPr>
                  <a:xfrm rot="5400000">
                    <a:off x="1093530" y="4822614"/>
                    <a:ext cx="586800" cy="7200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DotumChe" pitchFamily="49" charset="-127"/>
                      <a:ea typeface="DotumChe" pitchFamily="49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0" name="TextBox 89"/>
              <p:cNvSpPr txBox="1"/>
              <p:nvPr/>
            </p:nvSpPr>
            <p:spPr>
              <a:xfrm rot="5400000">
                <a:off x="5328494" y="556495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MRPC1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 rot="5400000">
                <a:off x="5462651" y="4421942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MRPC2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 rot="5400000">
                <a:off x="5605527" y="3350374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</a:rPr>
                  <a:t>MRPC3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endParaRPr>
              </a:p>
            </p:txBody>
          </p:sp>
        </p:grpSp>
        <p:cxnSp>
          <p:nvCxnSpPr>
            <p:cNvPr id="76" name="直接箭头连接符 75"/>
            <p:cNvCxnSpPr/>
            <p:nvPr/>
          </p:nvCxnSpPr>
          <p:spPr>
            <a:xfrm rot="5400000">
              <a:off x="3072596" y="5000636"/>
              <a:ext cx="570710" cy="794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7" name="直接箭头连接符 76"/>
            <p:cNvCxnSpPr/>
            <p:nvPr/>
          </p:nvCxnSpPr>
          <p:spPr>
            <a:xfrm rot="5400000">
              <a:off x="-1393073" y="4964917"/>
              <a:ext cx="135732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8" name="直接箭头连接符 77"/>
            <p:cNvCxnSpPr/>
            <p:nvPr/>
          </p:nvCxnSpPr>
          <p:spPr>
            <a:xfrm>
              <a:off x="-428660" y="5929330"/>
              <a:ext cx="357190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79" name="直接箭头连接符 78"/>
            <p:cNvCxnSpPr/>
            <p:nvPr/>
          </p:nvCxnSpPr>
          <p:spPr>
            <a:xfrm rot="5400000">
              <a:off x="2858282" y="5857098"/>
              <a:ext cx="57150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0" name="直接箭头连接符 79"/>
            <p:cNvCxnSpPr/>
            <p:nvPr/>
          </p:nvCxnSpPr>
          <p:spPr>
            <a:xfrm rot="5400000">
              <a:off x="-536611" y="5964255"/>
              <a:ext cx="214314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1" name="直接箭头连接符 80"/>
            <p:cNvCxnSpPr/>
            <p:nvPr/>
          </p:nvCxnSpPr>
          <p:spPr>
            <a:xfrm>
              <a:off x="3214678" y="528638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2" name="直接箭头连接符 81"/>
            <p:cNvCxnSpPr/>
            <p:nvPr/>
          </p:nvCxnSpPr>
          <p:spPr>
            <a:xfrm>
              <a:off x="3214678" y="464185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3" name="直接箭头连接符 82"/>
            <p:cNvCxnSpPr/>
            <p:nvPr/>
          </p:nvCxnSpPr>
          <p:spPr>
            <a:xfrm>
              <a:off x="-857288" y="4286256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84" name="直接箭头连接符 83"/>
            <p:cNvCxnSpPr/>
            <p:nvPr/>
          </p:nvCxnSpPr>
          <p:spPr>
            <a:xfrm>
              <a:off x="-857288" y="5643578"/>
              <a:ext cx="357190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85" name="TextBox 84"/>
            <p:cNvSpPr txBox="1"/>
            <p:nvPr/>
          </p:nvSpPr>
          <p:spPr>
            <a:xfrm>
              <a:off x="1000100" y="585789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100cm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86116" y="4786321"/>
              <a:ext cx="1171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16cm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285884" y="471488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itchFamily="34" charset="0"/>
                </a:rPr>
                <a:t>28cm</a:t>
              </a:r>
              <a:endPara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207683" y="5662537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dirty="0" smtClean="0">
                <a:solidFill>
                  <a:srgbClr val="000000"/>
                </a:solidFill>
                <a:latin typeface="Arial" pitchFamily="34" charset="0"/>
              </a:rPr>
              <a:t>Total channel ~3600</a:t>
            </a:r>
            <a:endParaRPr lang="zh-CN" alt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6" name="灯片编号占位符 124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5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8215313" y="6356350"/>
            <a:ext cx="471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F5C0EB5C-AE39-429A-B33E-D0D1E91E55DE}" type="slidenum">
              <a:rPr lang="zh-CN" altLang="en-US" smtClean="0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6" name="Text Box 101"/>
          <p:cNvSpPr txBox="1">
            <a:spLocks noChangeArrowheads="1"/>
          </p:cNvSpPr>
          <p:nvPr/>
        </p:nvSpPr>
        <p:spPr bwMode="auto">
          <a:xfrm>
            <a:off x="1031270" y="188640"/>
            <a:ext cx="5844986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ea typeface="华文楷体" pitchFamily="2" charset="-122"/>
              </a:rPr>
              <a:t>Introduction of </a:t>
            </a:r>
            <a:r>
              <a:rPr lang="en-US" altLang="zh-CN" sz="3200" b="1" dirty="0" smtClean="0">
                <a:solidFill>
                  <a:srgbClr val="FF0000"/>
                </a:solidFill>
                <a:ea typeface="华文楷体" pitchFamily="2" charset="-122"/>
              </a:rPr>
              <a:t>MRPC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ea typeface="华文楷体" pitchFamily="2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271488" y="4682977"/>
            <a:ext cx="4702398" cy="189282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nuclear physics experiments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industry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 err="1">
                <a:solidFill>
                  <a:schemeClr val="bg1"/>
                </a:solidFill>
              </a:rPr>
              <a:t>Muon</a:t>
            </a:r>
            <a:r>
              <a:rPr lang="en-US" altLang="zh-CN" b="1" dirty="0">
                <a:solidFill>
                  <a:schemeClr val="bg1"/>
                </a:solidFill>
              </a:rPr>
              <a:t> tomography)</a:t>
            </a:r>
          </a:p>
          <a:p>
            <a:pPr eaLnBrk="1" hangingPunct="1">
              <a:lnSpc>
                <a:spcPct val="130000"/>
              </a:lnSpc>
              <a:buFontTx/>
              <a:buAutoNum type="arabicPeriod"/>
            </a:pPr>
            <a:r>
              <a:rPr lang="en-US" altLang="zh-CN" b="1" dirty="0">
                <a:solidFill>
                  <a:schemeClr val="bg1"/>
                </a:solidFill>
              </a:rPr>
              <a:t>Application in medicine</a:t>
            </a:r>
            <a:r>
              <a:rPr lang="zh-CN" altLang="en-US" b="1" dirty="0">
                <a:solidFill>
                  <a:schemeClr val="bg1"/>
                </a:solidFill>
              </a:rPr>
              <a:t>（</a:t>
            </a:r>
            <a:r>
              <a:rPr lang="en-US" altLang="zh-CN" b="1" dirty="0">
                <a:solidFill>
                  <a:schemeClr val="bg1"/>
                </a:solidFill>
              </a:rPr>
              <a:t>TOF-PET</a:t>
            </a:r>
            <a:r>
              <a:rPr lang="zh-CN" altLang="en-US" b="1" dirty="0">
                <a:solidFill>
                  <a:schemeClr val="bg1"/>
                </a:solidFill>
              </a:rPr>
              <a:t>）</a:t>
            </a:r>
          </a:p>
        </p:txBody>
      </p:sp>
      <p:sp>
        <p:nvSpPr>
          <p:cNvPr id="8" name="灯片编号占位符 1"/>
          <p:cNvSpPr txBox="1">
            <a:spLocks/>
          </p:cNvSpPr>
          <p:nvPr/>
        </p:nvSpPr>
        <p:spPr bwMode="auto">
          <a:xfrm>
            <a:off x="8215313" y="6356350"/>
            <a:ext cx="469900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 sz="1400" kern="1200">
                <a:solidFill>
                  <a:srgbClr val="000000"/>
                </a:solidFill>
                <a:latin typeface="+mn-lt"/>
                <a:ea typeface="宋体" charset="-122"/>
                <a:cs typeface="+mn-cs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fld id="{BF46348E-3E5F-4E00-99C0-653977FA520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charset="-122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9" y="4285195"/>
            <a:ext cx="3981345" cy="22529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Standard parameters: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Resistivity of glass: ~10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12 </a:t>
            </a:r>
            <a:r>
              <a:rPr kumimoji="0" lang="el-GR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Ω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  <a:latin typeface="Times New Roman"/>
                <a:cs typeface="Times New Roman"/>
              </a:rPr>
              <a:t>.cm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Time resolution &lt;100ps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Efficiency &gt;95%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Dark current: a few </a:t>
            </a:r>
            <a:r>
              <a:rPr kumimoji="0" lang="en-US" altLang="zh-CN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nA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Noise &lt;1Hz/cm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2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</a:t>
            </a:r>
            <a:r>
              <a:rPr kumimoji="0" lang="en-US" altLang="zh-CN" sz="18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D2DB9">
                    <a:lumMod val="75000"/>
                  </a:srgbClr>
                </a:solidFill>
                <a:effectLst/>
                <a:uLnTx/>
                <a:uFillTx/>
              </a:rPr>
              <a:t>      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2D2DB9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52" y="1230600"/>
            <a:ext cx="3286148" cy="329577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MRPC is made of thin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glass, large area and cheap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The inner glasses are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floating, take and keep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correct voltage by 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electrostatics. it is 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transparent to fast signals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Thin gap-&gt;good timing</a:t>
            </a:r>
          </a:p>
          <a:p>
            <a:pPr marL="0" marR="0" lvl="0" indent="0" defTabSz="457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Multi-gap-&gt; high efficiency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1214422"/>
            <a:ext cx="5775315" cy="2775478"/>
            <a:chOff x="1420733" y="2060848"/>
            <a:chExt cx="5929322" cy="3024336"/>
          </a:xfrm>
        </p:grpSpPr>
        <p:grpSp>
          <p:nvGrpSpPr>
            <p:cNvPr id="12" name="组合 11"/>
            <p:cNvGrpSpPr/>
            <p:nvPr/>
          </p:nvGrpSpPr>
          <p:grpSpPr>
            <a:xfrm>
              <a:off x="1420733" y="2168118"/>
              <a:ext cx="5929322" cy="2857520"/>
              <a:chOff x="0" y="1785926"/>
              <a:chExt cx="6471391" cy="3143272"/>
            </a:xfrm>
          </p:grpSpPr>
          <p:pic>
            <p:nvPicPr>
              <p:cNvPr id="18" name="Picture 8" descr="E:\博士论文\002\第三章-MRPC物理机制\2013-9-9 20-46-59.tif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5352"/>
              <a:stretch/>
            </p:blipFill>
            <p:spPr bwMode="auto">
              <a:xfrm>
                <a:off x="500034" y="1785926"/>
                <a:ext cx="4929222" cy="314327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2071670" y="1857364"/>
                <a:ext cx="112082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Read out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105127" y="4536289"/>
                <a:ext cx="1120820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Read out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0" y="2214554"/>
                <a:ext cx="106952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Insulator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4282" y="3214686"/>
                <a:ext cx="941283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Carbon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0" y="4143380"/>
                <a:ext cx="1069524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Insulator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86314" y="3214686"/>
                <a:ext cx="1685077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altLang="zh-CN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D2DB9">
                        <a:lumMod val="75000"/>
                      </a:srgbClr>
                    </a:solidFill>
                    <a:effectLst/>
                    <a:uLnTx/>
                    <a:uFillTx/>
                  </a:rPr>
                  <a:t>Resistive plate</a:t>
                </a:r>
                <a:endParaRPr kumimoji="0" lang="zh-CN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D2DB9">
                      <a:lumMod val="75000"/>
                    </a:srgbClr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3" name="直接箭头连接符 12"/>
            <p:cNvCxnSpPr/>
            <p:nvPr/>
          </p:nvCxnSpPr>
          <p:spPr bwMode="auto">
            <a:xfrm flipH="1">
              <a:off x="3275856" y="2060848"/>
              <a:ext cx="1440160" cy="3024336"/>
            </a:xfrm>
            <a:prstGeom prst="straightConnector1">
              <a:avLst/>
            </a:prstGeom>
            <a:solidFill>
              <a:srgbClr val="00B8FF"/>
            </a:solidFill>
            <a:ln w="222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" name="流程图: 摘录 13"/>
            <p:cNvSpPr/>
            <p:nvPr/>
          </p:nvSpPr>
          <p:spPr bwMode="auto">
            <a:xfrm>
              <a:off x="4241469" y="2996952"/>
              <a:ext cx="92494" cy="144016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5" name="流程图: 摘录 14"/>
            <p:cNvSpPr/>
            <p:nvPr/>
          </p:nvSpPr>
          <p:spPr bwMode="auto">
            <a:xfrm>
              <a:off x="4070714" y="3356526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6" name="流程图: 摘录 15"/>
            <p:cNvSpPr/>
            <p:nvPr/>
          </p:nvSpPr>
          <p:spPr bwMode="auto">
            <a:xfrm>
              <a:off x="3908756" y="3683507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  <p:sp>
          <p:nvSpPr>
            <p:cNvPr id="17" name="流程图: 摘录 16"/>
            <p:cNvSpPr/>
            <p:nvPr/>
          </p:nvSpPr>
          <p:spPr bwMode="auto">
            <a:xfrm>
              <a:off x="3739846" y="4005064"/>
              <a:ext cx="92494" cy="110465"/>
            </a:xfrm>
            <a:prstGeom prst="flowChartExtract">
              <a:avLst/>
            </a:prstGeom>
            <a:solidFill>
              <a:srgbClr val="FFFF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7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sp>
        <p:nvSpPr>
          <p:cNvPr id="5" name="灯片编号占位符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  <p:pic>
        <p:nvPicPr>
          <p:cNvPr id="6" name="Picture 2" descr="F:\工作\CBM合作\玻璃测试\玻璃照片.jpg"/>
          <p:cNvPicPr>
            <a:picLocks noChangeAspect="1" noChangeArrowheads="1"/>
          </p:cNvPicPr>
          <p:nvPr/>
        </p:nvPicPr>
        <p:blipFill>
          <a:blip r:embed="rId2" cstate="print"/>
          <a:srcRect l="5045" r="3307" b="10089"/>
          <a:stretch>
            <a:fillRect/>
          </a:stretch>
        </p:blipFill>
        <p:spPr bwMode="auto">
          <a:xfrm>
            <a:off x="0" y="1142984"/>
            <a:ext cx="3857652" cy="2838390"/>
          </a:xfrm>
          <a:prstGeom prst="rect">
            <a:avLst/>
          </a:prstGeom>
          <a:noFill/>
        </p:spPr>
      </p:pic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14810" y="1500174"/>
          <a:ext cx="4643438" cy="3429024"/>
        </p:xfrm>
        <a:graphic>
          <a:graphicData uri="http://schemas.openxmlformats.org/drawingml/2006/table">
            <a:tbl>
              <a:tblPr/>
              <a:tblGrid>
                <a:gridCol w="2512042"/>
                <a:gridCol w="2131396"/>
              </a:tblGrid>
              <a:tr h="3429024">
                <a:tc>
                  <a:txBody>
                    <a:bodyPr/>
                    <a:lstStyle/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Dimension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Bulk resistivity 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Standard thickness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Thickness uniformity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Surface roughness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Dielectric constant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DC measurement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762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33 x27.6cm</a:t>
                      </a:r>
                      <a:r>
                        <a:rPr lang="en-US" sz="18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~10</a:t>
                      </a:r>
                      <a:r>
                        <a:rPr lang="en-US" sz="18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800" b="1" kern="100" dirty="0">
                          <a:latin typeface="Times New Roman"/>
                          <a:ea typeface="宋体"/>
                          <a:cs typeface="Times New Roman"/>
                        </a:rPr>
                        <a:t>Ω</a:t>
                      </a: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cm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0.7, 1.1mm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r>
                        <a:rPr lang="en-US" sz="1800" b="1" kern="100" dirty="0">
                          <a:latin typeface="Times New Roman"/>
                          <a:ea typeface="宋体"/>
                          <a:cs typeface="Times New Roman"/>
                        </a:rPr>
                        <a:t>μ</a:t>
                      </a: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&lt;10nm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7.5 - 9.5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 err="1">
                          <a:latin typeface="Calibri"/>
                          <a:ea typeface="宋体"/>
                          <a:cs typeface="Times New Roman"/>
                        </a:rPr>
                        <a:t>Ohmic</a:t>
                      </a: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 behavior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indent="7493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Calibri"/>
                          <a:ea typeface="宋体"/>
                          <a:cs typeface="Times New Roman"/>
                        </a:rPr>
                        <a:t>stable up to 1C/cm</a:t>
                      </a:r>
                      <a:r>
                        <a:rPr lang="en-US" sz="1800" b="1" kern="100" baseline="300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8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971600" y="303532"/>
            <a:ext cx="61206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Performance of low resistive glass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1" descr="resistiv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04"/>
            <a:ext cx="3000396" cy="244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781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9F0B3-20A2-41DA-A30F-89D7CF17F113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  <p:pic>
        <p:nvPicPr>
          <p:cNvPr id="5" name="内容占位符 9" descr="光影魔术手拼图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5137" y="1401803"/>
            <a:ext cx="5643602" cy="352739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79451" y="4973703"/>
            <a:ext cx="1928826" cy="1143008"/>
            <a:chOff x="534441" y="1338048"/>
            <a:chExt cx="2121693" cy="1854627"/>
          </a:xfrm>
          <a:solidFill>
            <a:srgbClr val="0066FF"/>
          </a:solidFill>
        </p:grpSpPr>
        <p:sp>
          <p:nvSpPr>
            <p:cNvPr id="7" name="右箭头 6"/>
            <p:cNvSpPr/>
            <p:nvPr/>
          </p:nvSpPr>
          <p:spPr>
            <a:xfrm>
              <a:off x="534441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右箭头 4"/>
            <p:cNvSpPr/>
            <p:nvPr/>
          </p:nvSpPr>
          <p:spPr>
            <a:xfrm>
              <a:off x="534441" y="1616242"/>
              <a:ext cx="1564748" cy="1298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melting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308277" y="4973703"/>
            <a:ext cx="1784591" cy="1143007"/>
            <a:chOff x="3149299" y="1338048"/>
            <a:chExt cx="2121693" cy="1854627"/>
          </a:xfrm>
          <a:solidFill>
            <a:srgbClr val="0066FF"/>
          </a:solidFill>
        </p:grpSpPr>
        <p:sp>
          <p:nvSpPr>
            <p:cNvPr id="10" name="右箭头 9"/>
            <p:cNvSpPr/>
            <p:nvPr/>
          </p:nvSpPr>
          <p:spPr>
            <a:xfrm>
              <a:off x="3149299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右箭头 6"/>
            <p:cNvSpPr/>
            <p:nvPr/>
          </p:nvSpPr>
          <p:spPr>
            <a:xfrm>
              <a:off x="3393548" y="1616242"/>
              <a:ext cx="1440699" cy="12982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b="1" kern="1200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pouring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165601" y="4902265"/>
            <a:ext cx="2000296" cy="1357322"/>
            <a:chOff x="6103887" y="1338048"/>
            <a:chExt cx="2121693" cy="1854627"/>
          </a:xfrm>
          <a:solidFill>
            <a:srgbClr val="0066FF"/>
          </a:solidFill>
        </p:grpSpPr>
        <p:sp>
          <p:nvSpPr>
            <p:cNvPr id="13" name="右箭头 12"/>
            <p:cNvSpPr/>
            <p:nvPr/>
          </p:nvSpPr>
          <p:spPr>
            <a:xfrm>
              <a:off x="6103887" y="1338048"/>
              <a:ext cx="2121693" cy="1854627"/>
            </a:xfrm>
            <a:prstGeom prst="rightArrow">
              <a:avLst>
                <a:gd name="adj1" fmla="val 70000"/>
                <a:gd name="adj2" fmla="val 50000"/>
              </a:avLst>
            </a:prstGeom>
            <a:grpFill/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右箭头 8"/>
            <p:cNvSpPr/>
            <p:nvPr/>
          </p:nvSpPr>
          <p:spPr>
            <a:xfrm>
              <a:off x="6179662" y="1675254"/>
              <a:ext cx="1363945" cy="118021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11430" rIns="2286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800" b="1" kern="1200" dirty="0" smtClean="0">
                  <a:solidFill>
                    <a:schemeClr val="bg2"/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rPr>
                <a:t>Continuous annealing</a:t>
              </a:r>
              <a:endParaRPr lang="zh-CN" altLang="en-US" sz="1800" b="1" kern="1200" dirty="0">
                <a:solidFill>
                  <a:schemeClr val="bg2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5" name="Picture 2" descr="F:\工作\CBM合作\玻璃测试\玻璃批量生产\IMG_3130.JPG"/>
          <p:cNvPicPr>
            <a:picLocks noChangeAspect="1" noChangeArrowheads="1"/>
          </p:cNvPicPr>
          <p:nvPr/>
        </p:nvPicPr>
        <p:blipFill>
          <a:blip r:embed="rId3"/>
          <a:srcRect t="5789"/>
          <a:stretch>
            <a:fillRect/>
          </a:stretch>
        </p:blipFill>
        <p:spPr bwMode="auto">
          <a:xfrm>
            <a:off x="5808739" y="2132856"/>
            <a:ext cx="3357586" cy="2347694"/>
          </a:xfrm>
          <a:prstGeom prst="rect">
            <a:avLst/>
          </a:prstGeom>
          <a:noFill/>
        </p:spPr>
      </p:pic>
      <p:sp>
        <p:nvSpPr>
          <p:cNvPr id="16" name="Text Box 1030"/>
          <p:cNvSpPr txBox="1">
            <a:spLocks noChangeArrowheads="1"/>
          </p:cNvSpPr>
          <p:nvPr/>
        </p:nvSpPr>
        <p:spPr bwMode="auto">
          <a:xfrm>
            <a:off x="971600" y="303532"/>
            <a:ext cx="6120680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楷体" pitchFamily="2" charset="-122"/>
                <a:cs typeface="Times New Roman" panose="02020603050405020304" pitchFamily="18" charset="0"/>
              </a:rPr>
              <a:t>Glass mass production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华文楷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2200" y="4570466"/>
            <a:ext cx="2653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The roughcast  of glass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3A7A3-4D64-4933-944C-AE54015369F5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  <p:pic>
        <p:nvPicPr>
          <p:cNvPr id="29" name="Picture 11" descr="F:\工作\12GeV\文章和报告\Mod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928802"/>
            <a:ext cx="445757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矩形 29"/>
          <p:cNvSpPr/>
          <p:nvPr/>
        </p:nvSpPr>
        <p:spPr>
          <a:xfrm>
            <a:off x="4071935" y="1214422"/>
            <a:ext cx="207170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</a:rPr>
              <a:t>Volume resistivity:         ~10</a:t>
            </a:r>
            <a:r>
              <a:rPr lang="en-US" altLang="zh-CN" b="1" baseline="30000" dirty="0" smtClean="0">
                <a:solidFill>
                  <a:srgbClr val="000000"/>
                </a:solidFill>
                <a:latin typeface="Calibri" pitchFamily="34" charset="0"/>
              </a:rPr>
              <a:t>10</a:t>
            </a:r>
            <a:r>
              <a:rPr lang="en-US" altLang="zh-CN" b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.cm</a:t>
            </a:r>
            <a:endParaRPr lang="en-US" altLang="zh-CN" b="1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</p:txBody>
      </p:sp>
      <p:pic>
        <p:nvPicPr>
          <p:cNvPr id="31" name="图片 30" descr="F:\工作\JLab\文章和报告\Fig-MRP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12"/>
            <a:ext cx="3929058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40"/>
          <p:cNvGrpSpPr/>
          <p:nvPr/>
        </p:nvGrpSpPr>
        <p:grpSpPr>
          <a:xfrm>
            <a:off x="0" y="3714752"/>
            <a:ext cx="4206110" cy="2736171"/>
            <a:chOff x="4378598" y="785795"/>
            <a:chExt cx="4206110" cy="2736171"/>
          </a:xfrm>
        </p:grpSpPr>
        <p:pic>
          <p:nvPicPr>
            <p:cNvPr id="33" name="图片 32" descr="%FVUJN`UDCHTU9P_W`6)PL6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EFE3AF"/>
                </a:clrFrom>
                <a:clrTo>
                  <a:srgbClr val="EFE3A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5389787" y="496878"/>
              <a:ext cx="2007945" cy="315728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4" name="直接连接符 33"/>
            <p:cNvCxnSpPr/>
            <p:nvPr/>
          </p:nvCxnSpPr>
          <p:spPr>
            <a:xfrm rot="5400000">
              <a:off x="7658957" y="3016057"/>
              <a:ext cx="501986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直接连接符 34"/>
            <p:cNvCxnSpPr/>
            <p:nvPr/>
          </p:nvCxnSpPr>
          <p:spPr>
            <a:xfrm rot="5400000">
              <a:off x="4552038" y="2970041"/>
              <a:ext cx="786445" cy="13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直接箭头连接符 35"/>
            <p:cNvCxnSpPr/>
            <p:nvPr/>
          </p:nvCxnSpPr>
          <p:spPr>
            <a:xfrm rot="10800000">
              <a:off x="4945261" y="3204291"/>
              <a:ext cx="2964689" cy="13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37" name="直接箭头连接符 36"/>
            <p:cNvCxnSpPr/>
            <p:nvPr/>
          </p:nvCxnSpPr>
          <p:spPr>
            <a:xfrm rot="5400000">
              <a:off x="7186766" y="2043458"/>
              <a:ext cx="181970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 rot="5400000">
              <a:off x="6023790" y="3063988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363m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rot="10800000" flipH="1" flipV="1">
              <a:off x="7909950" y="1133597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0" name="直接连接符 39"/>
            <p:cNvCxnSpPr/>
            <p:nvPr/>
          </p:nvCxnSpPr>
          <p:spPr>
            <a:xfrm rot="10800000" flipH="1" flipV="1">
              <a:off x="7898970" y="2953297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 rot="5400000">
              <a:off x="8126730" y="1824461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219mm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cxnSp>
          <p:nvCxnSpPr>
            <p:cNvPr id="42" name="直接箭头连接符 41"/>
            <p:cNvCxnSpPr/>
            <p:nvPr/>
          </p:nvCxnSpPr>
          <p:spPr>
            <a:xfrm rot="5400000">
              <a:off x="4100127" y="2043458"/>
              <a:ext cx="1443211" cy="1373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43" name="直接连接符 42"/>
            <p:cNvCxnSpPr/>
            <p:nvPr/>
          </p:nvCxnSpPr>
          <p:spPr>
            <a:xfrm rot="10800000" flipH="1" flipV="1">
              <a:off x="4635066" y="1321841"/>
              <a:ext cx="30950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44" name="直接连接符 43"/>
            <p:cNvCxnSpPr/>
            <p:nvPr/>
          </p:nvCxnSpPr>
          <p:spPr>
            <a:xfrm rot="10800000" flipH="1" flipV="1">
              <a:off x="4625459" y="2765750"/>
              <a:ext cx="320488" cy="69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 rot="5400000">
              <a:off x="4482633" y="1887209"/>
              <a:ext cx="353943" cy="562013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171m</a:t>
              </a: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</a:rPr>
                <a:t>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6515029" y="721034"/>
              <a:ext cx="353943" cy="483466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r>
                <a: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</a:rPr>
                <a:t>25mm</a:t>
              </a:r>
              <a:endParaRPr kumimoji="0" lang="zh-CN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graphicFrame>
        <p:nvGraphicFramePr>
          <p:cNvPr id="47" name="表格 46"/>
          <p:cNvGraphicFramePr>
            <a:graphicFrameLocks noGrp="1"/>
          </p:cNvGraphicFramePr>
          <p:nvPr/>
        </p:nvGraphicFramePr>
        <p:xfrm>
          <a:off x="4214810" y="4500570"/>
          <a:ext cx="4429125" cy="2194560"/>
        </p:xfrm>
        <a:graphic>
          <a:graphicData uri="http://schemas.openxmlformats.org/drawingml/2006/table">
            <a:tbl>
              <a:tblPr bandRow="1"/>
              <a:tblGrid>
                <a:gridCol w="956289"/>
                <a:gridCol w="1157612"/>
                <a:gridCol w="1157612"/>
                <a:gridCol w="1157612"/>
              </a:tblGrid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Length/mm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Width/mm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Thickness/mm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Gas gap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-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/>
                        <a:t>0.25×10</a:t>
                      </a:r>
                      <a:endParaRPr lang="zh-CN" altLang="en-US" sz="1200" b="0" dirty="0" smtClean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Inner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320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130-171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0.7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glass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138-182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1.1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Mylar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335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 Inner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smtClean="0"/>
                        <a:t>182-228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1.6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Outer PCB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350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172-218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0.8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Honeycomb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330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153-198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宋体"/>
                        </a:defRPr>
                      </a:lvl9pPr>
                    </a:lstStyle>
                    <a:p>
                      <a:pPr algn="l"/>
                      <a:r>
                        <a:rPr lang="en-US" altLang="zh-CN" sz="1200" b="0" dirty="0" smtClean="0"/>
                        <a:t>6</a:t>
                      </a:r>
                      <a:endParaRPr lang="zh-CN" altLang="en-US" sz="1200" b="0" dirty="0"/>
                    </a:p>
                  </a:txBody>
                  <a:tcPr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" name="矩形 47"/>
          <p:cNvSpPr/>
          <p:nvPr/>
        </p:nvSpPr>
        <p:spPr>
          <a:xfrm>
            <a:off x="5357818" y="4071942"/>
            <a:ext cx="223651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 smtClean="0">
                <a:solidFill>
                  <a:sysClr val="windowText" lastClr="000000"/>
                </a:solidFill>
                <a:latin typeface="Arial" pitchFamily="34" charset="0"/>
              </a:rPr>
              <a:t>Material d</a:t>
            </a:r>
            <a:r>
              <a:rPr lang="en-US" altLang="zh-CN" kern="0" dirty="0" err="1" smtClean="0">
                <a:solidFill>
                  <a:sysClr val="windowText" lastClr="000000"/>
                </a:solidFill>
                <a:latin typeface="Arial" pitchFamily="34" charset="0"/>
              </a:rPr>
              <a:t>imensions</a:t>
            </a:r>
            <a:endParaRPr lang="en-US" altLang="zh-CN" kern="0" dirty="0" smtClea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cxnSp>
        <p:nvCxnSpPr>
          <p:cNvPr id="49" name="直接连接符 48"/>
          <p:cNvCxnSpPr/>
          <p:nvPr/>
        </p:nvCxnSpPr>
        <p:spPr bwMode="auto">
          <a:xfrm rot="5400000" flipH="1" flipV="1">
            <a:off x="1892281" y="4250537"/>
            <a:ext cx="500860" cy="79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接连接符 49"/>
          <p:cNvCxnSpPr/>
          <p:nvPr/>
        </p:nvCxnSpPr>
        <p:spPr bwMode="auto">
          <a:xfrm rot="5400000" flipH="1" flipV="1">
            <a:off x="2107389" y="4250537"/>
            <a:ext cx="500066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接箭头连接符 50"/>
          <p:cNvCxnSpPr/>
          <p:nvPr/>
        </p:nvCxnSpPr>
        <p:spPr bwMode="auto">
          <a:xfrm>
            <a:off x="1785918" y="4000504"/>
            <a:ext cx="357190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直接箭头连接符 51"/>
          <p:cNvCxnSpPr/>
          <p:nvPr/>
        </p:nvCxnSpPr>
        <p:spPr bwMode="auto">
          <a:xfrm rot="10800000">
            <a:off x="2357422" y="4000504"/>
            <a:ext cx="285752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矩形 52"/>
          <p:cNvSpPr/>
          <p:nvPr/>
        </p:nvSpPr>
        <p:spPr>
          <a:xfrm>
            <a:off x="1201962" y="241543"/>
            <a:ext cx="6697411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A MRPC prototype for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" pitchFamily="34" charset="0"/>
              </a:rPr>
              <a:t>SoLID</a:t>
            </a:r>
            <a:r>
              <a:rPr lang="en-US" altLang="zh-CN" sz="3200" b="1" dirty="0" smtClean="0">
                <a:solidFill>
                  <a:srgbClr val="FF0000"/>
                </a:solidFill>
                <a:latin typeface="Arial" pitchFamily="34" charset="0"/>
              </a:rPr>
              <a:t>-TOF</a:t>
            </a:r>
            <a:endParaRPr lang="zh-CN" alt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45030</TotalTime>
  <Words>1399</Words>
  <Application>Microsoft Office PowerPoint</Application>
  <PresentationFormat>全屏显示(4:3)</PresentationFormat>
  <Paragraphs>396</Paragraphs>
  <Slides>29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Tsinghua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wy</dc:creator>
  <cp:lastModifiedBy>wangyi</cp:lastModifiedBy>
  <cp:revision>1206</cp:revision>
  <dcterms:created xsi:type="dcterms:W3CDTF">2010-09-03T00:52:09Z</dcterms:created>
  <dcterms:modified xsi:type="dcterms:W3CDTF">2016-08-09T08:04:03Z</dcterms:modified>
</cp:coreProperties>
</file>