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67" r:id="rId3"/>
    <p:sldId id="269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6" autoAdjust="0"/>
  </p:normalViewPr>
  <p:slideViewPr>
    <p:cSldViewPr snapToGrid="0" snapToObjects="1">
      <p:cViewPr>
        <p:scale>
          <a:sx n="106" d="100"/>
          <a:sy n="106" d="100"/>
        </p:scale>
        <p:origin x="-252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86F2-9AB1-4244-9DBC-7D9766D7FF94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FC42-E3F9-964A-88B3-050377AC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BMcK</a:t>
            </a:r>
            <a:r>
              <a:rPr lang="en-US" dirty="0" smtClean="0"/>
              <a:t> revised 05Feb; AL</a:t>
            </a:r>
            <a:r>
              <a:rPr lang="en-US" baseline="0" dirty="0" smtClean="0"/>
              <a:t> format edits 06Feb; Dry Run edits 12Feb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D57BF-9709-4F95-A032-C1177D04A7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2E05-57E2-7A42-B048-9371F03A3829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3761-64BA-7146-AA8E-D5DDF60B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2248" y="23008"/>
            <a:ext cx="86039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Solenoidal Large Intensity Device (</a:t>
            </a:r>
            <a:r>
              <a:rPr lang="en-US" sz="3200" b="1" dirty="0" err="1">
                <a:solidFill>
                  <a:srgbClr val="000090"/>
                </a:solidFill>
              </a:rPr>
              <a:t>SoLID</a:t>
            </a:r>
            <a:r>
              <a:rPr lang="en-US" sz="3200" b="1" dirty="0">
                <a:solidFill>
                  <a:srgbClr val="000090"/>
                </a:solidFill>
              </a:rPr>
              <a:t>) Physics</a:t>
            </a:r>
          </a:p>
          <a:p>
            <a:r>
              <a:rPr lang="en-US" sz="2000" dirty="0" err="1"/>
              <a:t>SoLID</a:t>
            </a:r>
            <a:r>
              <a:rPr lang="en-US" sz="2000" dirty="0"/>
              <a:t> provides unique capability: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high luminosity (10</a:t>
            </a:r>
            <a:r>
              <a:rPr lang="en-US" baseline="30000" dirty="0"/>
              <a:t>37-39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large acceptance with full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coverage</a:t>
            </a:r>
          </a:p>
          <a:p>
            <a:pPr algn="ctr"/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938" y="3470007"/>
            <a:ext cx="42798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multi-purpose program to maximize 		  the 12-GeV science potential</a:t>
            </a:r>
          </a:p>
        </p:txBody>
      </p:sp>
      <p:pic>
        <p:nvPicPr>
          <p:cNvPr id="6" name="Picture 5" descr="tmd_profile.png"/>
          <p:cNvPicPr>
            <a:picLocks noChangeAspect="1"/>
          </p:cNvPicPr>
          <p:nvPr/>
        </p:nvPicPr>
        <p:blipFill>
          <a:blip r:embed="rId2" cstate="print"/>
          <a:srcRect t="11566" r="4399"/>
          <a:stretch>
            <a:fillRect/>
          </a:stretch>
        </p:blipFill>
        <p:spPr>
          <a:xfrm>
            <a:off x="481386" y="4417386"/>
            <a:ext cx="3811769" cy="2275986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432983" y="4178579"/>
            <a:ext cx="42641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00" b="1" dirty="0">
                <a:cs typeface="Arial"/>
              </a:rPr>
              <a:t>1) Precision in 3D momentum space imaging of the nucleon</a:t>
            </a:r>
            <a:endParaRPr kumimoji="1" lang="zh-CN" altLang="en-US" sz="1300" b="1" dirty="0">
              <a:cs typeface="Arial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52" y="4532452"/>
            <a:ext cx="2888742" cy="2098548"/>
          </a:xfrm>
          <a:prstGeom prst="rect">
            <a:avLst/>
          </a:prstGeom>
        </p:spPr>
      </p:pic>
      <p:sp>
        <p:nvSpPr>
          <p:cNvPr id="11" name="文本框 34"/>
          <p:cNvSpPr txBox="1"/>
          <p:nvPr/>
        </p:nvSpPr>
        <p:spPr>
          <a:xfrm>
            <a:off x="4935867" y="4178579"/>
            <a:ext cx="23382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00" b="1" dirty="0">
                <a:cs typeface="Arial"/>
              </a:rPr>
              <a:t>3) J/</a:t>
            </a:r>
            <a:r>
              <a:rPr kumimoji="1" lang="el-GR" altLang="zh-CN" sz="1300" b="1" dirty="0">
                <a:cs typeface="Arial"/>
              </a:rPr>
              <a:t>ψ</a:t>
            </a:r>
            <a:r>
              <a:rPr kumimoji="1" lang="en-US" altLang="zh-CN" sz="1300" b="1" dirty="0">
                <a:cs typeface="Arial"/>
              </a:rPr>
              <a:t> production cross section</a:t>
            </a:r>
            <a:endParaRPr kumimoji="1" lang="zh-CN" altLang="en-US" sz="1300" b="1" dirty="0">
              <a:cs typeface="Arial"/>
            </a:endParaRPr>
          </a:p>
        </p:txBody>
      </p:sp>
      <p:pic>
        <p:nvPicPr>
          <p:cNvPr id="12" name="Picture 17" descr="mas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22" y="3303905"/>
            <a:ext cx="1784337" cy="2521032"/>
          </a:xfrm>
          <a:prstGeom prst="rect">
            <a:avLst/>
          </a:prstGeom>
        </p:spPr>
      </p:pic>
      <p:sp>
        <p:nvSpPr>
          <p:cNvPr id="13" name="文本框 2"/>
          <p:cNvSpPr txBox="1"/>
          <p:nvPr/>
        </p:nvSpPr>
        <p:spPr>
          <a:xfrm>
            <a:off x="7917157" y="5353047"/>
            <a:ext cx="1190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b="1" dirty="0">
                <a:cs typeface="Arial"/>
                <a:sym typeface="Wingdings" panose="05000000000000000000" pitchFamily="2" charset="2"/>
              </a:rPr>
              <a:t> </a:t>
            </a:r>
            <a:r>
              <a:rPr kumimoji="1" lang="en-US" altLang="zh-CN" sz="1300" b="1" dirty="0">
                <a:cs typeface="Arial"/>
              </a:rPr>
              <a:t>Constrain the QCD trace anomaly contribution to the proton mass budget</a:t>
            </a:r>
            <a:endParaRPr kumimoji="1" lang="zh-CN" altLang="en-US" sz="1300" b="1" dirty="0">
              <a:cs typeface="Arial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7493494" y="2126171"/>
            <a:ext cx="15481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ym typeface="Wingdings" panose="05000000000000000000" pitchFamily="2" charset="2"/>
              </a:rPr>
              <a:t> </a:t>
            </a:r>
            <a:r>
              <a:rPr lang="en-US" sz="1300" b="1" dirty="0"/>
              <a:t>A search for new physics in the 10-20 </a:t>
            </a:r>
            <a:r>
              <a:rPr lang="en-US" sz="1300" b="1" dirty="0" err="1"/>
              <a:t>TeV</a:t>
            </a:r>
            <a:r>
              <a:rPr lang="en-US" sz="1300" b="1" dirty="0"/>
              <a:t> region, complementary to the reach at LHC.</a:t>
            </a:r>
          </a:p>
        </p:txBody>
      </p:sp>
      <p:sp>
        <p:nvSpPr>
          <p:cNvPr id="20" name="文本框 34"/>
          <p:cNvSpPr txBox="1"/>
          <p:nvPr/>
        </p:nvSpPr>
        <p:spPr>
          <a:xfrm>
            <a:off x="4942170" y="754235"/>
            <a:ext cx="391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00" b="1" dirty="0">
                <a:cs typeface="Arial"/>
              </a:rPr>
              <a:t>2) Precise determination of the electroweak couplings</a:t>
            </a:r>
            <a:endParaRPr kumimoji="1" lang="zh-CN" altLang="en-US" sz="1300" b="1" dirty="0"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96546" y="1080545"/>
            <a:ext cx="3370335" cy="2627410"/>
            <a:chOff x="2623513" y="2213159"/>
            <a:chExt cx="3370335" cy="2627410"/>
          </a:xfrm>
        </p:grpSpPr>
        <p:pic>
          <p:nvPicPr>
            <p:cNvPr id="35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619578" y="3285086"/>
              <a:ext cx="2221230" cy="213360"/>
            </a:xfrm>
            <a:prstGeom prst="rect">
              <a:avLst/>
            </a:prstGeom>
          </p:spPr>
        </p:pic>
        <p:pic>
          <p:nvPicPr>
            <p:cNvPr id="36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3493" y="4634829"/>
              <a:ext cx="2217420" cy="205740"/>
            </a:xfrm>
            <a:prstGeom prst="rect">
              <a:avLst/>
            </a:prstGeom>
          </p:spPr>
        </p:pic>
        <p:grpSp>
          <p:nvGrpSpPr>
            <p:cNvPr id="37" name="组 21"/>
            <p:cNvGrpSpPr/>
            <p:nvPr/>
          </p:nvGrpSpPr>
          <p:grpSpPr>
            <a:xfrm>
              <a:off x="2867384" y="2213159"/>
              <a:ext cx="3126464" cy="2362200"/>
              <a:chOff x="549166" y="3961074"/>
              <a:chExt cx="2184338" cy="2303684"/>
            </a:xfrm>
          </p:grpSpPr>
          <p:pic>
            <p:nvPicPr>
              <p:cNvPr id="38" name="图片 8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66" y="3961074"/>
                <a:ext cx="1410806" cy="2303684"/>
              </a:xfrm>
              <a:prstGeom prst="rect">
                <a:avLst/>
              </a:prstGeom>
            </p:spPr>
          </p:pic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9913" y="3966197"/>
                <a:ext cx="823591" cy="824496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3" y="1484367"/>
            <a:ext cx="3040563" cy="1941637"/>
          </a:xfrm>
          <a:prstGeom prst="rect">
            <a:avLst/>
          </a:prstGeom>
          <a:effectLst>
            <a:outerShdw blurRad="292100" dist="127000" dir="2700000" algn="ctr" rotWithShape="0">
              <a:srgbClr val="000000">
                <a:alpha val="8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2009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>
                <a:latin typeface="Calibri" charset="0"/>
              </a:rPr>
              <a:t>Transport and Storage of CLEO II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3919" y="717124"/>
            <a:ext cx="823955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912813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Magnet being disassembled </a:t>
            </a:r>
            <a:r>
              <a:rPr lang="en-US" sz="1800" dirty="0">
                <a:latin typeface="Arial" charset="0"/>
              </a:rPr>
              <a:t>and loaded on trucks for shipping by the Cornell personnel with oversight by Jefferson </a:t>
            </a:r>
            <a:r>
              <a:rPr lang="en-US" sz="1800" dirty="0" smtClean="0">
                <a:latin typeface="Arial" charset="0"/>
              </a:rPr>
              <a:t>Lab this Summer/Fall CY 2016. 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Some hardware designed and engineered (lifting assist, cryostat support,..)</a:t>
            </a:r>
            <a:endParaRPr lang="en-US" sz="180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Will </a:t>
            </a:r>
            <a:r>
              <a:rPr lang="en-US" sz="1800" dirty="0">
                <a:latin typeface="Arial" charset="0"/>
              </a:rPr>
              <a:t>require </a:t>
            </a:r>
            <a:r>
              <a:rPr lang="en-US" sz="1800" i="1" u="sng" dirty="0">
                <a:latin typeface="Arial" charset="0"/>
              </a:rPr>
              <a:t>52 trucks </a:t>
            </a:r>
            <a:r>
              <a:rPr lang="en-US" sz="1800" dirty="0">
                <a:latin typeface="Arial" charset="0"/>
              </a:rPr>
              <a:t>to transport the magnet and related equipment.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We have identified all of the parts of the CLEO magnet, with sizes and weights, anticipating a need for storage of these parts at Jefferson Lab starting Summer 2016, </a:t>
            </a:r>
            <a:r>
              <a:rPr lang="en-US" sz="1800" dirty="0" smtClean="0">
                <a:latin typeface="Arial" charset="0"/>
              </a:rPr>
              <a:t>total </a:t>
            </a:r>
            <a:r>
              <a:rPr lang="en-US" sz="1800" dirty="0">
                <a:latin typeface="Arial" charset="0"/>
              </a:rPr>
              <a:t>weight of 1,053k lbs.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The cryostat (44k </a:t>
            </a:r>
            <a:r>
              <a:rPr lang="en-US" sz="1800" dirty="0" err="1">
                <a:latin typeface="Arial" charset="0"/>
              </a:rPr>
              <a:t>lbs</a:t>
            </a:r>
            <a:r>
              <a:rPr lang="en-US" sz="1800" dirty="0">
                <a:latin typeface="Arial" charset="0"/>
              </a:rPr>
              <a:t>) and power supply will need to be stored in an environment-controlled area of approximately 400 square feet. Space in the Test Lab and utility needs </a:t>
            </a:r>
            <a:r>
              <a:rPr lang="en-US" sz="1800" dirty="0" smtClean="0">
                <a:latin typeface="Arial" charset="0"/>
              </a:rPr>
              <a:t>have been requested.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The remaining steel will be stored in ESB.</a:t>
            </a:r>
            <a:endParaRPr lang="en-US" sz="1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248921"/>
            <a:ext cx="2622563" cy="3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87" y="3836735"/>
            <a:ext cx="3600399" cy="28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" y="3956904"/>
            <a:ext cx="3170627" cy="23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3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sz="2800" dirty="0" smtClean="0"/>
              <a:t>Proposed QCD &amp; Fundamental Symmetries MIE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Jefferson Lab Mission: </a:t>
            </a:r>
            <a:r>
              <a:rPr lang="en-US" sz="3200" b="1" dirty="0" err="1" smtClean="0">
                <a:ea typeface="+mj-ea"/>
              </a:rPr>
              <a:t>SoLID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31685"/>
              </p:ext>
            </p:extLst>
          </p:nvPr>
        </p:nvGraphicFramePr>
        <p:xfrm>
          <a:off x="3048000" y="2241727"/>
          <a:ext cx="5943600" cy="345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520"/>
                <a:gridCol w="1783080"/>
              </a:tblGrid>
              <a:tr h="28744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Director’s Review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User Meeting with DOE/NP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November 2015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6743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Director’s Review 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ecommendations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affecting science reach; progress: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simulations of core measurements, DAQ rate capability, detector/magnet integration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CLEO-II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Magnet Disassembly at CESR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Summer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Follow-Up Director’s Review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Draft MIE Submission – proposed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DOE/NP-led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Science Review – proposed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Budget Briefing – proposed budget profile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4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MIE Start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FY2020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3276600"/>
            <a:ext cx="289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Unprecedented </a:t>
            </a:r>
            <a:r>
              <a:rPr lang="en-US" sz="1400" dirty="0" smtClean="0">
                <a:solidFill>
                  <a:srgbClr val="0000FF"/>
                </a:solidFill>
              </a:rPr>
              <a:t>precision</a:t>
            </a:r>
            <a:r>
              <a:rPr lang="en-US" sz="1400" dirty="0" smtClean="0">
                <a:solidFill>
                  <a:srgbClr val="000000"/>
                </a:solidFill>
              </a:rPr>
              <a:t> in 3D momentum space </a:t>
            </a:r>
            <a:r>
              <a:rPr lang="en-US" sz="1400" dirty="0" smtClean="0">
                <a:solidFill>
                  <a:srgbClr val="0000FF"/>
                </a:solidFill>
              </a:rPr>
              <a:t>imaging</a:t>
            </a:r>
            <a:r>
              <a:rPr lang="en-US" sz="1400" dirty="0" smtClean="0">
                <a:solidFill>
                  <a:srgbClr val="000000"/>
                </a:solidFill>
              </a:rPr>
              <a:t> of the nucleon</a:t>
            </a:r>
            <a:r>
              <a:rPr lang="en-US" sz="1400" i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A search for </a:t>
            </a:r>
            <a:r>
              <a:rPr lang="en-US" sz="1400" dirty="0" smtClean="0">
                <a:solidFill>
                  <a:srgbClr val="0000FF"/>
                </a:solidFill>
              </a:rPr>
              <a:t>new physics in the 10-20 </a:t>
            </a:r>
            <a:r>
              <a:rPr lang="en-US" sz="1400" dirty="0" err="1" smtClean="0">
                <a:solidFill>
                  <a:srgbClr val="0000FF"/>
                </a:solidFill>
              </a:rPr>
              <a:t>TeV</a:t>
            </a:r>
            <a:r>
              <a:rPr lang="en-US" sz="1400" dirty="0" smtClean="0">
                <a:solidFill>
                  <a:srgbClr val="0000FF"/>
                </a:solidFill>
              </a:rPr>
              <a:t> region</a:t>
            </a:r>
            <a:r>
              <a:rPr lang="en-US" sz="1400" dirty="0" smtClean="0">
                <a:solidFill>
                  <a:srgbClr val="000000"/>
                </a:solidFill>
              </a:rPr>
              <a:t>, complementary to the reach at LHC.</a:t>
            </a:r>
          </a:p>
          <a:p>
            <a:pPr eaLnBrk="1" hangingPunct="1">
              <a:buFontTx/>
              <a:buChar char="•"/>
              <a:defRPr/>
            </a:pPr>
            <a:endParaRPr lang="en-US" sz="1600" dirty="0" smtClean="0">
              <a:solidFill>
                <a:srgbClr val="3366FF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smtClean="0"/>
              <a:t> Allowing access to threshold of </a:t>
            </a:r>
            <a:r>
              <a:rPr lang="en-US" sz="1400" dirty="0" smtClean="0">
                <a:solidFill>
                  <a:srgbClr val="0000FF"/>
                </a:solidFill>
              </a:rPr>
              <a:t>J/</a:t>
            </a:r>
            <a:r>
              <a:rPr lang="en-US" sz="1400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1400" dirty="0" smtClean="0">
                <a:solidFill>
                  <a:srgbClr val="0000FF"/>
                </a:solidFill>
              </a:rPr>
              <a:t> production</a:t>
            </a:r>
            <a:r>
              <a:rPr lang="en-US" sz="1400" dirty="0" smtClean="0"/>
              <a:t>, allowing access to the QCD conformal anomaly </a:t>
            </a:r>
            <a:r>
              <a:rPr lang="en-US" sz="1400" dirty="0" smtClean="0">
                <a:solidFill>
                  <a:srgbClr val="0000FF"/>
                </a:solidFill>
              </a:rPr>
              <a:t>with unmatched precision</a:t>
            </a:r>
            <a:r>
              <a:rPr lang="en-US" sz="1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03567"/>
            <a:ext cx="2667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46793" y="1394936"/>
            <a:ext cx="4530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Unique Capability: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/>
              <a:t>H</a:t>
            </a:r>
            <a:r>
              <a:rPr lang="en-US" sz="1400" dirty="0" smtClean="0"/>
              <a:t>igh luminosity (10</a:t>
            </a:r>
            <a:r>
              <a:rPr lang="en-US" sz="1400" baseline="30000" dirty="0" smtClean="0"/>
              <a:t>37-39</a:t>
            </a:r>
            <a:r>
              <a:rPr lang="en-US" sz="14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US" sz="1400" dirty="0"/>
              <a:t>L</a:t>
            </a:r>
            <a:r>
              <a:rPr lang="en-US" sz="1400" dirty="0" smtClean="0"/>
              <a:t>arge acceptance detector with full </a:t>
            </a:r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/>
              <a:t> coverage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4420" y="5859029"/>
            <a:ext cx="488737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000" i="1" dirty="0">
                <a:solidFill>
                  <a:srgbClr val="008000"/>
                </a:solidFill>
              </a:rPr>
              <a:t>Assuming the above, we have less than a year to prepare!...</a:t>
            </a:r>
            <a:r>
              <a:rPr lang="en-US" sz="2000" i="1" dirty="0" smtClean="0">
                <a:solidFill>
                  <a:srgbClr val="008000"/>
                </a:solidFill>
              </a:rPr>
              <a:t>.</a:t>
            </a:r>
            <a:endParaRPr lang="en-US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4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16" y="239634"/>
            <a:ext cx="8278419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Hall A team has limited resources, and </a:t>
            </a:r>
            <a:r>
              <a:rPr lang="en-US" i="1" u="sng" dirty="0" smtClean="0"/>
              <a:t>a lot </a:t>
            </a:r>
            <a:r>
              <a:rPr lang="en-US" dirty="0" smtClean="0"/>
              <a:t>to do this coming year!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CLEO-II magnet delivery </a:t>
            </a:r>
          </a:p>
          <a:p>
            <a:r>
              <a:rPr lang="en-US" dirty="0"/>
              <a:t>	</a:t>
            </a:r>
            <a:r>
              <a:rPr lang="en-US" dirty="0" smtClean="0"/>
              <a:t>DVCS/</a:t>
            </a:r>
            <a:r>
              <a:rPr lang="en-US" dirty="0" err="1" smtClean="0"/>
              <a:t>GMp</a:t>
            </a:r>
            <a:r>
              <a:rPr lang="en-US" dirty="0" smtClean="0"/>
              <a:t> running</a:t>
            </a:r>
          </a:p>
          <a:p>
            <a:r>
              <a:rPr lang="en-US" dirty="0"/>
              <a:t>	</a:t>
            </a:r>
            <a:r>
              <a:rPr lang="en-US" baseline="30000" dirty="0" smtClean="0"/>
              <a:t>3</a:t>
            </a:r>
            <a:r>
              <a:rPr lang="en-US" dirty="0" smtClean="0"/>
              <a:t>H preparing to run</a:t>
            </a:r>
          </a:p>
          <a:p>
            <a:r>
              <a:rPr lang="en-US" dirty="0"/>
              <a:t>	</a:t>
            </a:r>
            <a:r>
              <a:rPr lang="en-US" dirty="0" smtClean="0"/>
              <a:t>Polarized </a:t>
            </a:r>
            <a:r>
              <a:rPr lang="en-US" baseline="30000" dirty="0" smtClean="0"/>
              <a:t>3</a:t>
            </a:r>
            <a:r>
              <a:rPr lang="en-US" dirty="0" smtClean="0"/>
              <a:t>He target development</a:t>
            </a:r>
          </a:p>
          <a:p>
            <a:r>
              <a:rPr lang="en-US" dirty="0"/>
              <a:t>	</a:t>
            </a:r>
            <a:r>
              <a:rPr lang="en-US" dirty="0" smtClean="0"/>
              <a:t>SBS – project ending, but…</a:t>
            </a:r>
          </a:p>
          <a:p>
            <a:r>
              <a:rPr lang="en-US" dirty="0"/>
              <a:t>	</a:t>
            </a:r>
            <a:r>
              <a:rPr lang="en-US" dirty="0" smtClean="0"/>
              <a:t>	ECAL</a:t>
            </a:r>
          </a:p>
          <a:p>
            <a:r>
              <a:rPr lang="en-US" dirty="0"/>
              <a:t>	</a:t>
            </a:r>
            <a:r>
              <a:rPr lang="en-US" dirty="0" smtClean="0"/>
              <a:t>	Detectors being delivered</a:t>
            </a:r>
          </a:p>
          <a:p>
            <a:r>
              <a:rPr lang="en-US" dirty="0"/>
              <a:t>	</a:t>
            </a:r>
            <a:r>
              <a:rPr lang="en-US" dirty="0" smtClean="0"/>
              <a:t>	Assembly testing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More!</a:t>
            </a:r>
          </a:p>
          <a:p>
            <a:r>
              <a:rPr lang="en-US" dirty="0" smtClean="0"/>
              <a:t>	PREX2/CREX</a:t>
            </a:r>
          </a:p>
          <a:p>
            <a:r>
              <a:rPr lang="en-US" dirty="0" smtClean="0"/>
              <a:t>	APEX</a:t>
            </a:r>
          </a:p>
          <a:p>
            <a:r>
              <a:rPr lang="en-US" dirty="0" smtClean="0"/>
              <a:t>	MOLLER</a:t>
            </a:r>
          </a:p>
          <a:p>
            <a:r>
              <a:rPr lang="en-US" dirty="0"/>
              <a:t>	</a:t>
            </a:r>
            <a:r>
              <a:rPr lang="en-US" i="1" dirty="0" smtClean="0"/>
              <a:t>More! </a:t>
            </a:r>
          </a:p>
          <a:p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Beyond CLEO-II magnet delivery and refurbishment start: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Looking </a:t>
            </a:r>
            <a:r>
              <a:rPr lang="en-US" dirty="0" smtClean="0"/>
              <a:t>at high rate </a:t>
            </a:r>
            <a:r>
              <a:rPr lang="en-US" dirty="0" err="1" smtClean="0"/>
              <a:t>SoLID</a:t>
            </a:r>
            <a:r>
              <a:rPr lang="en-US" dirty="0" smtClean="0"/>
              <a:t> readout electronics and data acquisition (report in a 	few weeks)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Accumulating </a:t>
            </a:r>
            <a:r>
              <a:rPr lang="en-US" dirty="0" smtClean="0"/>
              <a:t>pipeline electronics amongst </a:t>
            </a:r>
            <a:r>
              <a:rPr lang="en-US" smtClean="0"/>
              <a:t>the </a:t>
            </a:r>
            <a:r>
              <a:rPr lang="en-US" smtClean="0"/>
              <a:t>halls, </a:t>
            </a:r>
            <a:r>
              <a:rPr lang="en-US" dirty="0" smtClean="0"/>
              <a:t>(close to</a:t>
            </a:r>
            <a:r>
              <a:rPr lang="en-US" smtClean="0"/>
              <a:t>) </a:t>
            </a:r>
            <a:r>
              <a:rPr lang="en-US" smtClean="0"/>
              <a:t>sufficient </a:t>
            </a:r>
            <a:r>
              <a:rPr lang="en-US" dirty="0" smtClean="0"/>
              <a:t>for 	</a:t>
            </a:r>
            <a:r>
              <a:rPr lang="en-US" dirty="0" err="1" smtClean="0"/>
              <a:t>SoLID</a:t>
            </a:r>
            <a:endParaRPr lang="en-US" dirty="0" smtClean="0"/>
          </a:p>
          <a:p>
            <a:r>
              <a:rPr lang="en-US" dirty="0" smtClean="0"/>
              <a:t>	- Scientific support</a:t>
            </a:r>
            <a:endParaRPr lang="en-US" dirty="0" smtClean="0"/>
          </a:p>
          <a:p>
            <a:endParaRPr lang="en-US" dirty="0"/>
          </a:p>
          <a:p>
            <a:r>
              <a:rPr lang="en-US" sz="2000" i="1" dirty="0" smtClean="0">
                <a:solidFill>
                  <a:srgbClr val="FF0000"/>
                </a:solidFill>
              </a:rPr>
              <a:t>This maxes the Hall and laboratory out for support at this time.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454</Words>
  <Application>Microsoft Macintosh PowerPoint</Application>
  <PresentationFormat>On-screen Show (4:3)</PresentationFormat>
  <Paragraphs>71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Transport and Storage of CLEO II</vt:lpstr>
      <vt:lpstr>Proposed QCD &amp; Fundamental Symmetries MIE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Haiyan Gao</dc:creator>
  <cp:lastModifiedBy>Thia Keppel</cp:lastModifiedBy>
  <cp:revision>51</cp:revision>
  <dcterms:created xsi:type="dcterms:W3CDTF">2016-06-21T13:30:53Z</dcterms:created>
  <dcterms:modified xsi:type="dcterms:W3CDTF">2016-08-26T13:27:48Z</dcterms:modified>
</cp:coreProperties>
</file>