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335" r:id="rId4"/>
    <p:sldId id="334" r:id="rId5"/>
    <p:sldId id="333" r:id="rId6"/>
    <p:sldId id="264" r:id="rId7"/>
    <p:sldId id="299" r:id="rId8"/>
    <p:sldId id="302" r:id="rId9"/>
    <p:sldId id="298" r:id="rId10"/>
    <p:sldId id="297" r:id="rId11"/>
    <p:sldId id="324" r:id="rId12"/>
    <p:sldId id="325" r:id="rId13"/>
    <p:sldId id="326" r:id="rId14"/>
    <p:sldId id="327" r:id="rId15"/>
    <p:sldId id="328" r:id="rId16"/>
    <p:sldId id="329" r:id="rId17"/>
    <p:sldId id="337" r:id="rId18"/>
    <p:sldId id="277" r:id="rId19"/>
    <p:sldId id="279" r:id="rId20"/>
    <p:sldId id="284" r:id="rId21"/>
    <p:sldId id="330" r:id="rId22"/>
    <p:sldId id="287" r:id="rId23"/>
    <p:sldId id="280" r:id="rId24"/>
    <p:sldId id="306" r:id="rId25"/>
    <p:sldId id="339" r:id="rId26"/>
    <p:sldId id="338" r:id="rId27"/>
    <p:sldId id="332" r:id="rId28"/>
    <p:sldId id="331" r:id="rId29"/>
    <p:sldId id="304" r:id="rId30"/>
    <p:sldId id="294" r:id="rId31"/>
    <p:sldId id="281" r:id="rId32"/>
    <p:sldId id="290" r:id="rId33"/>
    <p:sldId id="314" r:id="rId34"/>
    <p:sldId id="316" r:id="rId35"/>
    <p:sldId id="336" r:id="rId36"/>
    <p:sldId id="2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2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1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2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3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3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6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A79F-4E13-4B7B-AB92-0A308E7B5C1F}" type="datetimeFigureOut">
              <a:rPr lang="en-US" smtClean="0"/>
              <a:t>8/27/2016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DC5B-9BC0-4898-AA83-57AC17C7A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3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DAQ update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Alexandre </a:t>
            </a:r>
            <a:r>
              <a:rPr lang="en-US" dirty="0" err="1" smtClean="0"/>
              <a:t>Camsonne</a:t>
            </a:r>
            <a:endParaRPr lang="en-US" dirty="0" smtClean="0"/>
          </a:p>
          <a:p>
            <a:r>
              <a:rPr lang="en-US" dirty="0" smtClean="0"/>
              <a:t>August 27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4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Deadtime</a:t>
            </a:r>
            <a:r>
              <a:rPr lang="en-US" dirty="0" smtClean="0"/>
              <a:t> measurement (1b.2)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</a:t>
            </a:r>
            <a:r>
              <a:rPr lang="en-US" dirty="0" err="1" smtClean="0"/>
              <a:t>deadtime</a:t>
            </a:r>
            <a:r>
              <a:rPr lang="en-US" dirty="0" smtClean="0"/>
              <a:t> affect PVDIS asymmetry ?</a:t>
            </a:r>
          </a:p>
          <a:p>
            <a:endParaRPr lang="en-US" dirty="0"/>
          </a:p>
          <a:p>
            <a:r>
              <a:rPr lang="en-US" dirty="0" smtClean="0"/>
              <a:t>Test stand Compton FADC</a:t>
            </a:r>
          </a:p>
          <a:p>
            <a:r>
              <a:rPr lang="en-US" dirty="0" smtClean="0"/>
              <a:t>Helicity gated scalers</a:t>
            </a:r>
          </a:p>
          <a:p>
            <a:r>
              <a:rPr lang="en-US" dirty="0" smtClean="0"/>
              <a:t>TI firmware modification</a:t>
            </a:r>
          </a:p>
          <a:p>
            <a:r>
              <a:rPr lang="en-US" dirty="0" smtClean="0"/>
              <a:t>Generate asymmetry same order of PVDIS</a:t>
            </a:r>
          </a:p>
          <a:p>
            <a:r>
              <a:rPr lang="en-US" dirty="0" smtClean="0"/>
              <a:t>Add random background</a:t>
            </a:r>
          </a:p>
          <a:p>
            <a:r>
              <a:rPr lang="en-US" dirty="0" smtClean="0"/>
              <a:t>Check asymmetry value</a:t>
            </a:r>
          </a:p>
          <a:p>
            <a:r>
              <a:rPr lang="en-US" dirty="0" smtClean="0"/>
              <a:t>Target date August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41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 time correction PVDIS 1b.2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with small scale setup ( on going )</a:t>
            </a:r>
          </a:p>
          <a:p>
            <a:endParaRPr lang="en-US" dirty="0"/>
          </a:p>
          <a:p>
            <a:r>
              <a:rPr lang="en-US" dirty="0" smtClean="0"/>
              <a:t>Simulation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Discuss with DAQ group for particular features needed</a:t>
            </a:r>
          </a:p>
          <a:p>
            <a:pPr lvl="1"/>
            <a:r>
              <a:rPr lang="en-US" dirty="0" smtClean="0"/>
              <a:t>Example : helicity gated </a:t>
            </a:r>
            <a:r>
              <a:rPr lang="en-US" dirty="0" err="1" smtClean="0"/>
              <a:t>deadtimes</a:t>
            </a:r>
            <a:endParaRPr lang="en-US" dirty="0" smtClean="0"/>
          </a:p>
          <a:p>
            <a:r>
              <a:rPr lang="en-US" dirty="0" smtClean="0"/>
              <a:t>Rework CDR to add parity specific electronics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95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60699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Dead time correction PVDIS 1b.2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72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78800" cy="615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Dead time correction PVDIS 1b.2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6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8245"/>
            <a:ext cx="8686800" cy="620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07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FADC </a:t>
            </a:r>
            <a:r>
              <a:rPr lang="en-US" dirty="0" err="1" smtClean="0"/>
              <a:t>deadtime</a:t>
            </a:r>
            <a:r>
              <a:rPr lang="en-US" dirty="0" smtClean="0"/>
              <a:t>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4574"/>
            <a:ext cx="7975600" cy="61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4343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68800" y="4431268"/>
            <a:ext cx="22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2 % </a:t>
            </a:r>
            <a:r>
              <a:rPr lang="en-US" dirty="0" err="1" smtClean="0"/>
              <a:t>deadtime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2540675"/>
            <a:ext cx="121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we need to improve it ?</a:t>
            </a:r>
          </a:p>
          <a:p>
            <a:endParaRPr lang="en-US" dirty="0"/>
          </a:p>
          <a:p>
            <a:r>
              <a:rPr lang="en-US" dirty="0" smtClean="0"/>
              <a:t>R&amp;D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35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Measured asymmetry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981448"/>
            <a:ext cx="8997950" cy="58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0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FADC setup to study </a:t>
            </a:r>
            <a:r>
              <a:rPr lang="en-US" dirty="0" err="1" smtClean="0"/>
              <a:t>deadtime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Need to understand the system and model </a:t>
            </a:r>
          </a:p>
          <a:p>
            <a:endParaRPr lang="en-US" dirty="0"/>
          </a:p>
          <a:p>
            <a:r>
              <a:rPr lang="en-US" dirty="0" smtClean="0"/>
              <a:t>Not done by August</a:t>
            </a:r>
          </a:p>
          <a:p>
            <a:endParaRPr lang="en-US" dirty="0"/>
          </a:p>
          <a:p>
            <a:r>
              <a:rPr lang="en-US" dirty="0" smtClean="0"/>
              <a:t>Continue study with Compton during run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Deadtime</a:t>
            </a:r>
            <a:r>
              <a:rPr lang="en-US" dirty="0" smtClean="0"/>
              <a:t> measurement (1b.2)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62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Cerenkov PMT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MAROC3 close to what we need</a:t>
            </a:r>
          </a:p>
          <a:p>
            <a:pPr lvl="1"/>
            <a:r>
              <a:rPr lang="en-US" dirty="0" smtClean="0"/>
              <a:t>64 channels</a:t>
            </a:r>
          </a:p>
          <a:p>
            <a:pPr lvl="1"/>
            <a:r>
              <a:rPr lang="en-US" dirty="0" smtClean="0"/>
              <a:t>Variable gain</a:t>
            </a:r>
          </a:p>
          <a:p>
            <a:pPr lvl="1"/>
            <a:r>
              <a:rPr lang="en-US" dirty="0" smtClean="0"/>
              <a:t>Discriminated fast logic signal</a:t>
            </a:r>
          </a:p>
          <a:p>
            <a:pPr lvl="1"/>
            <a:r>
              <a:rPr lang="en-US" dirty="0" smtClean="0"/>
              <a:t>Missing : analog sum of 8, need sum of 64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8 sum of 8 available just need to sum them, will check with INFN for modified RICH board, requested 10 K$ </a:t>
            </a:r>
            <a:r>
              <a:rPr lang="en-US" dirty="0" err="1" smtClean="0">
                <a:solidFill>
                  <a:schemeClr val="accent3"/>
                </a:solidFill>
              </a:rPr>
              <a:t>preRD</a:t>
            </a:r>
            <a:r>
              <a:rPr lang="en-US" dirty="0" smtClean="0">
                <a:solidFill>
                  <a:schemeClr val="accent3"/>
                </a:solidFill>
              </a:rPr>
              <a:t> money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Radiation hardness is pretty good, need to be tested, possibility of new version to handle Single Event Upset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MAROC default option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MAROC </a:t>
            </a:r>
            <a:r>
              <a:rPr lang="en-US" dirty="0" err="1" smtClean="0">
                <a:solidFill>
                  <a:schemeClr val="accent3"/>
                </a:solidFill>
              </a:rPr>
              <a:t>testboard</a:t>
            </a:r>
            <a:r>
              <a:rPr lang="en-US" dirty="0" smtClean="0">
                <a:solidFill>
                  <a:schemeClr val="accent3"/>
                </a:solidFill>
              </a:rPr>
              <a:t> available</a:t>
            </a:r>
            <a:endParaRPr lang="en-US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Will check design with electronics group for FADC analog output</a:t>
            </a:r>
          </a:p>
          <a:p>
            <a:r>
              <a:rPr lang="en-US" dirty="0" smtClean="0"/>
              <a:t>Possible readout schemes</a:t>
            </a:r>
          </a:p>
          <a:p>
            <a:pPr lvl="1"/>
            <a:r>
              <a:rPr lang="en-US" dirty="0" smtClean="0"/>
              <a:t>FADC only ( default )</a:t>
            </a:r>
          </a:p>
          <a:p>
            <a:pPr lvl="1"/>
            <a:r>
              <a:rPr lang="en-US" dirty="0" smtClean="0"/>
              <a:t>FADC + VETROC </a:t>
            </a:r>
          </a:p>
          <a:p>
            <a:pPr lvl="1"/>
            <a:r>
              <a:rPr lang="en-US" dirty="0" smtClean="0"/>
              <a:t>VETROC only : needs to be evaluated 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Preferred : Add TDC readout for each Cerenkov channel  232 VETROC </a:t>
            </a:r>
            <a:r>
              <a:rPr lang="en-US" dirty="0" err="1" smtClean="0">
                <a:solidFill>
                  <a:schemeClr val="accent3"/>
                </a:solidFill>
              </a:rPr>
              <a:t>additionnal</a:t>
            </a:r>
            <a:r>
              <a:rPr lang="en-US" dirty="0" smtClean="0">
                <a:solidFill>
                  <a:schemeClr val="accent3"/>
                </a:solidFill>
              </a:rPr>
              <a:t> 700 K$, could improve Cerenkov trigger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 simulation to evaluate options</a:t>
            </a:r>
          </a:p>
          <a:p>
            <a:pPr lvl="1"/>
            <a:r>
              <a:rPr lang="en-US" dirty="0" smtClean="0"/>
              <a:t>Need to follow with electronics group to start testing ( anyone from </a:t>
            </a:r>
            <a:r>
              <a:rPr lang="en-US" dirty="0" err="1" smtClean="0"/>
              <a:t>Cernkov</a:t>
            </a:r>
            <a:r>
              <a:rPr lang="en-US" dirty="0" smtClean="0"/>
              <a:t> group interested ?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19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 options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Expected timing resolution 80 to 50 </a:t>
            </a:r>
            <a:r>
              <a:rPr lang="en-US" dirty="0" err="1" smtClean="0"/>
              <a:t>ps</a:t>
            </a:r>
            <a:endParaRPr lang="en-US" dirty="0" smtClean="0"/>
          </a:p>
          <a:p>
            <a:r>
              <a:rPr lang="en-US" dirty="0" smtClean="0"/>
              <a:t>Default readout</a:t>
            </a:r>
          </a:p>
          <a:p>
            <a:pPr lvl="1"/>
            <a:r>
              <a:rPr lang="en-US" dirty="0" smtClean="0"/>
              <a:t>NINO + TDC : 20 </a:t>
            </a:r>
            <a:r>
              <a:rPr lang="en-US" dirty="0" err="1" smtClean="0"/>
              <a:t>ps</a:t>
            </a:r>
            <a:r>
              <a:rPr lang="en-US" dirty="0" smtClean="0"/>
              <a:t> timing resolution</a:t>
            </a:r>
          </a:p>
          <a:p>
            <a:r>
              <a:rPr lang="en-US" dirty="0" smtClean="0"/>
              <a:t>R&amp;D MRPC : 20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Sampling TDC ASICs : PSEC4/5, SAMPIC, DRS4 give 5 to 1 </a:t>
            </a:r>
            <a:r>
              <a:rPr lang="en-US" dirty="0" err="1" smtClean="0"/>
              <a:t>ps</a:t>
            </a:r>
            <a:r>
              <a:rPr lang="en-US" dirty="0" smtClean="0"/>
              <a:t> resolution</a:t>
            </a:r>
          </a:p>
          <a:p>
            <a:pPr lvl="1"/>
            <a:r>
              <a:rPr lang="en-US" dirty="0" smtClean="0"/>
              <a:t>Need new chip DRS5 or PSEC5 to handle SoLID trigger rate ( analog pipeline ) ( might </a:t>
            </a:r>
            <a:r>
              <a:rPr lang="en-US" smtClean="0"/>
              <a:t>develop for EIC )</a:t>
            </a:r>
            <a:endParaRPr lang="en-US" dirty="0" smtClean="0"/>
          </a:p>
          <a:p>
            <a:r>
              <a:rPr lang="en-US" dirty="0" smtClean="0"/>
              <a:t>Depends on final detector choice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Need to determine effect of photon background, might need sampling to deal with pile up</a:t>
            </a:r>
          </a:p>
          <a:p>
            <a:pPr marL="0" indent="0">
              <a:buNone/>
            </a:pP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2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Recommendations for Director’s review</a:t>
            </a:r>
          </a:p>
          <a:p>
            <a:r>
              <a:rPr lang="en-US" dirty="0" smtClean="0"/>
              <a:t>Hardware available</a:t>
            </a:r>
          </a:p>
          <a:p>
            <a:r>
              <a:rPr lang="en-US" dirty="0" smtClean="0"/>
              <a:t>Document</a:t>
            </a:r>
          </a:p>
          <a:p>
            <a:r>
              <a:rPr lang="en-US" dirty="0" smtClean="0"/>
              <a:t>Updated trigger rates</a:t>
            </a:r>
          </a:p>
          <a:p>
            <a:r>
              <a:rPr lang="en-US" dirty="0" smtClean="0"/>
              <a:t>New FADC readout</a:t>
            </a:r>
          </a:p>
          <a:p>
            <a:r>
              <a:rPr lang="en-US" dirty="0" smtClean="0"/>
              <a:t>PVDIS </a:t>
            </a:r>
            <a:r>
              <a:rPr lang="en-US" dirty="0" err="1" smtClean="0"/>
              <a:t>deadtime</a:t>
            </a:r>
            <a:endParaRPr lang="en-US" dirty="0" smtClean="0"/>
          </a:p>
          <a:p>
            <a:r>
              <a:rPr lang="en-US" dirty="0" smtClean="0"/>
              <a:t>SIDIS event size and data rates</a:t>
            </a:r>
          </a:p>
          <a:p>
            <a:r>
              <a:rPr lang="en-US" dirty="0" smtClean="0"/>
              <a:t>Cerenkov readout</a:t>
            </a:r>
          </a:p>
          <a:p>
            <a:r>
              <a:rPr lang="en-US" dirty="0" smtClean="0"/>
              <a:t>TOF readout options</a:t>
            </a:r>
          </a:p>
          <a:p>
            <a:r>
              <a:rPr lang="en-US" dirty="0" smtClean="0"/>
              <a:t>Simulations needs</a:t>
            </a:r>
          </a:p>
          <a:p>
            <a:r>
              <a:rPr lang="en-US" dirty="0" smtClean="0"/>
              <a:t>L3 farm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39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SRS deployed in Hall B </a:t>
            </a:r>
            <a:r>
              <a:rPr lang="en-US" dirty="0" err="1" smtClean="0"/>
              <a:t>Prad</a:t>
            </a:r>
            <a:endParaRPr lang="en-US" dirty="0" smtClean="0"/>
          </a:p>
          <a:p>
            <a:r>
              <a:rPr lang="en-US" dirty="0" smtClean="0"/>
              <a:t>MPD implemented in CODA</a:t>
            </a:r>
          </a:p>
          <a:p>
            <a:pPr lvl="1"/>
            <a:r>
              <a:rPr lang="en-US" dirty="0" smtClean="0"/>
              <a:t>BLT testing few KHz</a:t>
            </a:r>
          </a:p>
          <a:p>
            <a:pPr lvl="1"/>
            <a:r>
              <a:rPr lang="en-US" dirty="0" smtClean="0"/>
              <a:t>Optical fiber readout to be implemented for high rate test ( 100 MB/s to 1.6 GB/s )</a:t>
            </a:r>
          </a:p>
          <a:p>
            <a:r>
              <a:rPr lang="en-US" dirty="0" smtClean="0"/>
              <a:t>Preliminary results from </a:t>
            </a:r>
            <a:r>
              <a:rPr lang="en-US" dirty="0" err="1" smtClean="0"/>
              <a:t>Weizhi</a:t>
            </a:r>
            <a:r>
              <a:rPr lang="en-US" dirty="0" smtClean="0"/>
              <a:t> : one sample no deconvolution not sufficient, new occupancy number</a:t>
            </a:r>
          </a:p>
          <a:p>
            <a:r>
              <a:rPr lang="en-US" dirty="0" smtClean="0"/>
              <a:t>Data reduction on SSP for SBS</a:t>
            </a:r>
          </a:p>
          <a:p>
            <a:r>
              <a:rPr lang="en-US" dirty="0"/>
              <a:t>O</a:t>
            </a:r>
            <a:r>
              <a:rPr lang="en-US" dirty="0" smtClean="0"/>
              <a:t>n chip deconvolution ( implemented in MPD ) still an option if needed</a:t>
            </a:r>
          </a:p>
          <a:p>
            <a:r>
              <a:rPr lang="en-US" dirty="0" err="1" smtClean="0"/>
              <a:t>preRD</a:t>
            </a:r>
            <a:r>
              <a:rPr lang="en-US" dirty="0" smtClean="0"/>
              <a:t> to get VMM3 chip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47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event size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381637"/>
              </p:ext>
            </p:extLst>
          </p:nvPr>
        </p:nvGraphicFramePr>
        <p:xfrm>
          <a:off x="450846" y="1994932"/>
          <a:ext cx="8382004" cy="3505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9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Occupancy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Number of strips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XY strips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Strips per chambers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Event size ( bytes 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Data rate 100 KHz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MB/s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2.21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27180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2402.712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240271200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240.2712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30600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10746.72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1074672000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1074.672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583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1166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34980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5079.096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507909600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507.9096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2.31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702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1404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42120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3891.888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389188800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389.1888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1.78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1040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31200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2221.44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222144000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222.144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38400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1996.8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199680000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199.68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Total</a:t>
                      </a:r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3408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6816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204480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26338.656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2633865600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2633.8656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269" marR="5269" marT="5269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1600200"/>
            <a:ext cx="644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Occupancies with one sample readout by </a:t>
            </a:r>
            <a:r>
              <a:rPr lang="en-US" dirty="0" err="1" smtClean="0"/>
              <a:t>Weizhi</a:t>
            </a:r>
            <a:r>
              <a:rPr lang="en-US" dirty="0" smtClean="0"/>
              <a:t> , rates for 100 KHz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250" y="5562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GEM dominating ( 35 bigger than initial proposal ) 2.6 GB/s same requirement as PVDIS for L3</a:t>
            </a:r>
          </a:p>
          <a:p>
            <a:r>
              <a:rPr lang="en-US" dirty="0" smtClean="0"/>
              <a:t>Need to look at FADC occupancies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9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 RD hardware : detector test stand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95822"/>
              </p:ext>
            </p:extLst>
          </p:nvPr>
        </p:nvGraphicFramePr>
        <p:xfrm>
          <a:off x="2362198" y="1600202"/>
          <a:ext cx="5105404" cy="4648202"/>
        </p:xfrm>
        <a:graphic>
          <a:graphicData uri="http://schemas.openxmlformats.org/drawingml/2006/table">
            <a:tbl>
              <a:tblPr/>
              <a:tblGrid>
                <a:gridCol w="1276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FADC 250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18000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VETROC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9000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TD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CTP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SSP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5000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5000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TID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SD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FADC trigger Dist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VXS crate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15000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15000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VME CPU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Optical fiber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755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Computer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MPD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Network router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10000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10000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77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Total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72500</a:t>
                      </a:r>
                    </a:p>
                  </a:txBody>
                  <a:tcPr marL="12089" marR="12089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47800" y="6400800"/>
            <a:ext cx="677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Added </a:t>
            </a:r>
            <a:r>
              <a:rPr lang="en-US" dirty="0" err="1" smtClean="0"/>
              <a:t>additionnal</a:t>
            </a:r>
            <a:r>
              <a:rPr lang="en-US" dirty="0" smtClean="0"/>
              <a:t> 10 K$ for MAROC </a:t>
            </a:r>
            <a:r>
              <a:rPr lang="en-US" smtClean="0"/>
              <a:t>and 15 </a:t>
            </a:r>
            <a:r>
              <a:rPr lang="en-US" dirty="0" smtClean="0"/>
              <a:t>K$ </a:t>
            </a:r>
            <a:r>
              <a:rPr lang="en-US" smtClean="0"/>
              <a:t>for VMM3 : total 97 K$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986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JLAB : </a:t>
            </a:r>
          </a:p>
          <a:p>
            <a:pPr lvl="1"/>
            <a:r>
              <a:rPr lang="en-US" dirty="0" smtClean="0"/>
              <a:t>Alexandre Camsonne</a:t>
            </a:r>
          </a:p>
          <a:p>
            <a:pPr lvl="1"/>
            <a:r>
              <a:rPr lang="en-US" dirty="0" smtClean="0"/>
              <a:t>Robert Michaels ( Compton development )</a:t>
            </a:r>
          </a:p>
          <a:p>
            <a:pPr lvl="1"/>
            <a:r>
              <a:rPr lang="en-US" dirty="0" smtClean="0"/>
              <a:t>Steve Wood</a:t>
            </a:r>
          </a:p>
          <a:p>
            <a:pPr lvl="1"/>
            <a:r>
              <a:rPr lang="en-US" dirty="0" smtClean="0"/>
              <a:t>Electronics group</a:t>
            </a:r>
          </a:p>
          <a:p>
            <a:pPr lvl="1"/>
            <a:r>
              <a:rPr lang="en-US" dirty="0" smtClean="0"/>
              <a:t>DAQ group</a:t>
            </a:r>
          </a:p>
          <a:p>
            <a:r>
              <a:rPr lang="en-US" dirty="0" smtClean="0"/>
              <a:t>Stony Brook</a:t>
            </a:r>
          </a:p>
          <a:p>
            <a:pPr lvl="1"/>
            <a:r>
              <a:rPr lang="en-US" dirty="0" smtClean="0"/>
              <a:t>Seamus Riordan</a:t>
            </a:r>
          </a:p>
          <a:p>
            <a:pPr lvl="1"/>
            <a:r>
              <a:rPr lang="en-US" dirty="0" smtClean="0"/>
              <a:t>Krishna Kumar</a:t>
            </a:r>
          </a:p>
          <a:p>
            <a:pPr lvl="1"/>
            <a:r>
              <a:rPr lang="en-US" dirty="0" smtClean="0"/>
              <a:t>Postdoc</a:t>
            </a:r>
          </a:p>
          <a:p>
            <a:pPr lvl="1"/>
            <a:r>
              <a:rPr lang="en-US" dirty="0" smtClean="0"/>
              <a:t>Student</a:t>
            </a:r>
          </a:p>
          <a:p>
            <a:r>
              <a:rPr lang="en-US" dirty="0" smtClean="0"/>
              <a:t>UVA : </a:t>
            </a:r>
            <a:r>
              <a:rPr lang="en-US" dirty="0" err="1" smtClean="0"/>
              <a:t>Danning</a:t>
            </a:r>
            <a:r>
              <a:rPr lang="en-US" dirty="0" smtClean="0"/>
              <a:t> Di GEM readout ( SBS / Tritium )</a:t>
            </a:r>
          </a:p>
          <a:p>
            <a:r>
              <a:rPr lang="en-US" dirty="0" smtClean="0"/>
              <a:t>University New Hampshire : </a:t>
            </a:r>
            <a:r>
              <a:rPr lang="en-US" dirty="0" err="1" smtClean="0"/>
              <a:t>Shujie</a:t>
            </a:r>
            <a:r>
              <a:rPr lang="en-US" dirty="0" smtClean="0"/>
              <a:t> Li ( part time )</a:t>
            </a:r>
          </a:p>
          <a:p>
            <a:r>
              <a:rPr lang="en-US" dirty="0" smtClean="0"/>
              <a:t>University of Columbia ( summer ) : Hanjie Lu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197084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use a full time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35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</a:t>
            </a:r>
            <a:r>
              <a:rPr lang="en-US" dirty="0"/>
              <a:t>farm (2c1)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Have digitized data for GEM for SIDIS and PVDIS</a:t>
            </a:r>
          </a:p>
          <a:p>
            <a:r>
              <a:rPr lang="en-US" dirty="0" err="1" smtClean="0"/>
              <a:t>Weizhi</a:t>
            </a:r>
            <a:r>
              <a:rPr lang="en-US" dirty="0" smtClean="0"/>
              <a:t> has tracking algorithm take 2 to 10 </a:t>
            </a:r>
            <a:r>
              <a:rPr lang="en-US" dirty="0" err="1" smtClean="0"/>
              <a:t>ms</a:t>
            </a:r>
            <a:r>
              <a:rPr lang="en-US" dirty="0" smtClean="0"/>
              <a:t> to process one event so about 1000 nodes for 100 KHz</a:t>
            </a:r>
          </a:p>
          <a:p>
            <a:r>
              <a:rPr lang="en-US" dirty="0" smtClean="0"/>
              <a:t>Need :</a:t>
            </a:r>
          </a:p>
          <a:p>
            <a:pPr lvl="1"/>
            <a:r>
              <a:rPr lang="en-US" dirty="0" smtClean="0"/>
              <a:t>Other include detector data</a:t>
            </a:r>
          </a:p>
          <a:p>
            <a:pPr lvl="1"/>
            <a:r>
              <a:rPr lang="en-US" dirty="0" err="1" smtClean="0"/>
              <a:t>Additionnal</a:t>
            </a:r>
            <a:r>
              <a:rPr lang="en-US" dirty="0" smtClean="0"/>
              <a:t> reduction algorithm</a:t>
            </a:r>
          </a:p>
          <a:p>
            <a:pPr lvl="1"/>
            <a:r>
              <a:rPr lang="en-US" dirty="0" smtClean="0"/>
              <a:t>Implement tracking </a:t>
            </a:r>
          </a:p>
          <a:p>
            <a:pPr lvl="1"/>
            <a:r>
              <a:rPr lang="en-US" dirty="0" smtClean="0"/>
              <a:t>Test on Hall D or DAQ cluster</a:t>
            </a:r>
          </a:p>
          <a:p>
            <a:r>
              <a:rPr lang="en-US" dirty="0" smtClean="0"/>
              <a:t>Discussion with HPC/IT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05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2.5 to 10 </a:t>
            </a:r>
            <a:r>
              <a:rPr lang="en-US" dirty="0" err="1"/>
              <a:t>ms</a:t>
            </a:r>
            <a:r>
              <a:rPr lang="en-US" dirty="0"/>
              <a:t> for tracking using </a:t>
            </a:r>
            <a:r>
              <a:rPr lang="en-US" dirty="0" err="1"/>
              <a:t>Kalman</a:t>
            </a:r>
            <a:r>
              <a:rPr lang="en-US" dirty="0"/>
              <a:t> Filter ( preliminary ) </a:t>
            </a:r>
            <a:endParaRPr lang="en-US" dirty="0" smtClean="0"/>
          </a:p>
          <a:p>
            <a:r>
              <a:rPr lang="en-US" dirty="0" smtClean="0"/>
              <a:t>PVDIS </a:t>
            </a:r>
            <a:r>
              <a:rPr lang="en-US" dirty="0"/>
              <a:t>: 20 KHz </a:t>
            </a:r>
          </a:p>
          <a:p>
            <a:pPr marL="0" indent="0">
              <a:buNone/>
            </a:pPr>
            <a:r>
              <a:rPr lang="en-US" dirty="0" smtClean="0"/>
              <a:t>200 </a:t>
            </a:r>
            <a:r>
              <a:rPr lang="en-US" dirty="0"/>
              <a:t>cores per </a:t>
            </a:r>
            <a:r>
              <a:rPr lang="en-US" dirty="0" smtClean="0"/>
              <a:t>sector</a:t>
            </a:r>
          </a:p>
          <a:p>
            <a:pPr marL="0" indent="0">
              <a:buNone/>
            </a:pPr>
            <a:r>
              <a:rPr lang="en-US" dirty="0" smtClean="0"/>
              <a:t>6000 </a:t>
            </a:r>
            <a:r>
              <a:rPr lang="en-US" dirty="0"/>
              <a:t>cores </a:t>
            </a:r>
            <a:r>
              <a:rPr lang="en-US"/>
              <a:t>total </a:t>
            </a:r>
            <a:endParaRPr lang="en-US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SIDIS 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000 </a:t>
            </a:r>
            <a:r>
              <a:rPr lang="en-US" dirty="0"/>
              <a:t>cores for 100 KHz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trigger (2c1)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9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trigger (2c1)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Discussed with HPC and IT</a:t>
            </a:r>
          </a:p>
          <a:p>
            <a:pPr lvl="1"/>
            <a:r>
              <a:rPr lang="en-US" dirty="0" smtClean="0"/>
              <a:t>Network upgrade : </a:t>
            </a:r>
          </a:p>
          <a:p>
            <a:pPr lvl="2"/>
            <a:r>
              <a:rPr lang="en-US" dirty="0" smtClean="0"/>
              <a:t>Current : 2 x 10 </a:t>
            </a:r>
            <a:r>
              <a:rPr lang="en-US" dirty="0" err="1" smtClean="0"/>
              <a:t>Gbit</a:t>
            </a:r>
            <a:r>
              <a:rPr lang="en-US" dirty="0" smtClean="0"/>
              <a:t> /s = 2 * 1.2 GB/s from counting house to Computer center</a:t>
            </a:r>
          </a:p>
          <a:p>
            <a:pPr lvl="2"/>
            <a:r>
              <a:rPr lang="en-US" dirty="0" smtClean="0"/>
              <a:t>Can be upgrade to 40 </a:t>
            </a:r>
            <a:r>
              <a:rPr lang="en-US" dirty="0" err="1" smtClean="0"/>
              <a:t>Gbit</a:t>
            </a:r>
            <a:r>
              <a:rPr lang="en-US" dirty="0" smtClean="0"/>
              <a:t>/s when cost go down ( ~5 years )</a:t>
            </a:r>
          </a:p>
          <a:p>
            <a:pPr lvl="1"/>
            <a:r>
              <a:rPr lang="en-US" dirty="0" smtClean="0"/>
              <a:t>Tape SILO TS3500</a:t>
            </a:r>
          </a:p>
          <a:p>
            <a:pPr lvl="2"/>
            <a:r>
              <a:rPr lang="en-US" dirty="0" smtClean="0"/>
              <a:t>16 drives : </a:t>
            </a:r>
          </a:p>
          <a:p>
            <a:pPr lvl="3"/>
            <a:r>
              <a:rPr lang="en-US" smtClean="0"/>
              <a:t>6 LTO6  200MB/sx6 + LTO7 </a:t>
            </a:r>
            <a:r>
              <a:rPr lang="en-US" dirty="0" smtClean="0"/>
              <a:t>300 </a:t>
            </a:r>
            <a:r>
              <a:rPr lang="en-US" smtClean="0"/>
              <a:t>MB/sx8 </a:t>
            </a:r>
            <a:r>
              <a:rPr lang="en-US"/>
              <a:t>=</a:t>
            </a:r>
            <a:r>
              <a:rPr lang="en-US" smtClean="0"/>
              <a:t> </a:t>
            </a:r>
            <a:r>
              <a:rPr lang="en-US" smtClean="0"/>
              <a:t>3</a:t>
            </a:r>
            <a:r>
              <a:rPr lang="en-US" smtClean="0"/>
              <a:t>.6 </a:t>
            </a:r>
            <a:r>
              <a:rPr lang="en-US" dirty="0" smtClean="0"/>
              <a:t>GB/s</a:t>
            </a:r>
          </a:p>
          <a:p>
            <a:pPr lvl="3"/>
            <a:r>
              <a:rPr lang="en-US" dirty="0" smtClean="0"/>
              <a:t>LTO7 300 MB/s x16 -&gt; 4.8 GB/s</a:t>
            </a:r>
          </a:p>
          <a:p>
            <a:pPr lvl="3"/>
            <a:r>
              <a:rPr lang="en-US" dirty="0" smtClean="0"/>
              <a:t>LTO8  472 MB/sx16 -&gt; 7.5 GB/s</a:t>
            </a:r>
          </a:p>
          <a:p>
            <a:pPr lvl="2"/>
            <a:r>
              <a:rPr lang="en-US" dirty="0" smtClean="0"/>
              <a:t>Could add second library  (150 K$ and each drive 28 K$ )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L3 could be located in CC and dynamically allocated ( free ! 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Need to let IT know the requirements, could invest yearly, need about 2000  today cores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004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07950"/>
            <a:ext cx="8229600" cy="1143000"/>
          </a:xfrm>
        </p:spPr>
        <p:txBody>
          <a:bodyPr/>
          <a:lstStyle/>
          <a:p>
            <a:r>
              <a:rPr lang="en-US" dirty="0" smtClean="0"/>
              <a:t>LTO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www.lto.org/wp-content/uploads/2014/06/LTO7_2C_10GenChart_0815_HPE_CMY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066800"/>
            <a:ext cx="9772650" cy="486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172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Bottomline</a:t>
            </a:r>
            <a:r>
              <a:rPr lang="en-US" dirty="0" smtClean="0"/>
              <a:t> : 3 GB/s is reasonable by 2020, L3 farm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9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costs (2c2)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89026"/>
              </p:ext>
            </p:extLst>
          </p:nvPr>
        </p:nvGraphicFramePr>
        <p:xfrm>
          <a:off x="381000" y="1295401"/>
          <a:ext cx="8382000" cy="3352803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3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rtl="0" fontAlgn="b"/>
                      <a:endParaRPr lang="en-US" sz="1100" dirty="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Days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Data rate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Seconds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Total data TB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Double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DLO5 in </a:t>
                      </a:r>
                      <a:r>
                        <a:rPr lang="en-US" sz="1100" dirty="0" smtClean="0">
                          <a:effectLst/>
                        </a:rPr>
                        <a:t>$</a:t>
                      </a:r>
                    </a:p>
                    <a:p>
                      <a:pPr algn="ctr" rtl="0" fontAlgn="b"/>
                      <a:r>
                        <a:rPr lang="en-US" sz="1100" dirty="0" smtClean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</a:endParaRP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 smtClean="0">
                          <a:effectLst/>
                        </a:rPr>
                        <a:t>DLO6 </a:t>
                      </a:r>
                      <a:r>
                        <a:rPr lang="en-US" sz="1100" dirty="0">
                          <a:effectLst/>
                        </a:rPr>
                        <a:t>in </a:t>
                      </a:r>
                      <a:r>
                        <a:rPr lang="en-US" sz="1100" dirty="0" smtClean="0">
                          <a:effectLst/>
                        </a:rPr>
                        <a:t>$</a:t>
                      </a:r>
                    </a:p>
                    <a:p>
                      <a:pPr algn="ctr" rtl="0" fontAlgn="b"/>
                      <a:r>
                        <a:rPr lang="en-US" sz="1100" dirty="0" smtClean="0">
                          <a:effectLst/>
                        </a:rPr>
                        <a:t>2012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DLO7 in $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2015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DLO8 in $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2020?</a:t>
                      </a:r>
                    </a:p>
                  </a:txBody>
                  <a:tcPr marL="11641" marR="11641" marT="0" marB="0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E12-11-108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Pol proton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120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10368000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2592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5184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259200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155520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62208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30375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E12-12-006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J/Psi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5184000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1296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2592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129600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77760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31104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15187.5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E12-10-006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Transv. Pol. 3He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90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7776000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1944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3888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194400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116640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46656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22781.25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E12-11-007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Long. Pol. 3 He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35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3024000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756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1512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75600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45360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18144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8859.375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E12-10-007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PVDIS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169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250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14601600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3650.4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7300.8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365040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219024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87609.6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42778.125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Total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474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40953600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10238.4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20476.8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1023840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614304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245721.6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119981.25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Actual days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Actual years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Time in s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Per year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394200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236520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>
                          <a:effectLst/>
                        </a:rPr>
                        <a:t>94608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dirty="0">
                          <a:effectLst/>
                        </a:rPr>
                        <a:t>46195.3125</a:t>
                      </a:r>
                    </a:p>
                  </a:txBody>
                  <a:tcPr marL="19050" marR="19050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2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948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2.60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>
                          <a:effectLst/>
                        </a:rPr>
                        <a:t>474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dirty="0">
                          <a:effectLst/>
                        </a:rPr>
                        <a:t>40953600</a:t>
                      </a: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641" marR="11641" marT="0" marB="0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US" sz="1100" dirty="0">
                        <a:effectLst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5257800"/>
            <a:ext cx="678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17K$ per PB, 11K$ per PB for tapes about 250 K</a:t>
            </a:r>
            <a:r>
              <a:rPr lang="en-US" smtClean="0"/>
              <a:t>$ for 20 PB</a:t>
            </a:r>
            <a:endParaRPr lang="en-US" dirty="0" smtClean="0"/>
          </a:p>
          <a:p>
            <a:r>
              <a:rPr lang="en-US" dirty="0" smtClean="0"/>
              <a:t>Cynthia would like about 70 K$ per year in tape ( 50 K$ per year at 250 MB/s), but 300 K$ is not unreasonable if planned in advance</a:t>
            </a:r>
          </a:p>
          <a:p>
            <a:r>
              <a:rPr lang="en-US" dirty="0" smtClean="0"/>
              <a:t>Numbers don’t include compression ( </a:t>
            </a:r>
            <a:r>
              <a:rPr lang="en-US" dirty="0" err="1" smtClean="0"/>
              <a:t>additionnal</a:t>
            </a:r>
            <a:r>
              <a:rPr lang="en-US" dirty="0" smtClean="0"/>
              <a:t> factor of 2 )</a:t>
            </a:r>
          </a:p>
          <a:p>
            <a:r>
              <a:rPr lang="en-US" dirty="0" smtClean="0"/>
              <a:t>Expected to go down by a factor 5 by 2020</a:t>
            </a:r>
          </a:p>
        </p:txBody>
      </p:sp>
    </p:spTree>
    <p:extLst>
      <p:ext uri="{BB962C8B-B14F-4D97-AF65-F5344CB8AC3E}">
        <p14:creationId xmlns:p14="http://schemas.microsoft.com/office/powerpoint/2010/main" val="2842836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11 GeV beam available</a:t>
            </a:r>
          </a:p>
          <a:p>
            <a:pPr lvl="1"/>
            <a:r>
              <a:rPr lang="en-US" dirty="0" smtClean="0"/>
              <a:t>Test detectors :</a:t>
            </a:r>
          </a:p>
          <a:p>
            <a:pPr lvl="2"/>
            <a:r>
              <a:rPr lang="en-US" dirty="0" smtClean="0"/>
              <a:t>GEM</a:t>
            </a:r>
          </a:p>
          <a:p>
            <a:pPr lvl="2"/>
            <a:r>
              <a:rPr lang="en-US" dirty="0" smtClean="0"/>
              <a:t>Calorimeter</a:t>
            </a:r>
          </a:p>
          <a:p>
            <a:pPr lvl="2"/>
            <a:r>
              <a:rPr lang="en-US" dirty="0" smtClean="0"/>
              <a:t>MRPC</a:t>
            </a:r>
          </a:p>
          <a:p>
            <a:pPr lvl="2"/>
            <a:r>
              <a:rPr lang="en-US" dirty="0" smtClean="0"/>
              <a:t>Cerenkov</a:t>
            </a:r>
          </a:p>
          <a:p>
            <a:pPr lvl="1"/>
            <a:r>
              <a:rPr lang="en-US" dirty="0" smtClean="0"/>
              <a:t>Background measurements</a:t>
            </a:r>
          </a:p>
          <a:p>
            <a:r>
              <a:rPr lang="en-US" dirty="0" smtClean="0"/>
              <a:t>Some hardware available :</a:t>
            </a:r>
          </a:p>
          <a:p>
            <a:pPr lvl="1"/>
            <a:r>
              <a:rPr lang="en-US" dirty="0" smtClean="0"/>
              <a:t>FADCs, MAROC</a:t>
            </a:r>
          </a:p>
          <a:p>
            <a:r>
              <a:rPr lang="en-US" dirty="0" smtClean="0"/>
              <a:t>Starting paperwork : getting ready for Calorimeter, GEM, LGC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04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Dead time correction PVDIS 1b.2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 with small scale setup ( ongoing )</a:t>
            </a:r>
            <a:endParaRPr lang="en-US" dirty="0"/>
          </a:p>
          <a:p>
            <a:r>
              <a:rPr lang="en-US" dirty="0" smtClean="0"/>
              <a:t>Simulation </a:t>
            </a:r>
            <a:endParaRPr lang="en-US" dirty="0"/>
          </a:p>
          <a:p>
            <a:r>
              <a:rPr lang="en-US" dirty="0" smtClean="0"/>
              <a:t>Discuss with DAQ group for particular features needed</a:t>
            </a:r>
          </a:p>
          <a:p>
            <a:pPr lvl="1"/>
            <a:r>
              <a:rPr lang="en-US" dirty="0" smtClean="0"/>
              <a:t>Example : helicity gated </a:t>
            </a:r>
            <a:r>
              <a:rPr lang="en-US" dirty="0" err="1" smtClean="0"/>
              <a:t>deadtimes</a:t>
            </a:r>
            <a:endParaRPr lang="en-US" dirty="0" smtClean="0"/>
          </a:p>
          <a:p>
            <a:r>
              <a:rPr lang="en-US" dirty="0" smtClean="0"/>
              <a:t>Rework CDR to add parity specific electronics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3"/>
                </a:solidFill>
              </a:rPr>
              <a:t>Need to write a separate document about DAQ requirements for DAQ group, Electronics group and potential collaborators on electronics (</a:t>
            </a:r>
            <a:r>
              <a:rPr lang="en-US" dirty="0" err="1" smtClean="0">
                <a:solidFill>
                  <a:schemeClr val="accent3"/>
                </a:solidFill>
              </a:rPr>
              <a:t>Saclay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Trigger test HCAL : 16 FADC + GTP</a:t>
            </a:r>
          </a:p>
          <a:p>
            <a:pPr lvl="1"/>
            <a:r>
              <a:rPr lang="en-US" dirty="0" smtClean="0"/>
              <a:t>Trigger test completion in about 2 months</a:t>
            </a:r>
          </a:p>
          <a:p>
            <a:endParaRPr lang="en-US" dirty="0"/>
          </a:p>
          <a:p>
            <a:r>
              <a:rPr lang="en-US" dirty="0" smtClean="0"/>
              <a:t>GEM :</a:t>
            </a:r>
          </a:p>
          <a:p>
            <a:pPr lvl="1"/>
            <a:r>
              <a:rPr lang="en-US" dirty="0" smtClean="0"/>
              <a:t>5 MPDs</a:t>
            </a:r>
          </a:p>
          <a:p>
            <a:pPr lvl="1"/>
            <a:r>
              <a:rPr lang="en-US" dirty="0" smtClean="0"/>
              <a:t>First iteration of CODA library </a:t>
            </a:r>
          </a:p>
          <a:p>
            <a:pPr lvl="1"/>
            <a:r>
              <a:rPr lang="en-US" dirty="0" smtClean="0"/>
              <a:t>Implementation optical link readout ( 2 months )</a:t>
            </a:r>
          </a:p>
          <a:p>
            <a:pPr lvl="1"/>
            <a:r>
              <a:rPr lang="en-US" dirty="0" smtClean="0"/>
              <a:t>SRS : successfully used up to 5 KHz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36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Available in October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SBS projects ( DOE review November )</a:t>
            </a:r>
          </a:p>
          <a:p>
            <a:pPr lvl="1"/>
            <a:r>
              <a:rPr lang="en-US" dirty="0" smtClean="0"/>
              <a:t>GTP/VTP calorimeter trigger test</a:t>
            </a:r>
          </a:p>
          <a:p>
            <a:pPr lvl="1"/>
            <a:r>
              <a:rPr lang="en-US" dirty="0" smtClean="0"/>
              <a:t>GEM : preliminary performance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PVDIS </a:t>
            </a:r>
            <a:r>
              <a:rPr lang="en-US" dirty="0" err="1" smtClean="0"/>
              <a:t>deadtime</a:t>
            </a:r>
            <a:r>
              <a:rPr lang="en-US" dirty="0" smtClean="0"/>
              <a:t> systematic using Compton test stand, implement simulation if enough time</a:t>
            </a:r>
          </a:p>
          <a:p>
            <a:r>
              <a:rPr lang="en-US" dirty="0" smtClean="0"/>
              <a:t>L3 : most likely possible and not needed</a:t>
            </a:r>
          </a:p>
        </p:txBody>
      </p:sp>
    </p:spTree>
    <p:extLst>
      <p:ext uri="{BB962C8B-B14F-4D97-AF65-F5344CB8AC3E}">
        <p14:creationId xmlns:p14="http://schemas.microsoft.com/office/powerpoint/2010/main" val="1658967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GEM occupancies and digitization SIDIS for event size, occupancy and tracking </a:t>
            </a:r>
            <a:r>
              <a:rPr lang="en-US" dirty="0"/>
              <a:t>(</a:t>
            </a:r>
            <a:r>
              <a:rPr lang="en-US" dirty="0">
                <a:solidFill>
                  <a:schemeClr val="accent3"/>
                </a:solidFill>
              </a:rPr>
              <a:t>Ole, </a:t>
            </a:r>
            <a:r>
              <a:rPr lang="en-US" dirty="0" err="1">
                <a:solidFill>
                  <a:schemeClr val="accent3"/>
                </a:solidFill>
              </a:rPr>
              <a:t>Zhiwen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 smtClean="0">
                <a:solidFill>
                  <a:schemeClr val="accent3"/>
                </a:solidFill>
              </a:rPr>
              <a:t>Weizhi</a:t>
            </a:r>
            <a:r>
              <a:rPr lang="en-US" dirty="0" smtClean="0">
                <a:solidFill>
                  <a:schemeClr val="accent3"/>
                </a:solidFill>
              </a:rPr>
              <a:t> Duke 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Updated trigger rates PVDIS, SIDIS</a:t>
            </a:r>
            <a:r>
              <a:rPr lang="en-US" dirty="0">
                <a:solidFill>
                  <a:schemeClr val="accent3"/>
                </a:solidFill>
              </a:rPr>
              <a:t>(</a:t>
            </a:r>
            <a:r>
              <a:rPr lang="en-US" dirty="0" err="1">
                <a:solidFill>
                  <a:schemeClr val="accent3"/>
                </a:solidFill>
              </a:rPr>
              <a:t>Zhiwen</a:t>
            </a:r>
            <a:r>
              <a:rPr lang="en-US" dirty="0">
                <a:solidFill>
                  <a:schemeClr val="accent3"/>
                </a:solidFill>
              </a:rPr>
              <a:t>, </a:t>
            </a:r>
            <a:r>
              <a:rPr lang="en-US" dirty="0" err="1" smtClean="0">
                <a:solidFill>
                  <a:schemeClr val="accent3"/>
                </a:solidFill>
              </a:rPr>
              <a:t>Rakitah</a:t>
            </a:r>
            <a:r>
              <a:rPr lang="en-US" dirty="0" smtClean="0">
                <a:solidFill>
                  <a:schemeClr val="accent3"/>
                </a:solidFill>
              </a:rPr>
              <a:t>)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FADC digitization PVDIS : realistic </a:t>
            </a:r>
            <a:r>
              <a:rPr lang="en-US" dirty="0"/>
              <a:t>PID </a:t>
            </a:r>
            <a:r>
              <a:rPr lang="en-US" dirty="0" smtClean="0">
                <a:solidFill>
                  <a:schemeClr val="accent3"/>
                </a:solidFill>
              </a:rPr>
              <a:t>(?)</a:t>
            </a:r>
            <a:endParaRPr lang="en-US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Cerenkov simulation only timing readout no FADC</a:t>
            </a:r>
            <a:r>
              <a:rPr lang="en-US" dirty="0" smtClean="0">
                <a:solidFill>
                  <a:schemeClr val="accent3"/>
                </a:solidFill>
              </a:rPr>
              <a:t>(?)</a:t>
            </a:r>
            <a:endParaRPr lang="en-US" dirty="0" smtClean="0"/>
          </a:p>
          <a:p>
            <a:r>
              <a:rPr lang="en-US" dirty="0" smtClean="0"/>
              <a:t>Effect 1 sample vs 3 samples GEM (</a:t>
            </a:r>
            <a:r>
              <a:rPr lang="en-US" dirty="0" err="1" smtClean="0"/>
              <a:t>Weizhi</a:t>
            </a:r>
            <a:r>
              <a:rPr lang="en-US" dirty="0" smtClean="0"/>
              <a:t> ) and 20 samples vs time integral SIDIS (?)</a:t>
            </a:r>
          </a:p>
          <a:p>
            <a:r>
              <a:rPr lang="en-US" dirty="0" smtClean="0"/>
              <a:t>Full FADC trigger simulation </a:t>
            </a:r>
          </a:p>
          <a:p>
            <a:r>
              <a:rPr lang="en-US" dirty="0" smtClean="0"/>
              <a:t>MRPC simulation : response to background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Simulations needs</a:t>
            </a:r>
            <a:endParaRPr lang="en-US" dirty="0"/>
          </a:p>
        </p:txBody>
      </p:sp>
      <p:pic>
        <p:nvPicPr>
          <p:cNvPr id="17410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4478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574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0" y="35052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002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with other groups 2c3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Try collaborate with Hall D</a:t>
            </a:r>
          </a:p>
          <a:p>
            <a:endParaRPr lang="en-US" dirty="0"/>
          </a:p>
          <a:p>
            <a:r>
              <a:rPr lang="en-US" dirty="0" smtClean="0"/>
              <a:t>Constant communication with JLAB DAQ and electronics group </a:t>
            </a:r>
          </a:p>
          <a:p>
            <a:endParaRPr lang="en-US" dirty="0"/>
          </a:p>
          <a:p>
            <a:r>
              <a:rPr lang="en-US" dirty="0" smtClean="0"/>
              <a:t>Hall C, SBS interested in using VETROC for logic and readout</a:t>
            </a:r>
          </a:p>
          <a:p>
            <a:r>
              <a:rPr lang="en-US" dirty="0" smtClean="0"/>
              <a:t>check experience with APV and FADC from HPS and PRAD </a:t>
            </a:r>
          </a:p>
          <a:p>
            <a:pPr lvl="1"/>
            <a:r>
              <a:rPr lang="en-US" dirty="0" smtClean="0"/>
              <a:t>Already planning to reuse HPS trigger scheme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22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Forgotten 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Bunker design</a:t>
            </a:r>
          </a:p>
          <a:p>
            <a:pPr lvl="1"/>
            <a:r>
              <a:rPr lang="en-US" dirty="0" smtClean="0"/>
              <a:t>Radiation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Cooling of bunker to be evaluated /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6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a)The </a:t>
            </a:r>
            <a:r>
              <a:rPr lang="en-US" u="sng" dirty="0" smtClean="0"/>
              <a:t>plans for the High Level Trigger </a:t>
            </a:r>
            <a:r>
              <a:rPr lang="en-US" dirty="0" smtClean="0"/>
              <a:t>and b) </a:t>
            </a:r>
            <a:r>
              <a:rPr lang="en-US" u="sng" dirty="0" smtClean="0"/>
              <a:t>the needs for slow control</a:t>
            </a:r>
            <a:r>
              <a:rPr lang="en-US" dirty="0" smtClean="0"/>
              <a:t> (see Brad’s talk) need to be worked out in detail and the implications for resources need to be evaluated.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implications of the need for these resources in the context of availability of resources at the laboratory need to be understood.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Closer communication with the other JLab experiments and the JLab computing center is strongly encouraged.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Having a functional simulation and reconstruction routines as soon as possible should be a high priority in the software effort. Such software will pay off many times over in experimental design and avoiding pitfalls. ( </a:t>
            </a:r>
            <a:r>
              <a:rPr lang="en-US" dirty="0" err="1" smtClean="0"/>
              <a:t>Ole’s</a:t>
            </a:r>
            <a:r>
              <a:rPr lang="en-US" dirty="0" smtClean="0"/>
              <a:t> talk )</a:t>
            </a:r>
          </a:p>
          <a:p>
            <a:endParaRPr lang="en-US" dirty="0"/>
          </a:p>
        </p:txBody>
      </p:sp>
      <p:pic>
        <p:nvPicPr>
          <p:cNvPr id="16386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camsonne\AppData\Local\Microsoft\Windows\Temporary Internet Files\Content.IE5\QJEI3AW0\Check-gree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75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New results from Simulation</a:t>
            </a:r>
          </a:p>
          <a:p>
            <a:pPr lvl="1"/>
            <a:r>
              <a:rPr lang="en-US" dirty="0" smtClean="0"/>
              <a:t>PVDIS rate lower 12KHz, not an issue</a:t>
            </a:r>
          </a:p>
          <a:p>
            <a:pPr lvl="1"/>
            <a:r>
              <a:rPr lang="en-US" dirty="0" smtClean="0"/>
              <a:t>SIDIS :</a:t>
            </a:r>
          </a:p>
          <a:p>
            <a:pPr lvl="2"/>
            <a:r>
              <a:rPr lang="en-US" dirty="0" smtClean="0"/>
              <a:t>1 sample GEM readout seems to work and with occupancies similar to PVDIS data rate</a:t>
            </a:r>
          </a:p>
          <a:p>
            <a:r>
              <a:rPr lang="en-US" dirty="0" smtClean="0"/>
              <a:t>Up to 3 GB/s most likely can be handled by SILO, L3 most likely not required and could be available mostly for free</a:t>
            </a:r>
          </a:p>
          <a:p>
            <a:pPr lvl="1"/>
            <a:r>
              <a:rPr lang="en-US" dirty="0" smtClean="0"/>
              <a:t>To do :</a:t>
            </a:r>
          </a:p>
          <a:p>
            <a:pPr lvl="2"/>
            <a:r>
              <a:rPr lang="en-US" dirty="0" smtClean="0"/>
              <a:t>TOF background</a:t>
            </a:r>
          </a:p>
          <a:p>
            <a:pPr lvl="2"/>
            <a:r>
              <a:rPr lang="en-US" dirty="0" smtClean="0"/>
              <a:t>Need to check J/Psi and TCS occupancies, rates and efficiencies</a:t>
            </a:r>
          </a:p>
          <a:p>
            <a:r>
              <a:rPr lang="en-US" dirty="0" smtClean="0"/>
              <a:t>MAROC default option for Cerenkov readout</a:t>
            </a:r>
          </a:p>
          <a:p>
            <a:r>
              <a:rPr lang="en-US" dirty="0" smtClean="0"/>
              <a:t>TOF : PSEC5 preferred option, need simulation </a:t>
            </a:r>
          </a:p>
          <a:p>
            <a:r>
              <a:rPr lang="en-US" dirty="0" smtClean="0"/>
              <a:t>PVDIS </a:t>
            </a:r>
            <a:r>
              <a:rPr lang="en-US" dirty="0" err="1" smtClean="0"/>
              <a:t>deadtime</a:t>
            </a:r>
            <a:r>
              <a:rPr lang="en-US" dirty="0" smtClean="0"/>
              <a:t> : hardware setup, ongoing study</a:t>
            </a:r>
          </a:p>
          <a:p>
            <a:r>
              <a:rPr lang="en-US" dirty="0" smtClean="0"/>
              <a:t>Test run in beam</a:t>
            </a:r>
          </a:p>
          <a:p>
            <a:r>
              <a:rPr lang="en-US" dirty="0" smtClean="0"/>
              <a:t>Start work on document update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7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n-US" dirty="0" smtClean="0"/>
              <a:t>DAQ observations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9067800" cy="381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88021"/>
            <a:ext cx="8229600" cy="150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73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a)The </a:t>
            </a:r>
            <a:r>
              <a:rPr lang="en-US" u="sng" dirty="0" smtClean="0"/>
              <a:t>plans for the High Level Trigger </a:t>
            </a:r>
            <a:r>
              <a:rPr lang="en-US" dirty="0" smtClean="0"/>
              <a:t>and b) </a:t>
            </a:r>
            <a:r>
              <a:rPr lang="en-US" u="sng" dirty="0" smtClean="0"/>
              <a:t>the needs for slow control</a:t>
            </a:r>
            <a:r>
              <a:rPr lang="en-US" dirty="0" smtClean="0"/>
              <a:t> (Brad) need to be worked out in detail and the implications for resources need to be evaluated.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implications of the need for these resources in the context of availability of resources at the laboratory need to be understood.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Closer communication with the other JLab experiments and the JLab computing center is strongly encouraged.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Having a functional simulation and reconstruction routines as soon as possible should be a high priority in the software effort. Such software will pay off many times over in experimental design and avoiding pitfalls. ( Ole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87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FADC </a:t>
            </a:r>
            <a:r>
              <a:rPr lang="en-US" dirty="0" err="1" smtClean="0"/>
              <a:t>availables</a:t>
            </a:r>
            <a:r>
              <a:rPr lang="en-US" dirty="0" smtClean="0"/>
              <a:t> ( 4 + 18 = 22 all used)</a:t>
            </a:r>
          </a:p>
          <a:p>
            <a:r>
              <a:rPr lang="en-US" dirty="0" smtClean="0"/>
              <a:t>VXS (3 ) crates and Intel CPU ( 3 )</a:t>
            </a:r>
          </a:p>
          <a:p>
            <a:r>
              <a:rPr lang="en-US" dirty="0" smtClean="0"/>
              <a:t>GTP borrowed , VTP received </a:t>
            </a:r>
          </a:p>
          <a:p>
            <a:r>
              <a:rPr lang="en-US" dirty="0" smtClean="0"/>
              <a:t>VETROC available (2 + 5 ordered )</a:t>
            </a:r>
            <a:endParaRPr lang="en-US" dirty="0"/>
          </a:p>
          <a:p>
            <a:r>
              <a:rPr lang="en-US" dirty="0" smtClean="0"/>
              <a:t>R&amp;D needed</a:t>
            </a:r>
          </a:p>
          <a:p>
            <a:pPr lvl="1"/>
            <a:r>
              <a:rPr lang="en-US" dirty="0" smtClean="0"/>
              <a:t>Trigger setup ( </a:t>
            </a:r>
            <a:r>
              <a:rPr lang="en-US" dirty="0" err="1" smtClean="0"/>
              <a:t>preRD</a:t>
            </a:r>
            <a:r>
              <a:rPr lang="en-US" dirty="0" smtClean="0"/>
              <a:t> request )</a:t>
            </a:r>
          </a:p>
          <a:p>
            <a:pPr lvl="1"/>
            <a:r>
              <a:rPr lang="en-US" dirty="0" err="1" smtClean="0"/>
              <a:t>Deadtime</a:t>
            </a:r>
            <a:r>
              <a:rPr lang="en-US" dirty="0" smtClean="0"/>
              <a:t> measurement for PVDIS ( on going )</a:t>
            </a:r>
          </a:p>
          <a:p>
            <a:pPr lvl="1"/>
            <a:r>
              <a:rPr lang="en-US" dirty="0" smtClean="0"/>
              <a:t>( High resolution TDC )</a:t>
            </a:r>
            <a:endParaRPr lang="en-US" dirty="0"/>
          </a:p>
          <a:p>
            <a:pPr lvl="1"/>
            <a:r>
              <a:rPr lang="en-US" dirty="0" smtClean="0"/>
              <a:t>VXS FADC readout ( ongoing DAQ funded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10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document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Add </a:t>
            </a:r>
            <a:r>
              <a:rPr lang="en-US" dirty="0"/>
              <a:t>parity specific requirements ?</a:t>
            </a:r>
          </a:p>
          <a:p>
            <a:pPr lvl="1"/>
            <a:r>
              <a:rPr lang="en-US" dirty="0" err="1"/>
              <a:t>Deadtime</a:t>
            </a:r>
            <a:endParaRPr lang="en-US" dirty="0"/>
          </a:p>
          <a:p>
            <a:pPr lvl="1"/>
            <a:r>
              <a:rPr lang="en-US" dirty="0"/>
              <a:t>Helicity</a:t>
            </a:r>
          </a:p>
          <a:p>
            <a:pPr lvl="1"/>
            <a:r>
              <a:rPr lang="en-US" dirty="0"/>
              <a:t>BPM/charge measurement</a:t>
            </a:r>
          </a:p>
          <a:p>
            <a:pPr lvl="1"/>
            <a:r>
              <a:rPr lang="en-US" dirty="0"/>
              <a:t>Pion trigger</a:t>
            </a:r>
          </a:p>
          <a:p>
            <a:r>
              <a:rPr lang="en-US" dirty="0"/>
              <a:t>Address comment :</a:t>
            </a:r>
          </a:p>
          <a:p>
            <a:pPr lvl="1"/>
            <a:r>
              <a:rPr lang="en-US" dirty="0"/>
              <a:t>L3 farm performance and cost</a:t>
            </a:r>
          </a:p>
          <a:p>
            <a:r>
              <a:rPr lang="en-US" dirty="0" smtClean="0"/>
              <a:t>Integrate new FADC fast readout</a:t>
            </a:r>
          </a:p>
          <a:p>
            <a:r>
              <a:rPr lang="en-US" dirty="0" smtClean="0"/>
              <a:t>TOF electronics options</a:t>
            </a:r>
            <a:endParaRPr lang="en-US" dirty="0"/>
          </a:p>
          <a:p>
            <a:r>
              <a:rPr lang="en-US" dirty="0"/>
              <a:t>New GEM </a:t>
            </a:r>
            <a:r>
              <a:rPr lang="en-US" dirty="0" smtClean="0"/>
              <a:t>chip option</a:t>
            </a:r>
            <a:endParaRPr lang="en-US" dirty="0"/>
          </a:p>
          <a:p>
            <a:r>
              <a:rPr lang="en-US" dirty="0"/>
              <a:t>Tape price</a:t>
            </a:r>
          </a:p>
          <a:p>
            <a:r>
              <a:rPr lang="en-US" dirty="0"/>
              <a:t>Network upgrade</a:t>
            </a:r>
          </a:p>
          <a:p>
            <a:endParaRPr lang="en-US" dirty="0"/>
          </a:p>
          <a:p>
            <a:r>
              <a:rPr lang="en-US" dirty="0"/>
              <a:t>Give total price with dependencies and project price</a:t>
            </a:r>
          </a:p>
          <a:p>
            <a:endParaRPr lang="en-US" dirty="0"/>
          </a:p>
          <a:p>
            <a:r>
              <a:rPr lang="en-US" dirty="0" smtClean="0"/>
              <a:t>Steve Wood summarizing </a:t>
            </a:r>
            <a:r>
              <a:rPr lang="en-US" dirty="0" err="1" smtClean="0"/>
              <a:t>preCDR</a:t>
            </a:r>
            <a:r>
              <a:rPr lang="en-US" dirty="0" smtClean="0"/>
              <a:t> and develop in contact with electronics and DAQ group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18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/>
          <a:lstStyle/>
          <a:p>
            <a:r>
              <a:rPr lang="en-US" dirty="0" smtClean="0"/>
              <a:t>PVDIS electron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Coincidence ECAL and Gas Cerenkov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27811"/>
              </p:ext>
            </p:extLst>
          </p:nvPr>
        </p:nvGraphicFramePr>
        <p:xfrm>
          <a:off x="1143000" y="1524000"/>
          <a:ext cx="7086600" cy="47318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Old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Hall</a:t>
                      </a:r>
                      <a:r>
                        <a:rPr lang="en-US" sz="2800" baseline="0" dirty="0" smtClean="0"/>
                        <a:t> D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3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ECAL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290 KHz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230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rates Cerenkov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1.9 MHz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803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Accidental 30</a:t>
                      </a:r>
                      <a:r>
                        <a:rPr lang="en-US" sz="2800" baseline="0" dirty="0" smtClean="0"/>
                        <a:t> ns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16.5 KHz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4.1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DIS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 KHz max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7.7 KHz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6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Total rate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27 KHz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12.1 KHz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3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FADC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readout scheme through VTP</a:t>
            </a:r>
          </a:p>
          <a:p>
            <a:pPr lvl="1"/>
            <a:r>
              <a:rPr lang="en-US" dirty="0" smtClean="0"/>
              <a:t>VME backplane 100 MB/s</a:t>
            </a:r>
          </a:p>
          <a:p>
            <a:pPr lvl="1"/>
            <a:r>
              <a:rPr lang="en-US" dirty="0" smtClean="0"/>
              <a:t>VXS 16x500 MB/s</a:t>
            </a:r>
          </a:p>
          <a:p>
            <a:pPr lvl="1"/>
            <a:endParaRPr lang="en-US" dirty="0"/>
          </a:p>
          <a:p>
            <a:r>
              <a:rPr lang="en-US" dirty="0" smtClean="0"/>
              <a:t>Can transfer a full ADC ( 16 channels * 20 samples =1.3 KB) up to 390 KHz, transfer is not a bottle neck any more</a:t>
            </a:r>
          </a:p>
          <a:p>
            <a:r>
              <a:rPr lang="en-US" dirty="0" smtClean="0"/>
              <a:t>GEM or SILO readout are limiting factor now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2015</Words>
  <Application>Microsoft Office PowerPoint</Application>
  <PresentationFormat>On-screen Show (4:3)</PresentationFormat>
  <Paragraphs>509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SoLID DAQ update  </vt:lpstr>
      <vt:lpstr>Overview</vt:lpstr>
      <vt:lpstr>Dead time correction PVDIS 1b.2 </vt:lpstr>
      <vt:lpstr>DAQ observations</vt:lpstr>
      <vt:lpstr>Recommendations 2c</vt:lpstr>
      <vt:lpstr>Hardware</vt:lpstr>
      <vt:lpstr>DAQ document summary</vt:lpstr>
      <vt:lpstr>PVDIS electron trigger</vt:lpstr>
      <vt:lpstr>Calorimeter FADC readout</vt:lpstr>
      <vt:lpstr>Deadtime measurement (1b.2)</vt:lpstr>
      <vt:lpstr>Dead time correction PVDIS 1b.2</vt:lpstr>
      <vt:lpstr>PowerPoint Presentation</vt:lpstr>
      <vt:lpstr>PowerPoint Presentation</vt:lpstr>
      <vt:lpstr>PowerPoint Presentation</vt:lpstr>
      <vt:lpstr>FADC deadtime measurement</vt:lpstr>
      <vt:lpstr>Measured asymmetry</vt:lpstr>
      <vt:lpstr>Deadtime measurement (1b.2)</vt:lpstr>
      <vt:lpstr>Cerenkov PMT readout</vt:lpstr>
      <vt:lpstr>TOF options </vt:lpstr>
      <vt:lpstr>GEM readout</vt:lpstr>
      <vt:lpstr>SIDIS event size</vt:lpstr>
      <vt:lpstr>Pre RD hardware : detector test stand</vt:lpstr>
      <vt:lpstr>Manpower</vt:lpstr>
      <vt:lpstr>L3 farm (2c1) </vt:lpstr>
      <vt:lpstr>L3 trigger (2c1) </vt:lpstr>
      <vt:lpstr>L3 trigger (2c1) </vt:lpstr>
      <vt:lpstr>LTO timeline</vt:lpstr>
      <vt:lpstr>Tape costs (2c2)</vt:lpstr>
      <vt:lpstr>Beam test</vt:lpstr>
      <vt:lpstr>Hardware</vt:lpstr>
      <vt:lpstr>Available in October</vt:lpstr>
      <vt:lpstr>Simulations needs</vt:lpstr>
      <vt:lpstr>Communication with other groups 2c3</vt:lpstr>
      <vt:lpstr>Forgotten recommendation</vt:lpstr>
      <vt:lpstr>Recommendations 2c</vt:lpstr>
      <vt:lpstr>Conclusion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DAQ review recommendation</dc:title>
  <dc:creator>camsonne</dc:creator>
  <cp:lastModifiedBy>Alexandre Camsonne</cp:lastModifiedBy>
  <cp:revision>108</cp:revision>
  <dcterms:created xsi:type="dcterms:W3CDTF">2015-05-14T14:01:54Z</dcterms:created>
  <dcterms:modified xsi:type="dcterms:W3CDTF">2016-08-27T19:44:09Z</dcterms:modified>
</cp:coreProperties>
</file>