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3" r:id="rId4"/>
    <p:sldId id="264" r:id="rId5"/>
    <p:sldId id="270" r:id="rId6"/>
    <p:sldId id="268" r:id="rId7"/>
    <p:sldId id="269" r:id="rId8"/>
    <p:sldId id="271" r:id="rId9"/>
    <p:sldId id="273" r:id="rId10"/>
    <p:sldId id="257" r:id="rId11"/>
    <p:sldId id="265" r:id="rId12"/>
    <p:sldId id="276" r:id="rId13"/>
    <p:sldId id="272" r:id="rId14"/>
    <p:sldId id="261" r:id="rId15"/>
    <p:sldId id="262" r:id="rId16"/>
    <p:sldId id="275" r:id="rId17"/>
    <p:sldId id="266" r:id="rId18"/>
    <p:sldId id="267" r:id="rId19"/>
    <p:sldId id="258" r:id="rId20"/>
    <p:sldId id="259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E992E-6ECD-3F4A-949F-87C09EFED1A3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5761-49B9-A14D-AB6C-D2611C3B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Scaled</a:t>
            </a:r>
            <a:r>
              <a:rPr lang="en-US" baseline="0" dirty="0" smtClean="0"/>
              <a:t> Compton to match Moller: scaling was -0.21% with a stats + point-to-point error of 0.29%; included this error in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DE7B-CE16-414C-8AB0-B49DED019F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9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5D44-8465-8349-84A5-C9560B74392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0A6B-D736-6A45-B95A-9D0BF8B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PVDIS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Systematics: Backgrounds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20" y="1367946"/>
            <a:ext cx="7458780" cy="50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Systematics: Pileup in </a:t>
            </a:r>
            <a:r>
              <a:rPr lang="en-US" dirty="0" err="1" smtClean="0"/>
              <a:t>ECal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03" y="1125653"/>
            <a:ext cx="5919003" cy="430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02" y="5062394"/>
            <a:ext cx="5256069" cy="1795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905" y="584482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photons deposit </a:t>
            </a:r>
            <a:r>
              <a:rPr lang="en-US" dirty="0" err="1" smtClean="0"/>
              <a:t>litte</a:t>
            </a:r>
            <a:r>
              <a:rPr lang="en-US" dirty="0" smtClean="0"/>
              <a:t>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blocks have very different pileup issues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3" y="1724917"/>
            <a:ext cx="7465197" cy="48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9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is a huge job and present resources are limited.</a:t>
            </a:r>
          </a:p>
          <a:p>
            <a:r>
              <a:rPr lang="en-US" dirty="0" smtClean="0"/>
              <a:t>Wire occupancies might be understood soon.</a:t>
            </a:r>
          </a:p>
          <a:p>
            <a:pPr lvl="1"/>
            <a:r>
              <a:rPr lang="en-US" dirty="0" smtClean="0"/>
              <a:t>Non-uniform background distribution</a:t>
            </a:r>
          </a:p>
          <a:p>
            <a:pPr lvl="1"/>
            <a:r>
              <a:rPr lang="en-US" dirty="0" smtClean="0"/>
              <a:t>Long anode strips</a:t>
            </a:r>
          </a:p>
          <a:p>
            <a:pPr lvl="1"/>
            <a:r>
              <a:rPr lang="en-US" dirty="0" smtClean="0"/>
              <a:t>Large background pulses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1213" y="5737507"/>
            <a:ext cx="611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a gradient is occupancy induce a systematic position shift?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3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Distribution: GEM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08" y="1879498"/>
            <a:ext cx="3204487" cy="3740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68" y="1860253"/>
            <a:ext cx="3622658" cy="39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Distribution: GEM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44" y="1709794"/>
            <a:ext cx="3578493" cy="3839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98" y="1874728"/>
            <a:ext cx="3679371" cy="40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LGC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major concern: random singles rate</a:t>
            </a:r>
          </a:p>
          <a:p>
            <a:r>
              <a:rPr lang="en-US" dirty="0" smtClean="0"/>
              <a:t>Major contribution: low energy, wide angle electrons</a:t>
            </a:r>
          </a:p>
          <a:p>
            <a:r>
              <a:rPr lang="en-US" dirty="0" smtClean="0"/>
              <a:t>Can this be reduced by optimizing the hardware?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 Background Asymmetries from Hyperons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energy Δ’s source of much </a:t>
            </a:r>
            <a:r>
              <a:rPr lang="en-US" dirty="0" err="1" smtClean="0"/>
              <a:t>γ</a:t>
            </a:r>
            <a:r>
              <a:rPr lang="en-US" dirty="0" smtClean="0"/>
              <a:t> background.</a:t>
            </a:r>
          </a:p>
          <a:p>
            <a:r>
              <a:rPr lang="en-US" dirty="0" smtClean="0"/>
              <a:t>Low energy hyperons might dominate asymmetry.</a:t>
            </a:r>
          </a:p>
          <a:p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’s from hyperons do not come from </a:t>
            </a:r>
            <a:r>
              <a:rPr lang="en-US" dirty="0" err="1" smtClean="0"/>
              <a:t>beamline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Fraction of π’s from hyperons. &lt;10%?</a:t>
            </a:r>
          </a:p>
          <a:p>
            <a:r>
              <a:rPr lang="en-US" dirty="0" smtClean="0"/>
              <a:t>Asymmetry of decay. 0.5</a:t>
            </a:r>
          </a:p>
          <a:p>
            <a:r>
              <a:rPr lang="en-US" dirty="0" smtClean="0"/>
              <a:t>Asymmetry in photon energy. &lt;20%?? </a:t>
            </a:r>
          </a:p>
          <a:p>
            <a:r>
              <a:rPr lang="en-US" dirty="0" smtClean="0"/>
              <a:t>Polarization of parent photon.? &lt;10%?</a:t>
            </a:r>
          </a:p>
          <a:p>
            <a:r>
              <a:rPr lang="en-US" dirty="0" smtClean="0"/>
              <a:t>Cancellation from Σ’s.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Polarization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44" y="1676196"/>
            <a:ext cx="4551925" cy="51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Calibration by Elastic Scattering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92" y="1187043"/>
            <a:ext cx="2735232" cy="317363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503588" y="2773859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6.6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18" y="3970891"/>
            <a:ext cx="2428430" cy="296903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2922"/>
            <a:ext cx="2562312" cy="307477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402062" y="48072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get 200/cm/sector at 50uA</a:t>
            </a:r>
          </a:p>
          <a:p>
            <a:r>
              <a:rPr lang="de-DE" b="1" dirty="0"/>
              <a:t>E [</a:t>
            </a:r>
            <a:r>
              <a:rPr lang="de-DE" b="1" dirty="0" err="1"/>
              <a:t>GeV</a:t>
            </a:r>
            <a:r>
              <a:rPr lang="de-DE" b="1" dirty="0"/>
              <a:t>]	t [</a:t>
            </a:r>
            <a:r>
              <a:rPr lang="de-DE" b="1" dirty="0" err="1"/>
              <a:t>hrs</a:t>
            </a:r>
            <a:r>
              <a:rPr lang="de-DE" b="1" dirty="0"/>
              <a:t>]	</a:t>
            </a:r>
          </a:p>
          <a:p>
            <a:r>
              <a:rPr lang="de-DE" dirty="0"/>
              <a:t>4.4	0.006	</a:t>
            </a:r>
          </a:p>
          <a:p>
            <a:r>
              <a:rPr lang="de-DE" dirty="0"/>
              <a:t>8.8	1.6	</a:t>
            </a:r>
          </a:p>
          <a:p>
            <a:r>
              <a:rPr lang="de-DE" dirty="0"/>
              <a:t>11	6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936" y="4807228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4.4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Energy (MOLLER)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06" y="1417638"/>
            <a:ext cx="749439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need to do for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useful tracking analysis is unrealistic</a:t>
            </a:r>
          </a:p>
          <a:p>
            <a:r>
              <a:rPr lang="en-US" dirty="0" smtClean="0"/>
              <a:t>Understanding GEM occupancy is enough (month time scale)</a:t>
            </a:r>
          </a:p>
          <a:p>
            <a:r>
              <a:rPr lang="en-US" dirty="0" smtClean="0"/>
              <a:t>Reducing the acceptance of HGC for wide angle, low E electrons and positrons must be done: no estimate.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5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Rates </a:t>
            </a:r>
            <a:r>
              <a:rPr lang="en-US" dirty="0" err="1" smtClean="0"/>
              <a:t>vs</a:t>
            </a:r>
            <a:r>
              <a:rPr lang="en-US" dirty="0" smtClean="0"/>
              <a:t> Energy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86" y="1556045"/>
            <a:ext cx="7181413" cy="487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3331" y="265706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4.4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8869" y="4598765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6.6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1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 Plan: Use Tracks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60520" y="2511073"/>
            <a:ext cx="1518212" cy="2452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22597" y="3416226"/>
            <a:ext cx="1824786" cy="72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09434" y="3416226"/>
            <a:ext cx="2832067" cy="1240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09434" y="2730061"/>
            <a:ext cx="3021845" cy="686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8358" y="3489222"/>
            <a:ext cx="4072921" cy="1474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58358" y="2511073"/>
            <a:ext cx="3883143" cy="978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9025" y="3985597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17434" y="3489222"/>
            <a:ext cx="7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GEM’s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31279" y="2492122"/>
            <a:ext cx="78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82231" y="5103673"/>
            <a:ext cx="2381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If tracks were straight,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alignment would be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simple.  Tracks are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approximately straight.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8089" y="5286912"/>
            <a:ext cx="21673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Problem: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know alignment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GEM package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relative to beam axis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(2 angles, 2positions)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429" y="1446836"/>
            <a:ext cx="3326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Due to the symmetry of the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apparatus, the Q2 is independent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misalignments. (ROM)  Issue is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estimating second order effects.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(Different from SBS)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78" y="4963747"/>
            <a:ext cx="3138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GEMs are mounted so that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relative positions of all anode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strips are precisely known.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(Don’t mount GEM’s separately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on baffles.) </a:t>
            </a:r>
          </a:p>
        </p:txBody>
      </p:sp>
    </p:spTree>
    <p:extLst>
      <p:ext uri="{BB962C8B-B14F-4D97-AF65-F5344CB8AC3E}">
        <p14:creationId xmlns:p14="http://schemas.microsoft.com/office/powerpoint/2010/main" val="181934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Systematics: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 good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2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5927297"/>
            <a:ext cx="1895846" cy="394575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751" y="40596"/>
            <a:ext cx="8229600" cy="52635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Qweak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Beam </a:t>
            </a:r>
            <a:r>
              <a:rPr lang="en-US" sz="2400" dirty="0" err="1" smtClean="0">
                <a:solidFill>
                  <a:srgbClr val="000090"/>
                </a:solidFill>
                <a:latin typeface="+mn-lt"/>
              </a:rPr>
              <a:t>Polarimetry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3600" cy="365125"/>
          </a:xfrm>
        </p:spPr>
        <p:txBody>
          <a:bodyPr/>
          <a:lstStyle/>
          <a:p>
            <a:fld id="{6959A47C-C55B-4023-A90F-619EB3286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212725"/>
          </a:xfrm>
        </p:spPr>
        <p:txBody>
          <a:bodyPr/>
          <a:lstStyle/>
          <a:p>
            <a:fld id="{7A9A4BCA-9E6D-AD41-BD80-DD1CC07C55BE}" type="datetime1">
              <a:rPr lang="en-US" smtClean="0"/>
              <a:t>8/25/16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5100" y="62738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Compton: A. Narayan et al, Phys. Rev. X 6.011013 (2016)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4893"/>
          <a:stretch/>
        </p:blipFill>
        <p:spPr>
          <a:xfrm>
            <a:off x="247202" y="937939"/>
            <a:ext cx="8604697" cy="2834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568607"/>
            <a:ext cx="32766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Preliminary Run 2 Polarization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0693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Compton  (</a:t>
            </a:r>
            <a:r>
              <a:rPr lang="en-US" dirty="0" err="1" smtClean="0">
                <a:solidFill>
                  <a:srgbClr val="0432FF"/>
                </a:solidFill>
              </a:rPr>
              <a:t>E</a:t>
            </a:r>
            <a:r>
              <a:rPr lang="en-US" baseline="-25000" dirty="0" err="1" smtClean="0">
                <a:solidFill>
                  <a:srgbClr val="0432FF"/>
                </a:solidFill>
              </a:rPr>
              <a:t>det</a:t>
            </a:r>
            <a:r>
              <a:rPr lang="en-US" dirty="0" smtClean="0">
                <a:solidFill>
                  <a:srgbClr val="0432FF"/>
                </a:solidFill>
              </a:rPr>
              <a:t>)  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nb-NO" dirty="0" smtClean="0">
                <a:solidFill>
                  <a:srgbClr val="FF0000"/>
                </a:solidFill>
              </a:rPr>
              <a:t>ø</a:t>
            </a:r>
            <a:r>
              <a:rPr lang="en-US" dirty="0" err="1" smtClean="0">
                <a:solidFill>
                  <a:srgbClr val="FF0000"/>
                </a:solidFill>
              </a:rPr>
              <a:t>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321872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(see Bob Michaels’ talk)</a:t>
            </a:r>
            <a:endParaRPr lang="en-U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6403" y="3541569"/>
                <a:ext cx="8559800" cy="26862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00"/>
                    </a:solidFill>
                  </a:rPr>
                  <a:t>Good agreement between M</a:t>
                </a:r>
                <a:r>
                  <a:rPr lang="nb-NO" sz="2000" dirty="0" smtClean="0"/>
                  <a:t>ø</a:t>
                </a:r>
                <a:r>
                  <a:rPr lang="en-US" sz="2000" dirty="0" err="1" smtClean="0">
                    <a:solidFill>
                      <a:srgbClr val="003300"/>
                    </a:solidFill>
                  </a:rPr>
                  <a:t>ller</a:t>
                </a:r>
                <a:r>
                  <a:rPr lang="en-US" sz="2000" dirty="0" smtClean="0">
                    <a:solidFill>
                      <a:srgbClr val="003300"/>
                    </a:solidFill>
                  </a:rPr>
                  <a:t> </a:t>
                </a:r>
                <a:r>
                  <a:rPr lang="en-US" sz="2000" dirty="0">
                    <a:solidFill>
                      <a:srgbClr val="003300"/>
                    </a:solidFill>
                  </a:rPr>
                  <a:t>&amp;</a:t>
                </a:r>
                <a:r>
                  <a:rPr lang="en-US" sz="2000" dirty="0" smtClean="0">
                    <a:solidFill>
                      <a:srgbClr val="003300"/>
                    </a:solidFill>
                  </a:rPr>
                  <a:t> Compton (electron detector)      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00"/>
                    </a:solidFill>
                  </a:rPr>
                  <a:t>	Compton photon detector:   issues with PbWO</a:t>
                </a:r>
                <a:r>
                  <a:rPr lang="en-US" sz="2000" baseline="-25000" dirty="0" smtClean="0">
                    <a:solidFill>
                      <a:srgbClr val="003300"/>
                    </a:solidFill>
                  </a:rPr>
                  <a:t>4 </a:t>
                </a:r>
                <a:r>
                  <a:rPr lang="en-US" sz="2000" dirty="0" smtClean="0">
                    <a:solidFill>
                      <a:srgbClr val="003300"/>
                    </a:solidFill>
                  </a:rPr>
                  <a:t>calorimeter  </a:t>
                </a:r>
                <a:r>
                  <a:rPr lang="en-US" sz="1600" i="1" dirty="0" smtClean="0">
                    <a:solidFill>
                      <a:srgbClr val="003300"/>
                    </a:solidFill>
                  </a:rPr>
                  <a:t>(afterglow?)</a:t>
                </a:r>
              </a:p>
              <a:p>
                <a:pPr marL="0" indent="0">
                  <a:buNone/>
                </a:pPr>
                <a:r>
                  <a:rPr lang="nb-NO" sz="2000" dirty="0" err="1" smtClean="0"/>
                  <a:t>Systematic</a:t>
                </a:r>
                <a:r>
                  <a:rPr lang="nb-NO" sz="2000" dirty="0" err="1"/>
                  <a:t>s</a:t>
                </a:r>
                <a:r>
                  <a:rPr lang="nb-NO" sz="2000" dirty="0" smtClean="0"/>
                  <a:t>:  </a:t>
                </a:r>
              </a:p>
              <a:p>
                <a:pPr marL="0" indent="0">
                  <a:buNone/>
                </a:pPr>
                <a:r>
                  <a:rPr lang="nb-NO" sz="2000" dirty="0"/>
                  <a:t> </a:t>
                </a:r>
                <a:r>
                  <a:rPr lang="nb-NO" sz="2000" dirty="0" smtClean="0"/>
                  <a:t> -     </a:t>
                </a:r>
                <a:r>
                  <a:rPr lang="nb-NO" sz="2000" dirty="0" err="1" smtClean="0"/>
                  <a:t>Compton</a:t>
                </a:r>
                <a:r>
                  <a:rPr lang="nb-NO" sz="2000" dirty="0" smtClean="0"/>
                  <a:t> (</a:t>
                </a:r>
                <a:r>
                  <a:rPr lang="nb-NO" sz="2000" dirty="0" err="1" smtClean="0"/>
                  <a:t>E</a:t>
                </a:r>
                <a:r>
                  <a:rPr lang="nb-NO" sz="2000" baseline="-25000" dirty="0" err="1" smtClean="0"/>
                  <a:t>det</a:t>
                </a:r>
                <a:r>
                  <a:rPr lang="nb-NO" sz="2000" dirty="0" smtClean="0"/>
                  <a:t>) : </a:t>
                </a:r>
                <a14:m>
                  <m:oMath xmlns="" xmlns:m="http://schemas.openxmlformats.org/officeDocument/2006/math">
                    <m:r>
                      <a:rPr lang="en-CA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nb-NO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</m:oMath>
                </a14:m>
                <a:r>
                  <a:rPr lang="nb-NO" sz="2000" dirty="0" smtClean="0"/>
                  <a:t>P/P </a:t>
                </a:r>
                <a:r>
                  <a:rPr lang="nb-NO" sz="2000" dirty="0"/>
                  <a:t>= </a:t>
                </a:r>
                <a:r>
                  <a:rPr lang="nb-NO" sz="2000" dirty="0" smtClean="0"/>
                  <a:t>0.42% </a:t>
                </a:r>
                <a:r>
                  <a:rPr lang="nb-NO" sz="2000" dirty="0"/>
                  <a:t/>
                </a:r>
                <a:br>
                  <a:rPr lang="nb-NO" sz="2000" dirty="0"/>
                </a:br>
                <a:r>
                  <a:rPr lang="nb-NO" sz="2000" dirty="0" smtClean="0"/>
                  <a:t>  -     </a:t>
                </a:r>
                <a:r>
                  <a:rPr lang="nb-NO" sz="2000" dirty="0"/>
                  <a:t>Møller: </a:t>
                </a:r>
                <a:r>
                  <a:rPr lang="nb-NO" sz="2000" dirty="0" smtClean="0"/>
                  <a:t>               </a:t>
                </a:r>
                <a14:m>
                  <m:oMath xmlns="" xmlns:m="http://schemas.openxmlformats.org/officeDocument/2006/math">
                    <m:r>
                      <a:rPr lang="en-CA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nb-NO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</m:oMath>
                </a14:m>
                <a:r>
                  <a:rPr lang="nb-NO" sz="2000" dirty="0" smtClean="0"/>
                  <a:t>P/P </a:t>
                </a:r>
                <a:r>
                  <a:rPr lang="nb-NO" sz="2000" dirty="0"/>
                  <a:t>= </a:t>
                </a:r>
                <a:r>
                  <a:rPr lang="nb-NO" sz="2000" dirty="0" smtClean="0"/>
                  <a:t>0.65%</a:t>
                </a:r>
              </a:p>
              <a:p>
                <a:pPr marL="0" indent="0">
                  <a:buNone/>
                </a:pPr>
                <a:r>
                  <a:rPr lang="nb-NO" sz="2000" dirty="0"/>
                  <a:t> 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Combined</a:t>
                </a:r>
                <a:r>
                  <a:rPr lang="nb-NO" sz="2000" dirty="0" smtClean="0"/>
                  <a:t> Total:       </a:t>
                </a:r>
                <a14:m>
                  <m:oMath xmlns="" xmlns:m="http://schemas.openxmlformats.org/officeDocument/2006/math">
                    <m:r>
                      <a:rPr lang="nb-NO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</m:oMath>
                </a14:m>
                <a:r>
                  <a:rPr lang="nb-NO" sz="2000" dirty="0"/>
                  <a:t>P/P = </a:t>
                </a:r>
                <a:r>
                  <a:rPr lang="nb-NO" sz="2000" dirty="0" smtClean="0"/>
                  <a:t>0.61%  </a:t>
                </a:r>
                <a:r>
                  <a:rPr lang="nb-NO" sz="1800" i="1" dirty="0" smtClean="0"/>
                  <a:t>(</a:t>
                </a:r>
                <a:r>
                  <a:rPr lang="nb-NO" sz="1800" i="1" dirty="0" err="1" smtClean="0"/>
                  <a:t>systematics</a:t>
                </a:r>
                <a:r>
                  <a:rPr lang="nb-NO" sz="1800" i="1" dirty="0" smtClean="0"/>
                  <a:t> + </a:t>
                </a:r>
                <a:r>
                  <a:rPr lang="nb-NO" sz="1800" i="1" dirty="0" err="1" smtClean="0"/>
                  <a:t>statistics</a:t>
                </a:r>
                <a:r>
                  <a:rPr lang="nb-NO" sz="1800" i="1" dirty="0"/>
                  <a:t> </a:t>
                </a:r>
                <a:r>
                  <a:rPr lang="nb-NO" sz="1800" i="1" dirty="0" smtClean="0"/>
                  <a:t>+ </a:t>
                </a:r>
                <a:r>
                  <a:rPr lang="nb-NO" sz="1800" i="1" dirty="0" err="1" smtClean="0"/>
                  <a:t>scaling</a:t>
                </a:r>
                <a:r>
                  <a:rPr lang="nb-NO" sz="1800" i="1" dirty="0" smtClean="0"/>
                  <a:t>)</a:t>
                </a:r>
              </a:p>
              <a:p>
                <a:pPr marL="0" indent="0">
                  <a:buNone/>
                </a:pPr>
                <a:r>
                  <a:rPr lang="nb-NO" sz="2000" dirty="0"/>
                  <a:t/>
                </a:r>
                <a:br>
                  <a:rPr lang="nb-NO" sz="2000" dirty="0"/>
                </a:br>
                <a:endParaRPr lang="nb-NO" sz="2000" dirty="0"/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33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33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00"/>
                    </a:solidFill>
                  </a:rPr>
                  <a:t>0.62% systematic uncertainty (combined)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6403" y="3541569"/>
                <a:ext cx="8559800" cy="2686269"/>
              </a:xfrm>
              <a:blipFill rotWithShape="1">
                <a:blip r:embed="rId4"/>
                <a:stretch>
                  <a:fillRect b="-8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76544" y="4922302"/>
            <a:ext cx="282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Serious progress!!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46630" y="5372526"/>
            <a:ext cx="729914" cy="554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833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progress in </a:t>
            </a:r>
            <a:r>
              <a:rPr lang="en-US" dirty="0" err="1" smtClean="0"/>
              <a:t>Jlab</a:t>
            </a:r>
            <a:r>
              <a:rPr lang="en-US" dirty="0" smtClean="0"/>
              <a:t> Hall 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02A-54DD-3E4A-9FE6-13D8AD8C6098}" type="datetime1">
              <a:rPr lang="en-US" smtClean="0"/>
              <a:t>8/25/16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0D8-C663-1D46-856C-646C5A9254D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218" r="9326" b="2439"/>
          <a:stretch/>
        </p:blipFill>
        <p:spPr>
          <a:xfrm>
            <a:off x="1073498" y="2087695"/>
            <a:ext cx="3107432" cy="20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r="5299" b="8362"/>
          <a:stretch/>
        </p:blipFill>
        <p:spPr>
          <a:xfrm>
            <a:off x="1073498" y="4323981"/>
            <a:ext cx="3034603" cy="2397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53" y="2788458"/>
            <a:ext cx="3972664" cy="319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9399" y="1649716"/>
            <a:ext cx="299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Compton spectrometer works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at high energy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498" y="1405605"/>
            <a:ext cx="267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Magnetization of Fe target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9399" y="6356350"/>
            <a:ext cx="171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Michaels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5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and Efficiencies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Acceptances: given in statistics plot?</a:t>
            </a:r>
          </a:p>
          <a:p>
            <a:r>
              <a:rPr lang="en-US" dirty="0" smtClean="0"/>
              <a:t>Loss in efficiency due to losses in tracking X LGC X </a:t>
            </a:r>
            <a:r>
              <a:rPr lang="en-US" dirty="0" err="1" smtClean="0"/>
              <a:t>ECal</a:t>
            </a:r>
            <a:r>
              <a:rPr lang="en-US" dirty="0" smtClean="0"/>
              <a:t> ignored in Pre-CDR: use 80%?</a:t>
            </a:r>
          </a:p>
          <a:p>
            <a:r>
              <a:rPr lang="en-US" dirty="0" smtClean="0"/>
              <a:t>Question: do backgrounds introduce loss of efficiency and systematic errors?</a:t>
            </a:r>
          </a:p>
          <a:p>
            <a:r>
              <a:rPr lang="en-US" dirty="0" smtClean="0"/>
              <a:t>Recent progress with </a:t>
            </a:r>
            <a:r>
              <a:rPr lang="en-US" dirty="0" err="1" smtClean="0"/>
              <a:t>ECal</a:t>
            </a:r>
            <a:r>
              <a:rPr lang="en-US" dirty="0" smtClean="0"/>
              <a:t>: looks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5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3" y="554772"/>
            <a:ext cx="8657867" cy="58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520</Words>
  <Application>Microsoft Macintosh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PVDIS Response</vt:lpstr>
      <vt:lpstr>Q2 Calibration by Elastic Scattering</vt:lpstr>
      <vt:lpstr>Elastic Rates vs Energy</vt:lpstr>
      <vt:lpstr>Alignment Plan: Use Tracks</vt:lpstr>
      <vt:lpstr>Systematics: Polarimetry</vt:lpstr>
      <vt:lpstr>Qweak Beam Polarimetry</vt:lpstr>
      <vt:lpstr>Polarimetry progress in Jlab Hall A</vt:lpstr>
      <vt:lpstr>Acceptance and Efficiencies</vt:lpstr>
      <vt:lpstr>PowerPoint Presentation</vt:lpstr>
      <vt:lpstr>Systematics: Backgrounds</vt:lpstr>
      <vt:lpstr>Systematics: Pileup in ECal</vt:lpstr>
      <vt:lpstr>Different blocks have very different pileup issues</vt:lpstr>
      <vt:lpstr>Tracking Issues</vt:lpstr>
      <vt:lpstr>Non-uniform Distribution: GEM 2</vt:lpstr>
      <vt:lpstr>Non-uniform Distribution: GEM 4</vt:lpstr>
      <vt:lpstr>LGC Systematics</vt:lpstr>
      <vt:lpstr>PV Background Asymmetries from Hyperons</vt:lpstr>
      <vt:lpstr>Estimated size</vt:lpstr>
      <vt:lpstr>Photon Polarization</vt:lpstr>
      <vt:lpstr>Pion Energy (MOLLER)</vt:lpstr>
      <vt:lpstr>What do we need to do for response?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Souder</dc:creator>
  <cp:lastModifiedBy>Paul Souder</cp:lastModifiedBy>
  <cp:revision>24</cp:revision>
  <dcterms:created xsi:type="dcterms:W3CDTF">2016-08-22T15:35:43Z</dcterms:created>
  <dcterms:modified xsi:type="dcterms:W3CDTF">2016-08-26T16:27:59Z</dcterms:modified>
</cp:coreProperties>
</file>