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70" r:id="rId5"/>
    <p:sldId id="272" r:id="rId6"/>
    <p:sldId id="273" r:id="rId7"/>
    <p:sldId id="271" r:id="rId8"/>
    <p:sldId id="261" r:id="rId9"/>
    <p:sldId id="263" r:id="rId10"/>
    <p:sldId id="264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0" autoAdjust="0"/>
    <p:restoredTop sz="94660"/>
  </p:normalViewPr>
  <p:slideViewPr>
    <p:cSldViewPr>
      <p:cViewPr>
        <p:scale>
          <a:sx n="70" d="100"/>
          <a:sy n="70" d="100"/>
        </p:scale>
        <p:origin x="-2348" y="-10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8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8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6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5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6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4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3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A4610-B224-46F8-AF55-2FE36B2CF435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BE78C-E29F-4B76-932E-254E37B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6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TOF readout for </a:t>
            </a:r>
            <a:r>
              <a:rPr lang="en-US" dirty="0" err="1" smtClean="0"/>
              <a:t>SoLID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Alexandre </a:t>
            </a:r>
            <a:r>
              <a:rPr lang="en-US" dirty="0" err="1" smtClean="0"/>
              <a:t>Camsonne</a:t>
            </a:r>
            <a:endParaRPr lang="en-US" dirty="0" smtClean="0"/>
          </a:p>
          <a:p>
            <a:r>
              <a:rPr lang="en-US" dirty="0" smtClean="0"/>
              <a:t>August 27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7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high resolution TDC with VETROC</a:t>
            </a:r>
          </a:p>
          <a:p>
            <a:r>
              <a:rPr lang="en-US" dirty="0" smtClean="0"/>
              <a:t>Test stand for : additional test run in 11 GeV background environment, better PID ( concern for pion efficiency )</a:t>
            </a:r>
          </a:p>
          <a:p>
            <a:r>
              <a:rPr lang="en-US" dirty="0" smtClean="0"/>
              <a:t>Test sampling chips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2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Electronics is not a limiting factor for timing resolution ( up to 1 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Baseline : A/D and VETROC for trigger and readout 20 </a:t>
            </a:r>
            <a:r>
              <a:rPr lang="en-US" dirty="0" err="1" smtClean="0"/>
              <a:t>ps</a:t>
            </a:r>
            <a:r>
              <a:rPr lang="en-US" dirty="0" smtClean="0"/>
              <a:t> resolution</a:t>
            </a:r>
          </a:p>
          <a:p>
            <a:r>
              <a:rPr lang="en-US" dirty="0" err="1" smtClean="0"/>
              <a:t>Additionnal</a:t>
            </a:r>
            <a:r>
              <a:rPr lang="en-US" dirty="0" smtClean="0"/>
              <a:t> development for better than 20 </a:t>
            </a:r>
            <a:r>
              <a:rPr lang="en-US" dirty="0" err="1" smtClean="0"/>
              <a:t>ps</a:t>
            </a:r>
            <a:endParaRPr lang="en-US" dirty="0" smtClean="0"/>
          </a:p>
          <a:p>
            <a:r>
              <a:rPr lang="en-US" dirty="0" smtClean="0"/>
              <a:t>Need simulation to determine the need of sampling electronics</a:t>
            </a:r>
          </a:p>
          <a:p>
            <a:r>
              <a:rPr lang="en-US" dirty="0" smtClean="0"/>
              <a:t>Sampling electronics is better in term of timing and background but need to evaluate </a:t>
            </a:r>
            <a:r>
              <a:rPr lang="en-US" dirty="0" smtClean="0"/>
              <a:t>additional </a:t>
            </a:r>
            <a:r>
              <a:rPr lang="en-US" dirty="0" smtClean="0"/>
              <a:t>cost and data size</a:t>
            </a:r>
          </a:p>
          <a:p>
            <a:r>
              <a:rPr lang="en-US" dirty="0" smtClean="0"/>
              <a:t>Would work for MRPC or LAPPD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1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Amplifier Discriminators front end</a:t>
            </a:r>
          </a:p>
          <a:p>
            <a:pPr lvl="1"/>
            <a:r>
              <a:rPr lang="en-US" dirty="0" smtClean="0"/>
              <a:t>NINO (CERN) (8 channels – 32 channels version 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GSI </a:t>
            </a:r>
            <a:r>
              <a:rPr lang="en-US" dirty="0" err="1" smtClean="0"/>
              <a:t>Padiwa</a:t>
            </a:r>
            <a:r>
              <a:rPr lang="en-US" dirty="0" smtClean="0"/>
              <a:t> (16 channels) 150 $ for 16 channels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MAROC ( Omega IN2P3)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Need to check timing performance of discrimination and amplification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7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HPTDC 25 </a:t>
            </a:r>
            <a:r>
              <a:rPr lang="en-US" dirty="0" err="1" smtClean="0"/>
              <a:t>ps</a:t>
            </a:r>
            <a:endParaRPr lang="en-US" dirty="0" smtClean="0"/>
          </a:p>
          <a:p>
            <a:pPr lvl="1"/>
            <a:r>
              <a:rPr lang="en-US" dirty="0" smtClean="0"/>
              <a:t>V1290 (32 channels about 10 K$ )</a:t>
            </a:r>
          </a:p>
          <a:p>
            <a:pPr lvl="1"/>
            <a:r>
              <a:rPr lang="en-US" dirty="0" smtClean="0"/>
              <a:t>CAEN planning to develop better TDC</a:t>
            </a:r>
          </a:p>
          <a:p>
            <a:r>
              <a:rPr lang="en-US" dirty="0" smtClean="0"/>
              <a:t>FPGA TDCs</a:t>
            </a:r>
          </a:p>
          <a:p>
            <a:r>
              <a:rPr lang="en-US" dirty="0" smtClean="0"/>
              <a:t>TRB3 11 </a:t>
            </a:r>
            <a:r>
              <a:rPr lang="en-US" dirty="0" err="1" smtClean="0"/>
              <a:t>ps</a:t>
            </a:r>
            <a:r>
              <a:rPr lang="en-US" dirty="0" smtClean="0"/>
              <a:t> ( 192 channels / 2300 euros )</a:t>
            </a:r>
          </a:p>
          <a:p>
            <a:r>
              <a:rPr lang="en-US" dirty="0" smtClean="0"/>
              <a:t>VETROC JLAB 20 </a:t>
            </a:r>
            <a:r>
              <a:rPr lang="en-US" dirty="0" err="1" smtClean="0"/>
              <a:t>ps</a:t>
            </a:r>
            <a:r>
              <a:rPr lang="en-US" dirty="0" smtClean="0"/>
              <a:t> ( need development ) 128 channels about 6 K</a:t>
            </a:r>
            <a:r>
              <a:rPr lang="en-US" dirty="0" smtClean="0"/>
              <a:t>$ ( 5 board ordered for Compton, can test TDC 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chip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922531"/>
              </p:ext>
            </p:extLst>
          </p:nvPr>
        </p:nvGraphicFramePr>
        <p:xfrm>
          <a:off x="152400" y="1828800"/>
          <a:ext cx="8915400" cy="358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353"/>
                <a:gridCol w="1395454"/>
                <a:gridCol w="1340078"/>
                <a:gridCol w="1140729"/>
                <a:gridCol w="1317929"/>
                <a:gridCol w="1240404"/>
                <a:gridCol w="1395453"/>
              </a:tblGrid>
              <a:tr h="9536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Sampling Frequency</a:t>
                      </a:r>
                    </a:p>
                    <a:p>
                      <a:pPr algn="ctr"/>
                      <a:r>
                        <a:rPr lang="en-US" dirty="0" smtClean="0"/>
                        <a:t>(GHz)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</a:p>
                    <a:p>
                      <a:pPr algn="ctr"/>
                      <a:r>
                        <a:rPr lang="en-US" dirty="0" smtClean="0"/>
                        <a:t>GHz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samples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channels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Readout frequency (MHz)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Resolution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</a:tr>
              <a:tr h="490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PSEC4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to 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to 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</a:tr>
              <a:tr h="6675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to 8.2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– 8 (at 10 GHz)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490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DRS4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 to 5 GHZ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490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DRS5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5? </a:t>
                      </a:r>
                      <a:endParaRPr lang="en-US" dirty="0"/>
                    </a:p>
                  </a:txBody>
                  <a:tcPr anchor="ctr"/>
                </a:tc>
              </a:tr>
              <a:tr h="490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PSEC5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to 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 to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32768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5?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791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Latest generation with multilevel analog buffer : dead time less up to a few MHz and allow for L2 ( DRS5 )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7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PSEC5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Interesting option</a:t>
            </a:r>
          </a:p>
          <a:p>
            <a:r>
              <a:rPr lang="en-US" dirty="0" smtClean="0"/>
              <a:t>Developed by University of Hawaii for HEP</a:t>
            </a:r>
          </a:p>
          <a:p>
            <a:pPr lvl="1"/>
            <a:r>
              <a:rPr lang="en-US" dirty="0" smtClean="0"/>
              <a:t>Belle II </a:t>
            </a:r>
          </a:p>
          <a:p>
            <a:r>
              <a:rPr lang="en-US" dirty="0" smtClean="0"/>
              <a:t>Reasonable radiation hardness 10 to 20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/>
              <a:t>Funding by both HEP and NP</a:t>
            </a:r>
          </a:p>
          <a:p>
            <a:r>
              <a:rPr lang="en-US" dirty="0" smtClean="0"/>
              <a:t>P5p : prototype for 2017</a:t>
            </a:r>
          </a:p>
          <a:p>
            <a:r>
              <a:rPr lang="en-US" dirty="0" smtClean="0"/>
              <a:t>Commercialization and mass production being studied</a:t>
            </a:r>
          </a:p>
          <a:p>
            <a:r>
              <a:rPr lang="en-US" dirty="0" smtClean="0"/>
              <a:t>Standardization of readout ( similar to SRS for TOF)</a:t>
            </a:r>
          </a:p>
          <a:p>
            <a:r>
              <a:rPr lang="en-US" dirty="0" smtClean="0"/>
              <a:t>Could go down to 15 $ per channel about 3K$ per wafer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5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450"/>
            <a:ext cx="879357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90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chips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8760"/>
            <a:ext cx="8651875" cy="345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3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 for TOF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Effect of background on TOF</a:t>
            </a:r>
          </a:p>
          <a:p>
            <a:pPr lvl="1"/>
            <a:r>
              <a:rPr lang="en-US" dirty="0" smtClean="0"/>
              <a:t>Pile-up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n</a:t>
            </a:r>
            <a:r>
              <a:rPr lang="en-US" dirty="0" smtClean="0"/>
              <a:t>eed to record waveform :</a:t>
            </a:r>
          </a:p>
          <a:p>
            <a:pPr lvl="1"/>
            <a:r>
              <a:rPr lang="en-US" dirty="0" err="1" smtClean="0"/>
              <a:t>Deadtime</a:t>
            </a:r>
            <a:r>
              <a:rPr lang="en-US" dirty="0" smtClean="0"/>
              <a:t> ( sampling chip have </a:t>
            </a:r>
            <a:r>
              <a:rPr lang="en-US" dirty="0" err="1" smtClean="0"/>
              <a:t>deadtime</a:t>
            </a:r>
            <a:r>
              <a:rPr lang="en-US" dirty="0" smtClean="0"/>
              <a:t>, wait for new generation chip DRS5 prototype 2018 )</a:t>
            </a:r>
          </a:p>
          <a:p>
            <a:pPr lvl="1"/>
            <a:r>
              <a:rPr lang="en-US" dirty="0" smtClean="0"/>
              <a:t>Event size</a:t>
            </a:r>
          </a:p>
          <a:p>
            <a:pPr lvl="2"/>
            <a:r>
              <a:rPr lang="en-US" dirty="0" smtClean="0"/>
              <a:t>Occupancy</a:t>
            </a:r>
          </a:p>
          <a:p>
            <a:pPr lvl="2"/>
            <a:r>
              <a:rPr lang="en-US" dirty="0" smtClean="0"/>
              <a:t>Data reduction</a:t>
            </a:r>
          </a:p>
          <a:p>
            <a:r>
              <a:rPr lang="en-US" dirty="0" smtClean="0"/>
              <a:t>Cost ( develop new electronics 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5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PreRD</a:t>
            </a:r>
            <a:r>
              <a:rPr lang="en-US" dirty="0" smtClean="0"/>
              <a:t>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65837"/>
            <a:ext cx="8229600" cy="4525963"/>
          </a:xfrm>
        </p:spPr>
        <p:txBody>
          <a:bodyPr anchor="ctr"/>
          <a:lstStyle/>
          <a:p>
            <a:r>
              <a:rPr lang="en-US" dirty="0" smtClean="0"/>
              <a:t>66 K$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552545"/>
              </p:ext>
            </p:extLst>
          </p:nvPr>
        </p:nvGraphicFramePr>
        <p:xfrm>
          <a:off x="1676400" y="1371600"/>
          <a:ext cx="6035040" cy="4879328"/>
        </p:xfrm>
        <a:graphic>
          <a:graphicData uri="http://schemas.openxmlformats.org/drawingml/2006/table">
            <a:tbl>
              <a:tblPr/>
              <a:tblGrid>
                <a:gridCol w="1371600"/>
                <a:gridCol w="1066800"/>
                <a:gridCol w="990600"/>
                <a:gridCol w="2606040"/>
              </a:tblGrid>
              <a:tr h="2582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  <a:latin typeface="Arial"/>
                        </a:rPr>
                        <a:t>MRPC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/>
                      </a:r>
                      <a:br>
                        <a:rPr lang="en-US" sz="1400">
                          <a:effectLst/>
                          <a:latin typeface="Arial"/>
                        </a:rPr>
                      </a:b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65">
                <a:tc>
                  <a:txBody>
                    <a:bodyPr/>
                    <a:lstStyle/>
                    <a:p>
                      <a:pPr algn="ctr" rtl="0" fontAlgn="b"/>
                      <a:endParaRPr lang="en-US" sz="1400" dirty="0">
                        <a:effectLst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dirty="0">
                        <a:effectLst/>
                        <a:latin typeface="Arial"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Gas system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20000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Low Voltage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3000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HV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10000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VETROC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4500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Front-end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5000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04"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VME64X crate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11000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VME CPU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4500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TID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SD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65"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66000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04"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04"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  <a:latin typeface="Arial"/>
                        </a:rPr>
                        <a:t>Man power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Postdoc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0.1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  <a:latin typeface="Arial"/>
                        </a:rPr>
                        <a:t>TDC </a:t>
                      </a:r>
                      <a:r>
                        <a:rPr lang="en-US" sz="1400" dirty="0" err="1">
                          <a:effectLst/>
                          <a:latin typeface="Arial"/>
                        </a:rPr>
                        <a:t>devel</a:t>
                      </a:r>
                      <a:endParaRPr lang="en-US" sz="1400" dirty="0">
                        <a:effectLst/>
                        <a:latin typeface="Arial"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65"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Electronics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0.2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  <a:latin typeface="Arial"/>
                        </a:rPr>
                        <a:t>TDC </a:t>
                      </a:r>
                      <a:r>
                        <a:rPr lang="en-US" sz="1400" dirty="0" err="1">
                          <a:effectLst/>
                          <a:latin typeface="Arial"/>
                        </a:rPr>
                        <a:t>devel</a:t>
                      </a:r>
                      <a:endParaRPr lang="en-US" sz="1400" dirty="0">
                        <a:effectLst/>
                        <a:latin typeface="Arial"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65"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DAQ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0.2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dirty="0">
                        <a:effectLst/>
                        <a:latin typeface="Arial"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62"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Tech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  <a:latin typeface="Arial"/>
                        </a:rPr>
                        <a:t>0.2</a:t>
                      </a:r>
                    </a:p>
                  </a:txBody>
                  <a:tcPr marL="7905" marR="7905" marT="5270" marB="527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/>
                        </a:rPr>
                        <a:t>Gas system</a:t>
                      </a:r>
                    </a:p>
                    <a:p>
                      <a:pPr algn="ctr" rtl="0"/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367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454</Words>
  <Application>Microsoft Office PowerPoint</Application>
  <PresentationFormat>On-screen Show (4:3)</PresentationFormat>
  <Paragraphs>134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TOF readout for SoLID</vt:lpstr>
      <vt:lpstr>Readout options</vt:lpstr>
      <vt:lpstr>TDCs</vt:lpstr>
      <vt:lpstr>Sampling chip</vt:lpstr>
      <vt:lpstr>PSEC5 update</vt:lpstr>
      <vt:lpstr>PowerPoint Presentation</vt:lpstr>
      <vt:lpstr>Sampling chips</vt:lpstr>
      <vt:lpstr>Concern for TOF</vt:lpstr>
      <vt:lpstr>PreRD request</vt:lpstr>
      <vt:lpstr>PreRD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TOF for SoLID</dc:title>
  <dc:creator>Alexandre Camsonne</dc:creator>
  <cp:lastModifiedBy>Alexandre Camsonne</cp:lastModifiedBy>
  <cp:revision>29</cp:revision>
  <dcterms:created xsi:type="dcterms:W3CDTF">2016-01-12T21:31:16Z</dcterms:created>
  <dcterms:modified xsi:type="dcterms:W3CDTF">2016-08-27T13:20:16Z</dcterms:modified>
</cp:coreProperties>
</file>