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69" r:id="rId3"/>
    <p:sldId id="270" r:id="rId4"/>
    <p:sldId id="257" r:id="rId5"/>
    <p:sldId id="260" r:id="rId6"/>
    <p:sldId id="262" r:id="rId7"/>
    <p:sldId id="264" r:id="rId8"/>
    <p:sldId id="265" r:id="rId9"/>
    <p:sldId id="271" r:id="rId10"/>
    <p:sldId id="275" r:id="rId11"/>
    <p:sldId id="272" r:id="rId12"/>
    <p:sldId id="273" r:id="rId13"/>
    <p:sldId id="274" r:id="rId14"/>
    <p:sldId id="276" r:id="rId15"/>
    <p:sldId id="266" r:id="rId16"/>
    <p:sldId id="26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72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E11117-EC36-440B-A442-738925EDA212}" type="datetimeFigureOut">
              <a:rPr lang="en-US" smtClean="0"/>
              <a:t>8/27/2016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7A969C-F503-4721-B286-8DBD564884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2191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28F5A-358B-40CE-BE18-5FB272F281A1}" type="datetime1">
              <a:rPr lang="en-US" smtClean="0"/>
              <a:t>8/27/2016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B8E23-FF8E-4626-A713-E90A91340C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027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E5224-9C7C-4ACA-835A-4C9A2E459B84}" type="datetime1">
              <a:rPr lang="en-US" smtClean="0"/>
              <a:t>8/27/2016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B8E23-FF8E-4626-A713-E90A91340C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03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9EC791-3D74-4920-973B-632CFB1635EB}" type="datetime1">
              <a:rPr lang="en-US" smtClean="0"/>
              <a:t>8/27/2016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B8E23-FF8E-4626-A713-E90A91340C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107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F3597-4A8B-49E7-A1D9-BCBB7BE2787E}" type="datetime1">
              <a:rPr lang="en-US" smtClean="0"/>
              <a:t>8/27/2016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B8E23-FF8E-4626-A713-E90A91340C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14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D33B4-CA9A-4F35-861F-14260950AB0F}" type="datetime1">
              <a:rPr lang="en-US" smtClean="0"/>
              <a:t>8/27/2016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B8E23-FF8E-4626-A713-E90A91340C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880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63F6E-2F43-4735-86B8-0AA4F6BB3DFE}" type="datetime1">
              <a:rPr lang="en-US" smtClean="0"/>
              <a:t>8/27/2016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B8E23-FF8E-4626-A713-E90A91340C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327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B4516-B1B3-45B7-B378-C97D79DFD65B}" type="datetime1">
              <a:rPr lang="en-US" smtClean="0"/>
              <a:t>8/27/2016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B8E23-FF8E-4626-A713-E90A91340C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3832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F80248-44F3-4B7B-A6F5-8A0D8B52E3F2}" type="datetime1">
              <a:rPr lang="en-US" smtClean="0"/>
              <a:t>8/27/2016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B8E23-FF8E-4626-A713-E90A91340C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547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0D166E-CF63-43E8-A5A1-5A8B8AC25ECF}" type="datetime1">
              <a:rPr lang="en-US" smtClean="0"/>
              <a:t>8/27/2016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B8E23-FF8E-4626-A713-E90A91340C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758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37E7E-7338-4C4C-9910-C32018A89FC9}" type="datetime1">
              <a:rPr lang="en-US" smtClean="0"/>
              <a:t>8/27/2016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B8E23-FF8E-4626-A713-E90A91340C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9619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D555C-DD6E-47A0-B9AF-2592409EAD42}" type="datetime1">
              <a:rPr lang="en-US" smtClean="0"/>
              <a:t>8/27/2016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B8E23-FF8E-4626-A713-E90A91340C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26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B68F9-57D6-4F02-B870-D923E8768BD1}" type="datetime1">
              <a:rPr lang="en-US" smtClean="0"/>
              <a:t>8/27/2016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7B8E23-FF8E-4626-A713-E90A91340C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520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7200" b="1" dirty="0"/>
              <a:t>Trigger rate estimation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6496" y="3602038"/>
            <a:ext cx="9144000" cy="1655762"/>
          </a:xfrm>
        </p:spPr>
        <p:txBody>
          <a:bodyPr>
            <a:normAutofit/>
          </a:bodyPr>
          <a:lstStyle/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Yuxiang Zhao</a:t>
            </a:r>
          </a:p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Aug-27-2016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B8E23-FF8E-4626-A713-E90A91340C28}" type="slidenum">
              <a:rPr lang="en-US" smtClean="0"/>
              <a:t>1</a:t>
            </a:fld>
            <a:endParaRPr lang="en-US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4375"/>
            <a:ext cx="5257800" cy="1042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68602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098696" cy="1325563"/>
          </a:xfrm>
        </p:spPr>
        <p:txBody>
          <a:bodyPr/>
          <a:lstStyle/>
          <a:p>
            <a:r>
              <a:rPr lang="en-US" b="1" dirty="0"/>
              <a:t>Current Thresholds used for individual detectors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EC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800" dirty="0"/>
              <a:t>Forward angle: Q2 &gt; 1 GeV2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800" dirty="0"/>
              <a:t>Large angle: P&gt;3 GeV</a:t>
            </a:r>
          </a:p>
          <a:p>
            <a:r>
              <a:rPr lang="en-US" sz="3200" dirty="0"/>
              <a:t>LGC: 2 PMTs in a sector, 2 P.E for each PMT</a:t>
            </a:r>
          </a:p>
          <a:p>
            <a:r>
              <a:rPr lang="en-US" sz="3200" dirty="0"/>
              <a:t>SPD: 0.35MeV for energy deposition</a:t>
            </a:r>
          </a:p>
          <a:p>
            <a:r>
              <a:rPr lang="en-US" sz="3200" dirty="0"/>
              <a:t>MRPC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800" dirty="0"/>
              <a:t>16eV energy deposition in a gas gap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2800" dirty="0"/>
              <a:t>at least 5 gaps to be fired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B8E23-FF8E-4626-A713-E90A91340C2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5411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8297" y="111079"/>
            <a:ext cx="10515600" cy="1045860"/>
          </a:xfrm>
        </p:spPr>
        <p:txBody>
          <a:bodyPr>
            <a:normAutofit/>
          </a:bodyPr>
          <a:lstStyle/>
          <a:p>
            <a:r>
              <a:rPr lang="en-US" b="1" dirty="0"/>
              <a:t>SIDIS forward angle electron trigger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1016916"/>
              </p:ext>
            </p:extLst>
          </p:nvPr>
        </p:nvGraphicFramePr>
        <p:xfrm>
          <a:off x="278297" y="1490203"/>
          <a:ext cx="11708295" cy="4408600"/>
        </p:xfrm>
        <a:graphic>
          <a:graphicData uri="http://schemas.openxmlformats.org/drawingml/2006/table">
            <a:tbl>
              <a:tblPr firstRow="1" bandRow="1">
                <a:tableStyleId>{AF606853-7671-496A-8E4F-DF71F8EC918B}</a:tableStyleId>
              </a:tblPr>
              <a:tblGrid>
                <a:gridCol w="1930975">
                  <a:extLst>
                    <a:ext uri="{9D8B030D-6E8A-4147-A177-3AD203B41FA5}">
                      <a16:colId xmlns:a16="http://schemas.microsoft.com/office/drawing/2014/main" val="3899961455"/>
                    </a:ext>
                  </a:extLst>
                </a:gridCol>
                <a:gridCol w="1955464">
                  <a:extLst>
                    <a:ext uri="{9D8B030D-6E8A-4147-A177-3AD203B41FA5}">
                      <a16:colId xmlns:a16="http://schemas.microsoft.com/office/drawing/2014/main" val="2894134783"/>
                    </a:ext>
                  </a:extLst>
                </a:gridCol>
                <a:gridCol w="1955464">
                  <a:extLst>
                    <a:ext uri="{9D8B030D-6E8A-4147-A177-3AD203B41FA5}">
                      <a16:colId xmlns:a16="http://schemas.microsoft.com/office/drawing/2014/main" val="381627720"/>
                    </a:ext>
                  </a:extLst>
                </a:gridCol>
                <a:gridCol w="1955464">
                  <a:extLst>
                    <a:ext uri="{9D8B030D-6E8A-4147-A177-3AD203B41FA5}">
                      <a16:colId xmlns:a16="http://schemas.microsoft.com/office/drawing/2014/main" val="4171855250"/>
                    </a:ext>
                  </a:extLst>
                </a:gridCol>
                <a:gridCol w="1955464">
                  <a:extLst>
                    <a:ext uri="{9D8B030D-6E8A-4147-A177-3AD203B41FA5}">
                      <a16:colId xmlns:a16="http://schemas.microsoft.com/office/drawing/2014/main" val="3557083284"/>
                    </a:ext>
                  </a:extLst>
                </a:gridCol>
                <a:gridCol w="1955464">
                  <a:extLst>
                    <a:ext uri="{9D8B030D-6E8A-4147-A177-3AD203B41FA5}">
                      <a16:colId xmlns:a16="http://schemas.microsoft.com/office/drawing/2014/main" val="1133593290"/>
                    </a:ext>
                  </a:extLst>
                </a:gridCol>
              </a:tblGrid>
              <a:tr h="1604440">
                <a:tc>
                  <a:txBody>
                    <a:bodyPr/>
                    <a:lstStyle/>
                    <a:p>
                      <a:r>
                        <a:rPr lang="en-US" sz="2000" dirty="0"/>
                        <a:t>Singles particle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EC </a:t>
                      </a:r>
                    </a:p>
                    <a:p>
                      <a:r>
                        <a:rPr lang="en-US" sz="2800" dirty="0"/>
                        <a:t>Rate</a:t>
                      </a:r>
                      <a:r>
                        <a:rPr lang="en-US" sz="2800" baseline="0" dirty="0"/>
                        <a:t> </a:t>
                      </a:r>
                      <a:r>
                        <a:rPr lang="en-US" sz="2800" dirty="0"/>
                        <a:t>(kHz)</a:t>
                      </a:r>
                      <a:endParaRPr lang="en-US" sz="28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LGC</a:t>
                      </a:r>
                    </a:p>
                    <a:p>
                      <a:r>
                        <a:rPr lang="en-US" sz="2800" dirty="0"/>
                        <a:t>Rate(KHz)</a:t>
                      </a:r>
                      <a:endParaRPr lang="en-US" sz="28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SPD</a:t>
                      </a:r>
                    </a:p>
                    <a:p>
                      <a:r>
                        <a:rPr lang="en-US" sz="2800" dirty="0"/>
                        <a:t>Rate(MHz)</a:t>
                      </a:r>
                      <a:endParaRPr lang="en-US" sz="28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MRPC</a:t>
                      </a:r>
                    </a:p>
                    <a:p>
                      <a:r>
                        <a:rPr lang="en-US" sz="2800" dirty="0"/>
                        <a:t>Rate(MHz)</a:t>
                      </a:r>
                      <a:endParaRPr lang="en-US" sz="28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All 4 fired</a:t>
                      </a:r>
                    </a:p>
                    <a:p>
                      <a:r>
                        <a:rPr lang="en-US" sz="2800" dirty="0"/>
                        <a:t>Rate(KHz)</a:t>
                      </a:r>
                      <a:endParaRPr lang="en-US" sz="28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4153547"/>
                  </a:ext>
                </a:extLst>
              </a:tr>
              <a:tr h="632726">
                <a:tc>
                  <a:txBody>
                    <a:bodyPr/>
                    <a:lstStyle/>
                    <a:p>
                      <a:r>
                        <a:rPr lang="en-US" sz="2000" dirty="0"/>
                        <a:t>electron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53.9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77.2</a:t>
                      </a:r>
                    </a:p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2.0</a:t>
                      </a:r>
                    </a:p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1.16</a:t>
                      </a:r>
                    </a:p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42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859456"/>
                  </a:ext>
                </a:extLst>
              </a:tr>
              <a:tr h="632726">
                <a:tc>
                  <a:txBody>
                    <a:bodyPr/>
                    <a:lstStyle/>
                    <a:p>
                      <a:r>
                        <a:rPr lang="en-US" sz="2000" dirty="0" err="1"/>
                        <a:t>Pim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864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82.4</a:t>
                      </a:r>
                    </a:p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15.7</a:t>
                      </a:r>
                    </a:p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14.4</a:t>
                      </a:r>
                    </a:p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6.4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4994286"/>
                  </a:ext>
                </a:extLst>
              </a:tr>
              <a:tr h="632726">
                <a:tc>
                  <a:txBody>
                    <a:bodyPr/>
                    <a:lstStyle/>
                    <a:p>
                      <a:r>
                        <a:rPr lang="en-US" sz="2000" dirty="0"/>
                        <a:t>Pip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1036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85.7</a:t>
                      </a:r>
                    </a:p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19.1</a:t>
                      </a:r>
                    </a:p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17.6</a:t>
                      </a:r>
                    </a:p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7.5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3914087"/>
                  </a:ext>
                </a:extLst>
              </a:tr>
              <a:tr h="632726">
                <a:tc>
                  <a:txBody>
                    <a:bodyPr/>
                    <a:lstStyle/>
                    <a:p>
                      <a:r>
                        <a:rPr lang="en-US" sz="2000" dirty="0"/>
                        <a:t>Pi0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2210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2045</a:t>
                      </a:r>
                    </a:p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10.8</a:t>
                      </a:r>
                    </a:p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7.6</a:t>
                      </a:r>
                    </a:p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88.1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0330839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754757" y="914075"/>
            <a:ext cx="60827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7030A0"/>
                </a:solidFill>
              </a:rPr>
              <a:t>Using Wiser simulation to start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FACAD-9C10-4FF4-99D2-D9531319E8D5}" type="slidenum">
              <a:rPr lang="en-US" smtClean="0"/>
              <a:t>11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8441" y="5926545"/>
            <a:ext cx="121480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Total electron-like trigger rate in forward angle</a:t>
            </a:r>
            <a:r>
              <a:rPr lang="en-US" sz="2400" dirty="0"/>
              <a:t>: </a:t>
            </a:r>
            <a:r>
              <a:rPr lang="en-US" sz="2400" dirty="0">
                <a:solidFill>
                  <a:srgbClr val="C00000"/>
                </a:solidFill>
              </a:rPr>
              <a:t>144 KHz + random coincidence among detectors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9209" y="6308079"/>
            <a:ext cx="106154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Random coincidence is high, need to define the “track match” area to decrease rate</a:t>
            </a:r>
          </a:p>
        </p:txBody>
      </p:sp>
    </p:spTree>
    <p:extLst>
      <p:ext uri="{BB962C8B-B14F-4D97-AF65-F5344CB8AC3E}">
        <p14:creationId xmlns:p14="http://schemas.microsoft.com/office/powerpoint/2010/main" val="25806896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50986"/>
          </a:xfrm>
        </p:spPr>
        <p:txBody>
          <a:bodyPr>
            <a:normAutofit/>
          </a:bodyPr>
          <a:lstStyle/>
          <a:p>
            <a:r>
              <a:rPr lang="en-US" b="1" dirty="0"/>
              <a:t>SIDIS large angle electron trigger</a:t>
            </a:r>
            <a:endParaRPr lang="en-US" dirty="0">
              <a:solidFill>
                <a:srgbClr val="FF00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859292"/>
              </p:ext>
            </p:extLst>
          </p:nvPr>
        </p:nvGraphicFramePr>
        <p:xfrm>
          <a:off x="278296" y="1690689"/>
          <a:ext cx="11181520" cy="3942726"/>
        </p:xfrm>
        <a:graphic>
          <a:graphicData uri="http://schemas.openxmlformats.org/drawingml/2006/table">
            <a:tbl>
              <a:tblPr firstRow="1" bandRow="1">
                <a:tableStyleId>{AF606853-7671-496A-8E4F-DF71F8EC918B}</a:tableStyleId>
              </a:tblPr>
              <a:tblGrid>
                <a:gridCol w="2769043">
                  <a:extLst>
                    <a:ext uri="{9D8B030D-6E8A-4147-A177-3AD203B41FA5}">
                      <a16:colId xmlns:a16="http://schemas.microsoft.com/office/drawing/2014/main" val="3899961455"/>
                    </a:ext>
                  </a:extLst>
                </a:gridCol>
                <a:gridCol w="2804159">
                  <a:extLst>
                    <a:ext uri="{9D8B030D-6E8A-4147-A177-3AD203B41FA5}">
                      <a16:colId xmlns:a16="http://schemas.microsoft.com/office/drawing/2014/main" val="2894134783"/>
                    </a:ext>
                  </a:extLst>
                </a:gridCol>
                <a:gridCol w="2804159">
                  <a:extLst>
                    <a:ext uri="{9D8B030D-6E8A-4147-A177-3AD203B41FA5}">
                      <a16:colId xmlns:a16="http://schemas.microsoft.com/office/drawing/2014/main" val="4171855250"/>
                    </a:ext>
                  </a:extLst>
                </a:gridCol>
                <a:gridCol w="2804159">
                  <a:extLst>
                    <a:ext uri="{9D8B030D-6E8A-4147-A177-3AD203B41FA5}">
                      <a16:colId xmlns:a16="http://schemas.microsoft.com/office/drawing/2014/main" val="1133593290"/>
                    </a:ext>
                  </a:extLst>
                </a:gridCol>
              </a:tblGrid>
              <a:tr h="1751630">
                <a:tc>
                  <a:txBody>
                    <a:bodyPr/>
                    <a:lstStyle/>
                    <a:p>
                      <a:r>
                        <a:rPr lang="en-US" sz="2400" dirty="0"/>
                        <a:t>Singles particle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EC </a:t>
                      </a:r>
                    </a:p>
                    <a:p>
                      <a:r>
                        <a:rPr lang="en-US" sz="3600" dirty="0"/>
                        <a:t>Rate</a:t>
                      </a:r>
                      <a:r>
                        <a:rPr lang="en-US" sz="3600" baseline="0" dirty="0"/>
                        <a:t> </a:t>
                      </a:r>
                      <a:r>
                        <a:rPr lang="en-US" sz="3600" dirty="0"/>
                        <a:t>(kHz)</a:t>
                      </a:r>
                      <a:endParaRPr lang="en-US" sz="36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SPD</a:t>
                      </a:r>
                    </a:p>
                    <a:p>
                      <a:r>
                        <a:rPr lang="en-US" sz="3600" dirty="0"/>
                        <a:t>Rate(MHz)</a:t>
                      </a:r>
                      <a:endParaRPr lang="en-US" sz="36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600" dirty="0"/>
                        <a:t>Both</a:t>
                      </a:r>
                      <a:r>
                        <a:rPr lang="en-US" sz="3600" baseline="0" dirty="0"/>
                        <a:t> </a:t>
                      </a:r>
                      <a:r>
                        <a:rPr lang="en-US" sz="3600" dirty="0"/>
                        <a:t>fired</a:t>
                      </a:r>
                    </a:p>
                    <a:p>
                      <a:r>
                        <a:rPr lang="en-US" sz="3600" dirty="0"/>
                        <a:t>Rate(KHz)</a:t>
                      </a:r>
                      <a:endParaRPr lang="en-US" sz="36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4153547"/>
                  </a:ext>
                </a:extLst>
              </a:tr>
              <a:tr h="547774">
                <a:tc>
                  <a:txBody>
                    <a:bodyPr/>
                    <a:lstStyle/>
                    <a:p>
                      <a:r>
                        <a:rPr lang="en-US" sz="2400" dirty="0"/>
                        <a:t>electron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2.9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2.56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2.8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859456"/>
                  </a:ext>
                </a:extLst>
              </a:tr>
              <a:tr h="547774">
                <a:tc>
                  <a:txBody>
                    <a:bodyPr/>
                    <a:lstStyle/>
                    <a:p>
                      <a:r>
                        <a:rPr lang="en-US" sz="2400" dirty="0" err="1"/>
                        <a:t>Pim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8.2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21.9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8.2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4994286"/>
                  </a:ext>
                </a:extLst>
              </a:tr>
              <a:tr h="547774">
                <a:tc>
                  <a:txBody>
                    <a:bodyPr/>
                    <a:lstStyle/>
                    <a:p>
                      <a:r>
                        <a:rPr lang="en-US" sz="2400" dirty="0"/>
                        <a:t>Pip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26.5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3914087"/>
                  </a:ext>
                </a:extLst>
              </a:tr>
              <a:tr h="547774">
                <a:tc>
                  <a:txBody>
                    <a:bodyPr/>
                    <a:lstStyle/>
                    <a:p>
                      <a:r>
                        <a:rPr lang="en-US" sz="2400" dirty="0"/>
                        <a:t>Pi0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20.4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18.1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0330839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202018" y="1105914"/>
            <a:ext cx="53671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7030A0"/>
                </a:solidFill>
              </a:rPr>
              <a:t>Using Wiser generator to start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6FACAD-9C10-4FF4-99D2-D9531319E8D5}" type="slidenum">
              <a:rPr lang="en-US" smtClean="0"/>
              <a:t>12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99743" y="5830127"/>
            <a:ext cx="109045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Total electron-like trigger rate in large angle: 29 KHz + random coincidence</a:t>
            </a:r>
          </a:p>
        </p:txBody>
      </p:sp>
    </p:spTree>
    <p:extLst>
      <p:ext uri="{BB962C8B-B14F-4D97-AF65-F5344CB8AC3E}">
        <p14:creationId xmlns:p14="http://schemas.microsoft.com/office/powerpoint/2010/main" val="31038834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To-do list for SIDIS trigger rate estimation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Update EC response using Hall D generator (</a:t>
            </a:r>
            <a:r>
              <a:rPr lang="en-US" dirty="0" err="1"/>
              <a:t>Rakitha</a:t>
            </a:r>
            <a:r>
              <a:rPr lang="en-US" dirty="0"/>
              <a:t>)</a:t>
            </a:r>
          </a:p>
          <a:p>
            <a:r>
              <a:rPr lang="en-US" dirty="0"/>
              <a:t>Update SPD threshold (</a:t>
            </a:r>
            <a:r>
              <a:rPr lang="en-US" dirty="0" err="1"/>
              <a:t>Sanghwa</a:t>
            </a:r>
            <a:r>
              <a:rPr lang="en-US" dirty="0"/>
              <a:t>)</a:t>
            </a:r>
          </a:p>
          <a:p>
            <a:r>
              <a:rPr lang="en-US" dirty="0"/>
              <a:t>Update MRPC threshold (</a:t>
            </a:r>
            <a:r>
              <a:rPr lang="en-US" dirty="0" err="1"/>
              <a:t>Sanghwa</a:t>
            </a:r>
            <a:r>
              <a:rPr lang="en-US" dirty="0"/>
              <a:t>?)</a:t>
            </a:r>
          </a:p>
          <a:p>
            <a:r>
              <a:rPr lang="en-US" dirty="0"/>
              <a:t>Hadron-like trigger rate estimation </a:t>
            </a:r>
          </a:p>
          <a:p>
            <a:r>
              <a:rPr lang="en-US" dirty="0"/>
              <a:t>Define how to do “track match” at trigger level to reduce random coincidence rate (among detectors)</a:t>
            </a:r>
          </a:p>
          <a:p>
            <a:r>
              <a:rPr lang="en-US" dirty="0"/>
              <a:t>Efficiency study by combining all the individual detectors in the trigger design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B8E23-FF8E-4626-A713-E90A91340C28}" type="slidenum">
              <a:rPr lang="en-US" smtClean="0"/>
              <a:t>13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954157" y="6019512"/>
            <a:ext cx="35943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Still long way to go…</a:t>
            </a:r>
          </a:p>
        </p:txBody>
      </p:sp>
    </p:spTree>
    <p:extLst>
      <p:ext uri="{BB962C8B-B14F-4D97-AF65-F5344CB8AC3E}">
        <p14:creationId xmlns:p14="http://schemas.microsoft.com/office/powerpoint/2010/main" val="42089374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PVDIS trigger rate: (8+4.1) KHz = 12.1 KHz/sector</a:t>
            </a:r>
          </a:p>
          <a:p>
            <a:r>
              <a:rPr lang="en-US" dirty="0"/>
              <a:t>SIDIS study needs more efforts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B8E23-FF8E-4626-A713-E90A91340C2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5892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B8E23-FF8E-4626-A713-E90A91340C2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7450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542" y="140677"/>
            <a:ext cx="11577711" cy="1085777"/>
          </a:xfrm>
        </p:spPr>
        <p:txBody>
          <a:bodyPr/>
          <a:lstStyle/>
          <a:p>
            <a:r>
              <a:rPr lang="en-US" altLang="zh-CN" b="1" dirty="0"/>
              <a:t>Number of </a:t>
            </a:r>
            <a:r>
              <a:rPr lang="en-US" altLang="zh-CN" b="1" dirty="0" err="1"/>
              <a:t>p.e</a:t>
            </a:r>
            <a:r>
              <a:rPr lang="en-US" altLang="zh-CN" b="1" dirty="0"/>
              <a:t> produced by EM on </a:t>
            </a:r>
            <a:r>
              <a:rPr lang="en-US" altLang="zh-CN" b="1" dirty="0" err="1"/>
              <a:t>lgc</a:t>
            </a:r>
            <a:r>
              <a:rPr lang="en-US" altLang="zh-CN" b="1" dirty="0"/>
              <a:t> within 30ns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B8E23-FF8E-4626-A713-E90A91340C28}" type="slidenum">
              <a:rPr lang="en-US" smtClean="0"/>
              <a:t>16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2765" y="1267277"/>
            <a:ext cx="9373565" cy="5213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383441" y="2655774"/>
            <a:ext cx="63559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EM is not an issue on </a:t>
            </a:r>
            <a:r>
              <a:rPr lang="en-US" sz="2400" b="1" dirty="0" err="1">
                <a:solidFill>
                  <a:srgbClr val="FF0000"/>
                </a:solidFill>
              </a:rPr>
              <a:t>lgc</a:t>
            </a:r>
            <a:r>
              <a:rPr lang="en-US" sz="2400" b="1" dirty="0">
                <a:solidFill>
                  <a:srgbClr val="FF0000"/>
                </a:solidFill>
              </a:rPr>
              <a:t>, only the pile up effects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126974" y="1407528"/>
            <a:ext cx="2936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On whole LGC, not per sector</a:t>
            </a:r>
          </a:p>
        </p:txBody>
      </p:sp>
    </p:spTree>
    <p:extLst>
      <p:ext uri="{BB962C8B-B14F-4D97-AF65-F5344CB8AC3E}">
        <p14:creationId xmlns:p14="http://schemas.microsoft.com/office/powerpoint/2010/main" val="3342542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86221"/>
            <a:ext cx="10515600" cy="1325563"/>
          </a:xfrm>
        </p:spPr>
        <p:txBody>
          <a:bodyPr/>
          <a:lstStyle/>
          <a:p>
            <a:r>
              <a:rPr lang="en-US" b="1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357" y="1331843"/>
            <a:ext cx="11648661" cy="4864997"/>
          </a:xfrm>
        </p:spPr>
        <p:txBody>
          <a:bodyPr>
            <a:noAutofit/>
          </a:bodyPr>
          <a:lstStyle/>
          <a:p>
            <a:r>
              <a:rPr lang="en-US" sz="3600" dirty="0">
                <a:solidFill>
                  <a:srgbClr val="C00000"/>
                </a:solidFill>
              </a:rPr>
              <a:t>PVDIS trigger: </a:t>
            </a:r>
            <a:r>
              <a:rPr lang="en-US" sz="3600" dirty="0"/>
              <a:t>EC + LGC </a:t>
            </a:r>
            <a:r>
              <a:rPr lang="en-US" sz="3600" dirty="0">
                <a:solidFill>
                  <a:srgbClr val="0070C0"/>
                </a:solidFill>
              </a:rPr>
              <a:t>(x&gt;0.35 &amp;&amp; W&gt;2 GeV)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3200" dirty="0"/>
              <a:t>EC response study </a:t>
            </a:r>
            <a:r>
              <a:rPr lang="en-US" sz="3200" dirty="0">
                <a:solidFill>
                  <a:srgbClr val="C00000"/>
                </a:solidFill>
              </a:rPr>
              <a:t>updated</a:t>
            </a:r>
            <a:r>
              <a:rPr lang="en-US" sz="3200" dirty="0"/>
              <a:t> by </a:t>
            </a:r>
            <a:r>
              <a:rPr lang="en-US" sz="3200" dirty="0" err="1"/>
              <a:t>Rakitha</a:t>
            </a:r>
            <a:r>
              <a:rPr lang="en-US" sz="3200" dirty="0"/>
              <a:t> using Hall D generator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3200" dirty="0"/>
              <a:t>LGC with working gas and threshold </a:t>
            </a:r>
            <a:r>
              <a:rPr lang="en-US" sz="3200" dirty="0">
                <a:solidFill>
                  <a:srgbClr val="C00000"/>
                </a:solidFill>
              </a:rPr>
              <a:t>updated</a:t>
            </a:r>
            <a:r>
              <a:rPr lang="en-US" sz="3200" dirty="0"/>
              <a:t> (Michael)</a:t>
            </a:r>
          </a:p>
          <a:p>
            <a:r>
              <a:rPr lang="en-US" sz="3600" dirty="0">
                <a:solidFill>
                  <a:srgbClr val="C00000"/>
                </a:solidFill>
              </a:rPr>
              <a:t>SIDIS trigger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3200" dirty="0"/>
              <a:t>Electron trigger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2800" dirty="0"/>
              <a:t>Forward: EC + LGC + SPD + MRPC </a:t>
            </a:r>
            <a:r>
              <a:rPr lang="en-US" sz="2800" dirty="0">
                <a:solidFill>
                  <a:srgbClr val="0070C0"/>
                </a:solidFill>
              </a:rPr>
              <a:t>(Q</a:t>
            </a:r>
            <a:r>
              <a:rPr lang="en-US" sz="2800" baseline="30000" dirty="0">
                <a:solidFill>
                  <a:srgbClr val="0070C0"/>
                </a:solidFill>
              </a:rPr>
              <a:t>2 </a:t>
            </a:r>
            <a:r>
              <a:rPr lang="en-US" sz="2800" dirty="0">
                <a:solidFill>
                  <a:srgbClr val="0070C0"/>
                </a:solidFill>
              </a:rPr>
              <a:t>&gt; 1GeV</a:t>
            </a:r>
            <a:r>
              <a:rPr lang="en-US" sz="2800" baseline="30000" dirty="0">
                <a:solidFill>
                  <a:srgbClr val="0070C0"/>
                </a:solidFill>
              </a:rPr>
              <a:t>2</a:t>
            </a:r>
            <a:r>
              <a:rPr lang="en-US" sz="2800" dirty="0">
                <a:solidFill>
                  <a:srgbClr val="0070C0"/>
                </a:solidFill>
              </a:rPr>
              <a:t>)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2800" dirty="0"/>
              <a:t>Large: EC + SPD </a:t>
            </a:r>
            <a:r>
              <a:rPr lang="en-US" sz="2800" dirty="0">
                <a:solidFill>
                  <a:srgbClr val="0070C0"/>
                </a:solidFill>
              </a:rPr>
              <a:t>(P &gt; 3 GeV)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3200" dirty="0"/>
              <a:t>Hadron trigger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2800" dirty="0"/>
              <a:t>EC + SPD + MRPC (could be different depending on further study)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B8E23-FF8E-4626-A713-E90A91340C2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9946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b="1" dirty="0"/>
              <a:t>PVDIS trigger rate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B8E23-FF8E-4626-A713-E90A91340C2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267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677" y="23387"/>
            <a:ext cx="11072446" cy="846722"/>
          </a:xfrm>
        </p:spPr>
        <p:txBody>
          <a:bodyPr/>
          <a:lstStyle/>
          <a:p>
            <a:r>
              <a:rPr lang="en-US" b="1" dirty="0"/>
              <a:t>Singles rate on EC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1962433"/>
              </p:ext>
            </p:extLst>
          </p:nvPr>
        </p:nvGraphicFramePr>
        <p:xfrm>
          <a:off x="140677" y="834977"/>
          <a:ext cx="11766401" cy="5169750"/>
        </p:xfrm>
        <a:graphic>
          <a:graphicData uri="http://schemas.openxmlformats.org/drawingml/2006/table">
            <a:tbl>
              <a:tblPr firstRow="1" bandRow="1">
                <a:tableStyleId>{AF606853-7671-496A-8E4F-DF71F8EC918B}</a:tableStyleId>
              </a:tblPr>
              <a:tblGrid>
                <a:gridCol w="3803622">
                  <a:extLst>
                    <a:ext uri="{9D8B030D-6E8A-4147-A177-3AD203B41FA5}">
                      <a16:colId xmlns:a16="http://schemas.microsoft.com/office/drawing/2014/main" val="3143699778"/>
                    </a:ext>
                  </a:extLst>
                </a:gridCol>
                <a:gridCol w="3803622">
                  <a:extLst>
                    <a:ext uri="{9D8B030D-6E8A-4147-A177-3AD203B41FA5}">
                      <a16:colId xmlns:a16="http://schemas.microsoft.com/office/drawing/2014/main" val="1137503944"/>
                    </a:ext>
                  </a:extLst>
                </a:gridCol>
                <a:gridCol w="4159157">
                  <a:extLst>
                    <a:ext uri="{9D8B030D-6E8A-4147-A177-3AD203B41FA5}">
                      <a16:colId xmlns:a16="http://schemas.microsoft.com/office/drawing/2014/main" val="3617311305"/>
                    </a:ext>
                  </a:extLst>
                </a:gridCol>
              </a:tblGrid>
              <a:tr h="934218">
                <a:tc>
                  <a:txBody>
                    <a:bodyPr/>
                    <a:lstStyle/>
                    <a:p>
                      <a:r>
                        <a:rPr lang="en-US" sz="3200" dirty="0">
                          <a:solidFill>
                            <a:srgbClr val="FFFF00"/>
                          </a:solidFill>
                        </a:rPr>
                        <a:t>Singles particles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FFFF00"/>
                          </a:solidFill>
                        </a:rPr>
                        <a:t>Rate (MHz)</a:t>
                      </a:r>
                    </a:p>
                    <a:p>
                      <a:r>
                        <a:rPr lang="en-US" sz="2400" dirty="0" err="1">
                          <a:solidFill>
                            <a:srgbClr val="FFFF00"/>
                          </a:solidFill>
                        </a:rPr>
                        <a:t>Jin’s</a:t>
                      </a:r>
                      <a:r>
                        <a:rPr lang="en-US" sz="2400" dirty="0">
                          <a:solidFill>
                            <a:srgbClr val="FFFF00"/>
                          </a:solidFill>
                        </a:rPr>
                        <a:t> curve, wiser generator, extrapolation below 1 GeV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>
                          <a:solidFill>
                            <a:srgbClr val="FFFF00"/>
                          </a:solidFill>
                        </a:rPr>
                        <a:t>Rate (MHz)</a:t>
                      </a:r>
                    </a:p>
                    <a:p>
                      <a:r>
                        <a:rPr lang="en-US" sz="2400" dirty="0" err="1">
                          <a:solidFill>
                            <a:srgbClr val="FFFF00"/>
                          </a:solidFill>
                        </a:rPr>
                        <a:t>Rakitha’s</a:t>
                      </a:r>
                      <a:r>
                        <a:rPr lang="en-US" sz="2400" dirty="0">
                          <a:solidFill>
                            <a:srgbClr val="FFFF00"/>
                          </a:solidFill>
                        </a:rPr>
                        <a:t> curve, Hall D generator, cut off at 1 GeV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3626217"/>
                  </a:ext>
                </a:extLst>
              </a:tr>
              <a:tr h="796206">
                <a:tc>
                  <a:txBody>
                    <a:bodyPr/>
                    <a:lstStyle/>
                    <a:p>
                      <a:r>
                        <a:rPr lang="en-US" sz="2800" dirty="0"/>
                        <a:t>Electron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0.282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0.241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98197"/>
                  </a:ext>
                </a:extLst>
              </a:tr>
              <a:tr h="796206">
                <a:tc>
                  <a:txBody>
                    <a:bodyPr/>
                    <a:lstStyle/>
                    <a:p>
                      <a:r>
                        <a:rPr lang="en-US" sz="2800" dirty="0" err="1"/>
                        <a:t>Pim</a:t>
                      </a:r>
                      <a:r>
                        <a:rPr lang="en-US" sz="2800" dirty="0"/>
                        <a:t> (Hall 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5.05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4.4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9614825"/>
                  </a:ext>
                </a:extLst>
              </a:tr>
              <a:tr h="796206">
                <a:tc>
                  <a:txBody>
                    <a:bodyPr/>
                    <a:lstStyle/>
                    <a:p>
                      <a:r>
                        <a:rPr lang="en-US" sz="2800" dirty="0"/>
                        <a:t>Pip (Hall 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1.0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0.43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7645620"/>
                  </a:ext>
                </a:extLst>
              </a:tr>
              <a:tr h="796206">
                <a:tc>
                  <a:txBody>
                    <a:bodyPr/>
                    <a:lstStyle/>
                    <a:p>
                      <a:r>
                        <a:rPr lang="en-US" sz="2800" dirty="0"/>
                        <a:t>Pi0(Hall 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0.031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0.015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6756606"/>
                  </a:ext>
                </a:extLst>
              </a:tr>
              <a:tr h="796206">
                <a:tc>
                  <a:txBody>
                    <a:bodyPr/>
                    <a:lstStyle/>
                    <a:p>
                      <a:r>
                        <a:rPr lang="en-US" sz="2800" dirty="0"/>
                        <a:t>Total </a:t>
                      </a:r>
                      <a:endParaRPr lang="en-US" sz="28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6.36=(212 KHz/sector)</a:t>
                      </a:r>
                      <a:endParaRPr lang="en-US" sz="28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5.09=(170</a:t>
                      </a:r>
                      <a:r>
                        <a:rPr lang="en-US" sz="2800" baseline="0" dirty="0"/>
                        <a:t> KHz/sector</a:t>
                      </a:r>
                      <a:r>
                        <a:rPr lang="en-US" sz="2800" dirty="0"/>
                        <a:t>)</a:t>
                      </a:r>
                      <a:endParaRPr lang="en-US" sz="28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5351618"/>
                  </a:ext>
                </a:extLst>
              </a:tr>
            </a:tbl>
          </a:graphicData>
        </a:graphic>
      </p:graphicFrame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B8E23-FF8E-4626-A713-E90A91340C28}" type="slidenum">
              <a:rPr lang="en-US" smtClean="0"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34723" y="6004727"/>
            <a:ext cx="107784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Rate becomes lower by using Hall D generator based simulation</a:t>
            </a:r>
          </a:p>
        </p:txBody>
      </p:sp>
    </p:spTree>
    <p:extLst>
      <p:ext uri="{BB962C8B-B14F-4D97-AF65-F5344CB8AC3E}">
        <p14:creationId xmlns:p14="http://schemas.microsoft.com/office/powerpoint/2010/main" val="2669603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677" y="23387"/>
            <a:ext cx="11072446" cy="897534"/>
          </a:xfrm>
        </p:spPr>
        <p:txBody>
          <a:bodyPr/>
          <a:lstStyle/>
          <a:p>
            <a:r>
              <a:rPr lang="en-US" b="1" dirty="0"/>
              <a:t>Singles rate on LGC</a:t>
            </a:r>
            <a:endParaRPr lang="en-US" b="1" dirty="0">
              <a:solidFill>
                <a:srgbClr val="00B05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4443180"/>
              </p:ext>
            </p:extLst>
          </p:nvPr>
        </p:nvGraphicFramePr>
        <p:xfrm>
          <a:off x="140678" y="1047909"/>
          <a:ext cx="11965183" cy="4488954"/>
        </p:xfrm>
        <a:graphic>
          <a:graphicData uri="http://schemas.openxmlformats.org/drawingml/2006/table">
            <a:tbl>
              <a:tblPr firstRow="1" bandRow="1">
                <a:tableStyleId>{AF606853-7671-496A-8E4F-DF71F8EC918B}</a:tableStyleId>
              </a:tblPr>
              <a:tblGrid>
                <a:gridCol w="5856575">
                  <a:extLst>
                    <a:ext uri="{9D8B030D-6E8A-4147-A177-3AD203B41FA5}">
                      <a16:colId xmlns:a16="http://schemas.microsoft.com/office/drawing/2014/main" val="3143699778"/>
                    </a:ext>
                  </a:extLst>
                </a:gridCol>
                <a:gridCol w="6108608">
                  <a:extLst>
                    <a:ext uri="{9D8B030D-6E8A-4147-A177-3AD203B41FA5}">
                      <a16:colId xmlns:a16="http://schemas.microsoft.com/office/drawing/2014/main" val="2003201858"/>
                    </a:ext>
                  </a:extLst>
                </a:gridCol>
              </a:tblGrid>
              <a:tr h="550039">
                <a:tc>
                  <a:txBody>
                    <a:bodyPr/>
                    <a:lstStyle/>
                    <a:p>
                      <a:r>
                        <a:rPr lang="en-US" sz="2400" dirty="0"/>
                        <a:t>singles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Rate (MHz)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3626217"/>
                  </a:ext>
                </a:extLst>
              </a:tr>
              <a:tr h="550039">
                <a:tc>
                  <a:txBody>
                    <a:bodyPr/>
                    <a:lstStyle/>
                    <a:p>
                      <a:r>
                        <a:rPr lang="en-US" sz="2400" dirty="0"/>
                        <a:t>Electron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0.4465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98197"/>
                  </a:ext>
                </a:extLst>
              </a:tr>
              <a:tr h="550039">
                <a:tc>
                  <a:txBody>
                    <a:bodyPr/>
                    <a:lstStyle/>
                    <a:p>
                      <a:r>
                        <a:rPr lang="en-US" sz="2400" dirty="0" err="1"/>
                        <a:t>Pim</a:t>
                      </a:r>
                      <a:r>
                        <a:rPr lang="en-US" sz="2400" dirty="0"/>
                        <a:t> (Hall 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0.823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9614825"/>
                  </a:ext>
                </a:extLst>
              </a:tr>
              <a:tr h="550039">
                <a:tc>
                  <a:txBody>
                    <a:bodyPr/>
                    <a:lstStyle/>
                    <a:p>
                      <a:r>
                        <a:rPr lang="en-US" sz="2400" dirty="0"/>
                        <a:t>Pip (Hall 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0.436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7645620"/>
                  </a:ext>
                </a:extLst>
              </a:tr>
              <a:tr h="550039">
                <a:tc>
                  <a:txBody>
                    <a:bodyPr/>
                    <a:lstStyle/>
                    <a:p>
                      <a:r>
                        <a:rPr lang="en-US" sz="2400" dirty="0"/>
                        <a:t>Pi0(Hall 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21.76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6756606"/>
                  </a:ext>
                </a:extLst>
              </a:tr>
              <a:tr h="673351">
                <a:tc>
                  <a:txBody>
                    <a:bodyPr/>
                    <a:lstStyle/>
                    <a:p>
                      <a:r>
                        <a:rPr lang="en-US" sz="2400" dirty="0"/>
                        <a:t>EM background</a:t>
                      </a:r>
                      <a:r>
                        <a:rPr lang="en-US" sz="2400" baseline="0" dirty="0"/>
                        <a:t> only (beam on target with </a:t>
                      </a:r>
                      <a:r>
                        <a:rPr lang="en-US" sz="2400" baseline="0"/>
                        <a:t>hadron processes </a:t>
                      </a:r>
                      <a:r>
                        <a:rPr lang="en-US" sz="2400" baseline="0" dirty="0"/>
                        <a:t>blocked)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0.6  </a:t>
                      </a:r>
                    </a:p>
                    <a:p>
                      <a:r>
                        <a:rPr lang="en-US" sz="2400" dirty="0"/>
                        <a:t>(18 out</a:t>
                      </a:r>
                      <a:r>
                        <a:rPr lang="en-US" sz="2400" baseline="0" dirty="0"/>
                        <a:t> of 1066 windows can produce a </a:t>
                      </a:r>
                      <a:r>
                        <a:rPr lang="en-US" sz="2400" baseline="0" dirty="0" err="1"/>
                        <a:t>lgc</a:t>
                      </a:r>
                      <a:r>
                        <a:rPr lang="en-US" sz="2400" baseline="0" dirty="0"/>
                        <a:t> trigger</a:t>
                      </a:r>
                      <a:r>
                        <a:rPr lang="en-US" sz="2400" dirty="0"/>
                        <a:t>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5351618"/>
                  </a:ext>
                </a:extLst>
              </a:tr>
              <a:tr h="550039">
                <a:tc>
                  <a:txBody>
                    <a:bodyPr/>
                    <a:lstStyle/>
                    <a:p>
                      <a:r>
                        <a:rPr lang="en-US" sz="2400" dirty="0"/>
                        <a:t>Total</a:t>
                      </a:r>
                      <a:endParaRPr lang="en-US" sz="2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24.1 MHZ (803KHz/sector)</a:t>
                      </a:r>
                      <a:endParaRPr lang="en-US" sz="2400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3536461"/>
                  </a:ext>
                </a:extLst>
              </a:tr>
            </a:tbl>
          </a:graphicData>
        </a:graphic>
      </p:graphicFrame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B8E23-FF8E-4626-A713-E90A91340C28}" type="slidenum">
              <a:rPr lang="en-US" smtClean="0"/>
              <a:t>5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52121" y="5429545"/>
            <a:ext cx="807118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Beam on target with all processes on: 42MHz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4647656" y="5260516"/>
            <a:ext cx="1213497" cy="9920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4609557" y="5968803"/>
            <a:ext cx="2327956" cy="37107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755089" y="5906812"/>
            <a:ext cx="384137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</a:rPr>
              <a:t>Different by 17.9 MHz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352120" y="6339876"/>
            <a:ext cx="8632853" cy="457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From difference of pi0 rate between G4 and Hall D generator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254404" y="483392"/>
            <a:ext cx="65217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7030A0"/>
                </a:solidFill>
              </a:rPr>
              <a:t>Threshold:  PMT=2, P.E on each </a:t>
            </a:r>
            <a:r>
              <a:rPr lang="en-US" sz="3200" dirty="0" err="1">
                <a:solidFill>
                  <a:srgbClr val="7030A0"/>
                </a:solidFill>
              </a:rPr>
              <a:t>pmt</a:t>
            </a:r>
            <a:r>
              <a:rPr lang="en-US" sz="3200" dirty="0">
                <a:solidFill>
                  <a:srgbClr val="7030A0"/>
                </a:solidFill>
              </a:rPr>
              <a:t>=2</a:t>
            </a:r>
          </a:p>
        </p:txBody>
      </p:sp>
    </p:spTree>
    <p:extLst>
      <p:ext uri="{BB962C8B-B14F-4D97-AF65-F5344CB8AC3E}">
        <p14:creationId xmlns:p14="http://schemas.microsoft.com/office/powerpoint/2010/main" val="42935113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7381" y="454199"/>
            <a:ext cx="10515600" cy="479997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Coincidence rate </a:t>
            </a:r>
            <a:r>
              <a:rPr lang="en-US" altLang="zh-CN" b="1" dirty="0"/>
              <a:t>among detectors</a:t>
            </a:r>
            <a:br>
              <a:rPr lang="en-US" b="1" dirty="0"/>
            </a:b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B8E23-FF8E-4626-A713-E90A91340C28}" type="slidenum">
              <a:rPr lang="en-US" smtClean="0"/>
              <a:t>6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6713337"/>
              </p:ext>
            </p:extLst>
          </p:nvPr>
        </p:nvGraphicFramePr>
        <p:xfrm>
          <a:off x="268354" y="678396"/>
          <a:ext cx="11638724" cy="3665370"/>
        </p:xfrm>
        <a:graphic>
          <a:graphicData uri="http://schemas.openxmlformats.org/drawingml/2006/table">
            <a:tbl>
              <a:tblPr firstRow="1" bandRow="1">
                <a:tableStyleId>{AF606853-7671-496A-8E4F-DF71F8EC918B}</a:tableStyleId>
              </a:tblPr>
              <a:tblGrid>
                <a:gridCol w="2909681">
                  <a:extLst>
                    <a:ext uri="{9D8B030D-6E8A-4147-A177-3AD203B41FA5}">
                      <a16:colId xmlns:a16="http://schemas.microsoft.com/office/drawing/2014/main" val="1632963296"/>
                    </a:ext>
                  </a:extLst>
                </a:gridCol>
                <a:gridCol w="2909681">
                  <a:extLst>
                    <a:ext uri="{9D8B030D-6E8A-4147-A177-3AD203B41FA5}">
                      <a16:colId xmlns:a16="http://schemas.microsoft.com/office/drawing/2014/main" val="126508790"/>
                    </a:ext>
                  </a:extLst>
                </a:gridCol>
                <a:gridCol w="2909681">
                  <a:extLst>
                    <a:ext uri="{9D8B030D-6E8A-4147-A177-3AD203B41FA5}">
                      <a16:colId xmlns:a16="http://schemas.microsoft.com/office/drawing/2014/main" val="443561395"/>
                    </a:ext>
                  </a:extLst>
                </a:gridCol>
                <a:gridCol w="2909681">
                  <a:extLst>
                    <a:ext uri="{9D8B030D-6E8A-4147-A177-3AD203B41FA5}">
                      <a16:colId xmlns:a16="http://schemas.microsoft.com/office/drawing/2014/main" val="2945698510"/>
                    </a:ext>
                  </a:extLst>
                </a:gridCol>
              </a:tblGrid>
              <a:tr h="1339247">
                <a:tc>
                  <a:txBody>
                    <a:bodyPr/>
                    <a:lstStyle/>
                    <a:p>
                      <a:r>
                        <a:rPr lang="en-US" sz="2400" dirty="0"/>
                        <a:t>PID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Only</a:t>
                      </a:r>
                      <a:r>
                        <a:rPr lang="en-US" sz="2400" baseline="0" dirty="0"/>
                        <a:t> EC fired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Rate with </a:t>
                      </a:r>
                      <a:r>
                        <a:rPr lang="en-US" sz="2400" dirty="0">
                          <a:solidFill>
                            <a:srgbClr val="FFFF00"/>
                          </a:solidFill>
                        </a:rPr>
                        <a:t>EC and </a:t>
                      </a:r>
                      <a:r>
                        <a:rPr lang="en-US" sz="2400" dirty="0" err="1">
                          <a:solidFill>
                            <a:srgbClr val="FFFF00"/>
                          </a:solidFill>
                        </a:rPr>
                        <a:t>lgc</a:t>
                      </a:r>
                      <a:r>
                        <a:rPr lang="en-US" sz="2400" dirty="0">
                          <a:solidFill>
                            <a:srgbClr val="FFFF00"/>
                          </a:solidFill>
                        </a:rPr>
                        <a:t> both</a:t>
                      </a:r>
                      <a:r>
                        <a:rPr lang="en-US" sz="2400" dirty="0"/>
                        <a:t> fired for</a:t>
                      </a:r>
                      <a:r>
                        <a:rPr lang="en-US" sz="2400" baseline="0" dirty="0"/>
                        <a:t> the same e or pion event</a:t>
                      </a:r>
                      <a:endParaRPr lang="en-US" sz="24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Efficiency</a:t>
                      </a:r>
                      <a:r>
                        <a:rPr lang="en-US" sz="2400" baseline="0" dirty="0"/>
                        <a:t> of LGC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0584748"/>
                  </a:ext>
                </a:extLst>
              </a:tr>
              <a:tr h="484609">
                <a:tc>
                  <a:txBody>
                    <a:bodyPr/>
                    <a:lstStyle/>
                    <a:p>
                      <a:r>
                        <a:rPr lang="en-US" sz="2400" dirty="0"/>
                        <a:t>Electron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0.24</a:t>
                      </a:r>
                      <a:r>
                        <a:rPr lang="en-US" sz="2400" baseline="0" dirty="0"/>
                        <a:t> MHz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0.23 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aseline="0" dirty="0"/>
                        <a:t>95.7%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6998802"/>
                  </a:ext>
                </a:extLst>
              </a:tr>
              <a:tr h="484609">
                <a:tc>
                  <a:txBody>
                    <a:bodyPr/>
                    <a:lstStyle/>
                    <a:p>
                      <a:r>
                        <a:rPr lang="en-US" sz="2400" dirty="0" err="1"/>
                        <a:t>Pim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aseline="0" dirty="0"/>
                        <a:t>4.43 MHz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0.64 KHz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2239971"/>
                  </a:ext>
                </a:extLst>
              </a:tr>
              <a:tr h="872296">
                <a:tc>
                  <a:txBody>
                    <a:bodyPr/>
                    <a:lstStyle/>
                    <a:p>
                      <a:r>
                        <a:rPr lang="en-US" sz="2400" dirty="0"/>
                        <a:t>Pip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0.43</a:t>
                      </a:r>
                      <a:r>
                        <a:rPr lang="en-US" sz="2400" baseline="0" dirty="0"/>
                        <a:t> MHz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       (limit</a:t>
                      </a:r>
                      <a:r>
                        <a:rPr lang="en-US" sz="2400" baseline="0" dirty="0"/>
                        <a:t>: </a:t>
                      </a:r>
                      <a:r>
                        <a:rPr lang="en-US" sz="2400" dirty="0"/>
                        <a:t>0.04kHz)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0.01%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6520506"/>
                  </a:ext>
                </a:extLst>
              </a:tr>
              <a:tr h="484609">
                <a:tc>
                  <a:txBody>
                    <a:bodyPr/>
                    <a:lstStyle/>
                    <a:p>
                      <a:r>
                        <a:rPr lang="en-US" sz="2400" dirty="0"/>
                        <a:t>Pi0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0.015</a:t>
                      </a:r>
                      <a:r>
                        <a:rPr lang="en-US" sz="2400" baseline="0" dirty="0"/>
                        <a:t> MHz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baseline="0" dirty="0"/>
                        <a:t>8.5 KHz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55%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2409771"/>
                  </a:ext>
                </a:extLst>
              </a:tr>
            </a:tbl>
          </a:graphicData>
        </a:graphic>
      </p:graphicFrame>
      <p:sp>
        <p:nvSpPr>
          <p:cNvPr id="6" name="Down Arrow 5"/>
          <p:cNvSpPr/>
          <p:nvPr/>
        </p:nvSpPr>
        <p:spPr>
          <a:xfrm>
            <a:off x="6476080" y="4452160"/>
            <a:ext cx="1172817" cy="8249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0" y="5277108"/>
            <a:ext cx="120423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Well defined particles with EC&amp;LGC = (230 + 0.64 + 0.04 + 8.5) KHz = 239 KHz = 8 KHz/sector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-276" y="5750588"/>
            <a:ext cx="99824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Random coincidence per sector = 170 KHz * 803 KHz * 30ns = 4.1 KHz/sector 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6212253"/>
            <a:ext cx="62375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C00000"/>
                </a:solidFill>
              </a:rPr>
              <a:t>Total: (8+4.1) KHz = 12.1 KHz/sector</a:t>
            </a:r>
          </a:p>
        </p:txBody>
      </p:sp>
    </p:spTree>
    <p:extLst>
      <p:ext uri="{BB962C8B-B14F-4D97-AF65-F5344CB8AC3E}">
        <p14:creationId xmlns:p14="http://schemas.microsoft.com/office/powerpoint/2010/main" val="31654310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Concern of particle correlations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High singles rate: </a:t>
            </a:r>
            <a:r>
              <a:rPr lang="en-US" dirty="0" err="1"/>
              <a:t>pim</a:t>
            </a:r>
            <a:r>
              <a:rPr lang="en-US" dirty="0"/>
              <a:t> on EC, pi0 on LGC</a:t>
            </a:r>
          </a:p>
          <a:p>
            <a:r>
              <a:rPr lang="en-US" dirty="0"/>
              <a:t>How large is the correlation between </a:t>
            </a:r>
            <a:r>
              <a:rPr lang="en-US" dirty="0" err="1"/>
              <a:t>pim</a:t>
            </a:r>
            <a:r>
              <a:rPr lang="en-US" dirty="0"/>
              <a:t> and pi0 ???</a:t>
            </a:r>
          </a:p>
          <a:p>
            <a:pPr lvl="1"/>
            <a:r>
              <a:rPr lang="en-US" dirty="0"/>
              <a:t>Hall D generator can have all possible </a:t>
            </a:r>
            <a:r>
              <a:rPr lang="en-US" dirty="0" err="1"/>
              <a:t>pions</a:t>
            </a:r>
            <a:r>
              <a:rPr lang="en-US" dirty="0"/>
              <a:t> </a:t>
            </a:r>
            <a:r>
              <a:rPr lang="en-US" dirty="0">
                <a:solidFill>
                  <a:srgbClr val="C00000"/>
                </a:solidFill>
              </a:rPr>
              <a:t>in one event</a:t>
            </a:r>
          </a:p>
          <a:p>
            <a:pPr lvl="1"/>
            <a:r>
              <a:rPr lang="en-US" dirty="0"/>
              <a:t>Looking at EC&amp;LGC coincidence will give us hints on the correlations between </a:t>
            </a:r>
            <a:r>
              <a:rPr lang="en-US" dirty="0" err="1"/>
              <a:t>pions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B8E23-FF8E-4626-A713-E90A91340C28}" type="slidenum">
              <a:rPr lang="en-US" smtClean="0"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76923" y="4477329"/>
            <a:ext cx="9205277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C00000"/>
                </a:solidFill>
              </a:rPr>
              <a:t>0.3% of “all-pion” events will fire EC and LGC at the same time</a:t>
            </a:r>
          </a:p>
          <a:p>
            <a:endParaRPr lang="en-US" sz="2800" dirty="0">
              <a:solidFill>
                <a:srgbClr val="C00000"/>
              </a:solidFill>
            </a:endParaRPr>
          </a:p>
          <a:p>
            <a:r>
              <a:rPr lang="en-US" sz="2800" dirty="0">
                <a:solidFill>
                  <a:srgbClr val="C00000"/>
                </a:solidFill>
              </a:rPr>
              <a:t>Seems that correlation of </a:t>
            </a:r>
            <a:r>
              <a:rPr lang="en-US" sz="2800" dirty="0" err="1">
                <a:solidFill>
                  <a:srgbClr val="C00000"/>
                </a:solidFill>
              </a:rPr>
              <a:t>pions</a:t>
            </a:r>
            <a:r>
              <a:rPr lang="en-US" sz="2800" dirty="0">
                <a:solidFill>
                  <a:srgbClr val="C00000"/>
                </a:solidFill>
              </a:rPr>
              <a:t> on EC and LGC is small</a:t>
            </a:r>
          </a:p>
        </p:txBody>
      </p:sp>
    </p:spTree>
    <p:extLst>
      <p:ext uri="{BB962C8B-B14F-4D97-AF65-F5344CB8AC3E}">
        <p14:creationId xmlns:p14="http://schemas.microsoft.com/office/powerpoint/2010/main" val="22219659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Short summary of PVDIS trigger rate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B8E23-FF8E-4626-A713-E90A91340C28}" type="slidenum">
              <a:rPr lang="en-US" smtClean="0"/>
              <a:t>8</a:t>
            </a:fld>
            <a:endParaRPr lang="en-US"/>
          </a:p>
        </p:txBody>
      </p:sp>
      <p:sp>
        <p:nvSpPr>
          <p:cNvPr id="5" name="Content Placeholder 4"/>
          <p:cNvSpPr txBox="1">
            <a:spLocks noGrp="1"/>
          </p:cNvSpPr>
          <p:nvPr>
            <p:ph idx="1"/>
          </p:nvPr>
        </p:nvSpPr>
        <p:spPr>
          <a:xfrm>
            <a:off x="192156" y="1690688"/>
            <a:ext cx="9457204" cy="22236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/>
              <a:t>Study based on Hall D generator</a:t>
            </a:r>
          </a:p>
          <a:p>
            <a:pPr lvl="1">
              <a:buFont typeface="Wingdings" panose="05000000000000000000" pitchFamily="2" charset="2"/>
              <a:buChar char="q"/>
            </a:pPr>
            <a:r>
              <a:rPr lang="en-US" sz="4000" dirty="0"/>
              <a:t>Total rate: (8+4.1) KHz = 12.1 KHz/sector</a:t>
            </a:r>
            <a:endParaRPr lang="en-US" sz="4400" dirty="0"/>
          </a:p>
          <a:p>
            <a:pPr marL="457200" lvl="1" indent="0">
              <a:buNone/>
            </a:pPr>
            <a:endParaRPr lang="en-US" sz="2800" dirty="0"/>
          </a:p>
          <a:p>
            <a:pPr lvl="1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839149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8965" y="1113183"/>
            <a:ext cx="11767931" cy="4815301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5400" b="1" dirty="0"/>
              <a:t>SIDIS trigger rate</a:t>
            </a:r>
          </a:p>
          <a:p>
            <a:endParaRPr lang="en-US" sz="3600" dirty="0"/>
          </a:p>
          <a:p>
            <a:r>
              <a:rPr lang="en-US" sz="3600" dirty="0"/>
              <a:t>EC response using Hall D generator is under way (</a:t>
            </a:r>
            <a:r>
              <a:rPr lang="en-US" sz="3600" dirty="0" err="1"/>
              <a:t>Rakitha</a:t>
            </a:r>
            <a:r>
              <a:rPr lang="en-US" sz="3600" dirty="0"/>
              <a:t>)</a:t>
            </a:r>
          </a:p>
          <a:p>
            <a:endParaRPr lang="en-US" sz="3600" dirty="0"/>
          </a:p>
          <a:p>
            <a:r>
              <a:rPr lang="en-US" sz="3600" dirty="0"/>
              <a:t>SPD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3200" dirty="0"/>
              <a:t>Forward angle: 60 in phi dimension, 4 in r dimension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3200" dirty="0"/>
              <a:t>Large angle: 60 in phi dimension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sz="3200" dirty="0"/>
              <a:t>Optimization of threshold is ongoing (</a:t>
            </a:r>
            <a:r>
              <a:rPr lang="en-US" sz="3200" dirty="0" err="1"/>
              <a:t>Sanghwa</a:t>
            </a:r>
            <a:r>
              <a:rPr lang="en-US" sz="3200" dirty="0"/>
              <a:t>)</a:t>
            </a:r>
          </a:p>
          <a:p>
            <a:endParaRPr lang="en-US" sz="3600" dirty="0"/>
          </a:p>
          <a:p>
            <a:r>
              <a:rPr lang="en-US" sz="3600" dirty="0"/>
              <a:t>MRPC</a:t>
            </a:r>
          </a:p>
          <a:p>
            <a:pPr lvl="1"/>
            <a:r>
              <a:rPr lang="en-US" sz="3200" dirty="0"/>
              <a:t>60 in phi dimension, 4 in r dimension, each module has 10 layers of gas gap</a:t>
            </a:r>
          </a:p>
          <a:p>
            <a:pPr lvl="1"/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B8E23-FF8E-4626-A713-E90A91340C28}" type="slidenum">
              <a:rPr lang="en-US" smtClean="0"/>
              <a:t>9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606287" y="6202017"/>
            <a:ext cx="102588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C00000"/>
                </a:solidFill>
              </a:rPr>
              <a:t>Using wiser simulation to get start while waiting for Hall D generator based study</a:t>
            </a:r>
          </a:p>
        </p:txBody>
      </p:sp>
    </p:spTree>
    <p:extLst>
      <p:ext uri="{BB962C8B-B14F-4D97-AF65-F5344CB8AC3E}">
        <p14:creationId xmlns:p14="http://schemas.microsoft.com/office/powerpoint/2010/main" val="9582341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2918</TotalTime>
  <Words>861</Words>
  <Application>Microsoft Office PowerPoint</Application>
  <PresentationFormat>Widescreen</PresentationFormat>
  <Paragraphs>208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等线 Light</vt:lpstr>
      <vt:lpstr>Arial</vt:lpstr>
      <vt:lpstr>Calibri</vt:lpstr>
      <vt:lpstr>Calibri Light</vt:lpstr>
      <vt:lpstr>Wingdings</vt:lpstr>
      <vt:lpstr>Office Theme</vt:lpstr>
      <vt:lpstr>Trigger rate estimation</vt:lpstr>
      <vt:lpstr>Introduction</vt:lpstr>
      <vt:lpstr>PowerPoint Presentation</vt:lpstr>
      <vt:lpstr>Singles rate on EC</vt:lpstr>
      <vt:lpstr>Singles rate on LGC</vt:lpstr>
      <vt:lpstr>Coincidence rate among detectors </vt:lpstr>
      <vt:lpstr>Concern of particle correlations</vt:lpstr>
      <vt:lpstr>Short summary of PVDIS trigger rate</vt:lpstr>
      <vt:lpstr>PowerPoint Presentation</vt:lpstr>
      <vt:lpstr>Current Thresholds used for individual detectors</vt:lpstr>
      <vt:lpstr>SIDIS forward angle electron trigger</vt:lpstr>
      <vt:lpstr>SIDIS large angle electron trigger</vt:lpstr>
      <vt:lpstr>To-do list for SIDIS trigger rate estimation</vt:lpstr>
      <vt:lpstr>Summary</vt:lpstr>
      <vt:lpstr>Backups</vt:lpstr>
      <vt:lpstr>Number of p.e produced by EM on lgc within 30ns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PVDIS trigger rate</dc:title>
  <dc:creator>yxzhao</dc:creator>
  <cp:lastModifiedBy>Yuxiang Zhao</cp:lastModifiedBy>
  <cp:revision>163</cp:revision>
  <dcterms:created xsi:type="dcterms:W3CDTF">2016-06-16T18:22:44Z</dcterms:created>
  <dcterms:modified xsi:type="dcterms:W3CDTF">2016-08-27T16:13:23Z</dcterms:modified>
</cp:coreProperties>
</file>