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69" r:id="rId3"/>
    <p:sldId id="266" r:id="rId4"/>
    <p:sldId id="272" r:id="rId5"/>
    <p:sldId id="273" r:id="rId6"/>
    <p:sldId id="274" r:id="rId7"/>
    <p:sldId id="275" r:id="rId8"/>
    <p:sldId id="271" r:id="rId9"/>
    <p:sldId id="290" r:id="rId10"/>
    <p:sldId id="288" r:id="rId11"/>
    <p:sldId id="287" r:id="rId12"/>
    <p:sldId id="289" r:id="rId13"/>
    <p:sldId id="259" r:id="rId14"/>
    <p:sldId id="291" r:id="rId15"/>
    <p:sldId id="286" r:id="rId16"/>
    <p:sldId id="292" r:id="rId17"/>
    <p:sldId id="29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23404-008D-4DA4-971A-23624C4ABEDF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A1089-B992-49BD-AD20-E40F4B6E8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A1089-B992-49BD-AD20-E40F4B6E86A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en.wikipedia.org/wiki/Louisiana_(disambiguation)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labsvn.jlab.org/svnroot/solid/solid_gemc2/analysis/analysis_tree_solid_ec.C" TargetMode="External"/><Relationship Id="rId2" Type="http://schemas.openxmlformats.org/officeDocument/2006/relationships/hyperlink" Target="https://jlabsvn.jlab.org/svnroot/solid/solid_gemc2/analysis/analysis.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labsvn.jlab.org/svnroot/solid/solid_gemc2/analysis/analysis_tree_solid_spd.C" TargetMode="External"/><Relationship Id="rId4" Type="http://schemas.openxmlformats.org/officeDocument/2006/relationships/hyperlink" Target="https://jlabsvn.jlab.org/svnroot/solid/solid_gemc2/analysis/analysis_tree_solid_mrpc.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Simulation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Zhiwen</a:t>
            </a:r>
            <a:r>
              <a:rPr lang="en-US" dirty="0" smtClean="0"/>
              <a:t> Zhao</a:t>
            </a:r>
          </a:p>
          <a:p>
            <a:r>
              <a:rPr lang="en-US" dirty="0" smtClean="0"/>
              <a:t>2016/08/27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2" descr="https://upload.wikimedia.org/wikipedia/commons/thumb/0/03/Duke_University_Logo.svg/2000px-Duke_University_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715000"/>
            <a:ext cx="2080152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hallaweb.jlab.org/12GeV/SoLID/download/sim/acceptance/acceptance_solid_JPsi_electron_target315_acceptance_2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2599069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500" dirty="0" err="1" smtClean="0"/>
              <a:t>Jpsi</a:t>
            </a:r>
            <a:r>
              <a:rPr lang="en-US" sz="3500" dirty="0" smtClean="0"/>
              <a:t> and PVDIS Acceptance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459468"/>
            <a:ext cx="51610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JPsi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38800" y="1752600"/>
            <a:ext cx="90806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PVDIS 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152400"/>
            <a:ext cx="320113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Simple setup without secondary</a:t>
            </a:r>
          </a:p>
          <a:p>
            <a:r>
              <a:rPr lang="en-US" dirty="0" smtClean="0"/>
              <a:t>Only field effect, pass EC+GEM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752600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P(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6800" y="6324600"/>
            <a:ext cx="1204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Theta(deg)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http://hallaweb.jlab.org/12GeV/SoLID/download/sim/acceptance/acceptance_solid_PVDIS_electron_acceptance_2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86000"/>
            <a:ext cx="5089947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500" dirty="0" smtClean="0"/>
              <a:t>SIDIS Acceptance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Google Drive\SoLID_talk_internal\solid_2016_08\simulation\acceptance_solid_SIDIS_He3_electron_ECandGEM_acceptance_2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2600587" cy="4572000"/>
          </a:xfrm>
          <a:prstGeom prst="rect">
            <a:avLst/>
          </a:prstGeom>
          <a:noFill/>
        </p:spPr>
      </p:pic>
      <p:pic>
        <p:nvPicPr>
          <p:cNvPr id="1028" name="Picture 4" descr="http://hallaweb.jlab.org/12GeV/SoLID/download/sim/acceptance/acceptance_solid_SIDIS_NH3_electron_acceptance_2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057400"/>
            <a:ext cx="2595231" cy="4572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371600" y="1459468"/>
            <a:ext cx="5613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He3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57600" y="1459468"/>
            <a:ext cx="90762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NH3 2D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05600" y="1371600"/>
            <a:ext cx="90762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NH3 3D</a:t>
            </a:r>
            <a:endParaRPr lang="en-US" dirty="0"/>
          </a:p>
        </p:txBody>
      </p:sp>
      <p:pic>
        <p:nvPicPr>
          <p:cNvPr id="1030" name="Picture 6" descr="http://hallaweb.jlab.org/12GeV/SoLID/download/sim/acceptance/acceptance_solid_SIDIS_NH3_electron_acceptance_3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981200"/>
            <a:ext cx="3423473" cy="2209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" y="152400"/>
            <a:ext cx="320113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Simple setup without secondary</a:t>
            </a:r>
          </a:p>
          <a:p>
            <a:r>
              <a:rPr lang="en-US" dirty="0" smtClean="0"/>
              <a:t>Only field effect, pass EC+GEM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0764" y="4953000"/>
            <a:ext cx="3607036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075661" y="4507468"/>
            <a:ext cx="268733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NH3 sheet of flam on GEM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752600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P(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38400" y="6477000"/>
            <a:ext cx="1204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Theta(deg)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Test toward overall efficiency (PVDIS)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295400"/>
            <a:ext cx="4419600" cy="3124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dirty="0" smtClean="0"/>
              <a:t>A simple test, not complete study</a:t>
            </a:r>
          </a:p>
          <a:p>
            <a:r>
              <a:rPr lang="en-US" sz="1800" dirty="0" smtClean="0"/>
              <a:t>Throw </a:t>
            </a:r>
            <a:r>
              <a:rPr lang="en-US" sz="1800" dirty="0" err="1" smtClean="0"/>
              <a:t>eDIS</a:t>
            </a:r>
            <a:r>
              <a:rPr lang="en-US" sz="1800" dirty="0" smtClean="0"/>
              <a:t> into PVDIS full setup, consider it’s accepted when</a:t>
            </a:r>
          </a:p>
          <a:p>
            <a:pPr lvl="1"/>
            <a:r>
              <a:rPr lang="en-US" sz="1800" dirty="0" smtClean="0"/>
              <a:t>it passes all GEM planes and entering EC</a:t>
            </a:r>
          </a:p>
          <a:p>
            <a:pPr lvl="1"/>
            <a:r>
              <a:rPr lang="en-US" sz="1800" dirty="0" smtClean="0"/>
              <a:t>In </a:t>
            </a:r>
            <a:r>
              <a:rPr lang="en-US" sz="1800" dirty="0" err="1" smtClean="0"/>
              <a:t>addtion</a:t>
            </a:r>
            <a:r>
              <a:rPr lang="en-US" sz="1800" dirty="0" smtClean="0"/>
              <a:t>, LGC has number of total photons &gt; 10</a:t>
            </a:r>
          </a:p>
          <a:p>
            <a:r>
              <a:rPr lang="en-US" sz="1800" dirty="0" smtClean="0"/>
              <a:t>Essentially it will need to involve from a simple into a full reconstruction code</a:t>
            </a:r>
          </a:p>
          <a:p>
            <a:endParaRPr lang="en-US" sz="1800" dirty="0"/>
          </a:p>
        </p:txBody>
      </p:sp>
      <p:pic>
        <p:nvPicPr>
          <p:cNvPr id="1030" name="Picture 6" descr="D:\Google Drive\SoLID_presentation\solid_2016_05\simulation\acceptance_2D_withoutLG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813717" cy="2743200"/>
          </a:xfrm>
          <a:prstGeom prst="rect">
            <a:avLst/>
          </a:prstGeom>
          <a:noFill/>
        </p:spPr>
      </p:pic>
      <p:pic>
        <p:nvPicPr>
          <p:cNvPr id="1031" name="Picture 7" descr="D:\Google Drive\SoLID_presentation\solid_2016_05\simulation\acceptance_2D_withLG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483" y="3886200"/>
            <a:ext cx="3813717" cy="2743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4600" y="1981200"/>
            <a:ext cx="98828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EC+GEM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33600" y="4419600"/>
            <a:ext cx="146546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EC+GEM+LGC</a:t>
            </a:r>
            <a:endParaRPr lang="en-US" dirty="0"/>
          </a:p>
        </p:txBody>
      </p:sp>
      <p:pic>
        <p:nvPicPr>
          <p:cNvPr id="1032" name="Picture 8" descr="D:\Google Drive\SoLID_presentation\solid_2016_05\simulation\total_lgc_nph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495800"/>
            <a:ext cx="2751076" cy="2133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8601" y="76200"/>
            <a:ext cx="23621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setup with secondary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000" dirty="0" smtClean="0">
                <a:solidFill>
                  <a:prstClr val="black"/>
                </a:solidFill>
              </a:rPr>
              <a:t>Toward overall efficiency (SIDIS_He3)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67000" y="990600"/>
            <a:ext cx="98828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EC+GEM</a:t>
            </a:r>
            <a:endParaRPr lang="en-US" dirty="0"/>
          </a:p>
        </p:txBody>
      </p:sp>
      <p:pic>
        <p:nvPicPr>
          <p:cNvPr id="2050" name="Picture 2" descr="D:\Google Drive\SoLID_talk_internal\background_solid_SIDIS_He3_dirty_weighted_eDIS_filenum90_0.9e6_acceptance_2D_woLG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3126119" cy="5486400"/>
          </a:xfrm>
          <a:prstGeom prst="rect">
            <a:avLst/>
          </a:prstGeom>
          <a:noFill/>
        </p:spPr>
      </p:pic>
      <p:pic>
        <p:nvPicPr>
          <p:cNvPr id="2052" name="Picture 4" descr="D:\Google Drive\SoLID_talk_internal\background_solid_SIDIS_He3_dirty_normalized_pimWiser_filenum100_1e6_acceptance_2D_woHG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371600"/>
            <a:ext cx="3126118" cy="54864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371600" y="914400"/>
            <a:ext cx="37061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e-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658586" y="914400"/>
            <a:ext cx="42992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pi-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324600" y="1600200"/>
            <a:ext cx="2667000" cy="3124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simple test, not complete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Throw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eDIS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pimWiser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into SIDIS_He3 full setup, consider it’s accepted when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passes all GEM planes and entering EC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addition, LGC or HGC has number of total photons &gt; 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1" y="76200"/>
            <a:ext cx="23621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setup with secondary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752600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P(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8400" y="6477000"/>
            <a:ext cx="1204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Theta(deg)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000" dirty="0" smtClean="0"/>
              <a:t>Toward overall efficiency (SIDIS_He3)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2209800" y="914400"/>
            <a:ext cx="196880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EC+GEM+LGC/HGC</a:t>
            </a:r>
            <a:endParaRPr lang="en-US" dirty="0"/>
          </a:p>
        </p:txBody>
      </p:sp>
      <p:pic>
        <p:nvPicPr>
          <p:cNvPr id="2051" name="Picture 3" descr="D:\Google Drive\SoLID_talk_internal\background_solid_SIDIS_He3_dirty_weighted_eDIS_filenum90_0.9e6_acceptance_2D_wLG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126118" cy="5486400"/>
          </a:xfrm>
          <a:prstGeom prst="rect">
            <a:avLst/>
          </a:prstGeom>
          <a:noFill/>
        </p:spPr>
      </p:pic>
      <p:pic>
        <p:nvPicPr>
          <p:cNvPr id="3074" name="Picture 2" descr="D:\Google Drive\SoLID_talk_internal\background_solid_SIDIS_He3_dirty_normalized_pimWiser_filenum100_1e6_acceptance_2D_wHG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371600"/>
            <a:ext cx="3126118" cy="54864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371600" y="914400"/>
            <a:ext cx="37061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e-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658586" y="914400"/>
            <a:ext cx="42992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pi-</a:t>
            </a:r>
            <a:endParaRPr lang="en-US" dirty="0"/>
          </a:p>
        </p:txBody>
      </p:sp>
      <p:pic>
        <p:nvPicPr>
          <p:cNvPr id="14" name="Picture 5" descr="D:\Google Drive\SoLID_talk_internal\total_lgc_nphe_SIDIS_He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514600"/>
            <a:ext cx="2358065" cy="1828800"/>
          </a:xfrm>
          <a:prstGeom prst="rect">
            <a:avLst/>
          </a:prstGeom>
          <a:noFill/>
        </p:spPr>
      </p:pic>
      <p:pic>
        <p:nvPicPr>
          <p:cNvPr id="3075" name="Picture 3" descr="D:\Google Drive\SoLID_talk_internal\total_hgc_nphe_SIDIS_He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572000"/>
            <a:ext cx="2358065" cy="18288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28601" y="76200"/>
            <a:ext cx="23621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setup with secondary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324600" y="1371600"/>
            <a:ext cx="2667000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addition, LGC or HGC has number of total photons &gt; 10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1752600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P(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38400" y="6477000"/>
            <a:ext cx="1204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Theta(deg)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Simulation future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500" dirty="0" smtClean="0"/>
              <a:t>Continue using and improving current software and setup for various studies</a:t>
            </a:r>
          </a:p>
          <a:p>
            <a:r>
              <a:rPr lang="en-US" sz="2500" dirty="0" err="1" smtClean="0">
                <a:solidFill>
                  <a:srgbClr val="FF0000"/>
                </a:solidFill>
              </a:rPr>
              <a:t>fastMC</a:t>
            </a:r>
            <a:r>
              <a:rPr lang="en-US" sz="2500" dirty="0" smtClean="0"/>
              <a:t>: using </a:t>
            </a:r>
            <a:r>
              <a:rPr lang="en-US" sz="2500" dirty="0" err="1" smtClean="0"/>
              <a:t>acceptance,resolution,pid</a:t>
            </a:r>
            <a:r>
              <a:rPr lang="en-US" sz="2500" dirty="0" smtClean="0"/>
              <a:t> from detailed simulations, for SIDIS and </a:t>
            </a:r>
            <a:r>
              <a:rPr lang="en-US" sz="2500" dirty="0" err="1" smtClean="0"/>
              <a:t>Jpsi</a:t>
            </a:r>
            <a:r>
              <a:rPr lang="en-US" sz="2500" dirty="0" smtClean="0"/>
              <a:t> setup</a:t>
            </a:r>
          </a:p>
          <a:p>
            <a:r>
              <a:rPr lang="en-US" sz="2500" dirty="0" smtClean="0"/>
              <a:t>Test using “</a:t>
            </a:r>
            <a:r>
              <a:rPr lang="en-US" sz="2500" dirty="0" err="1" smtClean="0"/>
              <a:t>solid_gemc</a:t>
            </a:r>
            <a:r>
              <a:rPr lang="en-US" sz="2500" dirty="0" smtClean="0"/>
              <a:t>” as simulation engine for art framework</a:t>
            </a:r>
          </a:p>
          <a:p>
            <a:pPr lvl="1"/>
            <a:r>
              <a:rPr lang="en-US" sz="2500" dirty="0" err="1" smtClean="0"/>
              <a:t>gemc</a:t>
            </a:r>
            <a:r>
              <a:rPr lang="en-US" sz="2500" dirty="0" smtClean="0"/>
              <a:t> is very much </a:t>
            </a:r>
            <a:r>
              <a:rPr lang="en-US" sz="2500" dirty="0" err="1" smtClean="0"/>
              <a:t>modulized</a:t>
            </a:r>
            <a:r>
              <a:rPr lang="en-US" sz="2500" dirty="0" smtClean="0"/>
              <a:t> already</a:t>
            </a:r>
          </a:p>
          <a:p>
            <a:pPr lvl="1"/>
            <a:r>
              <a:rPr lang="en-US" sz="2500" dirty="0" err="1" smtClean="0"/>
              <a:t>solid_gemc</a:t>
            </a:r>
            <a:r>
              <a:rPr lang="en-US" sz="2500" dirty="0" smtClean="0"/>
              <a:t> uses </a:t>
            </a:r>
            <a:r>
              <a:rPr lang="en-US" sz="2500" dirty="0" err="1" smtClean="0"/>
              <a:t>gemc</a:t>
            </a:r>
            <a:r>
              <a:rPr lang="en-US" sz="2500" dirty="0" smtClean="0"/>
              <a:t> as library already</a:t>
            </a:r>
          </a:p>
          <a:p>
            <a:pPr lvl="1"/>
            <a:r>
              <a:rPr lang="en-US" sz="2500" dirty="0" smtClean="0"/>
              <a:t>Input format can be expended, existing</a:t>
            </a:r>
          </a:p>
          <a:p>
            <a:pPr lvl="2"/>
            <a:r>
              <a:rPr lang="en-US" sz="2100" dirty="0" smtClean="0"/>
              <a:t>Geant4 </a:t>
            </a:r>
            <a:r>
              <a:rPr lang="en-US" sz="2000" dirty="0" smtClean="0"/>
              <a:t>solid in simple form with attribute</a:t>
            </a:r>
          </a:p>
          <a:p>
            <a:pPr lvl="2"/>
            <a:r>
              <a:rPr lang="en-US" sz="2000" dirty="0" smtClean="0"/>
              <a:t>CLARA geometry service</a:t>
            </a:r>
          </a:p>
          <a:p>
            <a:pPr lvl="2"/>
            <a:r>
              <a:rPr lang="en-US" sz="2000" dirty="0" smtClean="0">
                <a:solidFill>
                  <a:srgbClr val="7030A0"/>
                </a:solidFill>
              </a:rPr>
              <a:t>GDML with attribute (</a:t>
            </a:r>
            <a:r>
              <a:rPr lang="en-US" sz="2000" dirty="0" smtClean="0">
                <a:solidFill>
                  <a:srgbClr val="FF0000"/>
                </a:solidFill>
              </a:rPr>
              <a:t>new</a:t>
            </a:r>
            <a:r>
              <a:rPr lang="en-US" sz="2000" dirty="0" smtClean="0">
                <a:solidFill>
                  <a:srgbClr val="7030A0"/>
                </a:solidFill>
              </a:rPr>
              <a:t>)</a:t>
            </a:r>
          </a:p>
          <a:p>
            <a:pPr lvl="2"/>
            <a:r>
              <a:rPr lang="en-US" sz="2000" dirty="0" smtClean="0">
                <a:solidFill>
                  <a:srgbClr val="7030A0"/>
                </a:solidFill>
              </a:rPr>
              <a:t>CAD with attribute (</a:t>
            </a:r>
            <a:r>
              <a:rPr lang="en-US" sz="2000" dirty="0" smtClean="0">
                <a:solidFill>
                  <a:srgbClr val="FF0000"/>
                </a:solidFill>
              </a:rPr>
              <a:t>new</a:t>
            </a:r>
            <a:r>
              <a:rPr lang="en-US" sz="2000" dirty="0" smtClean="0">
                <a:solidFill>
                  <a:srgbClr val="7030A0"/>
                </a:solidFill>
              </a:rPr>
              <a:t>)</a:t>
            </a:r>
          </a:p>
          <a:p>
            <a:pPr lvl="2"/>
            <a:r>
              <a:rPr lang="en-US" sz="2000" dirty="0" smtClean="0"/>
              <a:t>Mixed together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267200"/>
            <a:ext cx="323815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895600"/>
            <a:ext cx="240581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from </a:t>
            </a:r>
            <a:r>
              <a:rPr lang="en-US" dirty="0" err="1" smtClean="0"/>
              <a:t>Rakitha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generator updates</a:t>
            </a:r>
          </a:p>
          <a:p>
            <a:pPr lvl="1"/>
            <a:r>
              <a:rPr lang="en-US" dirty="0" smtClean="0"/>
              <a:t>Hall D generator code is now standalone code, separate from full Hall D simulation framework</a:t>
            </a:r>
          </a:p>
          <a:p>
            <a:pPr lvl="1"/>
            <a:r>
              <a:rPr lang="en-US" dirty="0" smtClean="0"/>
              <a:t>Generates events for PVIDS LH and LD, SIDIS 3He and J/Psi LH configurations to produce LUND files as input for </a:t>
            </a:r>
            <a:r>
              <a:rPr lang="en-US" dirty="0" err="1" smtClean="0"/>
              <a:t>solid_gemc</a:t>
            </a:r>
            <a:endParaRPr lang="en-US" dirty="0" smtClean="0"/>
          </a:p>
          <a:p>
            <a:r>
              <a:rPr lang="en-US" dirty="0" smtClean="0"/>
              <a:t>ECAL Simulation Updates</a:t>
            </a:r>
          </a:p>
          <a:p>
            <a:pPr lvl="1"/>
            <a:r>
              <a:rPr lang="en-US" dirty="0" smtClean="0"/>
              <a:t>Finished PVDIS ECAL performance and trigger rates in </a:t>
            </a:r>
            <a:r>
              <a:rPr lang="en-US" dirty="0" err="1" smtClean="0"/>
              <a:t>remoll</a:t>
            </a:r>
            <a:endParaRPr lang="en-US" dirty="0" smtClean="0"/>
          </a:p>
          <a:p>
            <a:pPr lvl="1"/>
            <a:r>
              <a:rPr lang="en-US" dirty="0" smtClean="0"/>
              <a:t>Working on SIDIS He3 performance and trigger in </a:t>
            </a:r>
            <a:r>
              <a:rPr lang="en-US" dirty="0" err="1" smtClean="0"/>
              <a:t>solid_gemc</a:t>
            </a:r>
            <a:r>
              <a:rPr lang="en-US" dirty="0" smtClean="0"/>
              <a:t> while adopting previous analysis tool</a:t>
            </a:r>
          </a:p>
          <a:p>
            <a:pPr lvl="1"/>
            <a:r>
              <a:rPr lang="en-US" dirty="0" err="1" smtClean="0"/>
              <a:t>Jpsi</a:t>
            </a:r>
            <a:r>
              <a:rPr lang="en-US" dirty="0" smtClean="0"/>
              <a:t> and SIDIS NH3 later</a:t>
            </a:r>
          </a:p>
          <a:p>
            <a:r>
              <a:rPr lang="en-US" dirty="0" smtClean="0"/>
              <a:t>Happy at </a:t>
            </a:r>
            <a:r>
              <a:rPr lang="en-US" dirty="0" smtClean="0">
                <a:hlinkClick r:id="rId2" tooltip="Louisiana (disambiguation)"/>
              </a:rPr>
              <a:t>Louisiana</a:t>
            </a:r>
            <a:r>
              <a:rPr lang="en-US" dirty="0" smtClean="0"/>
              <a:t>, staying away from flood</a:t>
            </a:r>
          </a:p>
        </p:txBody>
      </p:sp>
      <p:pic>
        <p:nvPicPr>
          <p:cNvPr id="46082" name="Picture 2" descr="Techx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495800"/>
            <a:ext cx="1428750" cy="2219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1"/>
          <a:ext cx="8458200" cy="6526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603694"/>
                <a:gridCol w="4035106"/>
              </a:tblGrid>
              <a:tr h="33386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</a:tr>
              <a:tr h="5178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Acceptance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Zhiwen</a:t>
                      </a:r>
                      <a:r>
                        <a:rPr lang="en-US" sz="1500" dirty="0" smtClean="0"/>
                        <a:t>,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Kalyan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Done with simple setup, working on more supplicated</a:t>
                      </a:r>
                      <a:r>
                        <a:rPr lang="en-US" sz="1500" baseline="0" dirty="0" smtClean="0"/>
                        <a:t> setup</a:t>
                      </a:r>
                      <a:r>
                        <a:rPr lang="en-US" sz="1500" dirty="0" smtClean="0"/>
                        <a:t> </a:t>
                      </a:r>
                      <a:endParaRPr lang="en-US" sz="1500" dirty="0"/>
                    </a:p>
                  </a:txBody>
                  <a:tcPr/>
                </a:tc>
              </a:tr>
              <a:tr h="333860">
                <a:tc>
                  <a:txBody>
                    <a:bodyPr/>
                    <a:lstStyle/>
                    <a:p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PVDIS Q2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Bob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Initial result</a:t>
                      </a:r>
                      <a:endParaRPr lang="en-US" sz="1500" dirty="0"/>
                    </a:p>
                  </a:txBody>
                  <a:tcPr/>
                </a:tc>
              </a:tr>
              <a:tr h="5178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SIDIS impact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Tianbo</a:t>
                      </a:r>
                      <a:r>
                        <a:rPr lang="en-US" sz="1500" dirty="0" smtClean="0"/>
                        <a:t> and others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Initial result</a:t>
                      </a:r>
                      <a:endParaRPr lang="en-US" sz="1500" dirty="0"/>
                    </a:p>
                  </a:txBody>
                  <a:tcPr/>
                </a:tc>
              </a:tr>
              <a:tr h="5178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J/psi bin migration and signal/background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Michael</a:t>
                      </a:r>
                      <a:r>
                        <a:rPr lang="en-US" sz="1500" baseline="0" dirty="0" smtClean="0"/>
                        <a:t> and others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Initial result</a:t>
                      </a:r>
                      <a:endParaRPr lang="en-US" sz="1500" dirty="0"/>
                    </a:p>
                  </a:txBody>
                  <a:tcPr/>
                </a:tc>
              </a:tr>
              <a:tr h="444015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Hadron</a:t>
                      </a:r>
                      <a:r>
                        <a:rPr lang="en-US" sz="1500" dirty="0" smtClean="0"/>
                        <a:t> generator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Rakitha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Done, producing file, adding e would be nice</a:t>
                      </a:r>
                      <a:endParaRPr lang="en-US" sz="1500" dirty="0"/>
                    </a:p>
                  </a:txBody>
                  <a:tcPr/>
                </a:tc>
              </a:tr>
              <a:tr h="33386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EC trigger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Rakitha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PVDIS down, SIDIS ongoing,</a:t>
                      </a:r>
                      <a:r>
                        <a:rPr lang="en-US" sz="1500" baseline="0" dirty="0" smtClean="0"/>
                        <a:t> need </a:t>
                      </a:r>
                      <a:r>
                        <a:rPr lang="en-US" sz="1500" baseline="0" dirty="0" err="1" smtClean="0"/>
                        <a:t>Jpsi</a:t>
                      </a:r>
                      <a:endParaRPr lang="en-US" sz="1500" dirty="0"/>
                    </a:p>
                  </a:txBody>
                  <a:tcPr/>
                </a:tc>
              </a:tr>
              <a:tr h="33386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LGC trigger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Michael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PVDIS</a:t>
                      </a:r>
                      <a:r>
                        <a:rPr lang="en-US" sz="1500" baseline="0" dirty="0" smtClean="0"/>
                        <a:t> and SIDIS, under tuning</a:t>
                      </a:r>
                      <a:endParaRPr lang="en-US" sz="1500" dirty="0"/>
                    </a:p>
                  </a:txBody>
                  <a:tcPr/>
                </a:tc>
              </a:tr>
              <a:tr h="33386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SPD trigger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Sanghwa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Initial result</a:t>
                      </a:r>
                      <a:endParaRPr lang="en-US" sz="1500" dirty="0"/>
                    </a:p>
                  </a:txBody>
                  <a:tcPr/>
                </a:tc>
              </a:tr>
              <a:tr h="33386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MRPC trigger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Sanghwa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needed</a:t>
                      </a:r>
                      <a:endParaRPr lang="en-US" sz="1500" dirty="0"/>
                    </a:p>
                  </a:txBody>
                  <a:tcPr/>
                </a:tc>
              </a:tr>
              <a:tr h="5178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Overall trigger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Yuxiang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PVDIS done, SIDIS e under study, need</a:t>
                      </a:r>
                      <a:r>
                        <a:rPr lang="en-US" sz="1500" baseline="0" dirty="0" smtClean="0"/>
                        <a:t> SIDIS </a:t>
                      </a:r>
                      <a:r>
                        <a:rPr lang="en-US" sz="1500" baseline="0" dirty="0" err="1" smtClean="0"/>
                        <a:t>hadron</a:t>
                      </a:r>
                      <a:r>
                        <a:rPr lang="en-US" sz="1500" baseline="0" dirty="0" smtClean="0"/>
                        <a:t>, and </a:t>
                      </a:r>
                      <a:r>
                        <a:rPr lang="en-US" sz="1500" baseline="0" dirty="0" err="1" smtClean="0"/>
                        <a:t>Jpsi</a:t>
                      </a:r>
                      <a:r>
                        <a:rPr lang="en-US" sz="1500" baseline="0" dirty="0" smtClean="0"/>
                        <a:t> e</a:t>
                      </a:r>
                      <a:endParaRPr lang="en-US" sz="1500" dirty="0"/>
                    </a:p>
                  </a:txBody>
                  <a:tcPr/>
                </a:tc>
              </a:tr>
              <a:tr h="33386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DAQ </a:t>
                      </a:r>
                      <a:r>
                        <a:rPr lang="en-US" sz="1500" dirty="0" err="1" smtClean="0"/>
                        <a:t>deadtime</a:t>
                      </a:r>
                      <a:r>
                        <a:rPr lang="en-US" sz="1500" dirty="0" smtClean="0"/>
                        <a:t>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Alex,</a:t>
                      </a:r>
                      <a:r>
                        <a:rPr lang="en-US" sz="1500" baseline="0" dirty="0" smtClean="0"/>
                        <a:t> Bob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ongoing</a:t>
                      </a:r>
                      <a:endParaRPr lang="en-US" sz="1500" dirty="0"/>
                    </a:p>
                  </a:txBody>
                  <a:tcPr/>
                </a:tc>
              </a:tr>
              <a:tr h="33386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GEM response parameterization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ongoing</a:t>
                      </a:r>
                      <a:endParaRPr lang="en-US" sz="1500" dirty="0"/>
                    </a:p>
                  </a:txBody>
                  <a:tcPr/>
                </a:tc>
              </a:tr>
              <a:tr h="5466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GEM Digitization and Occupancy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Weizhi,Ole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done with initial result, need </a:t>
                      </a:r>
                      <a:r>
                        <a:rPr lang="en-US" sz="1600" dirty="0" err="1" smtClean="0"/>
                        <a:t>UVa</a:t>
                      </a:r>
                      <a:r>
                        <a:rPr lang="en-US" sz="1600" dirty="0" smtClean="0"/>
                        <a:t> input to finalize </a:t>
                      </a:r>
                      <a:endParaRPr lang="en-US" sz="1500" dirty="0"/>
                    </a:p>
                  </a:txBody>
                  <a:tcPr/>
                </a:tc>
              </a:tr>
              <a:tr h="3338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tracking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Weizhi,Ole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Initial result</a:t>
                      </a:r>
                      <a:endParaRPr lang="en-US" sz="1500" dirty="0"/>
                    </a:p>
                  </a:txBody>
                  <a:tcPr/>
                </a:tc>
              </a:tr>
              <a:tr h="33386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Baffle optimization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Rich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Initial</a:t>
                      </a:r>
                      <a:r>
                        <a:rPr lang="en-US" sz="1500" baseline="0" dirty="0" smtClean="0"/>
                        <a:t> result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Comment </a:t>
            </a:r>
            <a:br>
              <a:rPr lang="en-US" dirty="0" smtClean="0"/>
            </a:br>
            <a:r>
              <a:rPr lang="en-US" dirty="0" smtClean="0"/>
              <a:t>(general simulation)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End-to-end simulations with realistic subsystem responses and material budgets</a:t>
            </a:r>
          </a:p>
          <a:p>
            <a:r>
              <a:rPr lang="en-US" dirty="0" smtClean="0"/>
              <a:t>The development of a simulation framework with realistic reconstruction and analysis should be pursued with high priority and increased resources.</a:t>
            </a:r>
          </a:p>
          <a:p>
            <a:r>
              <a:rPr lang="en-US" dirty="0" smtClean="0"/>
              <a:t>Having a functional simulation and reconstruction routines as soon as possible should be a high priority in the software effort. Such software will pay off many times over in experimental design and avoiding pitfalls.</a:t>
            </a:r>
          </a:p>
          <a:p>
            <a:r>
              <a:rPr lang="en-US" dirty="0" smtClean="0"/>
              <a:t>Acceptances, efficiencies, and systematic uncertainties should be simulated for each of the core measurements.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427070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81400"/>
            <a:ext cx="427070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"/>
            <a:ext cx="427071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81000"/>
            <a:ext cx="427071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 subsystems with various level of details in the unified simulation “</a:t>
            </a:r>
            <a:r>
              <a:rPr kumimoji="0" lang="en-US" sz="20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solid_gemc</a:t>
            </a: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Subsystems in simulation </a:t>
            </a:r>
            <a:br>
              <a:rPr lang="en-US" dirty="0" smtClean="0"/>
            </a:br>
            <a:r>
              <a:rPr lang="en-US" dirty="0" smtClean="0"/>
              <a:t>(non-detectors)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Target systems</a:t>
            </a:r>
            <a:r>
              <a:rPr lang="en-US" dirty="0" smtClean="0"/>
              <a:t> have materials where beam and final particles pass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Beamline</a:t>
            </a:r>
            <a:r>
              <a:rPr lang="en-US" dirty="0" smtClean="0"/>
              <a:t> are just Al pipes with </a:t>
            </a:r>
            <a:r>
              <a:rPr lang="en-US" dirty="0" err="1" smtClean="0"/>
              <a:t>BeO</a:t>
            </a:r>
            <a:r>
              <a:rPr lang="en-US" dirty="0" smtClean="0"/>
              <a:t> window, need real design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Magnet</a:t>
            </a:r>
            <a:r>
              <a:rPr lang="en-US" dirty="0" smtClean="0"/>
              <a:t> has </a:t>
            </a:r>
            <a:r>
              <a:rPr lang="en-US" dirty="0" err="1" smtClean="0"/>
              <a:t>coil,cryo,iron</a:t>
            </a:r>
            <a:r>
              <a:rPr lang="en-US" dirty="0" smtClean="0"/>
              <a:t> flux return according to the 2D field model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Baffle</a:t>
            </a:r>
            <a:r>
              <a:rPr lang="en-US" dirty="0" smtClean="0"/>
              <a:t> is pure lead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neutron shielding</a:t>
            </a:r>
            <a:r>
              <a:rPr lang="en-US" dirty="0" smtClean="0"/>
              <a:t>, has for PVDIS,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not</a:t>
            </a:r>
            <a:r>
              <a:rPr lang="en-US" dirty="0" smtClean="0"/>
              <a:t> for all others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Subsystems in simulation</a:t>
            </a:r>
            <a:br>
              <a:rPr lang="en-US" dirty="0" smtClean="0"/>
            </a:br>
            <a:r>
              <a:rPr lang="en-US" dirty="0" smtClean="0"/>
              <a:t>(detectors)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GEM</a:t>
            </a:r>
            <a:r>
              <a:rPr lang="en-US" dirty="0" smtClean="0"/>
              <a:t> has all layers, no dead area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SPD</a:t>
            </a:r>
            <a:r>
              <a:rPr lang="en-US" dirty="0" smtClean="0"/>
              <a:t> just a layer of </a:t>
            </a:r>
            <a:r>
              <a:rPr lang="en-US" dirty="0" err="1" smtClean="0"/>
              <a:t>scintilator</a:t>
            </a:r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MRPC</a:t>
            </a:r>
            <a:r>
              <a:rPr lang="en-US" dirty="0" smtClean="0"/>
              <a:t> has all layers, no dead area</a:t>
            </a:r>
          </a:p>
          <a:p>
            <a:endParaRPr lang="en-US" dirty="0" smtClean="0"/>
          </a:p>
        </p:txBody>
      </p:sp>
      <p:pic>
        <p:nvPicPr>
          <p:cNvPr id="1026" name="Picture 2" descr="D:\Google Drive\SoLID_talk_internal\solid_2016_08\simulation\pic_g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914400"/>
            <a:ext cx="2266950" cy="22669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4114800"/>
            <a:ext cx="4495800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/>
              <a:t>All these layer kind of detectors record hit </a:t>
            </a:r>
            <a:r>
              <a:rPr lang="en-US" sz="3200" dirty="0" err="1" smtClean="0"/>
              <a:t>pid,mom,position,vertex,energy</a:t>
            </a:r>
            <a:r>
              <a:rPr lang="en-US" sz="3200" dirty="0" smtClean="0"/>
              <a:t> deposition </a:t>
            </a:r>
            <a:endParaRPr lang="en-US" sz="3200" dirty="0"/>
          </a:p>
        </p:txBody>
      </p:sp>
      <p:pic>
        <p:nvPicPr>
          <p:cNvPr id="1028" name="Picture 4" descr="D:\Google Drive\SoLID_talk_internal\solid_2016_08\simulation\pic_gem_zoom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86200"/>
            <a:ext cx="2743200" cy="2743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543800" y="685800"/>
            <a:ext cx="121539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GEM SIDIS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43800" y="3352800"/>
            <a:ext cx="156094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GEM one layer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Subsystems in simulation</a:t>
            </a:r>
            <a:br>
              <a:rPr lang="en-US" dirty="0" smtClean="0"/>
            </a:br>
            <a:r>
              <a:rPr lang="en-US" dirty="0" smtClean="0"/>
              <a:t>(detectors)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715000" cy="3124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LGC</a:t>
            </a:r>
            <a:r>
              <a:rPr lang="en-US" sz="2800" dirty="0" smtClean="0"/>
              <a:t>, has tank, window, gas, </a:t>
            </a:r>
            <a:r>
              <a:rPr lang="en-US" sz="2800" dirty="0" err="1" smtClean="0"/>
              <a:t>mirror,cone,PMT</a:t>
            </a:r>
            <a:r>
              <a:rPr lang="en-US" sz="2800" dirty="0" smtClean="0"/>
              <a:t> window with optical features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HGC</a:t>
            </a:r>
            <a:r>
              <a:rPr lang="en-US" sz="2800" dirty="0" smtClean="0"/>
              <a:t>, has tank, window, gas, mirror, cone with optical features, no PMT window yet</a:t>
            </a:r>
          </a:p>
          <a:p>
            <a:endParaRPr lang="en-US" sz="2800" dirty="0"/>
          </a:p>
        </p:txBody>
      </p:sp>
      <p:pic>
        <p:nvPicPr>
          <p:cNvPr id="4" name="Picture 3" descr="D:\Google Drive\SoLID_talk_internal\solid_2016_08\simulation\pic_lg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685800"/>
            <a:ext cx="2743200" cy="2743200"/>
          </a:xfrm>
          <a:prstGeom prst="rect">
            <a:avLst/>
          </a:prstGeom>
          <a:noFill/>
        </p:spPr>
      </p:pic>
      <p:pic>
        <p:nvPicPr>
          <p:cNvPr id="2051" name="Picture 3" descr="D:\Google Drive\SoLID_talk_internal\solid_2016_08\simulation\pic_hg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962400"/>
            <a:ext cx="2743200" cy="2743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" y="4419600"/>
            <a:ext cx="4495800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All these optical photon collecting detectors can record all hits too.</a:t>
            </a:r>
          </a:p>
          <a:p>
            <a:r>
              <a:rPr lang="en-US" sz="2800" dirty="0" smtClean="0"/>
              <a:t>LGC already fully digitized. HGC not yet.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Subsystems in simulation</a:t>
            </a:r>
            <a:br>
              <a:rPr lang="en-US" dirty="0" smtClean="0"/>
            </a:br>
            <a:r>
              <a:rPr lang="en-US" dirty="0" smtClean="0"/>
              <a:t>(detectors)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334000" cy="4525963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7030A0"/>
                </a:solidFill>
              </a:rPr>
              <a:t>EC</a:t>
            </a:r>
          </a:p>
          <a:p>
            <a:pPr lvl="1"/>
            <a:r>
              <a:rPr lang="en-US" sz="2500" dirty="0" smtClean="0"/>
              <a:t>has lead shield, </a:t>
            </a:r>
            <a:r>
              <a:rPr lang="en-US" sz="2500" dirty="0" err="1" smtClean="0"/>
              <a:t>preshower</a:t>
            </a:r>
            <a:r>
              <a:rPr lang="en-US" sz="2500" dirty="0" smtClean="0"/>
              <a:t>, shower with all layers</a:t>
            </a:r>
          </a:p>
          <a:p>
            <a:pPr lvl="1"/>
            <a:r>
              <a:rPr lang="en-US" sz="2500" dirty="0" smtClean="0"/>
              <a:t>No fibers, no PMT yet</a:t>
            </a:r>
          </a:p>
          <a:p>
            <a:pPr lvl="1"/>
            <a:r>
              <a:rPr lang="en-US" sz="2500" dirty="0" smtClean="0"/>
              <a:t>PVDIS FAEC layout is done according to ANL drawing, 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SIDIS FAEC and LAEC layout are done by removing modules from ANL drawing (</a:t>
            </a:r>
            <a:r>
              <a:rPr lang="en-US" sz="2500" dirty="0" smtClean="0">
                <a:solidFill>
                  <a:srgbClr val="FF0000"/>
                </a:solidFill>
              </a:rPr>
              <a:t>design needed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lvl="1"/>
            <a:endParaRPr lang="en-US" sz="2500" dirty="0" smtClean="0"/>
          </a:p>
          <a:p>
            <a:endParaRPr lang="en-US" sz="2500" dirty="0"/>
          </a:p>
        </p:txBody>
      </p:sp>
      <p:pic>
        <p:nvPicPr>
          <p:cNvPr id="3074" name="Picture 2" descr="D:\Google Drive\SoLID_talk_internal\solid_2016_08\simulation\pic_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685800"/>
            <a:ext cx="2800350" cy="2800350"/>
          </a:xfrm>
          <a:prstGeom prst="rect">
            <a:avLst/>
          </a:prstGeom>
          <a:noFill/>
        </p:spPr>
      </p:pic>
      <p:pic>
        <p:nvPicPr>
          <p:cNvPr id="3075" name="Picture 3" descr="D:\Google Drive\SoLID_talk_internal\solid_2016_08\simulation\pic_ec_PVD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657600"/>
            <a:ext cx="2743200" cy="2743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5459105"/>
            <a:ext cx="5181600" cy="12464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500" dirty="0" smtClean="0"/>
              <a:t>Energy deposition sum in </a:t>
            </a:r>
            <a:r>
              <a:rPr lang="en-US" sz="2500" dirty="0" err="1" smtClean="0"/>
              <a:t>scintilator</a:t>
            </a:r>
            <a:r>
              <a:rPr lang="en-US" sz="2500" dirty="0" smtClean="0"/>
              <a:t> of </a:t>
            </a:r>
            <a:r>
              <a:rPr lang="en-US" sz="2500" dirty="0" err="1" smtClean="0"/>
              <a:t>preshower</a:t>
            </a:r>
            <a:r>
              <a:rPr lang="en-US" sz="2500" dirty="0" smtClean="0"/>
              <a:t> and shower are recorded for each module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simulation to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All files with production version and </a:t>
            </a:r>
            <a:r>
              <a:rPr lang="en-US" dirty="0" err="1" smtClean="0"/>
              <a:t>devel</a:t>
            </a:r>
            <a:r>
              <a:rPr lang="en-US" dirty="0" smtClean="0"/>
              <a:t> version are in SVN</a:t>
            </a:r>
          </a:p>
          <a:p>
            <a:r>
              <a:rPr lang="en-US" dirty="0" smtClean="0"/>
              <a:t>Documentation on wiki</a:t>
            </a:r>
          </a:p>
          <a:p>
            <a:r>
              <a:rPr lang="en-US" dirty="0" smtClean="0"/>
              <a:t>Official binary builds are on farm and we have streamline installation scripts for local machines, we also provide virtual machine ready to use</a:t>
            </a:r>
          </a:p>
          <a:p>
            <a:r>
              <a:rPr lang="en-US" dirty="0" smtClean="0"/>
              <a:t>we have a work flow from various generators to simulation output on farm with semi-auto scripts, anyone can run it with a little setup</a:t>
            </a:r>
          </a:p>
          <a:p>
            <a:r>
              <a:rPr lang="en-US" dirty="0" smtClean="0"/>
              <a:t>For any setup, a set of files are generated at a shared central location and used for studies like acceptance, efficiency, trigger, background, tracking etc. </a:t>
            </a:r>
            <a:r>
              <a:rPr lang="en-US" dirty="0" smtClean="0">
                <a:solidFill>
                  <a:srgbClr val="7030A0"/>
                </a:solidFill>
              </a:rPr>
              <a:t>This ensures consistent results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simulation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209800"/>
          </a:xfrm>
        </p:spPr>
        <p:txBody>
          <a:bodyPr/>
          <a:lstStyle/>
          <a:p>
            <a:r>
              <a:rPr lang="en-US" dirty="0" smtClean="0"/>
              <a:t>Mainly use output root</a:t>
            </a:r>
          </a:p>
          <a:p>
            <a:r>
              <a:rPr lang="en-US" dirty="0" smtClean="0"/>
              <a:t>All detector responses are recorded in separated trees which follow same index for same event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4419600"/>
            <a:ext cx="39624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 smtClean="0">
                <a:hlinkClick r:id="rId2"/>
              </a:rPr>
              <a:t>analysis.C</a:t>
            </a:r>
            <a:r>
              <a:rPr lang="en-US" sz="3200" dirty="0" smtClean="0"/>
              <a:t>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 smtClean="0">
                <a:hlinkClick r:id="rId3"/>
              </a:rPr>
              <a:t>analysis_tree_solid_ec.C</a:t>
            </a:r>
            <a:endParaRPr lang="en-US" sz="32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 smtClean="0">
                <a:hlinkClick r:id="rId4"/>
              </a:rPr>
              <a:t>analysis_tree_solid_mrpc.C</a:t>
            </a:r>
            <a:endParaRPr lang="en-US" sz="32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 smtClean="0">
                <a:hlinkClick r:id="rId5"/>
              </a:rPr>
              <a:t>analysis_tree_solid_spd.C</a:t>
            </a:r>
            <a:endParaRPr lang="en-US" sz="32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 smtClean="0">
                <a:hlinkClick r:id="rId3"/>
              </a:rPr>
              <a:t>analysis_tree_solid_lgc.C</a:t>
            </a:r>
            <a:endParaRPr lang="en-US" sz="32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 smtClean="0">
                <a:hlinkClick r:id="rId3"/>
              </a:rPr>
              <a:t>analysis_tree_solid_hgc.C</a:t>
            </a:r>
            <a:endParaRPr lang="en-US" sz="32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 smtClean="0">
                <a:hlinkClick r:id="rId3"/>
              </a:rPr>
              <a:t>analysis_tree_solid_gem.C</a:t>
            </a:r>
            <a:endParaRPr lang="en-US" sz="32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3505200"/>
            <a:ext cx="2590800" cy="278537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500" dirty="0" smtClean="0"/>
              <a:t>GEM digitization and tracking are separate codes, even though they read the same output file from simulation</a:t>
            </a:r>
            <a:endParaRPr lang="en-US" sz="2500" dirty="0"/>
          </a:p>
        </p:txBody>
      </p:sp>
      <p:sp>
        <p:nvSpPr>
          <p:cNvPr id="8" name="Rectangle 7"/>
          <p:cNvSpPr/>
          <p:nvPr/>
        </p:nvSpPr>
        <p:spPr>
          <a:xfrm>
            <a:off x="762000" y="3657600"/>
            <a:ext cx="303820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Some simple </a:t>
            </a:r>
            <a:r>
              <a:rPr lang="en-US" dirty="0" err="1" smtClean="0"/>
              <a:t>modulized</a:t>
            </a:r>
            <a:r>
              <a:rPr lang="en-US" dirty="0" smtClean="0"/>
              <a:t> script </a:t>
            </a:r>
          </a:p>
          <a:p>
            <a:r>
              <a:rPr lang="en-US" dirty="0" smtClean="0"/>
              <a:t>for general study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962</Words>
  <Application>Microsoft Office PowerPoint</Application>
  <PresentationFormat>On-screen Show (4:3)</PresentationFormat>
  <Paragraphs>165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SoLID Simulation</vt:lpstr>
      <vt:lpstr>Review Comment  (general simulation)</vt:lpstr>
      <vt:lpstr>Slide 3</vt:lpstr>
      <vt:lpstr>Subsystems in simulation  (non-detectors)</vt:lpstr>
      <vt:lpstr>Subsystems in simulation (detectors)</vt:lpstr>
      <vt:lpstr>Subsystems in simulation (detectors)</vt:lpstr>
      <vt:lpstr>Subsystems in simulation (detectors)</vt:lpstr>
      <vt:lpstr>Use simulation to study</vt:lpstr>
      <vt:lpstr>Analysis simulation output</vt:lpstr>
      <vt:lpstr>Jpsi and PVDIS Acceptance</vt:lpstr>
      <vt:lpstr>SIDIS Acceptance</vt:lpstr>
      <vt:lpstr>Test toward overall efficiency (PVDIS)</vt:lpstr>
      <vt:lpstr>Toward overall efficiency (SIDIS_He3)</vt:lpstr>
      <vt:lpstr>Toward overall efficiency (SIDIS_He3)</vt:lpstr>
      <vt:lpstr>Simulation future plan</vt:lpstr>
      <vt:lpstr>Update from Rakitha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simulation</dc:title>
  <dc:creator>zhiwen zhao</dc:creator>
  <cp:lastModifiedBy>zhiwen zhao</cp:lastModifiedBy>
  <cp:revision>77</cp:revision>
  <dcterms:created xsi:type="dcterms:W3CDTF">2006-08-16T00:00:00Z</dcterms:created>
  <dcterms:modified xsi:type="dcterms:W3CDTF">2016-08-27T18:52:45Z</dcterms:modified>
</cp:coreProperties>
</file>