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notesMasterIdLst>
    <p:notesMasterId r:id="rId17"/>
  </p:notesMasterIdLst>
  <p:sldIdLst>
    <p:sldId id="476" r:id="rId2"/>
    <p:sldId id="776" r:id="rId3"/>
    <p:sldId id="779" r:id="rId4"/>
    <p:sldId id="761" r:id="rId5"/>
    <p:sldId id="780" r:id="rId6"/>
    <p:sldId id="739" r:id="rId7"/>
    <p:sldId id="789" r:id="rId8"/>
    <p:sldId id="783" r:id="rId9"/>
    <p:sldId id="784" r:id="rId10"/>
    <p:sldId id="786" r:id="rId11"/>
    <p:sldId id="785" r:id="rId12"/>
    <p:sldId id="745" r:id="rId13"/>
    <p:sldId id="724" r:id="rId14"/>
    <p:sldId id="787" r:id="rId15"/>
    <p:sldId id="788" r:id="rId1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B6F7"/>
    <a:srgbClr val="76F5F7"/>
    <a:srgbClr val="0000FF"/>
    <a:srgbClr val="CC0066"/>
    <a:srgbClr val="9900CC"/>
    <a:srgbClr val="FFFFFF"/>
    <a:srgbClr val="F4C672"/>
    <a:srgbClr val="FDDD9D"/>
    <a:srgbClr val="000000"/>
    <a:srgbClr val="A232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82" autoAdjust="0"/>
    <p:restoredTop sz="93955" autoAdjust="0"/>
  </p:normalViewPr>
  <p:slideViewPr>
    <p:cSldViewPr>
      <p:cViewPr varScale="1">
        <p:scale>
          <a:sx n="97" d="100"/>
          <a:sy n="97" d="100"/>
        </p:scale>
        <p:origin x="-816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84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77" d="100"/>
          <a:sy n="77" d="100"/>
        </p:scale>
        <p:origin x="-3120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DAF380B-B435-44C0-9BD7-099ECA1C5D5A}" type="datetimeFigureOut">
              <a:rPr lang="en-US"/>
              <a:pPr>
                <a:defRPr/>
              </a:pPr>
              <a:t>12/1/16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CD6902B-54FE-4BAC-9D4B-9AF8B73A22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4274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84" charset="-128"/>
        <a:cs typeface="ＭＳ Ｐゴシック" pitchFamily="84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8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8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8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8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B2C157-DC3C-4636-A0DD-D8BC8EF4104C}" type="slidenum">
              <a:rPr lang="en-US">
                <a:solidFill>
                  <a:srgbClr val="000000"/>
                </a:solidFill>
                <a:ea typeface="ＭＳ Ｐゴシック" pitchFamily="84" charset="-128"/>
                <a:cs typeface="ＭＳ Ｐゴシック" pitchFamily="8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>
              <a:solidFill>
                <a:srgbClr val="000000"/>
              </a:solidFill>
              <a:ea typeface="ＭＳ Ｐゴシック" pitchFamily="84" charset="-128"/>
              <a:cs typeface="ＭＳ Ｐゴシック" pitchFamily="8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7107" name="Placeholder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0563" tIns="45282" rIns="90563" bIns="45282"/>
          <a:lstStyle/>
          <a:p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0"/>
            <a:ext cx="1962150" cy="6248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734050" cy="6248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762000" y="914400"/>
            <a:ext cx="3810000" cy="53340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4400" y="914400"/>
            <a:ext cx="3810000" cy="533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62000" y="914400"/>
            <a:ext cx="3810000" cy="533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914400"/>
            <a:ext cx="3810000" cy="533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0"/>
            <a:ext cx="7848600" cy="6248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62000" y="914400"/>
            <a:ext cx="3810000" cy="2590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24400" y="914400"/>
            <a:ext cx="3810000" cy="2590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762000" y="3657600"/>
            <a:ext cx="3810000" cy="2590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4400" y="3657600"/>
            <a:ext cx="3810000" cy="2590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defRPr>
                <a:latin typeface="Arial" pitchFamily="34" charset="0"/>
                <a:cs typeface="Arial" pitchFamily="34" charset="0"/>
              </a:defRPr>
            </a:lvl1pPr>
            <a:lvl2pPr marL="914400" indent="-457200">
              <a:defRPr>
                <a:latin typeface="Arial" pitchFamily="34" charset="0"/>
                <a:cs typeface="Arial" pitchFamily="34" charset="0"/>
              </a:defRPr>
            </a:lvl2pPr>
            <a:lvl3pPr marL="1257300" indent="-342900">
              <a:tabLst/>
              <a:defRPr>
                <a:latin typeface="Arial" pitchFamily="34" charset="0"/>
                <a:cs typeface="Arial" pitchFamily="34" charset="0"/>
              </a:defRPr>
            </a:lvl3pPr>
            <a:lvl4pPr marL="1714500" indent="-342900"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9144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9144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7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914400"/>
            <a:ext cx="77724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3" r:id="rId2"/>
    <p:sldLayoutId id="2147483702" r:id="rId3"/>
    <p:sldLayoutId id="2147483701" r:id="rId4"/>
    <p:sldLayoutId id="2147483700" r:id="rId5"/>
    <p:sldLayoutId id="2147483699" r:id="rId6"/>
    <p:sldLayoutId id="2147483698" r:id="rId7"/>
    <p:sldLayoutId id="2147483697" r:id="rId8"/>
    <p:sldLayoutId id="2147483696" r:id="rId9"/>
    <p:sldLayoutId id="2147483695" r:id="rId10"/>
    <p:sldLayoutId id="2147483694" r:id="rId11"/>
    <p:sldLayoutId id="2147483693" r:id="rId12"/>
    <p:sldLayoutId id="2147483692" r:id="rId13"/>
    <p:sldLayoutId id="2147483691" r:id="rId14"/>
    <p:sldLayoutId id="2147483690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  <a:ea typeface="ＭＳ Ｐゴシック" pitchFamily="84" charset="-128"/>
          <a:cs typeface="ＭＳ Ｐゴシック" pitchFamily="84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84" charset="0"/>
          <a:ea typeface="ＭＳ Ｐゴシック" pitchFamily="84" charset="-128"/>
          <a:cs typeface="ＭＳ Ｐゴシック" pitchFamily="8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84" charset="0"/>
          <a:ea typeface="ＭＳ Ｐゴシック" pitchFamily="84" charset="-128"/>
          <a:cs typeface="ＭＳ Ｐゴシック" pitchFamily="8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84" charset="0"/>
          <a:ea typeface="ＭＳ Ｐゴシック" pitchFamily="84" charset="-128"/>
          <a:cs typeface="ＭＳ Ｐゴシック" pitchFamily="8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84" charset="0"/>
          <a:ea typeface="ＭＳ Ｐゴシック" pitchFamily="84" charset="-128"/>
          <a:cs typeface="ＭＳ Ｐゴシック" pitchFamily="84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ＭＳ Ｐゴシック" pitchFamily="84" charset="-128"/>
          <a:cs typeface="ＭＳ Ｐゴシック" pitchFamily="84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ea typeface="ＭＳ Ｐゴシック" pitchFamily="84" charset="-128"/>
          <a:cs typeface="ＭＳ Ｐゴシック" pitchFamily="8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ＭＳ Ｐゴシック" pitchFamily="84" charset="-128"/>
          <a:cs typeface="ＭＳ Ｐゴシック" pitchFamily="8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ea typeface="ＭＳ Ｐゴシック" pitchFamily="84" charset="-128"/>
          <a:cs typeface="ＭＳ Ｐゴシック" pitchFamily="8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Arial" pitchFamily="34" charset="0"/>
          <a:ea typeface="ＭＳ Ｐゴシック" pitchFamily="84" charset="-128"/>
          <a:cs typeface="ＭＳ Ｐゴシック" pitchFamily="84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31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7" descr="pn12posterpicture"/>
          <p:cNvPicPr>
            <a:picLocks noChangeAspect="1" noChangeArrowheads="1"/>
          </p:cNvPicPr>
          <p:nvPr/>
        </p:nvPicPr>
        <p:blipFill>
          <a:blip r:embed="rId4">
            <a:lum bright="80000" contrast="-80000"/>
          </a:blip>
          <a:srcRect l="3783" t="24808" b="13892"/>
          <a:stretch>
            <a:fillRect/>
          </a:stretch>
        </p:blipFill>
        <p:spPr bwMode="auto">
          <a:xfrm>
            <a:off x="0" y="650875"/>
            <a:ext cx="9144000" cy="544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ext Box 5"/>
          <p:cNvSpPr txBox="1">
            <a:spLocks noChangeArrowheads="1"/>
          </p:cNvSpPr>
          <p:nvPr/>
        </p:nvSpPr>
        <p:spPr bwMode="auto">
          <a:xfrm>
            <a:off x="539552" y="908720"/>
            <a:ext cx="5472608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ts val="0"/>
              </a:spcBef>
            </a:pPr>
            <a:r>
              <a:rPr lang="en-US" sz="2800" dirty="0" smtClean="0">
                <a:latin typeface="Verdana" pitchFamily="84" charset="0"/>
              </a:rPr>
              <a:t>Input from Hall A </a:t>
            </a:r>
          </a:p>
          <a:p>
            <a:pPr>
              <a:spcBef>
                <a:spcPts val="0"/>
              </a:spcBef>
            </a:pPr>
            <a:r>
              <a:rPr lang="en-US" i="1" dirty="0" err="1" smtClean="0">
                <a:latin typeface="Verdana" pitchFamily="84" charset="0"/>
              </a:rPr>
              <a:t>Thia</a:t>
            </a:r>
            <a:r>
              <a:rPr lang="en-US" i="1" dirty="0" smtClean="0">
                <a:latin typeface="Verdana" pitchFamily="84" charset="0"/>
              </a:rPr>
              <a:t> Keppel</a:t>
            </a:r>
            <a:endParaRPr lang="en-US" i="1" dirty="0">
              <a:latin typeface="Verdana" pitchFamily="8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41053" y="6443579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23528" y="6093296"/>
            <a:ext cx="4752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000" dirty="0" err="1" smtClean="0">
                <a:solidFill>
                  <a:schemeClr val="accent3"/>
                </a:solidFill>
                <a:ea typeface="Arial" pitchFamily="84" charset="0"/>
                <a:cs typeface="Arial" pitchFamily="84" charset="0"/>
              </a:rPr>
              <a:t>SoLID</a:t>
            </a:r>
            <a:r>
              <a:rPr lang="en-US" sz="2000" dirty="0" smtClean="0">
                <a:solidFill>
                  <a:schemeClr val="accent3"/>
                </a:solidFill>
                <a:ea typeface="Arial" pitchFamily="84" charset="0"/>
                <a:cs typeface="Arial" pitchFamily="84" charset="0"/>
              </a:rPr>
              <a:t> Collaboration Meeting</a:t>
            </a:r>
            <a:endParaRPr lang="en-US" sz="2000" dirty="0">
              <a:solidFill>
                <a:schemeClr val="accent3"/>
              </a:solidFill>
              <a:ea typeface="Arial" pitchFamily="84" charset="0"/>
              <a:cs typeface="Arial" pitchFamily="84" charset="0"/>
            </a:endParaRPr>
          </a:p>
          <a:p>
            <a:pPr defTabSz="457200"/>
            <a:r>
              <a:rPr lang="en-US" sz="2000" i="1" dirty="0" smtClean="0">
                <a:solidFill>
                  <a:schemeClr val="accent3"/>
                </a:solidFill>
                <a:ea typeface="Arial" pitchFamily="84" charset="0"/>
                <a:cs typeface="Arial" pitchFamily="84" charset="0"/>
              </a:rPr>
              <a:t>December 2016</a:t>
            </a:r>
            <a:endParaRPr lang="en-US" sz="2000" b="1" i="1" dirty="0">
              <a:solidFill>
                <a:schemeClr val="accent3"/>
              </a:solidFill>
              <a:ea typeface="Arial" pitchFamily="84" charset="0"/>
              <a:cs typeface="Arial" pitchFamily="84" charset="0"/>
            </a:endParaRPr>
          </a:p>
        </p:txBody>
      </p:sp>
      <p:pic>
        <p:nvPicPr>
          <p:cNvPr id="15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09" y="1988840"/>
            <a:ext cx="5621147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3968" y="1196752"/>
            <a:ext cx="4716016" cy="30115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"/>
            <a:ext cx="9144000" cy="531813"/>
          </a:xfrm>
        </p:spPr>
        <p:txBody>
          <a:bodyPr/>
          <a:lstStyle/>
          <a:p>
            <a:r>
              <a:rPr lang="en-US" sz="2800" b="0" dirty="0" smtClean="0">
                <a:latin typeface="Arial" charset="0"/>
              </a:rPr>
              <a:t>Polarized </a:t>
            </a:r>
            <a:r>
              <a:rPr lang="en-US" sz="2800" b="0" baseline="30000" dirty="0" smtClean="0">
                <a:latin typeface="Arial" charset="0"/>
              </a:rPr>
              <a:t>3</a:t>
            </a:r>
            <a:r>
              <a:rPr lang="en-US" sz="2800" b="0" dirty="0" smtClean="0">
                <a:latin typeface="Arial" charset="0"/>
              </a:rPr>
              <a:t>He Stage </a:t>
            </a:r>
            <a:r>
              <a:rPr lang="en-US" sz="2800" b="0" dirty="0">
                <a:latin typeface="Arial" charset="0"/>
              </a:rPr>
              <a:t>II Upgrade </a:t>
            </a:r>
            <a:r>
              <a:rPr lang="en-US" sz="2800" b="0" dirty="0" smtClean="0">
                <a:latin typeface="Arial" charset="0"/>
              </a:rPr>
              <a:t>and Status</a:t>
            </a:r>
            <a:endParaRPr lang="en-US" sz="2800" b="0" dirty="0">
              <a:latin typeface="Arial" charset="0"/>
            </a:endParaRPr>
          </a:p>
        </p:txBody>
      </p:sp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512" y="793576"/>
            <a:ext cx="9144000" cy="6019800"/>
          </a:xfrm>
        </p:spPr>
        <p:txBody>
          <a:bodyPr>
            <a:normAutofit fontScale="92500" lnSpcReduction="10000"/>
          </a:bodyPr>
          <a:lstStyle/>
          <a:p>
            <a:pPr>
              <a:buFontTx/>
              <a:buNone/>
            </a:pPr>
            <a:r>
              <a:rPr lang="en-US" sz="1800" b="1" dirty="0" smtClean="0">
                <a:solidFill>
                  <a:schemeClr val="accent2"/>
                </a:solidFill>
                <a:latin typeface="Arial" charset="0"/>
              </a:rPr>
              <a:t>Stage II goal:  </a:t>
            </a:r>
          </a:p>
          <a:p>
            <a:pPr>
              <a:buFontTx/>
              <a:buNone/>
            </a:pPr>
            <a:r>
              <a:rPr lang="en-US" sz="2000" b="1" dirty="0" smtClean="0">
                <a:solidFill>
                  <a:schemeClr val="accent2"/>
                </a:solidFill>
                <a:latin typeface="Arial" charset="0"/>
              </a:rPr>
              <a:t>   </a:t>
            </a:r>
            <a:r>
              <a:rPr lang="en-US" sz="1600" b="1" dirty="0" smtClean="0">
                <a:solidFill>
                  <a:schemeClr val="tx2"/>
                </a:solidFill>
                <a:latin typeface="Arial" charset="0"/>
              </a:rPr>
              <a:t>60 </a:t>
            </a:r>
            <a:r>
              <a:rPr lang="en-US" sz="1600" b="1" dirty="0" err="1" smtClean="0">
                <a:solidFill>
                  <a:schemeClr val="tx2"/>
                </a:solidFill>
                <a:latin typeface="Arial" charset="0"/>
              </a:rPr>
              <a:t>uA</a:t>
            </a:r>
            <a:r>
              <a:rPr lang="en-US" sz="1600" b="1" dirty="0" smtClean="0">
                <a:solidFill>
                  <a:schemeClr val="tx2"/>
                </a:solidFill>
                <a:latin typeface="Arial" charset="0"/>
              </a:rPr>
              <a:t> on 60 cm , ~10 </a:t>
            </a:r>
            <a:r>
              <a:rPr lang="en-US" sz="1600" b="1" dirty="0" err="1" smtClean="0">
                <a:solidFill>
                  <a:schemeClr val="tx2"/>
                </a:solidFill>
                <a:latin typeface="Arial" charset="0"/>
              </a:rPr>
              <a:t>atm</a:t>
            </a:r>
            <a:r>
              <a:rPr lang="en-US" sz="1600" b="1" dirty="0" smtClean="0">
                <a:solidFill>
                  <a:schemeClr val="tx2"/>
                </a:solidFill>
                <a:latin typeface="Arial" charset="0"/>
              </a:rPr>
              <a:t>, </a:t>
            </a:r>
          </a:p>
          <a:p>
            <a:pPr>
              <a:buFontTx/>
              <a:buNone/>
            </a:pPr>
            <a:r>
              <a:rPr lang="en-US" sz="1600" b="1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US" sz="1600" b="1" dirty="0" smtClean="0">
                <a:solidFill>
                  <a:schemeClr val="tx2"/>
                </a:solidFill>
                <a:latin typeface="Arial" charset="0"/>
              </a:rPr>
              <a:t>            </a:t>
            </a:r>
            <a:r>
              <a:rPr lang="en-US" sz="1600" b="1" dirty="0" smtClean="0">
                <a:solidFill>
                  <a:srgbClr val="FF0000"/>
                </a:solidFill>
                <a:latin typeface="Arial" charset="0"/>
              </a:rPr>
              <a:t>L ~ 6.6x10</a:t>
            </a:r>
            <a:r>
              <a:rPr lang="en-US" sz="1600" b="1" baseline="30000" dirty="0" smtClean="0">
                <a:solidFill>
                  <a:srgbClr val="FF0000"/>
                </a:solidFill>
                <a:latin typeface="Arial" charset="0"/>
              </a:rPr>
              <a:t>36</a:t>
            </a:r>
            <a:r>
              <a:rPr lang="en-US" sz="1600" b="1" dirty="0" smtClean="0">
                <a:solidFill>
                  <a:srgbClr val="FF0000"/>
                </a:solidFill>
                <a:latin typeface="Arial" charset="0"/>
              </a:rPr>
              <a:t> cm</a:t>
            </a:r>
            <a:r>
              <a:rPr lang="en-US" sz="1600" b="1" baseline="30000" dirty="0" smtClean="0">
                <a:solidFill>
                  <a:srgbClr val="FF0000"/>
                </a:solidFill>
                <a:latin typeface="Arial" charset="0"/>
              </a:rPr>
              <a:t>-2</a:t>
            </a:r>
            <a:r>
              <a:rPr lang="en-US" sz="1600" b="1" dirty="0" smtClean="0">
                <a:solidFill>
                  <a:srgbClr val="FF0000"/>
                </a:solidFill>
                <a:latin typeface="Arial" charset="0"/>
              </a:rPr>
              <a:t>s</a:t>
            </a:r>
            <a:r>
              <a:rPr lang="en-US" sz="1600" b="1" baseline="30000" dirty="0" smtClean="0">
                <a:solidFill>
                  <a:srgbClr val="FF0000"/>
                </a:solidFill>
                <a:latin typeface="Arial" charset="0"/>
              </a:rPr>
              <a:t>-1 </a:t>
            </a:r>
            <a:endParaRPr lang="en-US" sz="1600" b="1" dirty="0" smtClean="0">
              <a:solidFill>
                <a:schemeClr val="tx2"/>
              </a:solidFill>
              <a:latin typeface="Arial" charset="0"/>
            </a:endParaRPr>
          </a:p>
          <a:p>
            <a:pPr>
              <a:buFontTx/>
              <a:buNone/>
            </a:pPr>
            <a:r>
              <a:rPr lang="en-US" sz="1600" b="1" dirty="0" smtClean="0">
                <a:solidFill>
                  <a:schemeClr val="tx2"/>
                </a:solidFill>
                <a:latin typeface="Arial" charset="0"/>
              </a:rPr>
              <a:t>    </a:t>
            </a:r>
            <a:r>
              <a:rPr lang="en-US" sz="1600" b="1" dirty="0" smtClean="0">
                <a:solidFill>
                  <a:srgbClr val="000000"/>
                </a:solidFill>
                <a:latin typeface="Arial" charset="0"/>
              </a:rPr>
              <a:t>In-beam polarization ~60%, </a:t>
            </a:r>
          </a:p>
          <a:p>
            <a:pPr>
              <a:buFontTx/>
              <a:buNone/>
            </a:pPr>
            <a:r>
              <a:rPr lang="en-US" sz="1600" b="1" dirty="0" smtClean="0">
                <a:solidFill>
                  <a:srgbClr val="000000"/>
                </a:solidFill>
                <a:latin typeface="Arial" charset="0"/>
              </a:rPr>
              <a:t>    Polarization measurement precision~ 3%</a:t>
            </a:r>
            <a:endParaRPr lang="en-US" sz="800" b="1" dirty="0" smtClean="0">
              <a:solidFill>
                <a:srgbClr val="000000"/>
              </a:solidFill>
              <a:latin typeface="Arial" charset="0"/>
            </a:endParaRPr>
          </a:p>
          <a:p>
            <a:pPr>
              <a:buFontTx/>
              <a:buNone/>
            </a:pPr>
            <a:r>
              <a:rPr lang="en-US" sz="1600" b="1" dirty="0" smtClean="0">
                <a:solidFill>
                  <a:srgbClr val="000000"/>
                </a:solidFill>
                <a:latin typeface="Arial" charset="0"/>
              </a:rPr>
              <a:t>  </a:t>
            </a:r>
            <a:endParaRPr lang="en-US" sz="1600" b="1" dirty="0">
              <a:solidFill>
                <a:srgbClr val="000000"/>
              </a:solidFill>
              <a:latin typeface="Arial" charset="0"/>
            </a:endParaRPr>
          </a:p>
          <a:p>
            <a:pPr>
              <a:buFontTx/>
              <a:buNone/>
            </a:pPr>
            <a:r>
              <a:rPr lang="en-US" sz="1800" b="1" dirty="0">
                <a:solidFill>
                  <a:srgbClr val="0000FF"/>
                </a:solidFill>
                <a:latin typeface="Arial" charset="0"/>
              </a:rPr>
              <a:t>Approaches:       </a:t>
            </a:r>
          </a:p>
          <a:p>
            <a:pPr>
              <a:buFontTx/>
              <a:buNone/>
            </a:pPr>
            <a:r>
              <a:rPr lang="en-US" sz="1600" b="1" dirty="0">
                <a:solidFill>
                  <a:srgbClr val="000000"/>
                </a:solidFill>
                <a:latin typeface="Arial" charset="0"/>
              </a:rPr>
              <a:t>     </a:t>
            </a:r>
            <a:r>
              <a:rPr lang="en-US" sz="1600" b="1" dirty="0" smtClean="0">
                <a:solidFill>
                  <a:srgbClr val="000000"/>
                </a:solidFill>
                <a:latin typeface="Arial" charset="0"/>
              </a:rPr>
              <a:t>Re</a:t>
            </a:r>
            <a:r>
              <a:rPr lang="en-US" sz="1600" b="1" dirty="0">
                <a:solidFill>
                  <a:srgbClr val="000000"/>
                </a:solidFill>
                <a:latin typeface="Arial" charset="0"/>
              </a:rPr>
              <a:t>-use existing Helmholtz coils, a new </a:t>
            </a:r>
            <a:endParaRPr lang="en-US" sz="1600" b="1" dirty="0" smtClean="0">
              <a:solidFill>
                <a:srgbClr val="000000"/>
              </a:solidFill>
              <a:latin typeface="Arial" charset="0"/>
            </a:endParaRPr>
          </a:p>
          <a:p>
            <a:pPr>
              <a:buFontTx/>
              <a:buNone/>
            </a:pPr>
            <a:r>
              <a:rPr lang="en-US" sz="1600" b="1" dirty="0" smtClean="0">
                <a:solidFill>
                  <a:srgbClr val="000000"/>
                </a:solidFill>
                <a:latin typeface="Arial" charset="0"/>
              </a:rPr>
              <a:t>      shielding box </a:t>
            </a:r>
            <a:r>
              <a:rPr lang="en-US" sz="1600" b="1" dirty="0">
                <a:solidFill>
                  <a:srgbClr val="000000"/>
                </a:solidFill>
                <a:latin typeface="Arial" charset="0"/>
              </a:rPr>
              <a:t>to shield SBS </a:t>
            </a:r>
            <a:r>
              <a:rPr lang="en-US" sz="1600" b="1" dirty="0" smtClean="0">
                <a:solidFill>
                  <a:srgbClr val="000000"/>
                </a:solidFill>
                <a:latin typeface="Arial" charset="0"/>
              </a:rPr>
              <a:t>fringe </a:t>
            </a:r>
            <a:r>
              <a:rPr lang="en-US" sz="1600" b="1" dirty="0">
                <a:solidFill>
                  <a:srgbClr val="000000"/>
                </a:solidFill>
                <a:latin typeface="Arial" charset="0"/>
              </a:rPr>
              <a:t>field</a:t>
            </a:r>
          </a:p>
          <a:p>
            <a:pPr>
              <a:buFontTx/>
              <a:buNone/>
            </a:pPr>
            <a:r>
              <a:rPr lang="en-US" sz="1600" b="1" dirty="0">
                <a:solidFill>
                  <a:srgbClr val="000000"/>
                </a:solidFill>
                <a:latin typeface="Arial" charset="0"/>
              </a:rPr>
              <a:t>      </a:t>
            </a:r>
            <a:r>
              <a:rPr lang="en-US" sz="1600" b="1" dirty="0">
                <a:solidFill>
                  <a:schemeClr val="tx2"/>
                </a:solidFill>
                <a:latin typeface="Arial" charset="0"/>
              </a:rPr>
              <a:t>Convection flow </a:t>
            </a:r>
          </a:p>
          <a:p>
            <a:pPr>
              <a:buFontTx/>
              <a:buNone/>
            </a:pPr>
            <a:r>
              <a:rPr lang="en-US" sz="1600" b="1" dirty="0">
                <a:solidFill>
                  <a:schemeClr val="tx2"/>
                </a:solidFill>
                <a:latin typeface="Arial" charset="0"/>
              </a:rPr>
              <a:t>      </a:t>
            </a:r>
            <a:r>
              <a:rPr lang="en-US" sz="1600" b="1" dirty="0">
                <a:solidFill>
                  <a:srgbClr val="000000"/>
                </a:solidFill>
                <a:latin typeface="Arial" charset="0"/>
              </a:rPr>
              <a:t>Target cell, </a:t>
            </a:r>
            <a:r>
              <a:rPr lang="en-US" sz="1600" b="1" dirty="0">
                <a:solidFill>
                  <a:srgbClr val="0000FF"/>
                </a:solidFill>
                <a:latin typeface="Arial" charset="0"/>
              </a:rPr>
              <a:t> pumping chamber size 4.2” </a:t>
            </a:r>
            <a:endParaRPr lang="en-US" sz="1600" b="1" dirty="0">
              <a:solidFill>
                <a:srgbClr val="000000"/>
              </a:solidFill>
              <a:latin typeface="Arial" charset="0"/>
            </a:endParaRPr>
          </a:p>
          <a:p>
            <a:pPr>
              <a:buFontTx/>
              <a:buNone/>
            </a:pPr>
            <a:r>
              <a:rPr lang="en-US" sz="1600" b="1" dirty="0">
                <a:solidFill>
                  <a:srgbClr val="000000"/>
                </a:solidFill>
                <a:latin typeface="Arial" charset="0"/>
              </a:rPr>
              <a:t>        </a:t>
            </a:r>
            <a:r>
              <a:rPr lang="en-US" sz="1600" b="1" dirty="0" smtClean="0">
                <a:solidFill>
                  <a:srgbClr val="FF0000"/>
                </a:solidFill>
                <a:latin typeface="Arial" charset="0"/>
              </a:rPr>
              <a:t>metal </a:t>
            </a:r>
            <a:r>
              <a:rPr lang="en-US" sz="1600" b="1" dirty="0">
                <a:solidFill>
                  <a:srgbClr val="FF0000"/>
                </a:solidFill>
                <a:latin typeface="Arial" charset="0"/>
              </a:rPr>
              <a:t>end-windows for target chamber</a:t>
            </a:r>
          </a:p>
          <a:p>
            <a:pPr>
              <a:buFontTx/>
              <a:buNone/>
            </a:pPr>
            <a:r>
              <a:rPr lang="en-US" sz="1600" b="1" dirty="0" smtClean="0">
                <a:solidFill>
                  <a:srgbClr val="000000"/>
                </a:solidFill>
                <a:latin typeface="Arial" charset="0"/>
              </a:rPr>
              <a:t>      </a:t>
            </a:r>
            <a:r>
              <a:rPr lang="en-US" sz="1600" b="1" dirty="0">
                <a:solidFill>
                  <a:srgbClr val="000000"/>
                </a:solidFill>
                <a:latin typeface="Arial" charset="0"/>
              </a:rPr>
              <a:t>Two-side optical </a:t>
            </a:r>
            <a:r>
              <a:rPr lang="en-US" sz="1600" b="1" dirty="0" smtClean="0">
                <a:solidFill>
                  <a:srgbClr val="000000"/>
                </a:solidFill>
                <a:latin typeface="Arial" charset="0"/>
              </a:rPr>
              <a:t>pumping</a:t>
            </a:r>
            <a:endParaRPr lang="en-US" sz="1600" b="1" dirty="0">
              <a:solidFill>
                <a:srgbClr val="000000"/>
              </a:solidFill>
              <a:latin typeface="Arial" charset="0"/>
            </a:endParaRPr>
          </a:p>
          <a:p>
            <a:pPr>
              <a:buFontTx/>
              <a:buNone/>
            </a:pPr>
            <a:endParaRPr lang="en-US" sz="1600" b="1" dirty="0">
              <a:solidFill>
                <a:srgbClr val="000000"/>
              </a:solidFill>
              <a:latin typeface="Arial" charset="0"/>
            </a:endParaRPr>
          </a:p>
          <a:p>
            <a:pPr>
              <a:buFontTx/>
              <a:buNone/>
            </a:pPr>
            <a:r>
              <a:rPr lang="en-US" sz="1600" b="1" dirty="0">
                <a:solidFill>
                  <a:srgbClr val="000000"/>
                </a:solidFill>
                <a:latin typeface="Arial" charset="0"/>
              </a:rPr>
              <a:t>Status:</a:t>
            </a:r>
          </a:p>
          <a:p>
            <a:pPr>
              <a:buFontTx/>
              <a:buNone/>
            </a:pPr>
            <a:r>
              <a:rPr lang="en-US" sz="1600" b="1" dirty="0">
                <a:solidFill>
                  <a:srgbClr val="000000"/>
                </a:solidFill>
                <a:latin typeface="Arial" charset="0"/>
              </a:rPr>
              <a:t>      Conceptual Design </a:t>
            </a:r>
            <a:r>
              <a:rPr lang="en-US" sz="1600" b="1" dirty="0">
                <a:solidFill>
                  <a:srgbClr val="008000"/>
                </a:solidFill>
                <a:latin typeface="Arial" charset="0"/>
              </a:rPr>
              <a:t>Complete</a:t>
            </a:r>
            <a:r>
              <a:rPr lang="en-US" sz="1600" b="1" dirty="0">
                <a:solidFill>
                  <a:srgbClr val="000000"/>
                </a:solidFill>
                <a:latin typeface="Arial" charset="0"/>
              </a:rPr>
              <a:t> </a:t>
            </a:r>
          </a:p>
          <a:p>
            <a:pPr>
              <a:buFontTx/>
              <a:buNone/>
            </a:pPr>
            <a:r>
              <a:rPr lang="en-US" sz="1600" b="1" dirty="0">
                <a:solidFill>
                  <a:srgbClr val="000000"/>
                </a:solidFill>
                <a:latin typeface="Arial" charset="0"/>
              </a:rPr>
              <a:t>      Mechanical design started</a:t>
            </a:r>
          </a:p>
          <a:p>
            <a:pPr>
              <a:buFontTx/>
              <a:buNone/>
            </a:pPr>
            <a:r>
              <a:rPr lang="en-US" sz="1600" b="1" dirty="0">
                <a:solidFill>
                  <a:srgbClr val="000000"/>
                </a:solidFill>
                <a:latin typeface="Arial" charset="0"/>
              </a:rPr>
              <a:t>      New optical fibers delivered, started to order lasers/He3 </a:t>
            </a:r>
            <a:r>
              <a:rPr lang="en-US" sz="1600" b="1" dirty="0" smtClean="0">
                <a:solidFill>
                  <a:srgbClr val="000000"/>
                </a:solidFill>
                <a:latin typeface="Arial" charset="0"/>
              </a:rPr>
              <a:t>gas</a:t>
            </a:r>
          </a:p>
          <a:p>
            <a:pPr>
              <a:buFontTx/>
              <a:buNone/>
            </a:pPr>
            <a:r>
              <a:rPr lang="en-US" sz="1600" b="1" dirty="0" smtClean="0">
                <a:solidFill>
                  <a:srgbClr val="000000"/>
                </a:solidFill>
                <a:latin typeface="Arial" charset="0"/>
              </a:rPr>
              <a:t>      Stage-I 3.5” cell production started</a:t>
            </a:r>
          </a:p>
          <a:p>
            <a:pPr>
              <a:buFontTx/>
              <a:buNone/>
            </a:pPr>
            <a:r>
              <a:rPr lang="en-US" sz="16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Arial" charset="0"/>
              </a:rPr>
              <a:t>     New </a:t>
            </a:r>
            <a:r>
              <a:rPr lang="en-US" sz="1600" b="1" dirty="0" err="1" smtClean="0">
                <a:solidFill>
                  <a:srgbClr val="000000"/>
                </a:solidFill>
                <a:latin typeface="Arial" charset="0"/>
              </a:rPr>
              <a:t>polarimetry</a:t>
            </a:r>
            <a:r>
              <a:rPr lang="en-US" sz="1600" b="1" dirty="0" smtClean="0">
                <a:solidFill>
                  <a:srgbClr val="000000"/>
                </a:solidFill>
                <a:latin typeface="Arial" charset="0"/>
              </a:rPr>
              <a:t>, </a:t>
            </a:r>
            <a:r>
              <a:rPr lang="en-US" sz="1600" b="1" dirty="0" smtClean="0">
                <a:solidFill>
                  <a:srgbClr val="000000"/>
                </a:solidFill>
                <a:latin typeface="Arial" charset="0"/>
              </a:rPr>
              <a:t>pulsed-</a:t>
            </a:r>
            <a:r>
              <a:rPr lang="en-US" sz="1600" b="1" dirty="0" smtClean="0">
                <a:solidFill>
                  <a:srgbClr val="000000"/>
                </a:solidFill>
                <a:latin typeface="Arial" charset="0"/>
              </a:rPr>
              <a:t>NMR, reached design goal in lab test</a:t>
            </a:r>
            <a:endParaRPr lang="en-US" sz="1600" b="1" dirty="0">
              <a:solidFill>
                <a:srgbClr val="000000"/>
              </a:solidFill>
              <a:latin typeface="Arial" charset="0"/>
            </a:endParaRPr>
          </a:p>
          <a:p>
            <a:pPr>
              <a:buFontTx/>
              <a:buNone/>
            </a:pPr>
            <a:r>
              <a:rPr lang="en-US" sz="1600" b="1" dirty="0">
                <a:solidFill>
                  <a:srgbClr val="000000"/>
                </a:solidFill>
                <a:latin typeface="Arial" charset="0"/>
              </a:rPr>
              <a:t>      Metal window R&amp;D on-gong at </a:t>
            </a:r>
            <a:r>
              <a:rPr lang="en-US" sz="1600" b="1" dirty="0" err="1">
                <a:solidFill>
                  <a:srgbClr val="000000"/>
                </a:solidFill>
                <a:latin typeface="Arial" charset="0"/>
              </a:rPr>
              <a:t>UVa</a:t>
            </a:r>
            <a:endParaRPr lang="en-US" sz="1600" b="1" dirty="0">
              <a:solidFill>
                <a:srgbClr val="000000"/>
              </a:solidFill>
              <a:latin typeface="Arial" charset="0"/>
            </a:endParaRPr>
          </a:p>
          <a:p>
            <a:pPr>
              <a:buFontTx/>
              <a:buNone/>
            </a:pPr>
            <a:r>
              <a:rPr lang="en-US" sz="1600" b="1" dirty="0">
                <a:solidFill>
                  <a:srgbClr val="000000"/>
                </a:solidFill>
                <a:latin typeface="Arial" charset="0"/>
              </a:rPr>
              <a:t>      Two-side optical pumping </a:t>
            </a:r>
            <a:r>
              <a:rPr lang="en-US" sz="1600" b="1" dirty="0" smtClean="0">
                <a:solidFill>
                  <a:srgbClr val="000000"/>
                </a:solidFill>
                <a:latin typeface="Arial" charset="0"/>
              </a:rPr>
              <a:t>tested</a:t>
            </a:r>
          </a:p>
        </p:txBody>
      </p:sp>
      <p:pic>
        <p:nvPicPr>
          <p:cNvPr id="2" name="Picture 1" descr="GEn Target on Pivo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642" y="1351441"/>
            <a:ext cx="4502760" cy="344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23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116632"/>
            <a:ext cx="9217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Moving to more future installations – MOLLER and </a:t>
            </a:r>
            <a:r>
              <a:rPr lang="en-US" dirty="0" err="1" smtClean="0"/>
              <a:t>SoLID</a:t>
            </a:r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7162800" y="3657600"/>
            <a:ext cx="7620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22954"/>
            <a:ext cx="8534201" cy="514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2539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 idx="4294967295"/>
          </p:nvPr>
        </p:nvSpPr>
        <p:spPr>
          <a:xfrm>
            <a:off x="2034951" y="-99392"/>
            <a:ext cx="4985321" cy="1080120"/>
          </a:xfrm>
        </p:spPr>
        <p:txBody>
          <a:bodyPr/>
          <a:lstStyle/>
          <a:p>
            <a:pPr algn="ctr" eaLnBrk="1" hangingPunct="1"/>
            <a:r>
              <a:rPr lang="en-US" sz="2800" b="0" dirty="0" smtClean="0"/>
              <a:t>MOLLER</a:t>
            </a:r>
          </a:p>
        </p:txBody>
      </p:sp>
      <p:sp>
        <p:nvSpPr>
          <p:cNvPr id="25606" name="Text Box 1030"/>
          <p:cNvSpPr txBox="1">
            <a:spLocks noChangeArrowheads="1"/>
          </p:cNvSpPr>
          <p:nvPr/>
        </p:nvSpPr>
        <p:spPr bwMode="auto">
          <a:xfrm>
            <a:off x="6178550" y="4005064"/>
            <a:ext cx="25257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4" r="7217"/>
          <a:stretch>
            <a:fillRect/>
          </a:stretch>
        </p:blipFill>
        <p:spPr bwMode="auto">
          <a:xfrm>
            <a:off x="5508104" y="3005049"/>
            <a:ext cx="3456384" cy="3469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46" y="3068960"/>
            <a:ext cx="4588870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C:\Users\Admin\Desktop\Tyler Kutz\MOLLER Collaboration Meeting (June 2013)\Charged particle col 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7" r="25179"/>
          <a:stretch>
            <a:fillRect/>
          </a:stretch>
        </p:blipFill>
        <p:spPr bwMode="auto">
          <a:xfrm>
            <a:off x="3851920" y="2348880"/>
            <a:ext cx="1728192" cy="203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1" name="Content Placeholder 2"/>
          <p:cNvSpPr>
            <a:spLocks noGrp="1"/>
          </p:cNvSpPr>
          <p:nvPr>
            <p:ph idx="4294967295"/>
          </p:nvPr>
        </p:nvSpPr>
        <p:spPr>
          <a:xfrm>
            <a:off x="-684584" y="915988"/>
            <a:ext cx="9828584" cy="6070600"/>
          </a:xfrm>
        </p:spPr>
        <p:txBody>
          <a:bodyPr/>
          <a:lstStyle/>
          <a:p>
            <a:pPr lvl="2" eaLnBrk="1" hangingPunct="1"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Successful Science Review September 2014</a:t>
            </a:r>
          </a:p>
          <a:p>
            <a:pPr lvl="2" eaLnBrk="1" hangingPunct="1"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Supporting ongoing magnet and collimator development work at MIT</a:t>
            </a:r>
          </a:p>
          <a:p>
            <a:pPr lvl="2" eaLnBrk="1" hangingPunct="1"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New Moller </a:t>
            </a:r>
            <a:r>
              <a:rPr lang="en-US" sz="2000" dirty="0" err="1" smtClean="0">
                <a:latin typeface="Arial"/>
                <a:cs typeface="Arial"/>
              </a:rPr>
              <a:t>polarimeter</a:t>
            </a:r>
            <a:r>
              <a:rPr lang="en-US" sz="2000" dirty="0" smtClean="0">
                <a:latin typeface="Arial"/>
                <a:cs typeface="Arial"/>
              </a:rPr>
              <a:t> (in place)</a:t>
            </a:r>
          </a:p>
          <a:p>
            <a:pPr lvl="2" eaLnBrk="1" hangingPunct="1"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Preparing for Director’s cost, schedule, technical review </a:t>
            </a:r>
            <a:r>
              <a:rPr lang="en-US" sz="2000" b="1" i="1" u="sng" dirty="0" smtClean="0">
                <a:latin typeface="Arial"/>
                <a:cs typeface="Arial"/>
              </a:rPr>
              <a:t>this month! </a:t>
            </a:r>
            <a:endParaRPr lang="en-US" sz="2000" b="1" i="1" u="sng" dirty="0" smtClean="0">
              <a:latin typeface="Arial"/>
              <a:cs typeface="Arial"/>
            </a:endParaRPr>
          </a:p>
          <a:p>
            <a:pPr lvl="2" eaLnBrk="1" hangingPunct="1"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Looking towards CD0</a:t>
            </a:r>
          </a:p>
          <a:p>
            <a:pPr marL="914400" lvl="2" indent="0" eaLnBrk="1" hangingPunct="1">
              <a:buNone/>
            </a:pPr>
            <a:endParaRPr lang="en-US" sz="1600" dirty="0" smtClean="0">
              <a:solidFill>
                <a:schemeClr val="tx2"/>
              </a:solidFill>
            </a:endParaRPr>
          </a:p>
          <a:p>
            <a:pPr marL="914400" lvl="2" indent="0" eaLnBrk="1" hangingPunct="1">
              <a:buNone/>
            </a:pPr>
            <a:endParaRPr lang="en-US" sz="1600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046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 idx="4294967295"/>
          </p:nvPr>
        </p:nvSpPr>
        <p:spPr>
          <a:xfrm>
            <a:off x="1979712" y="-243408"/>
            <a:ext cx="4985321" cy="1080120"/>
          </a:xfrm>
        </p:spPr>
        <p:txBody>
          <a:bodyPr/>
          <a:lstStyle/>
          <a:p>
            <a:pPr algn="ctr" eaLnBrk="1" hangingPunct="1"/>
            <a:r>
              <a:rPr lang="en-US" sz="2800" b="0" dirty="0" err="1" smtClean="0">
                <a:solidFill>
                  <a:srgbClr val="FF0000"/>
                </a:solidFill>
              </a:rPr>
              <a:t>SoLID</a:t>
            </a:r>
            <a:endParaRPr lang="en-US" sz="2800" b="0" dirty="0" smtClean="0">
              <a:solidFill>
                <a:srgbClr val="FF0000"/>
              </a:solidFill>
            </a:endParaRPr>
          </a:p>
        </p:txBody>
      </p:sp>
      <p:sp>
        <p:nvSpPr>
          <p:cNvPr id="25606" name="Text Box 1030"/>
          <p:cNvSpPr txBox="1">
            <a:spLocks noChangeArrowheads="1"/>
          </p:cNvSpPr>
          <p:nvPr/>
        </p:nvSpPr>
        <p:spPr bwMode="auto">
          <a:xfrm>
            <a:off x="6178550" y="4005064"/>
            <a:ext cx="25257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51520" y="1067252"/>
            <a:ext cx="28083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Conceptual design support continues (see Robin/Whit talk)…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3888" y="836712"/>
            <a:ext cx="5436096" cy="34719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26" y="2996952"/>
            <a:ext cx="5299862" cy="33843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940152" y="4581128"/>
            <a:ext cx="230425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Also magnetic modeling (see Jay’s talk)…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886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49405" y="169476"/>
            <a:ext cx="11826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SoLID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179512" y="908720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And the CLEO magnet has arrived at </a:t>
            </a:r>
            <a:r>
              <a:rPr lang="en-US" dirty="0" err="1" smtClean="0"/>
              <a:t>JLab</a:t>
            </a:r>
            <a:r>
              <a:rPr lang="en-US" dirty="0" smtClean="0"/>
              <a:t>! Well, started.. still ~50 trucks of steel to come…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772816"/>
            <a:ext cx="4860032" cy="36450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48064" y="1988840"/>
            <a:ext cx="41764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90"/>
                </a:solidFill>
              </a:rPr>
              <a:t>Coil collar in </a:t>
            </a:r>
            <a:r>
              <a:rPr lang="en-US" sz="2000" dirty="0" err="1" smtClean="0">
                <a:solidFill>
                  <a:srgbClr val="000090"/>
                </a:solidFill>
              </a:rPr>
              <a:t>JLab</a:t>
            </a:r>
            <a:r>
              <a:rPr lang="en-US" sz="2000" dirty="0" smtClean="0">
                <a:solidFill>
                  <a:srgbClr val="000090"/>
                </a:solidFill>
              </a:rPr>
              <a:t> test lab </a:t>
            </a:r>
          </a:p>
          <a:p>
            <a:r>
              <a:rPr lang="en-US" sz="2000" dirty="0" smtClean="0">
                <a:solidFill>
                  <a:srgbClr val="000090"/>
                </a:solidFill>
              </a:rPr>
              <a:t>high bay</a:t>
            </a:r>
            <a:endParaRPr lang="en-US" sz="2000" dirty="0">
              <a:solidFill>
                <a:srgbClr val="000090"/>
              </a:solidFill>
            </a:endParaRPr>
          </a:p>
        </p:txBody>
      </p:sp>
      <p:pic>
        <p:nvPicPr>
          <p:cNvPr id="6" name="Picture 5" descr="cryosta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457" y="3668840"/>
            <a:ext cx="5089542" cy="27844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99592" y="5661248"/>
            <a:ext cx="4176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90"/>
                </a:solidFill>
              </a:rPr>
              <a:t>Cryostat leaving Cornell</a:t>
            </a:r>
            <a:endParaRPr lang="en-US" sz="20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1020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49405" y="169476"/>
            <a:ext cx="11826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SoLID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179512" y="908720"/>
            <a:ext cx="84249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General comment…</a:t>
            </a:r>
          </a:p>
          <a:p>
            <a:endParaRPr lang="en-US" dirty="0" smtClean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Strongly suggest submitting a draft MIE </a:t>
            </a:r>
            <a:r>
              <a:rPr lang="en-US" dirty="0" err="1" smtClean="0"/>
              <a:t>sooooon</a:t>
            </a:r>
            <a:r>
              <a:rPr lang="en-US" dirty="0" smtClean="0"/>
              <a:t>… (perhaps at same time as response to Director’s Review)</a:t>
            </a:r>
          </a:p>
          <a:p>
            <a:pPr marL="342900" indent="-342900">
              <a:buFont typeface="Arial"/>
              <a:buChar char="•"/>
            </a:pPr>
            <a:endParaRPr lang="en-US" dirty="0"/>
          </a:p>
          <a:p>
            <a:pPr marL="342900" indent="-342900">
              <a:buFont typeface="Arial"/>
              <a:buChar char="•"/>
            </a:pPr>
            <a:r>
              <a:rPr lang="en-US" i="1" u="sng" dirty="0" smtClean="0"/>
              <a:t>Thanks!</a:t>
            </a:r>
          </a:p>
        </p:txBody>
      </p:sp>
    </p:spTree>
    <p:extLst>
      <p:ext uri="{BB962C8B-B14F-4D97-AF65-F5344CB8AC3E}">
        <p14:creationId xmlns:p14="http://schemas.microsoft.com/office/powerpoint/2010/main" val="8259563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 idx="4294967295"/>
          </p:nvPr>
        </p:nvSpPr>
        <p:spPr>
          <a:xfrm>
            <a:off x="-242144" y="-90263"/>
            <a:ext cx="9648056" cy="1143000"/>
          </a:xfrm>
        </p:spPr>
        <p:txBody>
          <a:bodyPr/>
          <a:lstStyle/>
          <a:p>
            <a:pPr eaLnBrk="1" hangingPunct="1">
              <a:lnSpc>
                <a:spcPct val="50000"/>
              </a:lnSpc>
            </a:pPr>
            <a:r>
              <a:rPr lang="en-US" sz="2400" b="0" dirty="0"/>
              <a:t>Hall A Projected Experiment Schedule, </a:t>
            </a:r>
            <a:r>
              <a:rPr lang="en-US" sz="2400" b="0"/>
              <a:t>updated </a:t>
            </a:r>
            <a:r>
              <a:rPr lang="en-US" sz="2400" b="0" smtClean="0"/>
              <a:t>12/</a:t>
            </a:r>
            <a:r>
              <a:rPr lang="en-US" sz="2400" b="0" dirty="0" smtClean="0"/>
              <a:t>2016</a:t>
            </a:r>
            <a:r>
              <a:rPr lang="en-US" sz="2400" b="0" dirty="0"/>
              <a:t/>
            </a:r>
            <a:br>
              <a:rPr lang="en-US" sz="2400" b="0" dirty="0"/>
            </a:br>
            <a:r>
              <a:rPr lang="en-US" sz="2400" b="0" dirty="0"/>
              <a:t/>
            </a:r>
            <a:br>
              <a:rPr lang="en-US" sz="2400" b="0" dirty="0"/>
            </a:br>
            <a:r>
              <a:rPr lang="en-US" sz="1800" b="0" dirty="0">
                <a:solidFill>
                  <a:srgbClr val="FF0000"/>
                </a:solidFill>
                <a:latin typeface="Arial"/>
                <a:cs typeface="Arial"/>
              </a:rPr>
              <a:t>Experiments in red represent PAC42 “high impact” </a:t>
            </a:r>
            <a:r>
              <a:rPr lang="en-US" sz="1800" b="0" dirty="0" smtClean="0">
                <a:solidFill>
                  <a:srgbClr val="FF0000"/>
                </a:solidFill>
                <a:latin typeface="Arial"/>
                <a:cs typeface="Arial"/>
              </a:rPr>
              <a:t>experiments</a:t>
            </a:r>
            <a:r>
              <a:rPr lang="en-US" sz="1800" b="0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sz="1800" b="0" dirty="0">
                <a:solidFill>
                  <a:srgbClr val="FF0000"/>
                </a:solidFill>
                <a:latin typeface="Arial"/>
                <a:cs typeface="Arial"/>
              </a:rPr>
            </a:br>
            <a:endParaRPr lang="en-US" sz="1800" b="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66732" y="1557348"/>
            <a:ext cx="8172450" cy="4775199"/>
          </a:xfrm>
        </p:spPr>
        <p:txBody>
          <a:bodyPr>
            <a:normAutofit/>
          </a:bodyPr>
          <a:lstStyle/>
          <a:p>
            <a:pPr marL="347280" indent="-347280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endParaRPr lang="en-US" sz="3700" dirty="0">
              <a:ea typeface="+mn-ea"/>
              <a:cs typeface="+mn-cs"/>
            </a:endParaRPr>
          </a:p>
          <a:p>
            <a:pPr lvl="2" indent="-312559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n-US" dirty="0">
              <a:ea typeface="+mn-ea"/>
            </a:endParaRPr>
          </a:p>
          <a:p>
            <a:pPr lvl="2" indent="-312559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n-US" dirty="0">
              <a:ea typeface="+mn-ea"/>
            </a:endParaRPr>
          </a:p>
        </p:txBody>
      </p:sp>
      <p:graphicFrame>
        <p:nvGraphicFramePr>
          <p:cNvPr id="38056" name="Group 16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4374778"/>
              </p:ext>
            </p:extLst>
          </p:nvPr>
        </p:nvGraphicFramePr>
        <p:xfrm>
          <a:off x="755576" y="908720"/>
          <a:ext cx="8255002" cy="5225881"/>
        </p:xfrm>
        <a:graphic>
          <a:graphicData uri="http://schemas.openxmlformats.org/drawingml/2006/table">
            <a:tbl>
              <a:tblPr>
                <a:effectLst>
                  <a:outerShdw blurRad="758825" dist="1409700" dir="5400000" sx="63000" sy="63000" algn="tl" rotWithShape="0">
                    <a:schemeClr val="accent1">
                      <a:alpha val="21000"/>
                    </a:schemeClr>
                  </a:outerShdw>
                </a:effectLst>
              </a:tblPr>
              <a:tblGrid>
                <a:gridCol w="1031875"/>
                <a:gridCol w="1018977"/>
                <a:gridCol w="1006078"/>
                <a:gridCol w="1047526"/>
                <a:gridCol w="1080120"/>
                <a:gridCol w="1080120"/>
                <a:gridCol w="1113212"/>
                <a:gridCol w="877094"/>
              </a:tblGrid>
              <a:tr h="5600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Spring</a:t>
                      </a: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Fall</a:t>
                      </a: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Spring</a:t>
                      </a: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Fall</a:t>
                      </a: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Spring</a:t>
                      </a: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EB6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Fall</a:t>
                      </a: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EB6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Spring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Fall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  <a:alpha val="90000"/>
                      </a:schemeClr>
                    </a:solidFill>
                  </a:tcPr>
                </a:tc>
              </a:tr>
              <a:tr h="7252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DVCS –I/</a:t>
                      </a: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 </a:t>
                      </a:r>
                      <a:r>
                        <a:rPr kumimoji="0" lang="en-US" sz="1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GMp</a:t>
                      </a:r>
                      <a:endParaRPr kumimoji="0" lang="en-US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DVCS –I/</a:t>
                      </a: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 </a:t>
                      </a:r>
                      <a:r>
                        <a:rPr kumimoji="0" lang="en-US" sz="1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GMp</a:t>
                      </a:r>
                      <a:endParaRPr kumimoji="0" lang="en-US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C67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C67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6F5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6F5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  <a:alpha val="30000"/>
                      </a:schemeClr>
                    </a:solidFill>
                  </a:tcPr>
                </a:tc>
              </a:tr>
              <a:tr h="7950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DVCS –I/</a:t>
                      </a: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 </a:t>
                      </a:r>
                      <a:r>
                        <a:rPr kumimoji="0" lang="en-US" sz="1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GMp</a:t>
                      </a:r>
                      <a:endParaRPr kumimoji="0" lang="en-US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C67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DVCS –I/</a:t>
                      </a: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 </a:t>
                      </a:r>
                      <a:r>
                        <a:rPr kumimoji="0" lang="en-US" sz="1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GMp</a:t>
                      </a:r>
                      <a:endParaRPr kumimoji="0" lang="en-US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C67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6F5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6F5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  <a:alpha val="30000"/>
                      </a:schemeClr>
                    </a:solidFill>
                  </a:tcPr>
                </a:tc>
              </a:tr>
              <a:tr h="10081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Constantia"/>
                        <a:ea typeface="ＭＳ Ｐゴシック" pitchFamily="84" charset="-128"/>
                        <a:cs typeface="Constantia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C67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C67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3</a:t>
                      </a: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H/</a:t>
                      </a:r>
                      <a:r>
                        <a:rPr kumimoji="0" lang="en-US" sz="19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/>
                          <a:ea typeface="ＭＳ Ｐゴシック" pitchFamily="84" charset="-128"/>
                          <a:cs typeface="Constantia"/>
                        </a:rPr>
                        <a:t>3</a:t>
                      </a: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/>
                          <a:ea typeface="ＭＳ Ｐゴシック" pitchFamily="84" charset="-128"/>
                          <a:cs typeface="Constantia"/>
                        </a:rPr>
                        <a:t>He </a:t>
                      </a: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/>
                          <a:ea typeface="ＭＳ Ｐゴシック" pitchFamily="84" charset="-128"/>
                          <a:cs typeface="Constantia"/>
                        </a:rPr>
                        <a:t>group</a:t>
                      </a: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/>
                          <a:ea typeface="ＭＳ Ｐゴシック" pitchFamily="84" charset="-128"/>
                          <a:cs typeface="Constantia"/>
                        </a:rPr>
                        <a:t> </a:t>
                      </a:r>
                      <a:endParaRPr kumimoji="0" lang="en-US" sz="19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Constantia"/>
                        <a:ea typeface="ＭＳ Ｐゴシック" pitchFamily="84" charset="-128"/>
                        <a:cs typeface="Constantia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i="1" kern="1200" dirty="0" smtClean="0">
                          <a:solidFill>
                            <a:srgbClr val="660066"/>
                          </a:solidFill>
                          <a:latin typeface="Constantia"/>
                          <a:ea typeface="+mn-ea"/>
                          <a:cs typeface="Constantia"/>
                        </a:rPr>
                        <a:t>Ar(</a:t>
                      </a:r>
                      <a:r>
                        <a:rPr lang="tr-TR" sz="1600" i="1" kern="1200" dirty="0" err="1" smtClean="0">
                          <a:solidFill>
                            <a:srgbClr val="660066"/>
                          </a:solidFill>
                          <a:latin typeface="Constantia"/>
                          <a:ea typeface="+mn-ea"/>
                          <a:cs typeface="Constantia"/>
                        </a:rPr>
                        <a:t>e,e’p</a:t>
                      </a:r>
                      <a:r>
                        <a:rPr lang="tr-TR" sz="1600" i="1" kern="1200" dirty="0" smtClean="0">
                          <a:solidFill>
                            <a:srgbClr val="660066"/>
                          </a:solidFill>
                          <a:latin typeface="Constantia"/>
                          <a:ea typeface="+mn-ea"/>
                          <a:cs typeface="Constantia"/>
                        </a:rPr>
                        <a:t>)*</a:t>
                      </a:r>
                      <a:endParaRPr kumimoji="0" lang="en-US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Constantia"/>
                        <a:ea typeface="ＭＳ Ｐゴシック" pitchFamily="84" charset="-128"/>
                        <a:cs typeface="Constantia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6F5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3</a:t>
                      </a: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H/</a:t>
                      </a:r>
                      <a:r>
                        <a:rPr kumimoji="0" lang="en-US" sz="19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/>
                          <a:ea typeface="ＭＳ Ｐゴシック" pitchFamily="84" charset="-128"/>
                          <a:cs typeface="Constantia"/>
                        </a:rPr>
                        <a:t>3</a:t>
                      </a: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/>
                          <a:ea typeface="ＭＳ Ｐゴシック" pitchFamily="84" charset="-128"/>
                          <a:cs typeface="Constantia"/>
                        </a:rPr>
                        <a:t>He </a:t>
                      </a: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/>
                          <a:ea typeface="ＭＳ Ｐゴシック" pitchFamily="84" charset="-128"/>
                          <a:cs typeface="Constantia"/>
                        </a:rPr>
                        <a:t>group</a:t>
                      </a: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/>
                          <a:ea typeface="ＭＳ Ｐゴシック" pitchFamily="84" charset="-128"/>
                          <a:cs typeface="Constantia"/>
                        </a:rPr>
                        <a:t> </a:t>
                      </a:r>
                      <a:endParaRPr kumimoji="0" lang="en-US" sz="19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Constantia"/>
                        <a:ea typeface="ＭＳ Ｐゴシック" pitchFamily="84" charset="-128"/>
                        <a:cs typeface="Constantia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i="1" kern="1200" dirty="0" smtClean="0">
                          <a:solidFill>
                            <a:srgbClr val="660066"/>
                          </a:solidFill>
                          <a:latin typeface="Constantia"/>
                          <a:ea typeface="+mn-ea"/>
                          <a:cs typeface="Constantia"/>
                        </a:rPr>
                        <a:t>Ar(</a:t>
                      </a:r>
                      <a:r>
                        <a:rPr lang="tr-TR" sz="1600" i="1" kern="1200" dirty="0" err="1" smtClean="0">
                          <a:solidFill>
                            <a:srgbClr val="660066"/>
                          </a:solidFill>
                          <a:latin typeface="Constantia"/>
                          <a:ea typeface="+mn-ea"/>
                          <a:cs typeface="Constantia"/>
                        </a:rPr>
                        <a:t>e,e’p</a:t>
                      </a:r>
                      <a:r>
                        <a:rPr lang="tr-TR" sz="1600" i="1" kern="1200" dirty="0" smtClean="0">
                          <a:solidFill>
                            <a:srgbClr val="660066"/>
                          </a:solidFill>
                          <a:latin typeface="Constantia"/>
                          <a:ea typeface="+mn-ea"/>
                          <a:cs typeface="Constantia"/>
                        </a:rPr>
                        <a:t>)*</a:t>
                      </a:r>
                      <a:endParaRPr kumimoji="0" lang="en-US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Constantia"/>
                        <a:ea typeface="ＭＳ Ｐゴシック" pitchFamily="84" charset="-128"/>
                        <a:cs typeface="Constantia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6F5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  <a:alpha val="30000"/>
                      </a:schemeClr>
                    </a:solidFill>
                  </a:tcPr>
                </a:tc>
              </a:tr>
              <a:tr h="7200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Constantia"/>
                        <a:ea typeface="ＭＳ Ｐゴシック" pitchFamily="84" charset="-128"/>
                        <a:cs typeface="Constantia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C67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C67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6F5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6F5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1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TBD: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nothing!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APEX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PREX12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CREX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A</a:t>
                      </a:r>
                      <a:r>
                        <a:rPr kumimoji="0" lang="en-US" sz="1900" b="0" i="1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1</a:t>
                      </a:r>
                      <a:r>
                        <a:rPr kumimoji="0" lang="en-US" sz="1900" b="0" i="1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n</a:t>
                      </a:r>
                      <a:endParaRPr kumimoji="0" lang="en-US" sz="19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DVCSII</a:t>
                      </a: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???</a:t>
                      </a: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  <a:alpha val="3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35496" y="1557128"/>
            <a:ext cx="1008112" cy="747834"/>
          </a:xfrm>
          <a:prstGeom prst="rect">
            <a:avLst/>
          </a:prstGeom>
          <a:noFill/>
        </p:spPr>
        <p:txBody>
          <a:bodyPr wrap="square" lIns="115756" tIns="57881" rIns="115756" bIns="57881">
            <a:spAutoFit/>
          </a:bodyPr>
          <a:lstStyle/>
          <a:p>
            <a:pPr defTabSz="1157624">
              <a:defRPr/>
            </a:pPr>
            <a:r>
              <a:rPr lang="en-US" sz="2000" dirty="0" smtClean="0">
                <a:solidFill>
                  <a:srgbClr val="008000"/>
                </a:solidFill>
                <a:latin typeface="Constantia"/>
                <a:ea typeface="ＭＳ Ｐゴシック" pitchFamily="84" charset="-128"/>
                <a:cs typeface="ＭＳ Ｐゴシック" pitchFamily="84" charset="-128"/>
              </a:rPr>
              <a:t> CY</a:t>
            </a:r>
          </a:p>
          <a:p>
            <a:pPr defTabSz="1157624">
              <a:defRPr/>
            </a:pPr>
            <a:r>
              <a:rPr lang="en-US" sz="2000" dirty="0" smtClean="0">
                <a:solidFill>
                  <a:srgbClr val="008000"/>
                </a:solidFill>
                <a:latin typeface="Constantia"/>
                <a:ea typeface="ＭＳ Ｐゴシック" pitchFamily="84" charset="-128"/>
                <a:cs typeface="ＭＳ Ｐゴシック" pitchFamily="84" charset="-128"/>
              </a:rPr>
              <a:t>2015</a:t>
            </a:r>
            <a:endParaRPr lang="en-US" sz="2000" dirty="0">
              <a:solidFill>
                <a:srgbClr val="008000"/>
              </a:solidFill>
              <a:latin typeface="Constantia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37932" name="TextBox 18"/>
          <p:cNvSpPr txBox="1">
            <a:spLocks noChangeArrowheads="1"/>
          </p:cNvSpPr>
          <p:nvPr/>
        </p:nvSpPr>
        <p:spPr bwMode="auto">
          <a:xfrm>
            <a:off x="35496" y="3212976"/>
            <a:ext cx="1080120" cy="732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15756" tIns="57881" rIns="115756" bIns="57881">
            <a:prstTxWarp prst="textNoShape">
              <a:avLst/>
            </a:prstTxWarp>
            <a:spAutoFit/>
          </a:bodyPr>
          <a:lstStyle/>
          <a:p>
            <a:pPr defTabSz="1157624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FF"/>
                </a:solidFill>
                <a:latin typeface="Constantia" pitchFamily="84" charset="0"/>
                <a:ea typeface="ＭＳ Ｐゴシック" pitchFamily="84" charset="-128"/>
                <a:cs typeface="ＭＳ Ｐゴシック" pitchFamily="84" charset="-128"/>
              </a:rPr>
              <a:t>CY </a:t>
            </a:r>
          </a:p>
          <a:p>
            <a:pPr defTabSz="1157624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FF"/>
                </a:solidFill>
                <a:latin typeface="Constantia" pitchFamily="84" charset="0"/>
                <a:ea typeface="ＭＳ Ｐゴシック" pitchFamily="84" charset="-128"/>
                <a:cs typeface="ＭＳ Ｐゴシック" pitchFamily="84" charset="-128"/>
              </a:rPr>
              <a:t>2017</a:t>
            </a:r>
            <a:endParaRPr lang="en-US" sz="2000" dirty="0">
              <a:solidFill>
                <a:srgbClr val="0000FF"/>
              </a:solidFill>
              <a:latin typeface="Constantia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37933" name="TextBox 19"/>
          <p:cNvSpPr txBox="1">
            <a:spLocks noChangeArrowheads="1"/>
          </p:cNvSpPr>
          <p:nvPr/>
        </p:nvSpPr>
        <p:spPr bwMode="auto">
          <a:xfrm>
            <a:off x="35496" y="2276872"/>
            <a:ext cx="1080120" cy="757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15756" tIns="57881" rIns="115756" bIns="57881">
            <a:prstTxWarp prst="textNoShape">
              <a:avLst/>
            </a:prstTxWarp>
            <a:spAutoFit/>
          </a:bodyPr>
          <a:lstStyle/>
          <a:p>
            <a:pPr defTabSz="1157624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FF6600"/>
                </a:solidFill>
                <a:latin typeface="Constantia" pitchFamily="84" charset="0"/>
                <a:ea typeface="ＭＳ Ｐゴシック" pitchFamily="84" charset="-128"/>
                <a:cs typeface="ＭＳ Ｐゴシック" pitchFamily="84" charset="-128"/>
              </a:rPr>
              <a:t>CY 2016</a:t>
            </a:r>
            <a:endParaRPr lang="en-US" sz="2000" dirty="0">
              <a:solidFill>
                <a:srgbClr val="FF6600"/>
              </a:solidFill>
              <a:latin typeface="Constantia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11" name="TextBox 18"/>
          <p:cNvSpPr txBox="1">
            <a:spLocks noChangeArrowheads="1"/>
          </p:cNvSpPr>
          <p:nvPr/>
        </p:nvSpPr>
        <p:spPr bwMode="auto">
          <a:xfrm>
            <a:off x="35496" y="4365104"/>
            <a:ext cx="2088232" cy="732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15756" tIns="57881" rIns="115756" bIns="57881">
            <a:prstTxWarp prst="textNoShape">
              <a:avLst/>
            </a:prstTxWarp>
            <a:spAutoFit/>
          </a:bodyPr>
          <a:lstStyle/>
          <a:p>
            <a:pPr defTabSz="1157624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660066"/>
                </a:solidFill>
                <a:latin typeface="Constantia" pitchFamily="84" charset="0"/>
                <a:ea typeface="ＭＳ Ｐゴシック" pitchFamily="84" charset="-128"/>
                <a:cs typeface="ＭＳ Ｐゴシック" pitchFamily="84" charset="-128"/>
              </a:rPr>
              <a:t>CY </a:t>
            </a:r>
          </a:p>
          <a:p>
            <a:pPr defTabSz="1157624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660066"/>
                </a:solidFill>
                <a:latin typeface="Constantia" pitchFamily="84" charset="0"/>
                <a:ea typeface="ＭＳ Ｐゴシック" pitchFamily="84" charset="-128"/>
                <a:cs typeface="ＭＳ Ｐゴシック" pitchFamily="84" charset="-128"/>
              </a:rPr>
              <a:t>2018 </a:t>
            </a:r>
            <a:endParaRPr lang="en-US" sz="2000" dirty="0">
              <a:solidFill>
                <a:srgbClr val="660066"/>
              </a:solidFill>
              <a:latin typeface="Constantia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70100" y="1517849"/>
            <a:ext cx="990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X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92080" y="6093296"/>
            <a:ext cx="26642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660066"/>
                </a:solidFill>
              </a:rPr>
              <a:t>*best effort</a:t>
            </a:r>
            <a:endParaRPr lang="en-US" sz="2000" i="1" dirty="0">
              <a:solidFill>
                <a:srgbClr val="660066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 bwMode="auto">
          <a:xfrm flipV="1">
            <a:off x="6156176" y="4509120"/>
            <a:ext cx="936104" cy="93610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 flipV="1">
            <a:off x="3779912" y="2852936"/>
            <a:ext cx="936104" cy="93610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036937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 idx="4294967295"/>
          </p:nvPr>
        </p:nvSpPr>
        <p:spPr>
          <a:xfrm>
            <a:off x="-242144" y="-90263"/>
            <a:ext cx="9648056" cy="1143000"/>
          </a:xfrm>
        </p:spPr>
        <p:txBody>
          <a:bodyPr/>
          <a:lstStyle/>
          <a:p>
            <a:pPr eaLnBrk="1" hangingPunct="1">
              <a:lnSpc>
                <a:spcPct val="50000"/>
              </a:lnSpc>
            </a:pPr>
            <a:r>
              <a:rPr lang="en-US" sz="2400" b="0" dirty="0"/>
              <a:t>Hall A Projected Experiment Schedule, </a:t>
            </a:r>
            <a:r>
              <a:rPr lang="en-US" sz="2400" b="0"/>
              <a:t>updated </a:t>
            </a:r>
            <a:r>
              <a:rPr lang="en-US" sz="2400" b="0" smtClean="0"/>
              <a:t>12/</a:t>
            </a:r>
            <a:r>
              <a:rPr lang="en-US" sz="2400" b="0" dirty="0" smtClean="0"/>
              <a:t>2016</a:t>
            </a:r>
            <a:r>
              <a:rPr lang="en-US" sz="2400" b="0" dirty="0"/>
              <a:t/>
            </a:r>
            <a:br>
              <a:rPr lang="en-US" sz="2400" b="0" dirty="0"/>
            </a:br>
            <a:r>
              <a:rPr lang="en-US" sz="2400" b="0" dirty="0"/>
              <a:t/>
            </a:r>
            <a:br>
              <a:rPr lang="en-US" sz="2400" b="0" dirty="0"/>
            </a:br>
            <a:r>
              <a:rPr lang="en-US" sz="1800" b="0" dirty="0">
                <a:solidFill>
                  <a:srgbClr val="FF0000"/>
                </a:solidFill>
                <a:latin typeface="Arial"/>
                <a:cs typeface="Arial"/>
              </a:rPr>
              <a:t>Experiments in red represent PAC42 “high impact” </a:t>
            </a:r>
            <a:r>
              <a:rPr lang="en-US" sz="1800" b="0" dirty="0" smtClean="0">
                <a:solidFill>
                  <a:srgbClr val="FF0000"/>
                </a:solidFill>
                <a:latin typeface="Arial"/>
                <a:cs typeface="Arial"/>
              </a:rPr>
              <a:t>experiments</a:t>
            </a:r>
            <a:r>
              <a:rPr lang="en-US" sz="1800" b="0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sz="1800" b="0" dirty="0">
                <a:solidFill>
                  <a:srgbClr val="FF0000"/>
                </a:solidFill>
                <a:latin typeface="Arial"/>
                <a:cs typeface="Arial"/>
              </a:rPr>
            </a:br>
            <a:endParaRPr lang="en-US" sz="1800" b="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66732" y="1557348"/>
            <a:ext cx="8172450" cy="4775199"/>
          </a:xfrm>
        </p:spPr>
        <p:txBody>
          <a:bodyPr>
            <a:normAutofit/>
          </a:bodyPr>
          <a:lstStyle/>
          <a:p>
            <a:pPr marL="347280" indent="-347280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endParaRPr lang="en-US" sz="3700" dirty="0">
              <a:ea typeface="+mn-ea"/>
              <a:cs typeface="+mn-cs"/>
            </a:endParaRPr>
          </a:p>
          <a:p>
            <a:pPr lvl="2" indent="-312559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n-US" dirty="0">
              <a:ea typeface="+mn-ea"/>
            </a:endParaRPr>
          </a:p>
          <a:p>
            <a:pPr lvl="2" indent="-312559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n-US" dirty="0">
              <a:ea typeface="+mn-ea"/>
            </a:endParaRPr>
          </a:p>
        </p:txBody>
      </p:sp>
      <p:graphicFrame>
        <p:nvGraphicFramePr>
          <p:cNvPr id="38056" name="Group 16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5623561"/>
              </p:ext>
            </p:extLst>
          </p:nvPr>
        </p:nvGraphicFramePr>
        <p:xfrm>
          <a:off x="755576" y="908720"/>
          <a:ext cx="8255002" cy="5225881"/>
        </p:xfrm>
        <a:graphic>
          <a:graphicData uri="http://schemas.openxmlformats.org/drawingml/2006/table">
            <a:tbl>
              <a:tblPr>
                <a:effectLst>
                  <a:outerShdw blurRad="758825" dist="1409700" dir="5400000" sx="63000" sy="63000" algn="tl" rotWithShape="0">
                    <a:schemeClr val="accent1">
                      <a:alpha val="21000"/>
                    </a:schemeClr>
                  </a:outerShdw>
                </a:effectLst>
              </a:tblPr>
              <a:tblGrid>
                <a:gridCol w="1031875"/>
                <a:gridCol w="1018977"/>
                <a:gridCol w="1006078"/>
                <a:gridCol w="1047526"/>
                <a:gridCol w="1080120"/>
                <a:gridCol w="1080120"/>
                <a:gridCol w="1113212"/>
                <a:gridCol w="877094"/>
              </a:tblGrid>
              <a:tr h="5600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Spring</a:t>
                      </a: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Fall</a:t>
                      </a: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Spring</a:t>
                      </a: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Fall</a:t>
                      </a: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Spring</a:t>
                      </a: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EB6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Fall</a:t>
                      </a: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EB6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Spring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Fall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  <a:alpha val="90000"/>
                      </a:schemeClr>
                    </a:solidFill>
                  </a:tcPr>
                </a:tc>
              </a:tr>
              <a:tr h="7252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DVCS –I/</a:t>
                      </a: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 </a:t>
                      </a:r>
                      <a:r>
                        <a:rPr kumimoji="0" lang="en-US" sz="1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GMp</a:t>
                      </a:r>
                      <a:endParaRPr kumimoji="0" lang="en-US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DVCS –I/</a:t>
                      </a: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 </a:t>
                      </a:r>
                      <a:r>
                        <a:rPr kumimoji="0" lang="en-US" sz="1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GMp</a:t>
                      </a:r>
                      <a:endParaRPr kumimoji="0" lang="en-US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C67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C67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6F5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6F5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  <a:alpha val="30000"/>
                      </a:schemeClr>
                    </a:solidFill>
                  </a:tcPr>
                </a:tc>
              </a:tr>
              <a:tr h="7950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DVCS –I/</a:t>
                      </a: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 </a:t>
                      </a:r>
                      <a:r>
                        <a:rPr kumimoji="0" lang="en-US" sz="1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GMp</a:t>
                      </a:r>
                      <a:endParaRPr kumimoji="0" lang="en-US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C67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DVCS –I/</a:t>
                      </a: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 </a:t>
                      </a:r>
                      <a:r>
                        <a:rPr kumimoji="0" lang="en-US" sz="1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GMp</a:t>
                      </a:r>
                      <a:endParaRPr kumimoji="0" lang="en-US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C67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6F5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6F5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  <a:alpha val="30000"/>
                      </a:schemeClr>
                    </a:solidFill>
                  </a:tcPr>
                </a:tc>
              </a:tr>
              <a:tr h="10081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Constantia"/>
                        <a:ea typeface="ＭＳ Ｐゴシック" pitchFamily="84" charset="-128"/>
                        <a:cs typeface="Constantia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C67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C67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3</a:t>
                      </a: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H/</a:t>
                      </a:r>
                      <a:r>
                        <a:rPr kumimoji="0" lang="en-US" sz="19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/>
                          <a:ea typeface="ＭＳ Ｐゴシック" pitchFamily="84" charset="-128"/>
                          <a:cs typeface="Constantia"/>
                        </a:rPr>
                        <a:t>3</a:t>
                      </a: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/>
                          <a:ea typeface="ＭＳ Ｐゴシック" pitchFamily="84" charset="-128"/>
                          <a:cs typeface="Constantia"/>
                        </a:rPr>
                        <a:t>He </a:t>
                      </a: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/>
                          <a:ea typeface="ＭＳ Ｐゴシック" pitchFamily="84" charset="-128"/>
                          <a:cs typeface="Constantia"/>
                        </a:rPr>
                        <a:t>group</a:t>
                      </a: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/>
                          <a:ea typeface="ＭＳ Ｐゴシック" pitchFamily="84" charset="-128"/>
                          <a:cs typeface="Constantia"/>
                        </a:rPr>
                        <a:t> </a:t>
                      </a:r>
                      <a:endParaRPr kumimoji="0" lang="en-US" sz="19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Constantia"/>
                        <a:ea typeface="ＭＳ Ｐゴシック" pitchFamily="84" charset="-128"/>
                        <a:cs typeface="Constantia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i="1" kern="1200" dirty="0" smtClean="0">
                          <a:solidFill>
                            <a:srgbClr val="660066"/>
                          </a:solidFill>
                          <a:latin typeface="Constantia"/>
                          <a:ea typeface="+mn-ea"/>
                          <a:cs typeface="Constantia"/>
                        </a:rPr>
                        <a:t>Ar(</a:t>
                      </a:r>
                      <a:r>
                        <a:rPr lang="tr-TR" sz="1600" i="1" kern="1200" dirty="0" err="1" smtClean="0">
                          <a:solidFill>
                            <a:srgbClr val="660066"/>
                          </a:solidFill>
                          <a:latin typeface="Constantia"/>
                          <a:ea typeface="+mn-ea"/>
                          <a:cs typeface="Constantia"/>
                        </a:rPr>
                        <a:t>e,e’p</a:t>
                      </a:r>
                      <a:r>
                        <a:rPr lang="tr-TR" sz="1600" i="1" kern="1200" dirty="0" smtClean="0">
                          <a:solidFill>
                            <a:srgbClr val="660066"/>
                          </a:solidFill>
                          <a:latin typeface="Constantia"/>
                          <a:ea typeface="+mn-ea"/>
                          <a:cs typeface="Constantia"/>
                        </a:rPr>
                        <a:t>)*</a:t>
                      </a:r>
                      <a:endParaRPr kumimoji="0" lang="en-US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Constantia"/>
                        <a:ea typeface="ＭＳ Ｐゴシック" pitchFamily="84" charset="-128"/>
                        <a:cs typeface="Constantia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6F5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3</a:t>
                      </a: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H/</a:t>
                      </a:r>
                      <a:r>
                        <a:rPr kumimoji="0" lang="en-US" sz="19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/>
                          <a:ea typeface="ＭＳ Ｐゴシック" pitchFamily="84" charset="-128"/>
                          <a:cs typeface="Constantia"/>
                        </a:rPr>
                        <a:t>3</a:t>
                      </a: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/>
                          <a:ea typeface="ＭＳ Ｐゴシック" pitchFamily="84" charset="-128"/>
                          <a:cs typeface="Constantia"/>
                        </a:rPr>
                        <a:t>He </a:t>
                      </a: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/>
                          <a:ea typeface="ＭＳ Ｐゴシック" pitchFamily="84" charset="-128"/>
                          <a:cs typeface="Constantia"/>
                        </a:rPr>
                        <a:t>group</a:t>
                      </a: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/>
                          <a:ea typeface="ＭＳ Ｐゴシック" pitchFamily="84" charset="-128"/>
                          <a:cs typeface="Constantia"/>
                        </a:rPr>
                        <a:t> </a:t>
                      </a:r>
                      <a:endParaRPr kumimoji="0" lang="en-US" sz="19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Constantia"/>
                        <a:ea typeface="ＭＳ Ｐゴシック" pitchFamily="84" charset="-128"/>
                        <a:cs typeface="Constantia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i="1" kern="1200" dirty="0" smtClean="0">
                          <a:solidFill>
                            <a:srgbClr val="660066"/>
                          </a:solidFill>
                          <a:latin typeface="Constantia"/>
                          <a:ea typeface="+mn-ea"/>
                          <a:cs typeface="Constantia"/>
                        </a:rPr>
                        <a:t>Ar(</a:t>
                      </a:r>
                      <a:r>
                        <a:rPr lang="tr-TR" sz="1600" i="1" kern="1200" dirty="0" err="1" smtClean="0">
                          <a:solidFill>
                            <a:srgbClr val="660066"/>
                          </a:solidFill>
                          <a:latin typeface="Constantia"/>
                          <a:ea typeface="+mn-ea"/>
                          <a:cs typeface="Constantia"/>
                        </a:rPr>
                        <a:t>e,e’p</a:t>
                      </a:r>
                      <a:r>
                        <a:rPr lang="tr-TR" sz="1600" i="1" kern="1200" dirty="0" smtClean="0">
                          <a:solidFill>
                            <a:srgbClr val="660066"/>
                          </a:solidFill>
                          <a:latin typeface="Constantia"/>
                          <a:ea typeface="+mn-ea"/>
                          <a:cs typeface="Constantia"/>
                        </a:rPr>
                        <a:t>)*</a:t>
                      </a:r>
                      <a:endParaRPr kumimoji="0" lang="en-US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Constantia"/>
                        <a:ea typeface="ＭＳ Ｐゴシック" pitchFamily="84" charset="-128"/>
                        <a:cs typeface="Constantia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6F5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  <a:alpha val="30000"/>
                      </a:schemeClr>
                    </a:solidFill>
                  </a:tcPr>
                </a:tc>
              </a:tr>
              <a:tr h="7200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Constantia"/>
                        <a:ea typeface="ＭＳ Ｐゴシック" pitchFamily="84" charset="-128"/>
                        <a:cs typeface="Constantia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C67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C67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6F5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6F5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1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TBD: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nothing!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APEX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PREX12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CREX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A</a:t>
                      </a:r>
                      <a:r>
                        <a:rPr kumimoji="0" lang="en-US" sz="1900" b="0" i="1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1</a:t>
                      </a:r>
                      <a:r>
                        <a:rPr kumimoji="0" lang="en-US" sz="1900" b="0" i="1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n</a:t>
                      </a:r>
                      <a:endParaRPr kumimoji="0" lang="en-US" sz="19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DVCSII</a:t>
                      </a: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???</a:t>
                      </a: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  <a:alpha val="3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35496" y="1557128"/>
            <a:ext cx="1008112" cy="747834"/>
          </a:xfrm>
          <a:prstGeom prst="rect">
            <a:avLst/>
          </a:prstGeom>
          <a:noFill/>
        </p:spPr>
        <p:txBody>
          <a:bodyPr wrap="square" lIns="115756" tIns="57881" rIns="115756" bIns="57881">
            <a:spAutoFit/>
          </a:bodyPr>
          <a:lstStyle/>
          <a:p>
            <a:pPr defTabSz="1157624">
              <a:defRPr/>
            </a:pPr>
            <a:r>
              <a:rPr lang="en-US" sz="2000" dirty="0" smtClean="0">
                <a:solidFill>
                  <a:srgbClr val="008000"/>
                </a:solidFill>
                <a:latin typeface="Constantia"/>
                <a:ea typeface="ＭＳ Ｐゴシック" pitchFamily="84" charset="-128"/>
                <a:cs typeface="ＭＳ Ｐゴシック" pitchFamily="84" charset="-128"/>
              </a:rPr>
              <a:t> CY</a:t>
            </a:r>
          </a:p>
          <a:p>
            <a:pPr defTabSz="1157624">
              <a:defRPr/>
            </a:pPr>
            <a:r>
              <a:rPr lang="en-US" sz="2000" dirty="0" smtClean="0">
                <a:solidFill>
                  <a:srgbClr val="008000"/>
                </a:solidFill>
                <a:latin typeface="Constantia"/>
                <a:ea typeface="ＭＳ Ｐゴシック" pitchFamily="84" charset="-128"/>
                <a:cs typeface="ＭＳ Ｐゴシック" pitchFamily="84" charset="-128"/>
              </a:rPr>
              <a:t>2015</a:t>
            </a:r>
            <a:endParaRPr lang="en-US" sz="2000" dirty="0">
              <a:solidFill>
                <a:srgbClr val="008000"/>
              </a:solidFill>
              <a:latin typeface="Constantia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37932" name="TextBox 18"/>
          <p:cNvSpPr txBox="1">
            <a:spLocks noChangeArrowheads="1"/>
          </p:cNvSpPr>
          <p:nvPr/>
        </p:nvSpPr>
        <p:spPr bwMode="auto">
          <a:xfrm>
            <a:off x="35496" y="3212976"/>
            <a:ext cx="1080120" cy="732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15756" tIns="57881" rIns="115756" bIns="57881">
            <a:prstTxWarp prst="textNoShape">
              <a:avLst/>
            </a:prstTxWarp>
            <a:spAutoFit/>
          </a:bodyPr>
          <a:lstStyle/>
          <a:p>
            <a:pPr defTabSz="1157624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FF"/>
                </a:solidFill>
                <a:latin typeface="Constantia" pitchFamily="84" charset="0"/>
                <a:ea typeface="ＭＳ Ｐゴシック" pitchFamily="84" charset="-128"/>
                <a:cs typeface="ＭＳ Ｐゴシック" pitchFamily="84" charset="-128"/>
              </a:rPr>
              <a:t>CY </a:t>
            </a:r>
          </a:p>
          <a:p>
            <a:pPr defTabSz="1157624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FF"/>
                </a:solidFill>
                <a:latin typeface="Constantia" pitchFamily="84" charset="0"/>
                <a:ea typeface="ＭＳ Ｐゴシック" pitchFamily="84" charset="-128"/>
                <a:cs typeface="ＭＳ Ｐゴシック" pitchFamily="84" charset="-128"/>
              </a:rPr>
              <a:t>2017</a:t>
            </a:r>
            <a:endParaRPr lang="en-US" sz="2000" dirty="0">
              <a:solidFill>
                <a:srgbClr val="0000FF"/>
              </a:solidFill>
              <a:latin typeface="Constantia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37933" name="TextBox 19"/>
          <p:cNvSpPr txBox="1">
            <a:spLocks noChangeArrowheads="1"/>
          </p:cNvSpPr>
          <p:nvPr/>
        </p:nvSpPr>
        <p:spPr bwMode="auto">
          <a:xfrm>
            <a:off x="35496" y="2276872"/>
            <a:ext cx="1080120" cy="757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15756" tIns="57881" rIns="115756" bIns="57881">
            <a:prstTxWarp prst="textNoShape">
              <a:avLst/>
            </a:prstTxWarp>
            <a:spAutoFit/>
          </a:bodyPr>
          <a:lstStyle/>
          <a:p>
            <a:pPr defTabSz="1157624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FF6600"/>
                </a:solidFill>
                <a:latin typeface="Constantia" pitchFamily="84" charset="0"/>
                <a:ea typeface="ＭＳ Ｐゴシック" pitchFamily="84" charset="-128"/>
                <a:cs typeface="ＭＳ Ｐゴシック" pitchFamily="84" charset="-128"/>
              </a:rPr>
              <a:t>CY 2016</a:t>
            </a:r>
            <a:endParaRPr lang="en-US" sz="2000" dirty="0">
              <a:solidFill>
                <a:srgbClr val="FF6600"/>
              </a:solidFill>
              <a:latin typeface="Constantia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11" name="TextBox 18"/>
          <p:cNvSpPr txBox="1">
            <a:spLocks noChangeArrowheads="1"/>
          </p:cNvSpPr>
          <p:nvPr/>
        </p:nvSpPr>
        <p:spPr bwMode="auto">
          <a:xfrm>
            <a:off x="35496" y="4365104"/>
            <a:ext cx="2088232" cy="732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15756" tIns="57881" rIns="115756" bIns="57881">
            <a:prstTxWarp prst="textNoShape">
              <a:avLst/>
            </a:prstTxWarp>
            <a:spAutoFit/>
          </a:bodyPr>
          <a:lstStyle/>
          <a:p>
            <a:pPr defTabSz="1157624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660066"/>
                </a:solidFill>
                <a:latin typeface="Constantia" pitchFamily="84" charset="0"/>
                <a:ea typeface="ＭＳ Ｐゴシック" pitchFamily="84" charset="-128"/>
                <a:cs typeface="ＭＳ Ｐゴシック" pitchFamily="84" charset="-128"/>
              </a:rPr>
              <a:t>CY </a:t>
            </a:r>
          </a:p>
          <a:p>
            <a:pPr defTabSz="1157624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660066"/>
                </a:solidFill>
                <a:latin typeface="Constantia" pitchFamily="84" charset="0"/>
                <a:ea typeface="ＭＳ Ｐゴシック" pitchFamily="84" charset="-128"/>
                <a:cs typeface="ＭＳ Ｐゴシック" pitchFamily="84" charset="-128"/>
              </a:rPr>
              <a:t>2018 </a:t>
            </a:r>
            <a:endParaRPr lang="en-US" sz="2000" dirty="0">
              <a:solidFill>
                <a:srgbClr val="660066"/>
              </a:solidFill>
              <a:latin typeface="Constantia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70100" y="1517849"/>
            <a:ext cx="990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X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92080" y="6093296"/>
            <a:ext cx="26642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660066"/>
                </a:solidFill>
              </a:rPr>
              <a:t>*best effort</a:t>
            </a:r>
            <a:endParaRPr lang="en-US" sz="2000" i="1" dirty="0">
              <a:solidFill>
                <a:srgbClr val="660066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 bwMode="auto">
          <a:xfrm flipV="1">
            <a:off x="6156176" y="4509120"/>
            <a:ext cx="936104" cy="93610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 flipV="1">
            <a:off x="3779912" y="2852936"/>
            <a:ext cx="936104" cy="93610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" name="TextBox 3"/>
          <p:cNvSpPr txBox="1"/>
          <p:nvPr/>
        </p:nvSpPr>
        <p:spPr>
          <a:xfrm rot="20670898">
            <a:off x="1403648" y="4221088"/>
            <a:ext cx="3096344" cy="193899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i="1" dirty="0" smtClean="0"/>
              <a:t>Disclaimer: This could change drastically and quickly depending on the budget….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9337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roup 65"/>
          <p:cNvGrpSpPr/>
          <p:nvPr/>
        </p:nvGrpSpPr>
        <p:grpSpPr>
          <a:xfrm>
            <a:off x="-36512" y="836711"/>
            <a:ext cx="5363204" cy="4261257"/>
            <a:chOff x="-31630" y="986116"/>
            <a:chExt cx="6241951" cy="4975948"/>
          </a:xfrm>
        </p:grpSpPr>
        <p:grpSp>
          <p:nvGrpSpPr>
            <p:cNvPr id="67" name="Group 66"/>
            <p:cNvGrpSpPr/>
            <p:nvPr/>
          </p:nvGrpSpPr>
          <p:grpSpPr>
            <a:xfrm>
              <a:off x="-31630" y="986116"/>
              <a:ext cx="6241951" cy="4975948"/>
              <a:chOff x="-31630" y="986116"/>
              <a:chExt cx="6241951" cy="4975948"/>
            </a:xfrm>
          </p:grpSpPr>
          <p:pic>
            <p:nvPicPr>
              <p:cNvPr id="69" name="Picture 2" descr="C:\Users\munoz\Desktop\c1.eps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1630" y="986117"/>
                <a:ext cx="6241951" cy="497594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70" name="Group 69"/>
              <p:cNvGrpSpPr/>
              <p:nvPr/>
            </p:nvGrpSpPr>
            <p:grpSpPr>
              <a:xfrm>
                <a:off x="799137" y="986116"/>
                <a:ext cx="3771019" cy="4296458"/>
                <a:chOff x="799137" y="986116"/>
                <a:chExt cx="3771019" cy="4296458"/>
              </a:xfrm>
            </p:grpSpPr>
            <p:sp>
              <p:nvSpPr>
                <p:cNvPr id="74" name="TextBox 73"/>
                <p:cNvSpPr txBox="1"/>
                <p:nvPr/>
              </p:nvSpPr>
              <p:spPr>
                <a:xfrm>
                  <a:off x="1691680" y="3002343"/>
                  <a:ext cx="360040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6.6</a:t>
                  </a:r>
                  <a:endParaRPr lang="en-US" sz="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5" name="TextBox 74"/>
                <p:cNvSpPr txBox="1"/>
                <p:nvPr/>
              </p:nvSpPr>
              <p:spPr>
                <a:xfrm>
                  <a:off x="2051720" y="3002343"/>
                  <a:ext cx="360040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8.8</a:t>
                  </a:r>
                  <a:endParaRPr lang="en-US" sz="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6" name="TextBox 75"/>
                <p:cNvSpPr txBox="1"/>
                <p:nvPr/>
              </p:nvSpPr>
              <p:spPr>
                <a:xfrm>
                  <a:off x="2267744" y="2999821"/>
                  <a:ext cx="567680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11 GeV</a:t>
                  </a:r>
                  <a:endParaRPr lang="en-US" sz="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7" name="TextBox 76"/>
                <p:cNvSpPr txBox="1"/>
                <p:nvPr/>
              </p:nvSpPr>
              <p:spPr>
                <a:xfrm>
                  <a:off x="1763688" y="4325489"/>
                  <a:ext cx="360040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6.6</a:t>
                  </a:r>
                  <a:endParaRPr lang="en-US" sz="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8" name="TextBox 77"/>
                <p:cNvSpPr txBox="1"/>
                <p:nvPr/>
              </p:nvSpPr>
              <p:spPr>
                <a:xfrm>
                  <a:off x="2771800" y="4803123"/>
                  <a:ext cx="360040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8.8</a:t>
                  </a:r>
                  <a:endParaRPr lang="en-US" sz="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9" name="TextBox 78"/>
                <p:cNvSpPr txBox="1"/>
                <p:nvPr/>
              </p:nvSpPr>
              <p:spPr>
                <a:xfrm>
                  <a:off x="3212232" y="4325489"/>
                  <a:ext cx="567680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11 GeV</a:t>
                  </a:r>
                  <a:endParaRPr lang="en-US" sz="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0" name="TextBox 79"/>
                <p:cNvSpPr txBox="1"/>
                <p:nvPr/>
              </p:nvSpPr>
              <p:spPr>
                <a:xfrm>
                  <a:off x="3932312" y="4803123"/>
                  <a:ext cx="567680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11 GeV</a:t>
                  </a:r>
                  <a:endParaRPr lang="en-US" sz="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1" name="TextBox 80"/>
                <p:cNvSpPr txBox="1"/>
                <p:nvPr/>
              </p:nvSpPr>
              <p:spPr>
                <a:xfrm>
                  <a:off x="2487402" y="4337564"/>
                  <a:ext cx="360040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8.8</a:t>
                  </a:r>
                  <a:endParaRPr lang="en-US" sz="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2" name="TextBox 81"/>
                <p:cNvSpPr txBox="1"/>
                <p:nvPr/>
              </p:nvSpPr>
              <p:spPr>
                <a:xfrm>
                  <a:off x="1691680" y="3432764"/>
                  <a:ext cx="360040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3</a:t>
                  </a:r>
                </a:p>
              </p:txBody>
            </p:sp>
            <p:sp>
              <p:nvSpPr>
                <p:cNvPr id="83" name="TextBox 82"/>
                <p:cNvSpPr txBox="1"/>
                <p:nvPr/>
              </p:nvSpPr>
              <p:spPr>
                <a:xfrm>
                  <a:off x="2123356" y="3424689"/>
                  <a:ext cx="360040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2</a:t>
                  </a:r>
                </a:p>
              </p:txBody>
            </p:sp>
            <p:sp>
              <p:nvSpPr>
                <p:cNvPr id="84" name="TextBox 83"/>
                <p:cNvSpPr txBox="1"/>
                <p:nvPr/>
              </p:nvSpPr>
              <p:spPr>
                <a:xfrm>
                  <a:off x="2267744" y="3424689"/>
                  <a:ext cx="576064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1 days</a:t>
                  </a:r>
                </a:p>
              </p:txBody>
            </p:sp>
            <p:sp>
              <p:nvSpPr>
                <p:cNvPr id="85" name="TextBox 84"/>
                <p:cNvSpPr txBox="1"/>
                <p:nvPr/>
              </p:nvSpPr>
              <p:spPr>
                <a:xfrm>
                  <a:off x="1770186" y="4601649"/>
                  <a:ext cx="673385" cy="215444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5 days</a:t>
                  </a:r>
                </a:p>
              </p:txBody>
            </p:sp>
            <p:sp>
              <p:nvSpPr>
                <p:cNvPr id="86" name="TextBox 85"/>
                <p:cNvSpPr txBox="1"/>
                <p:nvPr/>
              </p:nvSpPr>
              <p:spPr>
                <a:xfrm>
                  <a:off x="2467397" y="4601649"/>
                  <a:ext cx="360040" cy="215444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4</a:t>
                  </a:r>
                </a:p>
              </p:txBody>
            </p:sp>
            <p:sp>
              <p:nvSpPr>
                <p:cNvPr id="87" name="TextBox 86"/>
                <p:cNvSpPr txBox="1"/>
                <p:nvPr/>
              </p:nvSpPr>
              <p:spPr>
                <a:xfrm>
                  <a:off x="3059832" y="4601649"/>
                  <a:ext cx="360040" cy="215444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4</a:t>
                  </a:r>
                </a:p>
              </p:txBody>
            </p:sp>
            <p:sp>
              <p:nvSpPr>
                <p:cNvPr id="88" name="TextBox 87"/>
                <p:cNvSpPr txBox="1"/>
                <p:nvPr/>
              </p:nvSpPr>
              <p:spPr>
                <a:xfrm>
                  <a:off x="3419872" y="4601649"/>
                  <a:ext cx="360040" cy="215444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4</a:t>
                  </a:r>
                </a:p>
              </p:txBody>
            </p:sp>
            <p:sp>
              <p:nvSpPr>
                <p:cNvPr id="89" name="TextBox 88"/>
                <p:cNvSpPr txBox="1"/>
                <p:nvPr/>
              </p:nvSpPr>
              <p:spPr>
                <a:xfrm>
                  <a:off x="2555776" y="5067130"/>
                  <a:ext cx="360040" cy="215444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13</a:t>
                  </a:r>
                </a:p>
              </p:txBody>
            </p:sp>
            <p:sp>
              <p:nvSpPr>
                <p:cNvPr id="90" name="TextBox 89"/>
                <p:cNvSpPr txBox="1"/>
                <p:nvPr/>
              </p:nvSpPr>
              <p:spPr>
                <a:xfrm>
                  <a:off x="2963626" y="5067130"/>
                  <a:ext cx="636265" cy="215444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16 days</a:t>
                  </a:r>
                </a:p>
              </p:txBody>
            </p:sp>
            <p:sp>
              <p:nvSpPr>
                <p:cNvPr id="91" name="TextBox 90"/>
                <p:cNvSpPr txBox="1"/>
                <p:nvPr/>
              </p:nvSpPr>
              <p:spPr>
                <a:xfrm>
                  <a:off x="3688457" y="5067130"/>
                  <a:ext cx="360040" cy="215444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13</a:t>
                  </a:r>
                </a:p>
              </p:txBody>
            </p:sp>
            <p:sp>
              <p:nvSpPr>
                <p:cNvPr id="92" name="TextBox 91"/>
                <p:cNvSpPr txBox="1"/>
                <p:nvPr/>
              </p:nvSpPr>
              <p:spPr>
                <a:xfrm>
                  <a:off x="4210116" y="5067130"/>
                  <a:ext cx="360040" cy="215444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20</a:t>
                  </a:r>
                </a:p>
              </p:txBody>
            </p:sp>
            <p:grpSp>
              <p:nvGrpSpPr>
                <p:cNvPr id="93" name="Group 92"/>
                <p:cNvGrpSpPr/>
                <p:nvPr/>
              </p:nvGrpSpPr>
              <p:grpSpPr>
                <a:xfrm>
                  <a:off x="1225465" y="986116"/>
                  <a:ext cx="3137013" cy="3830977"/>
                  <a:chOff x="1225465" y="986116"/>
                  <a:chExt cx="3137013" cy="3830977"/>
                </a:xfrm>
              </p:grpSpPr>
              <p:sp>
                <p:nvSpPr>
                  <p:cNvPr id="108" name="Rounded Rectangle 107"/>
                  <p:cNvSpPr/>
                  <p:nvPr/>
                </p:nvSpPr>
                <p:spPr>
                  <a:xfrm>
                    <a:off x="1691680" y="4325489"/>
                    <a:ext cx="2088232" cy="491604"/>
                  </a:xfrm>
                  <a:prstGeom prst="roundRect">
                    <a:avLst/>
                  </a:prstGeom>
                  <a:noFill/>
                  <a:ln>
                    <a:solidFill>
                      <a:srgbClr val="FF6600"/>
                    </a:solidFill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180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09" name="Rounded Rectangle 108"/>
                  <p:cNvSpPr/>
                  <p:nvPr/>
                </p:nvSpPr>
                <p:spPr>
                  <a:xfrm>
                    <a:off x="2106878" y="2930335"/>
                    <a:ext cx="592914" cy="864096"/>
                  </a:xfrm>
                  <a:prstGeom prst="roundRect">
                    <a:avLst/>
                  </a:prstGeom>
                  <a:noFill/>
                  <a:ln>
                    <a:solidFill>
                      <a:srgbClr val="FF6600"/>
                    </a:solidFill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180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10" name="TextBox 109"/>
                  <p:cNvSpPr txBox="1"/>
                  <p:nvPr/>
                </p:nvSpPr>
                <p:spPr>
                  <a:xfrm>
                    <a:off x="1225465" y="986116"/>
                    <a:ext cx="3137013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800" b="1" dirty="0" smtClean="0">
                        <a:solidFill>
                          <a:srgbClr val="F79646">
                            <a:lumMod val="75000"/>
                          </a:srgbClr>
                        </a:solidFill>
                        <a:latin typeface="Calibri"/>
                        <a:ea typeface="+mn-ea"/>
                        <a:cs typeface="+mn-cs"/>
                      </a:rPr>
                      <a:t>10 calendar weeks in Spring’16</a:t>
                    </a:r>
                    <a:endParaRPr lang="en-US" sz="1800" b="1" dirty="0">
                      <a:solidFill>
                        <a:srgbClr val="F79646">
                          <a:lumMod val="75000"/>
                        </a:srgbClr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94" name="Group 93"/>
                <p:cNvGrpSpPr/>
                <p:nvPr/>
              </p:nvGrpSpPr>
              <p:grpSpPr>
                <a:xfrm>
                  <a:off x="799137" y="2930335"/>
                  <a:ext cx="1252583" cy="864096"/>
                  <a:chOff x="799137" y="2930335"/>
                  <a:chExt cx="1252583" cy="864096"/>
                </a:xfrm>
              </p:grpSpPr>
              <p:sp>
                <p:nvSpPr>
                  <p:cNvPr id="106" name="Oval 105"/>
                  <p:cNvSpPr/>
                  <p:nvPr/>
                </p:nvSpPr>
                <p:spPr>
                  <a:xfrm>
                    <a:off x="1691680" y="2930335"/>
                    <a:ext cx="360040" cy="864096"/>
                  </a:xfrm>
                  <a:prstGeom prst="ellipse">
                    <a:avLst/>
                  </a:prstGeom>
                  <a:noFill/>
                  <a:ln>
                    <a:solidFill>
                      <a:srgbClr val="1AA907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180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07" name="TextBox 106"/>
                  <p:cNvSpPr txBox="1"/>
                  <p:nvPr/>
                </p:nvSpPr>
                <p:spPr>
                  <a:xfrm>
                    <a:off x="799137" y="3107543"/>
                    <a:ext cx="1096778" cy="43127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800" b="1" dirty="0" smtClean="0">
                        <a:solidFill>
                          <a:srgbClr val="199E12"/>
                        </a:solidFill>
                        <a:latin typeface="Calibri"/>
                        <a:ea typeface="+mn-ea"/>
                        <a:cs typeface="+mn-cs"/>
                      </a:rPr>
                      <a:t>Fall’14</a:t>
                    </a:r>
                    <a:endParaRPr lang="en-US" sz="1800" b="1" dirty="0">
                      <a:solidFill>
                        <a:srgbClr val="199E12"/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95" name="TextBox 94"/>
                <p:cNvSpPr txBox="1"/>
                <p:nvPr/>
              </p:nvSpPr>
              <p:spPr>
                <a:xfrm>
                  <a:off x="1644496" y="3004158"/>
                  <a:ext cx="308944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fr-FR" sz="2000" dirty="0" smtClean="0">
                      <a:solidFill>
                        <a:srgbClr val="FF0000"/>
                      </a:solidFill>
                      <a:latin typeface="Calibri"/>
                      <a:ea typeface="+mn-ea"/>
                      <a:cs typeface="+mn-cs"/>
                    </a:rPr>
                    <a:t>x</a:t>
                  </a:r>
                  <a:endParaRPr lang="fr-FR" sz="2000" dirty="0">
                    <a:solidFill>
                      <a:srgbClr val="FF0000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6" name="TextBox 95"/>
                <p:cNvSpPr txBox="1"/>
                <p:nvPr/>
              </p:nvSpPr>
              <p:spPr>
                <a:xfrm>
                  <a:off x="1728303" y="4265434"/>
                  <a:ext cx="308944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fr-FR" sz="2000" dirty="0" smtClean="0">
                      <a:solidFill>
                        <a:srgbClr val="2010F6"/>
                      </a:solidFill>
                      <a:latin typeface="Calibri"/>
                      <a:ea typeface="+mn-ea"/>
                      <a:cs typeface="+mn-cs"/>
                    </a:rPr>
                    <a:t>x</a:t>
                  </a:r>
                  <a:endParaRPr lang="fr-FR" sz="2000" dirty="0">
                    <a:solidFill>
                      <a:srgbClr val="2010F6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TextBox 96"/>
                <p:cNvSpPr txBox="1"/>
                <p:nvPr/>
              </p:nvSpPr>
              <p:spPr>
                <a:xfrm>
                  <a:off x="2398753" y="4265434"/>
                  <a:ext cx="308944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fr-FR" sz="2000" dirty="0" smtClean="0">
                      <a:solidFill>
                        <a:srgbClr val="2010F6"/>
                      </a:solidFill>
                      <a:latin typeface="Calibri"/>
                      <a:ea typeface="+mn-ea"/>
                      <a:cs typeface="+mn-cs"/>
                    </a:rPr>
                    <a:t>x</a:t>
                  </a:r>
                  <a:endParaRPr lang="fr-FR" sz="2000" dirty="0">
                    <a:solidFill>
                      <a:srgbClr val="2010F6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8" name="TextBox 97"/>
                <p:cNvSpPr txBox="1"/>
                <p:nvPr/>
              </p:nvSpPr>
              <p:spPr>
                <a:xfrm>
                  <a:off x="3069204" y="4265434"/>
                  <a:ext cx="308944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fr-FR" sz="2000" dirty="0" smtClean="0">
                      <a:solidFill>
                        <a:srgbClr val="2010F6"/>
                      </a:solidFill>
                      <a:latin typeface="Calibri"/>
                      <a:ea typeface="+mn-ea"/>
                      <a:cs typeface="+mn-cs"/>
                    </a:rPr>
                    <a:t>x</a:t>
                  </a:r>
                  <a:endParaRPr lang="fr-FR" sz="2000" dirty="0">
                    <a:solidFill>
                      <a:srgbClr val="2010F6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9" name="TextBox 98"/>
                <p:cNvSpPr txBox="1"/>
                <p:nvPr/>
              </p:nvSpPr>
              <p:spPr>
                <a:xfrm>
                  <a:off x="3404429" y="4265434"/>
                  <a:ext cx="308944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fr-FR" sz="2000" dirty="0" smtClean="0">
                      <a:solidFill>
                        <a:srgbClr val="2010F6"/>
                      </a:solidFill>
                      <a:latin typeface="Calibri"/>
                      <a:ea typeface="+mn-ea"/>
                      <a:cs typeface="+mn-cs"/>
                    </a:rPr>
                    <a:t>x</a:t>
                  </a:r>
                  <a:endParaRPr lang="fr-FR" sz="2000" dirty="0">
                    <a:solidFill>
                      <a:srgbClr val="2010F6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0" name="TextBox 99"/>
                <p:cNvSpPr txBox="1"/>
                <p:nvPr/>
              </p:nvSpPr>
              <p:spPr>
                <a:xfrm>
                  <a:off x="2566366" y="4769945"/>
                  <a:ext cx="232114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fr-FR" sz="2000" dirty="0" smtClean="0">
                      <a:solidFill>
                        <a:srgbClr val="199E12"/>
                      </a:solidFill>
                      <a:latin typeface="Calibri"/>
                      <a:ea typeface="+mn-ea"/>
                      <a:cs typeface="+mn-cs"/>
                    </a:rPr>
                    <a:t>x</a:t>
                  </a:r>
                  <a:endParaRPr lang="fr-FR" sz="2000" dirty="0">
                    <a:solidFill>
                      <a:srgbClr val="199E12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1" name="TextBox 100"/>
                <p:cNvSpPr txBox="1"/>
                <p:nvPr/>
              </p:nvSpPr>
              <p:spPr>
                <a:xfrm>
                  <a:off x="2901591" y="4769945"/>
                  <a:ext cx="232114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fr-FR" sz="2000" dirty="0" smtClean="0">
                      <a:solidFill>
                        <a:srgbClr val="199E12"/>
                      </a:solidFill>
                      <a:latin typeface="Calibri"/>
                      <a:ea typeface="+mn-ea"/>
                      <a:cs typeface="+mn-cs"/>
                    </a:rPr>
                    <a:t>x</a:t>
                  </a:r>
                  <a:endParaRPr lang="fr-FR" sz="2000" dirty="0">
                    <a:solidFill>
                      <a:srgbClr val="199E12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2" name="TextBox 101"/>
                <p:cNvSpPr txBox="1"/>
                <p:nvPr/>
              </p:nvSpPr>
              <p:spPr>
                <a:xfrm>
                  <a:off x="3655848" y="4769945"/>
                  <a:ext cx="25532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fr-FR" sz="2000" dirty="0" smtClean="0">
                      <a:solidFill>
                        <a:srgbClr val="199E12"/>
                      </a:solidFill>
                      <a:latin typeface="Calibri"/>
                      <a:ea typeface="+mn-ea"/>
                      <a:cs typeface="+mn-cs"/>
                    </a:rPr>
                    <a:t>x</a:t>
                  </a:r>
                  <a:endParaRPr lang="fr-FR" sz="2000" dirty="0">
                    <a:solidFill>
                      <a:srgbClr val="199E12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3" name="TextBox 102"/>
                <p:cNvSpPr txBox="1"/>
                <p:nvPr/>
              </p:nvSpPr>
              <p:spPr>
                <a:xfrm>
                  <a:off x="4158686" y="4769945"/>
                  <a:ext cx="25532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fr-FR" sz="2000" dirty="0" smtClean="0">
                      <a:solidFill>
                        <a:srgbClr val="199E12"/>
                      </a:solidFill>
                      <a:latin typeface="Calibri"/>
                      <a:ea typeface="+mn-ea"/>
                      <a:cs typeface="+mn-cs"/>
                    </a:rPr>
                    <a:t>x</a:t>
                  </a:r>
                  <a:endParaRPr lang="fr-FR" sz="2000" dirty="0">
                    <a:solidFill>
                      <a:srgbClr val="199E12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4" name="TextBox 103"/>
                <p:cNvSpPr txBox="1"/>
                <p:nvPr/>
              </p:nvSpPr>
              <p:spPr>
                <a:xfrm>
                  <a:off x="2089809" y="3004158"/>
                  <a:ext cx="308944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fr-FR" sz="2000" dirty="0" smtClean="0">
                      <a:solidFill>
                        <a:srgbClr val="FF0000"/>
                      </a:solidFill>
                      <a:latin typeface="Calibri"/>
                      <a:ea typeface="+mn-ea"/>
                      <a:cs typeface="+mn-cs"/>
                    </a:rPr>
                    <a:t>x</a:t>
                  </a:r>
                  <a:endParaRPr lang="fr-FR" sz="2000" dirty="0">
                    <a:solidFill>
                      <a:srgbClr val="FF0000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5" name="TextBox 104"/>
                <p:cNvSpPr txBox="1"/>
                <p:nvPr/>
              </p:nvSpPr>
              <p:spPr>
                <a:xfrm>
                  <a:off x="2314947" y="3004158"/>
                  <a:ext cx="308944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fr-FR" sz="2000" dirty="0" smtClean="0">
                      <a:solidFill>
                        <a:srgbClr val="FF0000"/>
                      </a:solidFill>
                      <a:latin typeface="Calibri"/>
                      <a:ea typeface="+mn-ea"/>
                      <a:cs typeface="+mn-cs"/>
                    </a:rPr>
                    <a:t>x</a:t>
                  </a:r>
                  <a:endParaRPr lang="fr-FR" sz="2000" dirty="0">
                    <a:solidFill>
                      <a:srgbClr val="FF0000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68" name="Rounded Rectangle 67"/>
            <p:cNvSpPr/>
            <p:nvPr/>
          </p:nvSpPr>
          <p:spPr>
            <a:xfrm>
              <a:off x="3640637" y="4865259"/>
              <a:ext cx="355299" cy="417315"/>
            </a:xfrm>
            <a:prstGeom prst="roundRect">
              <a:avLst/>
            </a:prstGeom>
            <a:noFill/>
            <a:ln>
              <a:solidFill>
                <a:srgbClr val="FF66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27" name="Picture 26" descr="gmp_qsq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2743200"/>
            <a:ext cx="4648200" cy="364564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8600" y="152400"/>
            <a:ext cx="8686800" cy="461665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dirty="0" smtClean="0"/>
              <a:t>DVCS-I and </a:t>
            </a:r>
            <a:r>
              <a:rPr lang="en-US" dirty="0" err="1" smtClean="0"/>
              <a:t>G</a:t>
            </a:r>
            <a:r>
              <a:rPr lang="en-US" baseline="-25000" dirty="0" err="1" smtClean="0"/>
              <a:t>M</a:t>
            </a:r>
            <a:r>
              <a:rPr lang="en-US" baseline="30000" dirty="0" err="1" smtClean="0"/>
              <a:t>p</a:t>
            </a:r>
            <a:r>
              <a:rPr lang="en-US" dirty="0" smtClean="0"/>
              <a:t>: Concurrent Experiments in </a:t>
            </a:r>
            <a:r>
              <a:rPr lang="en-US" dirty="0"/>
              <a:t>Hall A at 11 </a:t>
            </a:r>
            <a:r>
              <a:rPr lang="en-US" dirty="0" err="1"/>
              <a:t>GeV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105400" y="990600"/>
            <a:ext cx="3886200" cy="203132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n-US" sz="1400" b="1" i="1" dirty="0"/>
              <a:t>High impact experiment for 3D nucleon imaging </a:t>
            </a:r>
          </a:p>
          <a:p>
            <a:pPr lvl="1"/>
            <a:r>
              <a:rPr lang="en-US" sz="1400" dirty="0"/>
              <a:t>Deeply Virtual Compton Scattering (DVCS) provides access to Generalized Parton Distributions (GPDs)</a:t>
            </a:r>
          </a:p>
          <a:p>
            <a:pPr lvl="0"/>
            <a:r>
              <a:rPr lang="en-US" sz="1400" b="1" i="1" dirty="0"/>
              <a:t>Will provide highest available Q</a:t>
            </a:r>
            <a:r>
              <a:rPr lang="en-US" sz="1400" b="1" i="1" baseline="30000" dirty="0"/>
              <a:t>2 </a:t>
            </a:r>
            <a:r>
              <a:rPr lang="en-US" sz="1400" b="1" i="1" dirty="0"/>
              <a:t>measurement of the DVCS cross section</a:t>
            </a:r>
          </a:p>
          <a:p>
            <a:pPr lvl="1"/>
            <a:r>
              <a:rPr lang="en-US" sz="1400" dirty="0"/>
              <a:t>Demonstration of scaling </a:t>
            </a:r>
            <a:r>
              <a:rPr lang="en-US" sz="1400" dirty="0" smtClean="0"/>
              <a:t>critical to full </a:t>
            </a:r>
            <a:r>
              <a:rPr lang="en-US" sz="1400" dirty="0" err="1" smtClean="0"/>
              <a:t>JLab</a:t>
            </a:r>
            <a:r>
              <a:rPr lang="en-US" sz="1400" dirty="0" smtClean="0"/>
              <a:t> </a:t>
            </a:r>
            <a:r>
              <a:rPr lang="en-US" sz="1400" dirty="0"/>
              <a:t>12 </a:t>
            </a:r>
            <a:r>
              <a:rPr lang="en-US" sz="1400" dirty="0" err="1"/>
              <a:t>GeV</a:t>
            </a:r>
            <a:r>
              <a:rPr lang="en-US" sz="1400" dirty="0"/>
              <a:t> GPD </a:t>
            </a:r>
            <a:r>
              <a:rPr lang="en-US" sz="1400" dirty="0" smtClean="0"/>
              <a:t>program</a:t>
            </a:r>
            <a:endParaRPr lang="en-US" sz="1400" dirty="0"/>
          </a:p>
        </p:txBody>
      </p:sp>
      <p:sp>
        <p:nvSpPr>
          <p:cNvPr id="28" name="Oval 27"/>
          <p:cNvSpPr/>
          <p:nvPr/>
        </p:nvSpPr>
        <p:spPr bwMode="auto">
          <a:xfrm>
            <a:off x="6705600" y="4038600"/>
            <a:ext cx="242664" cy="685800"/>
          </a:xfrm>
          <a:prstGeom prst="ellipse">
            <a:avLst/>
          </a:prstGeom>
          <a:solidFill>
            <a:srgbClr val="FFFF00">
              <a:alpha val="17000"/>
            </a:srgbClr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9" name="Oval 28"/>
          <p:cNvSpPr/>
          <p:nvPr/>
        </p:nvSpPr>
        <p:spPr bwMode="auto">
          <a:xfrm>
            <a:off x="6248400" y="4038600"/>
            <a:ext cx="152400" cy="685800"/>
          </a:xfrm>
          <a:prstGeom prst="ellipse">
            <a:avLst/>
          </a:prstGeom>
          <a:solidFill>
            <a:srgbClr val="FFFF00">
              <a:alpha val="17000"/>
            </a:srgbClr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0" name="Oval 29"/>
          <p:cNvSpPr/>
          <p:nvPr/>
        </p:nvSpPr>
        <p:spPr bwMode="auto">
          <a:xfrm>
            <a:off x="6400800" y="4038600"/>
            <a:ext cx="152400" cy="685800"/>
          </a:xfrm>
          <a:prstGeom prst="ellipse">
            <a:avLst/>
          </a:prstGeom>
          <a:solidFill>
            <a:srgbClr val="FFFF00">
              <a:alpha val="17000"/>
            </a:srgbClr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1" name="Oval 30"/>
          <p:cNvSpPr/>
          <p:nvPr/>
        </p:nvSpPr>
        <p:spPr bwMode="auto">
          <a:xfrm>
            <a:off x="7086600" y="4038600"/>
            <a:ext cx="293712" cy="685800"/>
          </a:xfrm>
          <a:prstGeom prst="ellipse">
            <a:avLst/>
          </a:prstGeom>
          <a:solidFill>
            <a:srgbClr val="FFFF00">
              <a:alpha val="17000"/>
            </a:srgbClr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33800" y="1383159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3300"/>
                </a:solidFill>
              </a:rPr>
              <a:t>DVCS</a:t>
            </a:r>
            <a:endParaRPr lang="en-US" dirty="0">
              <a:solidFill>
                <a:srgbClr val="FF33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153400" y="3276600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3300"/>
                </a:solidFill>
              </a:rPr>
              <a:t>G</a:t>
            </a:r>
            <a:r>
              <a:rPr lang="en-US" baseline="-25000" dirty="0" err="1" smtClean="0">
                <a:solidFill>
                  <a:srgbClr val="FF3300"/>
                </a:solidFill>
              </a:rPr>
              <a:t>M</a:t>
            </a:r>
            <a:r>
              <a:rPr lang="en-US" baseline="30000" dirty="0" err="1" smtClean="0">
                <a:solidFill>
                  <a:srgbClr val="FF3300"/>
                </a:solidFill>
              </a:rPr>
              <a:t>p</a:t>
            </a:r>
            <a:endParaRPr lang="en-US" baseline="30000" dirty="0">
              <a:solidFill>
                <a:srgbClr val="FF33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869976" y="5139769"/>
            <a:ext cx="3206080" cy="116955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n-US" sz="1400" b="1" i="1" dirty="0"/>
              <a:t>High </a:t>
            </a:r>
            <a:r>
              <a:rPr lang="en-US" sz="1400" b="1" i="1" dirty="0" smtClean="0"/>
              <a:t>Q</a:t>
            </a:r>
            <a:r>
              <a:rPr lang="en-US" sz="1400" b="1" i="1" baseline="30000" dirty="0" smtClean="0"/>
              <a:t>2 </a:t>
            </a:r>
            <a:r>
              <a:rPr lang="en-US" sz="1400" b="1" i="1" dirty="0" smtClean="0"/>
              <a:t>Form Factors</a:t>
            </a:r>
            <a:endParaRPr lang="en-US" sz="1400" b="1" i="1" baseline="30000" dirty="0"/>
          </a:p>
          <a:p>
            <a:pPr lvl="1"/>
            <a:r>
              <a:rPr lang="en-US" sz="1400" dirty="0" smtClean="0"/>
              <a:t>Reducing </a:t>
            </a:r>
            <a:r>
              <a:rPr lang="en-US" sz="1400" dirty="0" err="1"/>
              <a:t>G</a:t>
            </a:r>
            <a:r>
              <a:rPr lang="en-US" sz="1400" baseline="-25000" dirty="0" err="1"/>
              <a:t>M</a:t>
            </a:r>
            <a:r>
              <a:rPr lang="en-US" sz="1400" baseline="30000" dirty="0" err="1"/>
              <a:t>p</a:t>
            </a:r>
            <a:r>
              <a:rPr lang="en-US" sz="1400" dirty="0"/>
              <a:t> </a:t>
            </a:r>
            <a:r>
              <a:rPr lang="en-US" sz="1400" dirty="0" smtClean="0"/>
              <a:t>uncertainties will enable Super </a:t>
            </a:r>
            <a:r>
              <a:rPr lang="en-US" sz="1400" dirty="0" err="1" smtClean="0"/>
              <a:t>BigBite</a:t>
            </a:r>
            <a:r>
              <a:rPr lang="en-US" sz="1400" dirty="0" smtClean="0"/>
              <a:t> high impact program of Form Factor Measurements</a:t>
            </a:r>
            <a:endParaRPr 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5856" y="3345160"/>
            <a:ext cx="388395" cy="44388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6256" y="3501008"/>
            <a:ext cx="432048" cy="4937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512" y="4869160"/>
            <a:ext cx="158417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4"/>
            <a:r>
              <a:rPr lang="en-US" sz="1800" i="1" dirty="0">
                <a:solidFill>
                  <a:srgbClr val="FF0000"/>
                </a:solidFill>
              </a:rPr>
              <a:t>Both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polarimeters</a:t>
            </a:r>
            <a:r>
              <a:rPr lang="en-US" sz="1800" dirty="0">
                <a:solidFill>
                  <a:srgbClr val="FF0000"/>
                </a:solidFill>
              </a:rPr>
              <a:t> operational during DVCS/</a:t>
            </a:r>
            <a:r>
              <a:rPr lang="en-US" sz="1800" dirty="0" err="1">
                <a:solidFill>
                  <a:srgbClr val="FF0000"/>
                </a:solidFill>
              </a:rPr>
              <a:t>GMp</a:t>
            </a:r>
            <a:endParaRPr lang="en-US" sz="1800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1760" y="2348880"/>
            <a:ext cx="388395" cy="44388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 bwMode="auto">
          <a:xfrm>
            <a:off x="2195736" y="4149080"/>
            <a:ext cx="288032" cy="360040"/>
          </a:xfrm>
          <a:prstGeom prst="ellipse">
            <a:avLst/>
          </a:prstGeom>
          <a:noFill/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5696" y="4221088"/>
            <a:ext cx="388395" cy="44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392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Content Placeholder 2"/>
          <p:cNvSpPr>
            <a:spLocks noGrp="1"/>
          </p:cNvSpPr>
          <p:nvPr>
            <p:ph idx="4294967295"/>
          </p:nvPr>
        </p:nvSpPr>
        <p:spPr>
          <a:xfrm>
            <a:off x="-612576" y="886792"/>
            <a:ext cx="9505056" cy="6070600"/>
          </a:xfrm>
        </p:spPr>
        <p:txBody>
          <a:bodyPr/>
          <a:lstStyle/>
          <a:p>
            <a:pPr lvl="2" eaLnBrk="1" hangingPunct="1">
              <a:buFont typeface="Arial"/>
              <a:buChar char="•"/>
            </a:pPr>
            <a:r>
              <a:rPr lang="en-US" sz="2000" dirty="0" smtClean="0"/>
              <a:t>SOS quad functioned well on HRS-R</a:t>
            </a:r>
          </a:p>
          <a:p>
            <a:pPr lvl="3" eaLnBrk="1" hangingPunct="1">
              <a:buFont typeface="Lucida Grande"/>
              <a:buChar char="-"/>
            </a:pPr>
            <a:r>
              <a:rPr lang="en-US" sz="2000" dirty="0" smtClean="0"/>
              <a:t>Multiple optics studies, data obtained by </a:t>
            </a:r>
            <a:r>
              <a:rPr lang="en-US" sz="2000" dirty="0" err="1" smtClean="0"/>
              <a:t>GMp</a:t>
            </a:r>
            <a:r>
              <a:rPr lang="en-US" sz="2000" dirty="0" smtClean="0"/>
              <a:t>/DVCS</a:t>
            </a:r>
          </a:p>
          <a:p>
            <a:pPr lvl="2" eaLnBrk="1" hangingPunct="1">
              <a:buFont typeface="Arial"/>
              <a:buChar char="•"/>
            </a:pPr>
            <a:r>
              <a:rPr lang="en-US" sz="2000" dirty="0" smtClean="0"/>
              <a:t>HRS-L new SOS twin </a:t>
            </a:r>
            <a:r>
              <a:rPr lang="en-US" sz="2000" dirty="0" smtClean="0"/>
              <a:t>installed Summer 2016</a:t>
            </a:r>
            <a:endParaRPr lang="en-US" sz="2000" dirty="0" smtClean="0"/>
          </a:p>
          <a:p>
            <a:pPr lvl="3" eaLnBrk="1" hangingPunct="1">
              <a:buFont typeface="Lucida Grande"/>
              <a:buChar char="-"/>
            </a:pPr>
            <a:r>
              <a:rPr lang="en-US" sz="2000" dirty="0" smtClean="0"/>
              <a:t>Will </a:t>
            </a:r>
            <a:r>
              <a:rPr lang="en-US" sz="2000" dirty="0" smtClean="0"/>
              <a:t>permanently replace superconducting quads</a:t>
            </a:r>
          </a:p>
          <a:p>
            <a:pPr lvl="2" eaLnBrk="1" hangingPunct="1">
              <a:buFont typeface="Arial"/>
              <a:buChar char="•"/>
            </a:pPr>
            <a:r>
              <a:rPr lang="en-US" sz="2000" dirty="0" smtClean="0"/>
              <a:t>Mounts to allow forward/backward </a:t>
            </a:r>
            <a:r>
              <a:rPr lang="en-US" sz="2000" dirty="0" smtClean="0"/>
              <a:t>movement (not being used)</a:t>
            </a:r>
            <a:endParaRPr lang="en-US" sz="2000" dirty="0" smtClean="0"/>
          </a:p>
          <a:p>
            <a:pPr lvl="2" eaLnBrk="1" hangingPunct="1">
              <a:buFont typeface="Arial"/>
              <a:buChar char="•"/>
            </a:pPr>
            <a:r>
              <a:rPr lang="en-US" sz="2000" dirty="0" smtClean="0"/>
              <a:t>Power, water upgrades to Hall </a:t>
            </a:r>
            <a:r>
              <a:rPr lang="en-US" sz="2000" dirty="0" smtClean="0"/>
              <a:t>this </a:t>
            </a:r>
            <a:r>
              <a:rPr lang="en-US" sz="2000" dirty="0" smtClean="0"/>
              <a:t>Summer 2016</a:t>
            </a:r>
          </a:p>
          <a:p>
            <a:pPr marL="914400" lvl="2" indent="0" eaLnBrk="1" hangingPunct="1">
              <a:buNone/>
            </a:pPr>
            <a:r>
              <a:rPr lang="en-US" sz="2000" dirty="0" smtClean="0"/>
              <a:t>	- useful also for septum experiments, SBS, MOLLER</a:t>
            </a:r>
          </a:p>
          <a:p>
            <a:pPr lvl="3" eaLnBrk="1" hangingPunct="1">
              <a:buFont typeface="Lucida Grande"/>
              <a:buChar char="-"/>
            </a:pPr>
            <a:endParaRPr lang="en-US" sz="2000" dirty="0" smtClean="0"/>
          </a:p>
          <a:p>
            <a:pPr lvl="2" eaLnBrk="1" hangingPunct="1">
              <a:buFont typeface="Lucida Grande"/>
              <a:buChar char="-"/>
            </a:pPr>
            <a:endParaRPr lang="en-US" sz="2000" dirty="0" smtClean="0"/>
          </a:p>
          <a:p>
            <a:pPr lvl="2" eaLnBrk="1" hangingPunct="1">
              <a:buFont typeface="Arial"/>
              <a:buChar char="•"/>
            </a:pPr>
            <a:endParaRPr lang="en-US" sz="2000" dirty="0" smtClean="0"/>
          </a:p>
          <a:p>
            <a:pPr marL="914400" lvl="2" indent="0" eaLnBrk="1" hangingPunct="1">
              <a:buNone/>
            </a:pPr>
            <a:endParaRPr lang="en-US" sz="14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lvl="2" eaLnBrk="1" hangingPunct="1">
              <a:buFont typeface="Lucida Grande"/>
              <a:buChar char="-"/>
            </a:pPr>
            <a:endParaRPr lang="en-US" sz="1400" dirty="0" smtClean="0">
              <a:solidFill>
                <a:schemeClr val="tx2"/>
              </a:solidFill>
            </a:endParaRPr>
          </a:p>
          <a:p>
            <a:pPr lvl="2" eaLnBrk="1" hangingPunct="1">
              <a:buFont typeface="Arial"/>
              <a:buChar char="•"/>
            </a:pPr>
            <a:endParaRPr lang="en-US" sz="1400" dirty="0" smtClean="0">
              <a:solidFill>
                <a:schemeClr val="tx2"/>
              </a:solidFill>
            </a:endParaRPr>
          </a:p>
          <a:p>
            <a:pPr marL="914400" lvl="2" indent="0" eaLnBrk="1" hangingPunct="1">
              <a:buNone/>
            </a:pPr>
            <a:endParaRPr lang="en-US" sz="1600" dirty="0" smtClean="0">
              <a:solidFill>
                <a:schemeClr val="tx2"/>
              </a:solidFill>
            </a:endParaRPr>
          </a:p>
        </p:txBody>
      </p:sp>
      <p:sp>
        <p:nvSpPr>
          <p:cNvPr id="25602" name="Title 1"/>
          <p:cNvSpPr>
            <a:spLocks noGrp="1"/>
          </p:cNvSpPr>
          <p:nvPr>
            <p:ph type="title" idx="4294967295"/>
          </p:nvPr>
        </p:nvSpPr>
        <p:spPr>
          <a:xfrm>
            <a:off x="1818927" y="-99392"/>
            <a:ext cx="4985321" cy="1080120"/>
          </a:xfrm>
        </p:spPr>
        <p:txBody>
          <a:bodyPr/>
          <a:lstStyle/>
          <a:p>
            <a:pPr algn="ctr" eaLnBrk="1" hangingPunct="1"/>
            <a:r>
              <a:rPr lang="en-US" sz="2800" b="0" dirty="0" smtClean="0"/>
              <a:t>“New” Resistive Q1 Magnets</a:t>
            </a:r>
          </a:p>
        </p:txBody>
      </p:sp>
      <p:sp>
        <p:nvSpPr>
          <p:cNvPr id="25606" name="Text Box 1030"/>
          <p:cNvSpPr txBox="1">
            <a:spLocks noChangeArrowheads="1"/>
          </p:cNvSpPr>
          <p:nvPr/>
        </p:nvSpPr>
        <p:spPr bwMode="auto">
          <a:xfrm>
            <a:off x="6178550" y="4005064"/>
            <a:ext cx="25257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8560" y="3629496"/>
            <a:ext cx="3481569" cy="260781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9832" y="3645024"/>
            <a:ext cx="3528392" cy="26462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9717" y="3645024"/>
            <a:ext cx="3552395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847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Box 6"/>
          <p:cNvSpPr txBox="1">
            <a:spLocks noChangeArrowheads="1"/>
          </p:cNvSpPr>
          <p:nvPr/>
        </p:nvSpPr>
        <p:spPr bwMode="auto">
          <a:xfrm>
            <a:off x="1475656" y="116632"/>
            <a:ext cx="531986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800" dirty="0" smtClean="0">
                <a:latin typeface="Arial"/>
                <a:cs typeface="Arial"/>
              </a:rPr>
              <a:t>Tritium Experiment Preparations</a:t>
            </a:r>
            <a:endParaRPr lang="en-US" sz="2000" b="1" dirty="0">
              <a:latin typeface="Arial"/>
              <a:cs typeface="Arial"/>
            </a:endParaRPr>
          </a:p>
        </p:txBody>
      </p:sp>
      <p:pic>
        <p:nvPicPr>
          <p:cNvPr id="18439" name="Picture 11" descr="C:\Documents and Settings\b22803\Desktop\target cell_phot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908720"/>
            <a:ext cx="4476750" cy="2617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908720"/>
            <a:ext cx="4320480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/>
              <a:t>Four </a:t>
            </a:r>
            <a:r>
              <a:rPr lang="en-US" sz="2000" baseline="30000" dirty="0" smtClean="0"/>
              <a:t>3</a:t>
            </a:r>
            <a:r>
              <a:rPr lang="en-US" sz="2000" dirty="0" smtClean="0"/>
              <a:t>H experiments, 2 PAC 40 “high impact”</a:t>
            </a:r>
          </a:p>
          <a:p>
            <a:pPr marL="800100" lvl="1" indent="-342900">
              <a:buFont typeface="Lucida Grande"/>
              <a:buChar char="-"/>
            </a:pPr>
            <a:r>
              <a:rPr lang="en-US" sz="2000" dirty="0" smtClean="0"/>
              <a:t>12 graduate students </a:t>
            </a:r>
            <a:endParaRPr lang="en-US" sz="2000" dirty="0" smtClean="0"/>
          </a:p>
          <a:p>
            <a:pPr marL="800100" lvl="1" indent="-342900">
              <a:buFont typeface="Lucida Grande"/>
              <a:buChar char="-"/>
            </a:pPr>
            <a:endParaRPr lang="en-US" sz="2000" dirty="0"/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Will try to run </a:t>
            </a:r>
            <a:r>
              <a:rPr lang="en-US" sz="2000" dirty="0" err="1" smtClean="0"/>
              <a:t>Ar</a:t>
            </a:r>
            <a:r>
              <a:rPr lang="en-US" sz="2000" dirty="0" smtClean="0"/>
              <a:t>(</a:t>
            </a:r>
            <a:r>
              <a:rPr lang="en-US" sz="2000" dirty="0" err="1" smtClean="0"/>
              <a:t>e,e’p</a:t>
            </a:r>
            <a:r>
              <a:rPr lang="en-US" sz="2000" dirty="0" smtClean="0"/>
              <a:t>) with group as well, best effort</a:t>
            </a:r>
            <a:endParaRPr lang="en-US" sz="2000" dirty="0" smtClean="0"/>
          </a:p>
          <a:p>
            <a:endParaRPr lang="en-US" sz="2000" dirty="0"/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Successful ERR March 2016</a:t>
            </a:r>
          </a:p>
          <a:p>
            <a:pPr marL="800100" lvl="1" indent="-342900">
              <a:buFont typeface="Lucida Grande"/>
              <a:buChar char="-"/>
            </a:pPr>
            <a:r>
              <a:rPr lang="en-US" sz="2000" dirty="0" smtClean="0"/>
              <a:t>Final report issued April 2016</a:t>
            </a:r>
            <a:endParaRPr lang="en-US" sz="2000" dirty="0"/>
          </a:p>
          <a:p>
            <a:pPr marL="800100" lvl="1" indent="-342900">
              <a:buFont typeface="Lucida Grande"/>
              <a:buChar char="-"/>
            </a:pPr>
            <a:endParaRPr lang="en-US" sz="2000" dirty="0" smtClean="0"/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Installation </a:t>
            </a:r>
            <a:r>
              <a:rPr lang="en-US" sz="2000" dirty="0" smtClean="0"/>
              <a:t>started in Summer 2016</a:t>
            </a:r>
            <a:endParaRPr lang="en-US" sz="2000" dirty="0"/>
          </a:p>
          <a:p>
            <a:pPr marL="800100" lvl="1" indent="-342900">
              <a:buFont typeface="Lucida Grande"/>
              <a:buChar char="-"/>
            </a:pPr>
            <a:r>
              <a:rPr lang="en-US" sz="2000" dirty="0"/>
              <a:t>Vent system</a:t>
            </a:r>
          </a:p>
          <a:p>
            <a:pPr marL="800100" lvl="1" indent="-342900">
              <a:buFont typeface="Lucida Grande"/>
              <a:buChar char="-"/>
            </a:pPr>
            <a:r>
              <a:rPr lang="en-US" sz="2000" dirty="0"/>
              <a:t>Power, water upgrades</a:t>
            </a:r>
          </a:p>
          <a:p>
            <a:pPr marL="800100" lvl="1" indent="-342900">
              <a:buFont typeface="Lucida Grande"/>
              <a:buChar char="-"/>
            </a:pPr>
            <a:r>
              <a:rPr lang="en-US" sz="2000" dirty="0"/>
              <a:t>Target engineering</a:t>
            </a:r>
          </a:p>
          <a:p>
            <a:pPr marL="800100" lvl="1" indent="-342900">
              <a:buFont typeface="Lucida Grande"/>
              <a:buChar char="-"/>
            </a:pPr>
            <a:r>
              <a:rPr lang="en-US" sz="2000" dirty="0"/>
              <a:t>Target installation platform</a:t>
            </a:r>
          </a:p>
          <a:p>
            <a:pPr marL="342900" indent="-342900">
              <a:buFont typeface="Arial"/>
              <a:buChar char="•"/>
            </a:pPr>
            <a:endParaRPr lang="en-US" sz="2000" dirty="0"/>
          </a:p>
          <a:p>
            <a:pPr lvl="1"/>
            <a:endParaRPr lang="en-US" dirty="0"/>
          </a:p>
          <a:p>
            <a:pPr marL="342900" indent="-342900">
              <a:buFont typeface="Arial"/>
              <a:buChar char="•"/>
            </a:pPr>
            <a:endParaRPr lang="en-US" dirty="0" smtClean="0"/>
          </a:p>
        </p:txBody>
      </p:sp>
      <p:pic>
        <p:nvPicPr>
          <p:cNvPr id="5" name="Picture 4" descr="IMG_039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692" y="3429000"/>
            <a:ext cx="3611893" cy="270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759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 idx="4294967295"/>
          </p:nvPr>
        </p:nvSpPr>
        <p:spPr>
          <a:xfrm>
            <a:off x="2034951" y="-171400"/>
            <a:ext cx="4985321" cy="1080120"/>
          </a:xfrm>
        </p:spPr>
        <p:txBody>
          <a:bodyPr/>
          <a:lstStyle/>
          <a:p>
            <a:pPr algn="ctr" eaLnBrk="1" hangingPunct="1"/>
            <a:r>
              <a:rPr lang="en-US" sz="2800" b="0" dirty="0" smtClean="0"/>
              <a:t>Beyond </a:t>
            </a:r>
            <a:r>
              <a:rPr lang="en-US" sz="2800" b="0" baseline="30000" dirty="0" smtClean="0"/>
              <a:t>3</a:t>
            </a:r>
            <a:r>
              <a:rPr lang="en-US" sz="2800" b="0" dirty="0" smtClean="0"/>
              <a:t>H</a:t>
            </a:r>
          </a:p>
        </p:txBody>
      </p:sp>
      <p:sp>
        <p:nvSpPr>
          <p:cNvPr id="25606" name="Text Box 1030"/>
          <p:cNvSpPr txBox="1">
            <a:spLocks noChangeArrowheads="1"/>
          </p:cNvSpPr>
          <p:nvPr/>
        </p:nvSpPr>
        <p:spPr bwMode="auto">
          <a:xfrm>
            <a:off x="6178550" y="4005064"/>
            <a:ext cx="25257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alphaModFix amt="43000"/>
          </a:blip>
          <a:stretch>
            <a:fillRect/>
          </a:stretch>
        </p:blipFill>
        <p:spPr>
          <a:xfrm>
            <a:off x="4500907" y="1916832"/>
            <a:ext cx="4668011" cy="3501008"/>
          </a:xfrm>
          <a:prstGeom prst="rect">
            <a:avLst/>
          </a:prstGeom>
        </p:spPr>
      </p:pic>
      <p:sp>
        <p:nvSpPr>
          <p:cNvPr id="25601" name="Content Placeholder 2"/>
          <p:cNvSpPr>
            <a:spLocks noGrp="1"/>
          </p:cNvSpPr>
          <p:nvPr>
            <p:ph idx="4294967295"/>
          </p:nvPr>
        </p:nvSpPr>
        <p:spPr>
          <a:xfrm>
            <a:off x="-756592" y="814784"/>
            <a:ext cx="9217024" cy="5854576"/>
          </a:xfrm>
        </p:spPr>
        <p:txBody>
          <a:bodyPr/>
          <a:lstStyle/>
          <a:p>
            <a:pPr marL="914400" lvl="2" indent="0" eaLnBrk="1" hangingPunct="1">
              <a:buNone/>
            </a:pPr>
            <a:endParaRPr lang="en-US" sz="1600" dirty="0" smtClean="0">
              <a:latin typeface="Constantia"/>
              <a:cs typeface="Constantia"/>
            </a:endParaRPr>
          </a:p>
          <a:p>
            <a:pPr lvl="2" eaLnBrk="1" hangingPunct="1">
              <a:buFont typeface="Arial"/>
              <a:buChar char="•"/>
            </a:pPr>
            <a:r>
              <a:rPr lang="en-US" sz="1600" b="1" dirty="0" smtClean="0">
                <a:latin typeface="Constantia"/>
                <a:cs typeface="Constantia"/>
              </a:rPr>
              <a:t>PREX</a:t>
            </a:r>
            <a:r>
              <a:rPr lang="en-US" sz="1600" b="1" dirty="0" smtClean="0">
                <a:latin typeface="Constantia"/>
                <a:cs typeface="Constantia"/>
              </a:rPr>
              <a:t>/CREX</a:t>
            </a:r>
          </a:p>
          <a:p>
            <a:pPr lvl="4" eaLnBrk="1" hangingPunct="1">
              <a:buFont typeface="Lucida Grande"/>
              <a:buChar char="-"/>
            </a:pPr>
            <a:r>
              <a:rPr lang="en-US" sz="1600" b="1" dirty="0" err="1" smtClean="0">
                <a:latin typeface="Constantia"/>
                <a:cs typeface="Constantia"/>
              </a:rPr>
              <a:t>Pb</a:t>
            </a:r>
            <a:r>
              <a:rPr lang="en-US" sz="1600" b="1" dirty="0" smtClean="0">
                <a:latin typeface="Constantia"/>
                <a:cs typeface="Constantia"/>
              </a:rPr>
              <a:t> and diamond targets, new coils purchased </a:t>
            </a:r>
            <a:r>
              <a:rPr lang="en-US" sz="1600" b="1" dirty="0" smtClean="0">
                <a:latin typeface="Constantia"/>
                <a:cs typeface="Constantia"/>
              </a:rPr>
              <a:t>and at lab</a:t>
            </a:r>
            <a:endParaRPr lang="en-US" sz="1600" b="1" dirty="0" smtClean="0">
              <a:latin typeface="Constantia"/>
              <a:cs typeface="Constantia"/>
            </a:endParaRPr>
          </a:p>
          <a:p>
            <a:pPr lvl="4" eaLnBrk="1" hangingPunct="1">
              <a:buFont typeface="Lucida Grande"/>
              <a:buChar char="-"/>
            </a:pPr>
            <a:r>
              <a:rPr lang="en-US" sz="1600" b="1" i="1" dirty="0" smtClean="0">
                <a:solidFill>
                  <a:srgbClr val="660066"/>
                </a:solidFill>
                <a:latin typeface="Constantia"/>
                <a:cs typeface="Constantia"/>
              </a:rPr>
              <a:t>Combined </a:t>
            </a:r>
            <a:r>
              <a:rPr lang="en-US" sz="1600" b="1" dirty="0" smtClean="0">
                <a:latin typeface="Constantia"/>
                <a:cs typeface="Constantia"/>
              </a:rPr>
              <a:t>target chamber, shielding </a:t>
            </a:r>
            <a:r>
              <a:rPr lang="en-US" sz="1600" b="1" dirty="0" smtClean="0">
                <a:latin typeface="Constantia"/>
                <a:cs typeface="Constantia"/>
              </a:rPr>
              <a:t>conceptual </a:t>
            </a:r>
            <a:r>
              <a:rPr lang="en-US" sz="1600" b="1" dirty="0" smtClean="0">
                <a:latin typeface="Constantia"/>
                <a:cs typeface="Constantia"/>
              </a:rPr>
              <a:t>design</a:t>
            </a:r>
            <a:endParaRPr lang="en-US" sz="1600" b="1" dirty="0" smtClean="0">
              <a:latin typeface="Constantia"/>
              <a:cs typeface="Constantia"/>
            </a:endParaRPr>
          </a:p>
          <a:p>
            <a:pPr lvl="4" eaLnBrk="1" hangingPunct="1">
              <a:buFont typeface="Lucida Grande"/>
              <a:buChar char="-"/>
            </a:pPr>
            <a:r>
              <a:rPr lang="en-US" sz="1600" b="1" dirty="0" smtClean="0">
                <a:latin typeface="Constantia"/>
                <a:cs typeface="Constantia"/>
              </a:rPr>
              <a:t>Computation fluid dynamics for target design</a:t>
            </a:r>
          </a:p>
          <a:p>
            <a:pPr lvl="4" eaLnBrk="1" hangingPunct="1">
              <a:buFont typeface="Lucida Grande"/>
              <a:buChar char="-"/>
            </a:pPr>
            <a:r>
              <a:rPr lang="en-US" sz="1600" b="1" dirty="0" err="1" smtClean="0">
                <a:latin typeface="Constantia"/>
                <a:cs typeface="Constantia"/>
              </a:rPr>
              <a:t>Beamline</a:t>
            </a:r>
            <a:r>
              <a:rPr lang="en-US" sz="1600" b="1" dirty="0" smtClean="0">
                <a:latin typeface="Constantia"/>
                <a:cs typeface="Constantia"/>
              </a:rPr>
              <a:t> upgrades </a:t>
            </a:r>
          </a:p>
          <a:p>
            <a:pPr lvl="5">
              <a:buFont typeface="Arial"/>
              <a:buChar char="•"/>
            </a:pPr>
            <a:r>
              <a:rPr lang="en-US" sz="1600" b="1" dirty="0" smtClean="0">
                <a:latin typeface="Constantia"/>
                <a:cs typeface="Constantia"/>
              </a:rPr>
              <a:t>Second </a:t>
            </a:r>
            <a:r>
              <a:rPr lang="en-US" sz="1600" b="1" dirty="0" err="1" smtClean="0">
                <a:latin typeface="Constantia"/>
                <a:cs typeface="Constantia"/>
              </a:rPr>
              <a:t>x,y,Q</a:t>
            </a:r>
            <a:r>
              <a:rPr lang="en-US" sz="1600" b="1" dirty="0" smtClean="0">
                <a:latin typeface="Constantia"/>
                <a:cs typeface="Constantia"/>
              </a:rPr>
              <a:t> girder (from Hall C), new “</a:t>
            </a:r>
            <a:r>
              <a:rPr lang="en-US" sz="1600" b="1" dirty="0" err="1" smtClean="0">
                <a:latin typeface="Constantia"/>
                <a:cs typeface="Constantia"/>
              </a:rPr>
              <a:t>Musson</a:t>
            </a:r>
            <a:r>
              <a:rPr lang="en-US" sz="1600" b="1" dirty="0" smtClean="0">
                <a:latin typeface="Constantia"/>
                <a:cs typeface="Constantia"/>
              </a:rPr>
              <a:t>” cavity electronics, Hall C halo </a:t>
            </a:r>
            <a:r>
              <a:rPr lang="en-US" sz="1600" b="1" dirty="0" smtClean="0">
                <a:latin typeface="Constantia"/>
                <a:cs typeface="Constantia"/>
              </a:rPr>
              <a:t>monitor </a:t>
            </a:r>
            <a:r>
              <a:rPr lang="en-US" sz="1600" b="1" dirty="0" smtClean="0">
                <a:latin typeface="Constantia"/>
                <a:cs typeface="Constantia"/>
              </a:rPr>
              <a:t>installed in A, </a:t>
            </a:r>
            <a:r>
              <a:rPr lang="en-US" sz="1600" b="1" dirty="0" err="1" smtClean="0">
                <a:latin typeface="Constantia"/>
                <a:cs typeface="Constantia"/>
              </a:rPr>
              <a:t>lumi</a:t>
            </a:r>
            <a:r>
              <a:rPr lang="en-US" sz="1600" b="1" dirty="0" smtClean="0">
                <a:latin typeface="Constantia"/>
                <a:cs typeface="Constantia"/>
              </a:rPr>
              <a:t> monitors installed and first pass tests started</a:t>
            </a:r>
          </a:p>
          <a:p>
            <a:pPr lvl="4" eaLnBrk="1" hangingPunct="1">
              <a:buFont typeface="Lucida Grande"/>
              <a:buChar char="-"/>
            </a:pPr>
            <a:r>
              <a:rPr lang="en-US" sz="1600" b="1" dirty="0" err="1" smtClean="0">
                <a:latin typeface="Constantia"/>
                <a:cs typeface="Constantia"/>
              </a:rPr>
              <a:t>Polarimetry</a:t>
            </a:r>
            <a:r>
              <a:rPr lang="en-US" sz="1600" b="1" dirty="0" smtClean="0">
                <a:latin typeface="Constantia"/>
                <a:cs typeface="Constantia"/>
              </a:rPr>
              <a:t> </a:t>
            </a:r>
          </a:p>
          <a:p>
            <a:pPr lvl="2" eaLnBrk="1" hangingPunct="1">
              <a:buFont typeface="Arial"/>
              <a:buChar char="•"/>
            </a:pPr>
            <a:r>
              <a:rPr lang="en-US" sz="1600" b="1" dirty="0" smtClean="0">
                <a:latin typeface="Constantia"/>
                <a:cs typeface="Constantia"/>
              </a:rPr>
              <a:t>APEX</a:t>
            </a:r>
          </a:p>
          <a:p>
            <a:pPr lvl="4" eaLnBrk="1" hangingPunct="1">
              <a:buFont typeface="Lucida Grande"/>
              <a:buChar char="-"/>
            </a:pPr>
            <a:r>
              <a:rPr lang="en-US" sz="1600" b="1" dirty="0" smtClean="0">
                <a:latin typeface="Constantia"/>
                <a:cs typeface="Constantia"/>
              </a:rPr>
              <a:t>New </a:t>
            </a:r>
            <a:r>
              <a:rPr lang="en-US" sz="1600" b="1" dirty="0">
                <a:latin typeface="Constantia"/>
                <a:cs typeface="Constantia"/>
              </a:rPr>
              <a:t>septum magnet </a:t>
            </a:r>
            <a:r>
              <a:rPr lang="en-US" sz="1600" b="1" dirty="0" smtClean="0">
                <a:latin typeface="Constantia"/>
                <a:cs typeface="Constantia"/>
              </a:rPr>
              <a:t>purchased by collaboration now in test lab, added fittings and </a:t>
            </a:r>
          </a:p>
          <a:p>
            <a:pPr marL="1828800" lvl="4" indent="0" eaLnBrk="1" hangingPunct="1">
              <a:buNone/>
            </a:pPr>
            <a:r>
              <a:rPr lang="en-US" sz="1600" b="1" dirty="0">
                <a:latin typeface="Constantia"/>
                <a:cs typeface="Constantia"/>
              </a:rPr>
              <a:t> </a:t>
            </a:r>
            <a:r>
              <a:rPr lang="en-US" sz="1600" b="1" dirty="0" smtClean="0">
                <a:latin typeface="Constantia"/>
                <a:cs typeface="Constantia"/>
              </a:rPr>
              <a:t>    manifold</a:t>
            </a:r>
          </a:p>
          <a:p>
            <a:pPr lvl="4" eaLnBrk="1" hangingPunct="1">
              <a:buFont typeface="Lucida Grande"/>
              <a:buChar char="-"/>
            </a:pPr>
            <a:r>
              <a:rPr lang="en-US" sz="1600" b="1" dirty="0" smtClean="0">
                <a:latin typeface="Constantia"/>
                <a:cs typeface="Constantia"/>
              </a:rPr>
              <a:t>Computation </a:t>
            </a:r>
            <a:r>
              <a:rPr lang="en-US" sz="1600" b="1" dirty="0">
                <a:latin typeface="Constantia"/>
                <a:cs typeface="Constantia"/>
              </a:rPr>
              <a:t>fluid dynamics for target </a:t>
            </a:r>
            <a:r>
              <a:rPr lang="en-US" sz="1600" b="1" dirty="0" smtClean="0">
                <a:latin typeface="Constantia"/>
                <a:cs typeface="Constantia"/>
              </a:rPr>
              <a:t>design, heating testing</a:t>
            </a:r>
            <a:endParaRPr lang="en-US" sz="1600" b="1" dirty="0">
              <a:latin typeface="Constantia"/>
              <a:cs typeface="Constantia"/>
            </a:endParaRPr>
          </a:p>
          <a:p>
            <a:pPr marL="1828800" lvl="4" indent="0" eaLnBrk="1" hangingPunct="1">
              <a:buNone/>
            </a:pPr>
            <a:endParaRPr lang="en-US" sz="1800" dirty="0" smtClean="0"/>
          </a:p>
          <a:p>
            <a:pPr marL="1828800" lvl="4" indent="0" eaLnBrk="1" hangingPunct="1">
              <a:buNone/>
            </a:pPr>
            <a:endParaRPr lang="en-US" sz="1800" dirty="0" smtClean="0"/>
          </a:p>
          <a:p>
            <a:pPr lvl="2" eaLnBrk="1" hangingPunct="1">
              <a:buFont typeface="Lucida Grande"/>
              <a:buChar char="-"/>
            </a:pPr>
            <a:endParaRPr lang="en-US" sz="2000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lvl="2" eaLnBrk="1" hangingPunct="1">
              <a:buFont typeface="Arial"/>
              <a:buChar char="•"/>
            </a:pPr>
            <a:endParaRPr lang="en-US" sz="16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lvl="2" eaLnBrk="1" hangingPunct="1">
              <a:buFont typeface="Lucida Grande"/>
              <a:buChar char="-"/>
            </a:pPr>
            <a:endParaRPr lang="en-US" sz="1600" dirty="0" smtClean="0">
              <a:solidFill>
                <a:schemeClr val="tx2"/>
              </a:solidFill>
            </a:endParaRPr>
          </a:p>
          <a:p>
            <a:pPr lvl="2" eaLnBrk="1" hangingPunct="1">
              <a:buFont typeface="Arial"/>
              <a:buChar char="•"/>
            </a:pPr>
            <a:endParaRPr lang="en-US" sz="1600" dirty="0" smtClean="0">
              <a:solidFill>
                <a:schemeClr val="tx2"/>
              </a:solidFill>
            </a:endParaRPr>
          </a:p>
          <a:p>
            <a:pPr marL="914400" lvl="2" indent="0" eaLnBrk="1" hangingPunct="1">
              <a:buNone/>
            </a:pPr>
            <a:endParaRPr lang="en-US" sz="1600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045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 idx="4294967295"/>
          </p:nvPr>
        </p:nvSpPr>
        <p:spPr>
          <a:xfrm>
            <a:off x="179512" y="-243408"/>
            <a:ext cx="4516438" cy="1143000"/>
          </a:xfrm>
        </p:spPr>
        <p:txBody>
          <a:bodyPr/>
          <a:lstStyle/>
          <a:p>
            <a:pPr algn="ctr" eaLnBrk="1" hangingPunct="1"/>
            <a:r>
              <a:rPr lang="en-US" sz="2800" b="0" dirty="0" smtClean="0">
                <a:latin typeface="Constantia" pitchFamily="84" charset="0"/>
              </a:rPr>
              <a:t>SBS Construction</a:t>
            </a:r>
            <a:endParaRPr lang="en-US" sz="2800" b="0" dirty="0" smtClean="0"/>
          </a:p>
        </p:txBody>
      </p:sp>
      <p:sp>
        <p:nvSpPr>
          <p:cNvPr id="29700" name="Content Placeholder 2"/>
          <p:cNvSpPr>
            <a:spLocks noGrp="1"/>
          </p:cNvSpPr>
          <p:nvPr>
            <p:ph idx="4294967295"/>
          </p:nvPr>
        </p:nvSpPr>
        <p:spPr>
          <a:xfrm>
            <a:off x="52388" y="836712"/>
            <a:ext cx="4591620" cy="5656262"/>
          </a:xfrm>
        </p:spPr>
        <p:txBody>
          <a:bodyPr/>
          <a:lstStyle/>
          <a:p>
            <a:pPr eaLnBrk="1" hangingPunct="1"/>
            <a:r>
              <a:rPr lang="en-US" sz="1600" dirty="0" smtClean="0"/>
              <a:t>Project started </a:t>
            </a:r>
            <a:r>
              <a:rPr lang="en-US" sz="1600" dirty="0" smtClean="0"/>
              <a:t>FY2012</a:t>
            </a:r>
            <a:endParaRPr lang="en-US" sz="1600" dirty="0" smtClean="0"/>
          </a:p>
          <a:p>
            <a:pPr lvl="1" eaLnBrk="1" hangingPunct="1"/>
            <a:r>
              <a:rPr lang="en-US" sz="1600" dirty="0" smtClean="0"/>
              <a:t>Successfully passed </a:t>
            </a:r>
            <a:r>
              <a:rPr lang="en-US" sz="1600" dirty="0" smtClean="0"/>
              <a:t>fourth</a:t>
            </a:r>
            <a:r>
              <a:rPr lang="en-US" sz="1600" dirty="0" smtClean="0"/>
              <a:t> </a:t>
            </a:r>
            <a:r>
              <a:rPr lang="en-US" sz="1600" dirty="0" smtClean="0"/>
              <a:t>annual review November </a:t>
            </a:r>
            <a:r>
              <a:rPr lang="en-US" sz="1600" dirty="0" smtClean="0"/>
              <a:t>2016</a:t>
            </a:r>
            <a:endParaRPr lang="en-US" sz="1600" dirty="0" smtClean="0"/>
          </a:p>
          <a:p>
            <a:pPr lvl="1" eaLnBrk="1" hangingPunct="1"/>
            <a:r>
              <a:rPr lang="en-US" sz="1600" dirty="0" smtClean="0"/>
              <a:t>Preparing for </a:t>
            </a:r>
            <a:r>
              <a:rPr lang="en-US" sz="1600" dirty="0" smtClean="0"/>
              <a:t>Closeout!</a:t>
            </a:r>
            <a:endParaRPr lang="en-US" sz="1600" dirty="0" smtClean="0"/>
          </a:p>
          <a:p>
            <a:pPr lvl="1" eaLnBrk="1" hangingPunct="1"/>
            <a:r>
              <a:rPr lang="en-US" sz="1600" i="1" u="sng" dirty="0" smtClean="0">
                <a:solidFill>
                  <a:srgbClr val="FF0000"/>
                </a:solidFill>
              </a:rPr>
              <a:t>Overall </a:t>
            </a:r>
            <a:r>
              <a:rPr lang="en-US" sz="1600" i="1" u="sng" dirty="0">
                <a:solidFill>
                  <a:srgbClr val="FF0000"/>
                </a:solidFill>
              </a:rPr>
              <a:t>very positive, project on </a:t>
            </a:r>
            <a:r>
              <a:rPr lang="en-US" sz="1600" i="1" u="sng" dirty="0" smtClean="0">
                <a:solidFill>
                  <a:srgbClr val="FF0000"/>
                </a:solidFill>
              </a:rPr>
              <a:t>track</a:t>
            </a:r>
          </a:p>
          <a:p>
            <a:pPr eaLnBrk="1" hangingPunct="1"/>
            <a:r>
              <a:rPr lang="en-US" sz="1600" dirty="0" smtClean="0"/>
              <a:t>Spectrometer, ECAL work at </a:t>
            </a:r>
            <a:r>
              <a:rPr lang="en-US" sz="1600" dirty="0" err="1" smtClean="0"/>
              <a:t>Jlab</a:t>
            </a:r>
            <a:endParaRPr lang="en-US" sz="1600" dirty="0" smtClean="0"/>
          </a:p>
          <a:p>
            <a:pPr eaLnBrk="1" hangingPunct="1"/>
            <a:r>
              <a:rPr lang="en-US" sz="1600" dirty="0" smtClean="0"/>
              <a:t>GEM construction at UVA</a:t>
            </a:r>
          </a:p>
          <a:p>
            <a:pPr eaLnBrk="1" hangingPunct="1"/>
            <a:r>
              <a:rPr lang="en-US" sz="1600" dirty="0" smtClean="0"/>
              <a:t>Coordinate detector from Idaho State</a:t>
            </a:r>
            <a:endParaRPr lang="en-US" sz="1600" u="sng" dirty="0" smtClean="0"/>
          </a:p>
          <a:p>
            <a:pPr eaLnBrk="1" hangingPunct="1"/>
            <a:r>
              <a:rPr lang="en-US" sz="1600" dirty="0" smtClean="0"/>
              <a:t>HCAL Hadron calorimeter from CMU</a:t>
            </a:r>
            <a:endParaRPr lang="en-US" sz="1600" i="1" dirty="0">
              <a:solidFill>
                <a:srgbClr val="660066"/>
              </a:solidFill>
            </a:endParaRPr>
          </a:p>
          <a:p>
            <a:pPr marL="914400" lvl="2" indent="0" eaLnBrk="1" hangingPunct="1">
              <a:buNone/>
            </a:pPr>
            <a:endParaRPr lang="en-US" sz="2000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32" y="116632"/>
            <a:ext cx="4122725" cy="28265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3981" y="2852936"/>
            <a:ext cx="4776531" cy="3582398"/>
          </a:xfrm>
          <a:prstGeom prst="rect">
            <a:avLst/>
          </a:prstGeom>
        </p:spPr>
      </p:pic>
      <p:pic>
        <p:nvPicPr>
          <p:cNvPr id="3" name="Picture 2" descr="IMG_039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33" y="3573016"/>
            <a:ext cx="3840427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466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fn-front-tracker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838200"/>
            <a:ext cx="4343400" cy="21594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7554"/>
            <a:ext cx="8229600" cy="365040"/>
          </a:xfrm>
        </p:spPr>
        <p:txBody>
          <a:bodyPr>
            <a:noAutofit/>
          </a:bodyPr>
          <a:lstStyle/>
          <a:p>
            <a:r>
              <a:rPr lang="en-US" sz="2800" b="0" dirty="0" smtClean="0">
                <a:latin typeface="Minion Pro"/>
              </a:rPr>
              <a:t>Super </a:t>
            </a:r>
            <a:r>
              <a:rPr lang="en-US" sz="2800" b="0" dirty="0" err="1" smtClean="0">
                <a:latin typeface="Minion Pro"/>
              </a:rPr>
              <a:t>Bigbite</a:t>
            </a:r>
            <a:r>
              <a:rPr lang="en-US" sz="2800" b="0" dirty="0" smtClean="0">
                <a:latin typeface="Minion Pro"/>
              </a:rPr>
              <a:t> Spectrometer (SBS) Detectors</a:t>
            </a:r>
            <a:endParaRPr lang="en-US" sz="2800" b="0" dirty="0">
              <a:latin typeface="Minion Pro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3505200" y="6394375"/>
            <a:ext cx="2133600" cy="365125"/>
          </a:xfrm>
          <a:prstGeom prst="rect">
            <a:avLst/>
          </a:prstGeom>
        </p:spPr>
        <p:txBody>
          <a:bodyPr/>
          <a:lstStyle/>
          <a:p>
            <a:fld id="{3A9A663D-15F8-9A44-9712-59ED5784CF5E}" type="datetime1">
              <a:rPr lang="en-US" smtClean="0">
                <a:solidFill>
                  <a:prstClr val="white"/>
                </a:solidFill>
              </a:rPr>
              <a:pPr/>
              <a:t>12/1/16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3505200" y="6645425"/>
            <a:ext cx="2133600" cy="190125"/>
          </a:xfrm>
          <a:prstGeom prst="rect">
            <a:avLst/>
          </a:prstGeom>
        </p:spPr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9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24185" y="838200"/>
            <a:ext cx="3328335" cy="5847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CDET module </a:t>
            </a:r>
            <a:r>
              <a:rPr lang="en-US" sz="1600" dirty="0" smtClean="0"/>
              <a:t>ready </a:t>
            </a:r>
            <a:r>
              <a:rPr lang="en-US" sz="1600" dirty="0"/>
              <a:t>for cosmic testing with full </a:t>
            </a:r>
            <a:r>
              <a:rPr lang="en-US" sz="1600" dirty="0" smtClean="0"/>
              <a:t>data acquisition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85115" y="3581400"/>
            <a:ext cx="2758885" cy="5847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/>
              <a:t>UVa</a:t>
            </a:r>
            <a:r>
              <a:rPr lang="en-US" sz="1600" dirty="0"/>
              <a:t> High rate </a:t>
            </a:r>
            <a:r>
              <a:rPr lang="en-US" sz="1600" dirty="0" smtClean="0"/>
              <a:t>X-ray </a:t>
            </a:r>
            <a:r>
              <a:rPr lang="en-US" sz="1600" dirty="0"/>
              <a:t>testing setup for </a:t>
            </a:r>
            <a:r>
              <a:rPr lang="en-US" sz="1600" dirty="0" smtClean="0"/>
              <a:t>GEMs</a:t>
            </a:r>
            <a:endParaRPr lang="en-US" sz="1600" dirty="0">
              <a:solidFill>
                <a:prstClr val="black"/>
              </a:solidFill>
            </a:endParaRPr>
          </a:p>
        </p:txBody>
      </p:sp>
      <p:pic>
        <p:nvPicPr>
          <p:cNvPr id="6" name="Picture 5" descr="cdet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172200" y="1371600"/>
            <a:ext cx="2971800" cy="22288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267200" y="1114961"/>
            <a:ext cx="1905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INFN Front Tracker </a:t>
            </a:r>
            <a:r>
              <a:rPr lang="en-US" sz="1600" dirty="0" smtClean="0"/>
              <a:t>GEM chamber with </a:t>
            </a:r>
            <a:r>
              <a:rPr lang="en-US" sz="1600" dirty="0"/>
              <a:t>carbon fiber </a:t>
            </a:r>
            <a:r>
              <a:rPr lang="en-US" sz="1600" dirty="0" smtClean="0"/>
              <a:t>frame at </a:t>
            </a:r>
            <a:r>
              <a:rPr lang="en-US" sz="1600" smtClean="0"/>
              <a:t>JLab</a:t>
            </a:r>
            <a:endParaRPr lang="en-US" sz="1600" dirty="0"/>
          </a:p>
        </p:txBody>
      </p:sp>
      <p:pic>
        <p:nvPicPr>
          <p:cNvPr id="12" name="Picture 11" descr="uva-rear-tracker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716509"/>
            <a:ext cx="2590801" cy="3684291"/>
          </a:xfrm>
          <a:prstGeom prst="rect">
            <a:avLst/>
          </a:prstGeom>
        </p:spPr>
      </p:pic>
      <p:pic>
        <p:nvPicPr>
          <p:cNvPr id="13" name="Picture 12" descr="uva-xray-testing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114800"/>
            <a:ext cx="3048000" cy="2306210"/>
          </a:xfrm>
          <a:prstGeom prst="rect">
            <a:avLst/>
          </a:prstGeom>
        </p:spPr>
      </p:pic>
      <p:pic>
        <p:nvPicPr>
          <p:cNvPr id="15" name="Picture 14" descr="IMG_2679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73050" y="3397250"/>
            <a:ext cx="3403600" cy="25527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57802" y="5724544"/>
            <a:ext cx="2806086" cy="5847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</a:rPr>
              <a:t>Hadron </a:t>
            </a:r>
            <a:r>
              <a:rPr lang="en-US" sz="1600" dirty="0">
                <a:solidFill>
                  <a:prstClr val="black"/>
                </a:solidFill>
              </a:rPr>
              <a:t>C</a:t>
            </a:r>
            <a:r>
              <a:rPr lang="en-US" sz="1600" dirty="0" smtClean="0">
                <a:solidFill>
                  <a:prstClr val="black"/>
                </a:solidFill>
              </a:rPr>
              <a:t>alorimeter modules at </a:t>
            </a:r>
            <a:r>
              <a:rPr lang="en-US" sz="1600" dirty="0" err="1" smtClean="0">
                <a:solidFill>
                  <a:prstClr val="black"/>
                </a:solidFill>
              </a:rPr>
              <a:t>JLab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95600" y="2971800"/>
            <a:ext cx="2286000" cy="601216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61913" indent="0" defTabSz="750888">
              <a:buNone/>
            </a:pPr>
            <a:r>
              <a:rPr lang="en-US" sz="1600" dirty="0" smtClean="0">
                <a:latin typeface="+mn-lt"/>
              </a:rPr>
              <a:t>Rear GEM tracker modules </a:t>
            </a:r>
            <a:r>
              <a:rPr lang="en-US" sz="1600" dirty="0">
                <a:latin typeface="+mn-lt"/>
              </a:rPr>
              <a:t>at </a:t>
            </a:r>
            <a:r>
              <a:rPr lang="en-US" sz="1600" dirty="0" smtClean="0">
                <a:latin typeface="+mn-lt"/>
              </a:rPr>
              <a:t>UVA</a:t>
            </a:r>
            <a:endParaRPr lang="en-US" sz="16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69576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3_JLab_PowerPoint1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88405</TotalTime>
  <Words>920</Words>
  <Application>Microsoft Macintosh PowerPoint</Application>
  <PresentationFormat>On-screen Show (4:3)</PresentationFormat>
  <Paragraphs>225</Paragraphs>
  <Slides>15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3_JLab_PowerPoint1</vt:lpstr>
      <vt:lpstr>PowerPoint Presentation</vt:lpstr>
      <vt:lpstr>Hall A Projected Experiment Schedule, updated 12/2016  Experiments in red represent PAC42 “high impact” experiments </vt:lpstr>
      <vt:lpstr>Hall A Projected Experiment Schedule, updated 12/2016  Experiments in red represent PAC42 “high impact” experiments </vt:lpstr>
      <vt:lpstr>PowerPoint Presentation</vt:lpstr>
      <vt:lpstr>“New” Resistive Q1 Magnets</vt:lpstr>
      <vt:lpstr>PowerPoint Presentation</vt:lpstr>
      <vt:lpstr>Beyond 3H</vt:lpstr>
      <vt:lpstr>SBS Construction</vt:lpstr>
      <vt:lpstr>Super Bigbite Spectrometer (SBS) Detectors</vt:lpstr>
      <vt:lpstr>Polarized 3He Stage II Upgrade and Status</vt:lpstr>
      <vt:lpstr>PowerPoint Presentation</vt:lpstr>
      <vt:lpstr>MOLLER</vt:lpstr>
      <vt:lpstr>SoLID</vt:lpstr>
      <vt:lpstr>PowerPoint Presentation</vt:lpstr>
      <vt:lpstr>PowerPoint Presentation</vt:lpstr>
    </vt:vector>
  </TitlesOfParts>
  <Company>Sony Electronics,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bmck</dc:creator>
  <cp:lastModifiedBy>Governmental Relations</cp:lastModifiedBy>
  <cp:revision>601</cp:revision>
  <cp:lastPrinted>2016-01-09T13:48:20Z</cp:lastPrinted>
  <dcterms:created xsi:type="dcterms:W3CDTF">2010-06-22T16:39:58Z</dcterms:created>
  <dcterms:modified xsi:type="dcterms:W3CDTF">2016-12-02T05:38:10Z</dcterms:modified>
</cp:coreProperties>
</file>