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1" r:id="rId3"/>
    <p:sldId id="262" r:id="rId4"/>
    <p:sldId id="298" r:id="rId5"/>
    <p:sldId id="303" r:id="rId6"/>
    <p:sldId id="304" r:id="rId7"/>
    <p:sldId id="305" r:id="rId8"/>
    <p:sldId id="306" r:id="rId9"/>
    <p:sldId id="299" r:id="rId10"/>
    <p:sldId id="300" r:id="rId11"/>
    <p:sldId id="301" r:id="rId12"/>
    <p:sldId id="302" r:id="rId13"/>
    <p:sldId id="296" r:id="rId14"/>
    <p:sldId id="310" r:id="rId15"/>
    <p:sldId id="311" r:id="rId16"/>
    <p:sldId id="263" r:id="rId17"/>
    <p:sldId id="264" r:id="rId18"/>
    <p:sldId id="307" r:id="rId19"/>
    <p:sldId id="267" r:id="rId20"/>
    <p:sldId id="320" r:id="rId21"/>
    <p:sldId id="318" r:id="rId22"/>
    <p:sldId id="280" r:id="rId23"/>
    <p:sldId id="315" r:id="rId24"/>
    <p:sldId id="322" r:id="rId25"/>
    <p:sldId id="316" r:id="rId26"/>
    <p:sldId id="283" r:id="rId27"/>
    <p:sldId id="284" r:id="rId28"/>
    <p:sldId id="285" r:id="rId29"/>
    <p:sldId id="286" r:id="rId30"/>
    <p:sldId id="287" r:id="rId31"/>
    <p:sldId id="317" r:id="rId32"/>
    <p:sldId id="291" r:id="rId33"/>
    <p:sldId id="292" r:id="rId34"/>
    <p:sldId id="294" r:id="rId35"/>
    <p:sldId id="308" r:id="rId36"/>
    <p:sldId id="309" r:id="rId37"/>
    <p:sldId id="321" r:id="rId38"/>
    <p:sldId id="29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>
        <p:scale>
          <a:sx n="89" d="100"/>
          <a:sy n="89" d="100"/>
        </p:scale>
        <p:origin x="-1236" y="-14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C4727-5464-4459-8A4D-2EF74AB66872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238BD-56BF-4070-85AC-CF914A0FC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3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2CF25-F747-41DE-B650-2432F1B2DB8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AA7E-7B3F-459E-A485-5D7B876B4C5D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652A-72FB-4355-82E5-E4B5D077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8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AA7E-7B3F-459E-A485-5D7B876B4C5D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652A-72FB-4355-82E5-E4B5D077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8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AA7E-7B3F-459E-A485-5D7B876B4C5D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652A-72FB-4355-82E5-E4B5D077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1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AA7E-7B3F-459E-A485-5D7B876B4C5D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652A-72FB-4355-82E5-E4B5D077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5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AA7E-7B3F-459E-A485-5D7B876B4C5D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652A-72FB-4355-82E5-E4B5D077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3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AA7E-7B3F-459E-A485-5D7B876B4C5D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652A-72FB-4355-82E5-E4B5D077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0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AA7E-7B3F-459E-A485-5D7B876B4C5D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652A-72FB-4355-82E5-E4B5D077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9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AA7E-7B3F-459E-A485-5D7B876B4C5D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652A-72FB-4355-82E5-E4B5D077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AA7E-7B3F-459E-A485-5D7B876B4C5D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652A-72FB-4355-82E5-E4B5D077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3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AA7E-7B3F-459E-A485-5D7B876B4C5D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652A-72FB-4355-82E5-E4B5D077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2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AA7E-7B3F-459E-A485-5D7B876B4C5D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652A-72FB-4355-82E5-E4B5D077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2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4AA7E-7B3F-459E-A485-5D7B876B4C5D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1652A-72FB-4355-82E5-E4B5D077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4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DAQ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Alexandre </a:t>
            </a:r>
            <a:r>
              <a:rPr lang="en-US" dirty="0" err="1" smtClean="0"/>
              <a:t>Camsonne</a:t>
            </a:r>
            <a:endParaRPr lang="en-US" dirty="0" smtClean="0"/>
          </a:p>
          <a:p>
            <a:r>
              <a:rPr lang="en-US" dirty="0" smtClean="0"/>
              <a:t>SoLID Collaboration meeting</a:t>
            </a:r>
          </a:p>
          <a:p>
            <a:r>
              <a:rPr lang="en-US" dirty="0" smtClean="0"/>
              <a:t>December 3</a:t>
            </a:r>
            <a:r>
              <a:rPr lang="en-US" baseline="30000" dirty="0" smtClean="0"/>
              <a:t>th</a:t>
            </a:r>
            <a:r>
              <a:rPr lang="en-US" dirty="0" smtClean="0"/>
              <a:t>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8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48246"/>
            <a:ext cx="8686800" cy="620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796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FADC </a:t>
            </a:r>
            <a:r>
              <a:rPr lang="en-US" dirty="0" err="1" smtClean="0"/>
              <a:t>deadtime</a:t>
            </a:r>
            <a:r>
              <a:rPr lang="en-US" dirty="0" smtClean="0"/>
              <a:t>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74574"/>
            <a:ext cx="7975600" cy="618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6200" y="4343400"/>
            <a:ext cx="1371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92800" y="4431268"/>
            <a:ext cx="3330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Around </a:t>
            </a:r>
            <a:r>
              <a:rPr lang="en-US" dirty="0" smtClean="0"/>
              <a:t>0.3 </a:t>
            </a:r>
            <a:r>
              <a:rPr lang="en-US" dirty="0"/>
              <a:t>% </a:t>
            </a:r>
            <a:r>
              <a:rPr lang="en-US" dirty="0" err="1" smtClean="0"/>
              <a:t>deadtime</a:t>
            </a:r>
            <a:r>
              <a:rPr lang="en-US" dirty="0" smtClean="0"/>
              <a:t> at 20 KHz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67800" y="2540676"/>
            <a:ext cx="121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we need to improve it ?</a:t>
            </a:r>
          </a:p>
          <a:p>
            <a:endParaRPr lang="en-US" dirty="0"/>
          </a:p>
          <a:p>
            <a:r>
              <a:rPr lang="en-US" dirty="0"/>
              <a:t>R&amp;D possible</a:t>
            </a:r>
          </a:p>
        </p:txBody>
      </p:sp>
    </p:spTree>
    <p:extLst>
      <p:ext uri="{BB962C8B-B14F-4D97-AF65-F5344CB8AC3E}">
        <p14:creationId xmlns:p14="http://schemas.microsoft.com/office/powerpoint/2010/main" val="2485612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Measured asymmetry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981449"/>
            <a:ext cx="8997950" cy="585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001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221"/>
            <a:ext cx="10515600" cy="1325563"/>
          </a:xfrm>
        </p:spPr>
        <p:txBody>
          <a:bodyPr/>
          <a:lstStyle/>
          <a:p>
            <a:r>
              <a:rPr lang="en-US" dirty="0" smtClean="0"/>
              <a:t>Dead time 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193" y="1411287"/>
            <a:ext cx="10515600" cy="4351338"/>
          </a:xfrm>
        </p:spPr>
        <p:txBody>
          <a:bodyPr/>
          <a:lstStyle/>
          <a:p>
            <a:r>
              <a:rPr lang="en-US" dirty="0" smtClean="0"/>
              <a:t>Still need to put together full system / program FPGA</a:t>
            </a:r>
          </a:p>
          <a:p>
            <a:r>
              <a:rPr lang="en-US" dirty="0" smtClean="0"/>
              <a:t>First approximation : fixed dead time 150 ns for each trigger</a:t>
            </a:r>
          </a:p>
          <a:p>
            <a:r>
              <a:rPr lang="en-US" dirty="0" smtClean="0"/>
              <a:t>Expected </a:t>
            </a:r>
            <a:r>
              <a:rPr lang="en-US" dirty="0" err="1" smtClean="0"/>
              <a:t>deadtime</a:t>
            </a:r>
            <a:r>
              <a:rPr lang="en-US" dirty="0" smtClean="0"/>
              <a:t> : 20 KHz * 150e-9 = 0.3 %</a:t>
            </a:r>
          </a:p>
          <a:p>
            <a:r>
              <a:rPr lang="en-US" dirty="0" smtClean="0"/>
              <a:t>Accuracy of measurement 10 % level typical</a:t>
            </a:r>
          </a:p>
          <a:p>
            <a:r>
              <a:rPr lang="en-US" dirty="0" smtClean="0"/>
              <a:t>Correction 0.03 % error </a:t>
            </a:r>
            <a:r>
              <a:rPr lang="en-US" dirty="0" err="1" smtClean="0"/>
              <a:t>sastify</a:t>
            </a:r>
            <a:r>
              <a:rPr lang="en-US" dirty="0" smtClean="0"/>
              <a:t> PVDIS requirements</a:t>
            </a:r>
          </a:p>
          <a:p>
            <a:r>
              <a:rPr lang="en-US" dirty="0" smtClean="0"/>
              <a:t>Simulation similar to PVDIS ( need to modify )</a:t>
            </a:r>
          </a:p>
        </p:txBody>
      </p:sp>
    </p:spTree>
    <p:extLst>
      <p:ext uri="{BB962C8B-B14F-4D97-AF65-F5344CB8AC3E}">
        <p14:creationId xmlns:p14="http://schemas.microsoft.com/office/powerpoint/2010/main" val="2486969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GeV PVDIS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2" y="462080"/>
            <a:ext cx="5907889" cy="582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3775"/>
            <a:ext cx="5792787" cy="133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7244" y="4507707"/>
            <a:ext cx="44296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Narrow width  30 ns</a:t>
            </a:r>
          </a:p>
          <a:p>
            <a:r>
              <a:rPr lang="en-US" dirty="0" smtClean="0"/>
              <a:t>Wide width 100 ns</a:t>
            </a:r>
          </a:p>
          <a:p>
            <a:endParaRPr lang="en-US" dirty="0" smtClean="0"/>
          </a:p>
          <a:p>
            <a:r>
              <a:rPr lang="en-US" dirty="0" smtClean="0"/>
              <a:t>Replace discriminator by Trigger </a:t>
            </a:r>
            <a:r>
              <a:rPr lang="en-US" dirty="0" err="1" smtClean="0"/>
              <a:t>Supervirsor</a:t>
            </a:r>
            <a:endParaRPr lang="en-US" dirty="0" smtClean="0"/>
          </a:p>
          <a:p>
            <a:r>
              <a:rPr lang="en-US" dirty="0" smtClean="0"/>
              <a:t>150 ns width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75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6 GeV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4" y="1928020"/>
            <a:ext cx="110617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944" y="1386958"/>
            <a:ext cx="3093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600 KHz , 50 ns width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42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0"/>
            <a:ext cx="8229600" cy="1143000"/>
          </a:xfrm>
        </p:spPr>
        <p:txBody>
          <a:bodyPr/>
          <a:lstStyle/>
          <a:p>
            <a:r>
              <a:rPr lang="en-US" dirty="0" smtClean="0"/>
              <a:t>DAQ observations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1"/>
            <a:ext cx="9067800" cy="381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88021"/>
            <a:ext cx="8229600" cy="150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138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2c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a)The </a:t>
            </a:r>
            <a:r>
              <a:rPr lang="en-US" u="sng" dirty="0" smtClean="0"/>
              <a:t>plans for the High Level Trigger </a:t>
            </a:r>
            <a:r>
              <a:rPr lang="en-US" dirty="0" smtClean="0"/>
              <a:t>and b) </a:t>
            </a:r>
            <a:r>
              <a:rPr lang="en-US" u="sng" dirty="0" smtClean="0"/>
              <a:t>the needs for slow control</a:t>
            </a:r>
            <a:r>
              <a:rPr lang="en-US" dirty="0" smtClean="0"/>
              <a:t> (Brad) need to be worked out in detail and the implications for resources need to be evaluated.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implications of the need for these resources in the context of availability of resources at the laboratory need to be understood.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Closer communication with the other JLab experiments and the JLab computing center is strongly encouraged.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Having a functional simulation and reconstruction routines as soon as possible should be a high priority in the software effort. Such software will pay off many times over in experimental design and avoiding pitfalls. ( Ole 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12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9543" y="152400"/>
            <a:ext cx="14427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 flow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5F71-495C-48BB-A74D-67C68C92F8D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SuperBigbite DAQ and Electronics Alexandre Camsonne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327608" y="1430694"/>
            <a:ext cx="508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 rot="5400000">
            <a:off x="231062" y="1811694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GEM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711200" y="4724400"/>
            <a:ext cx="15240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812800" y="1676400"/>
            <a:ext cx="812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 rot="5400000">
            <a:off x="760287" y="1815867"/>
            <a:ext cx="80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APV25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2946400" y="1524000"/>
            <a:ext cx="9144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 rot="5400000">
            <a:off x="2767687" y="173423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VME digitizer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1016000" y="5094326"/>
            <a:ext cx="1059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ECAL</a:t>
            </a:r>
          </a:p>
          <a:p>
            <a:r>
              <a:rPr lang="en-US" dirty="0" smtClean="0"/>
              <a:t>Cerenkov</a:t>
            </a:r>
          </a:p>
          <a:p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 rot="5400000">
            <a:off x="3872587" y="1772336"/>
            <a:ext cx="83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VME CPU</a:t>
            </a:r>
            <a:endParaRPr lang="en-US" dirty="0"/>
          </a:p>
        </p:txBody>
      </p:sp>
      <p:cxnSp>
        <p:nvCxnSpPr>
          <p:cNvPr id="105" name="Elbow Connector 104"/>
          <p:cNvCxnSpPr>
            <a:stCxn id="91" idx="3"/>
            <a:endCxn id="94" idx="2"/>
          </p:cNvCxnSpPr>
          <p:nvPr/>
        </p:nvCxnSpPr>
        <p:spPr>
          <a:xfrm>
            <a:off x="1625600" y="2019300"/>
            <a:ext cx="1428522" cy="3810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3352800" y="5791200"/>
            <a:ext cx="1930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FADC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352800" y="4953000"/>
            <a:ext cx="1930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Digital Sum</a:t>
            </a:r>
          </a:p>
        </p:txBody>
      </p:sp>
      <p:cxnSp>
        <p:nvCxnSpPr>
          <p:cNvPr id="109" name="Elbow Connector 108"/>
          <p:cNvCxnSpPr>
            <a:stCxn id="90" idx="3"/>
            <a:endCxn id="106" idx="1"/>
          </p:cNvCxnSpPr>
          <p:nvPr/>
        </p:nvCxnSpPr>
        <p:spPr>
          <a:xfrm>
            <a:off x="2235200" y="5448300"/>
            <a:ext cx="1117600" cy="5275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5283200" y="5257801"/>
            <a:ext cx="914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VME CPU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400800" y="1752600"/>
            <a:ext cx="1219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Event builder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8534400" y="1752600"/>
            <a:ext cx="1625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Event</a:t>
            </a:r>
          </a:p>
          <a:p>
            <a:pPr algn="ctr"/>
            <a:r>
              <a:rPr lang="en-US" dirty="0" smtClean="0"/>
              <a:t>recorder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10625668" y="3886200"/>
            <a:ext cx="965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 file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0160000" y="5638800"/>
            <a:ext cx="1625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Silo</a:t>
            </a:r>
          </a:p>
        </p:txBody>
      </p:sp>
      <p:sp>
        <p:nvSpPr>
          <p:cNvPr id="171" name="Right Arrow 170"/>
          <p:cNvSpPr/>
          <p:nvPr/>
        </p:nvSpPr>
        <p:spPr>
          <a:xfrm rot="16969310">
            <a:off x="5089211" y="3692228"/>
            <a:ext cx="2981189" cy="296077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3" name="Group 182"/>
          <p:cNvGrpSpPr/>
          <p:nvPr/>
        </p:nvGrpSpPr>
        <p:grpSpPr>
          <a:xfrm>
            <a:off x="4775200" y="1676400"/>
            <a:ext cx="1625600" cy="369332"/>
            <a:chOff x="3581400" y="1860331"/>
            <a:chExt cx="1219200" cy="369332"/>
          </a:xfrm>
        </p:grpSpPr>
        <p:sp>
          <p:nvSpPr>
            <p:cNvPr id="169" name="Right Arrow 168"/>
            <p:cNvSpPr/>
            <p:nvPr/>
          </p:nvSpPr>
          <p:spPr>
            <a:xfrm>
              <a:off x="3581400" y="1981200"/>
              <a:ext cx="1219200" cy="228600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3827775" y="1860331"/>
              <a:ext cx="4534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GigE</a:t>
              </a:r>
            </a:p>
          </p:txBody>
        </p:sp>
      </p:grpSp>
      <p:sp>
        <p:nvSpPr>
          <p:cNvPr id="175" name="Right Arrow 174"/>
          <p:cNvSpPr/>
          <p:nvPr/>
        </p:nvSpPr>
        <p:spPr>
          <a:xfrm>
            <a:off x="7620000" y="1981200"/>
            <a:ext cx="914400" cy="2286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6096000" y="1219200"/>
            <a:ext cx="53848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Bent Arrow 177"/>
          <p:cNvSpPr/>
          <p:nvPr/>
        </p:nvSpPr>
        <p:spPr>
          <a:xfrm rot="5400000">
            <a:off x="9791700" y="2425700"/>
            <a:ext cx="1752600" cy="1016000"/>
          </a:xfrm>
          <a:prstGeom prst="bentArrow">
            <a:avLst>
              <a:gd name="adj1" fmla="val 25000"/>
              <a:gd name="adj2" fmla="val 23851"/>
              <a:gd name="adj3" fmla="val 25000"/>
              <a:gd name="adj4" fmla="val 48348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9962388" y="2514601"/>
            <a:ext cx="64312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SAS </a:t>
            </a:r>
          </a:p>
          <a:p>
            <a:pPr algn="ctr"/>
            <a:r>
              <a:rPr lang="en-US" dirty="0" smtClean="0"/>
              <a:t>RAID</a:t>
            </a:r>
          </a:p>
        </p:txBody>
      </p:sp>
      <p:sp>
        <p:nvSpPr>
          <p:cNvPr id="180" name="Down Arrow 179"/>
          <p:cNvSpPr/>
          <p:nvPr/>
        </p:nvSpPr>
        <p:spPr>
          <a:xfrm>
            <a:off x="10668000" y="4267200"/>
            <a:ext cx="609600" cy="1371600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TextBox 180"/>
          <p:cNvSpPr txBox="1"/>
          <p:nvPr/>
        </p:nvSpPr>
        <p:spPr>
          <a:xfrm>
            <a:off x="9073324" y="4495800"/>
            <a:ext cx="1404744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Compression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 10 GigE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10484976" y="1295400"/>
            <a:ext cx="7306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CODA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4775200" y="1981200"/>
            <a:ext cx="1625600" cy="369332"/>
            <a:chOff x="3581400" y="1784131"/>
            <a:chExt cx="1219200" cy="369332"/>
          </a:xfrm>
        </p:grpSpPr>
        <p:sp>
          <p:nvSpPr>
            <p:cNvPr id="185" name="Right Arrow 184"/>
            <p:cNvSpPr/>
            <p:nvPr/>
          </p:nvSpPr>
          <p:spPr>
            <a:xfrm>
              <a:off x="3581400" y="1860331"/>
              <a:ext cx="1219200" cy="228600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809382" y="1784131"/>
              <a:ext cx="4534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GigE</a:t>
              </a: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4752455" y="1295400"/>
            <a:ext cx="108273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100 Mb/s</a:t>
            </a:r>
          </a:p>
        </p:txBody>
      </p:sp>
      <p:sp>
        <p:nvSpPr>
          <p:cNvPr id="188" name="Right Arrow 187"/>
          <p:cNvSpPr/>
          <p:nvPr/>
        </p:nvSpPr>
        <p:spPr>
          <a:xfrm rot="16200000">
            <a:off x="4152900" y="5257800"/>
            <a:ext cx="533400" cy="609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37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"/>
            <a:ext cx="8229600" cy="1143000"/>
          </a:xfrm>
        </p:spPr>
        <p:txBody>
          <a:bodyPr/>
          <a:lstStyle/>
          <a:p>
            <a:r>
              <a:rPr lang="en-US" dirty="0" smtClean="0"/>
              <a:t>PVDIS electron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Coincidence ECAL and Gas Cerenkov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667000" y="1524000"/>
          <a:ext cx="7086600" cy="4731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2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43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Old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Hall</a:t>
                      </a:r>
                      <a:r>
                        <a:rPr lang="en-US" sz="2800" baseline="0" dirty="0" smtClean="0"/>
                        <a:t> D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43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Singles ECAL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290 KHz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230 KHz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30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Singles rates Cerenkov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1.9 MHz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803 KHz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30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Accidental 30</a:t>
                      </a:r>
                      <a:r>
                        <a:rPr lang="en-US" sz="2800" baseline="0" dirty="0" smtClean="0"/>
                        <a:t> ns</a:t>
                      </a:r>
                      <a:endParaRPr 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16.5 KHz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4.1 KHz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66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DIS electron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 KHz max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7.7 KHz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66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Total rate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27 KHz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12.1 KHz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69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Recommendations for Director’s review</a:t>
            </a:r>
          </a:p>
          <a:p>
            <a:r>
              <a:rPr lang="en-US" dirty="0" smtClean="0"/>
              <a:t>Hardware available</a:t>
            </a:r>
          </a:p>
          <a:p>
            <a:r>
              <a:rPr lang="en-US" dirty="0" smtClean="0"/>
              <a:t>Document</a:t>
            </a:r>
          </a:p>
          <a:p>
            <a:r>
              <a:rPr lang="en-US" dirty="0" smtClean="0"/>
              <a:t>Updated trigger rates</a:t>
            </a:r>
          </a:p>
          <a:p>
            <a:r>
              <a:rPr lang="en-US" dirty="0" smtClean="0"/>
              <a:t>New FADC readout</a:t>
            </a:r>
          </a:p>
          <a:p>
            <a:r>
              <a:rPr lang="en-US" dirty="0" smtClean="0"/>
              <a:t>PVDIS </a:t>
            </a:r>
            <a:r>
              <a:rPr lang="en-US" dirty="0" err="1" smtClean="0"/>
              <a:t>deadtime</a:t>
            </a:r>
            <a:endParaRPr lang="en-US" dirty="0" smtClean="0"/>
          </a:p>
          <a:p>
            <a:r>
              <a:rPr lang="en-US" dirty="0" smtClean="0"/>
              <a:t>SIDIS event size and data rates</a:t>
            </a:r>
          </a:p>
          <a:p>
            <a:r>
              <a:rPr lang="en-US" dirty="0" smtClean="0"/>
              <a:t>Cerenkov readout</a:t>
            </a:r>
          </a:p>
          <a:p>
            <a:r>
              <a:rPr lang="en-US" dirty="0" smtClean="0"/>
              <a:t>TOF readout options</a:t>
            </a:r>
          </a:p>
          <a:p>
            <a:r>
              <a:rPr lang="en-US" dirty="0" smtClean="0"/>
              <a:t>Simulations needs</a:t>
            </a:r>
          </a:p>
          <a:p>
            <a:r>
              <a:rPr lang="en-US" dirty="0" smtClean="0"/>
              <a:t>L3 farm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935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SIDIS_He3 trigger rate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e  116+46=162kHz</a:t>
            </a:r>
          </a:p>
          <a:p>
            <a:endParaRPr lang="en-US" dirty="0" smtClean="0"/>
          </a:p>
          <a:p>
            <a:r>
              <a:rPr lang="en-US" dirty="0" smtClean="0"/>
              <a:t>Random coin 97kHz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True coin rate &lt;70kHz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electron trigger self coin 6kHz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coin from SIDIS 36kHz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coin from hadrons 28kHz  (still missing window)</a:t>
            </a:r>
          </a:p>
          <a:p>
            <a:pPr>
              <a:buNone/>
            </a:pPr>
            <a:r>
              <a:rPr lang="en-US" dirty="0" smtClean="0"/>
              <a:t>Total coin rate 167kHz + from hadrons of windows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76643" y="3063359"/>
            <a:ext cx="4815357" cy="12464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All three true coin rate has overlaps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but can’t know how much 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without a complete generator!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34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91" y="-119434"/>
            <a:ext cx="10515600" cy="1011935"/>
          </a:xfrm>
        </p:spPr>
        <p:txBody>
          <a:bodyPr>
            <a:normAutofit/>
          </a:bodyPr>
          <a:lstStyle/>
          <a:p>
            <a:r>
              <a:rPr lang="en-US" dirty="0" smtClean="0"/>
              <a:t>JPsi_LH2</a:t>
            </a:r>
            <a:endParaRPr lang="en-US" sz="25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936503"/>
              </p:ext>
            </p:extLst>
          </p:nvPr>
        </p:nvGraphicFramePr>
        <p:xfrm>
          <a:off x="748939" y="712696"/>
          <a:ext cx="8711500" cy="2654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355">
                  <a:extLst>
                    <a:ext uri="{9D8B030D-6E8A-4147-A177-3AD203B41FA5}">
                      <a16:colId xmlns:a16="http://schemas.microsoft.com/office/drawing/2014/main" xmlns="" val="3899961455"/>
                    </a:ext>
                  </a:extLst>
                </a:gridCol>
                <a:gridCol w="2184715">
                  <a:extLst>
                    <a:ext uri="{9D8B030D-6E8A-4147-A177-3AD203B41FA5}">
                      <a16:colId xmlns:a16="http://schemas.microsoft.com/office/drawing/2014/main" xmlns="" val="2894134783"/>
                    </a:ext>
                  </a:extLst>
                </a:gridCol>
                <a:gridCol w="2184715">
                  <a:extLst>
                    <a:ext uri="{9D8B030D-6E8A-4147-A177-3AD203B41FA5}">
                      <a16:colId xmlns:a16="http://schemas.microsoft.com/office/drawing/2014/main" xmlns="" val="381627720"/>
                    </a:ext>
                  </a:extLst>
                </a:gridCol>
                <a:gridCol w="2184715">
                  <a:extLst>
                    <a:ext uri="{9D8B030D-6E8A-4147-A177-3AD203B41FA5}">
                      <a16:colId xmlns:a16="http://schemas.microsoft.com/office/drawing/2014/main" xmlns="" val="4171855250"/>
                    </a:ext>
                  </a:extLst>
                </a:gridCol>
              </a:tblGrid>
              <a:tr h="296831">
                <a:tc>
                  <a:txBody>
                    <a:bodyPr/>
                    <a:lstStyle/>
                    <a:p>
                      <a:r>
                        <a:rPr lang="en-US" sz="1500" b="1" i="0" u="sng" dirty="0" err="1" smtClean="0">
                          <a:solidFill>
                            <a:schemeClr val="bg1"/>
                          </a:solidFill>
                        </a:rPr>
                        <a:t>e_FA</a:t>
                      </a:r>
                      <a:r>
                        <a:rPr lang="en-US" sz="1500" b="1" i="0" u="sng" dirty="0" smtClean="0">
                          <a:solidFill>
                            <a:schemeClr val="bg1"/>
                          </a:solidFill>
                        </a:rPr>
                        <a:t>(kHz)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C00000"/>
                          </a:solidFill>
                        </a:rPr>
                        <a:t>EC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EC+LGC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EC+LGC+SPD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4153547"/>
                  </a:ext>
                </a:extLst>
              </a:tr>
              <a:tr h="414168">
                <a:tc>
                  <a:txBody>
                    <a:bodyPr/>
                    <a:lstStyle/>
                    <a:p>
                      <a:r>
                        <a:rPr lang="en-US" sz="1500" dirty="0"/>
                        <a:t>electron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355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321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300</a:t>
                      </a:r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859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dirty="0" err="1"/>
                        <a:t>Pim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588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10.2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9.4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424994286"/>
                  </a:ext>
                </a:extLst>
              </a:tr>
              <a:tr h="296831">
                <a:tc>
                  <a:txBody>
                    <a:bodyPr/>
                    <a:lstStyle/>
                    <a:p>
                      <a:r>
                        <a:rPr lang="en-US" sz="1500" dirty="0"/>
                        <a:t>Pip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674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8.5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7.5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833914087"/>
                  </a:ext>
                </a:extLst>
              </a:tr>
              <a:tr h="2968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207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6831">
                <a:tc>
                  <a:txBody>
                    <a:bodyPr/>
                    <a:lstStyle/>
                    <a:p>
                      <a:r>
                        <a:rPr lang="en-US" sz="1500" dirty="0"/>
                        <a:t>Pi0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1762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26.4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620330839"/>
                  </a:ext>
                </a:extLst>
              </a:tr>
              <a:tr h="2968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all hadrons, no electron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3690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81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56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831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Total: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356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01448765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00578" y="-30566"/>
            <a:ext cx="7271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00B050"/>
                </a:solidFill>
              </a:rPr>
              <a:t>hallD</a:t>
            </a:r>
            <a:r>
              <a:rPr lang="en-US" sz="2500" dirty="0" smtClean="0">
                <a:solidFill>
                  <a:srgbClr val="00B050"/>
                </a:solidFill>
              </a:rPr>
              <a:t> generator, SIDIS generator</a:t>
            </a:r>
          </a:p>
          <a:p>
            <a:r>
              <a:rPr lang="en-US" sz="2500" dirty="0" smtClean="0">
                <a:solidFill>
                  <a:srgbClr val="00B050"/>
                </a:solidFill>
              </a:rPr>
              <a:t> &amp; Jin’s EC Wiser trigger</a:t>
            </a:r>
            <a:endParaRPr lang="en-US" sz="25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47250"/>
              </p:ext>
            </p:extLst>
          </p:nvPr>
        </p:nvGraphicFramePr>
        <p:xfrm>
          <a:off x="308078" y="3413796"/>
          <a:ext cx="4925681" cy="274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670">
                  <a:extLst>
                    <a:ext uri="{9D8B030D-6E8A-4147-A177-3AD203B41FA5}">
                      <a16:colId xmlns:a16="http://schemas.microsoft.com/office/drawing/2014/main" xmlns="" val="3899961455"/>
                    </a:ext>
                  </a:extLst>
                </a:gridCol>
                <a:gridCol w="1377944">
                  <a:extLst>
                    <a:ext uri="{9D8B030D-6E8A-4147-A177-3AD203B41FA5}">
                      <a16:colId xmlns:a16="http://schemas.microsoft.com/office/drawing/2014/main" xmlns="" val="2894134783"/>
                    </a:ext>
                  </a:extLst>
                </a:gridCol>
                <a:gridCol w="1486067">
                  <a:extLst>
                    <a:ext uri="{9D8B030D-6E8A-4147-A177-3AD203B41FA5}">
                      <a16:colId xmlns:a16="http://schemas.microsoft.com/office/drawing/2014/main" xmlns="" val="3816277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500" b="1" i="0" u="sng" dirty="0" err="1" smtClean="0">
                          <a:solidFill>
                            <a:schemeClr val="bg1"/>
                          </a:solidFill>
                        </a:rPr>
                        <a:t>e_LA</a:t>
                      </a:r>
                      <a:r>
                        <a:rPr lang="en-US" sz="1500" b="1" i="0" u="sng" dirty="0" smtClean="0">
                          <a:solidFill>
                            <a:schemeClr val="bg1"/>
                          </a:solidFill>
                        </a:rPr>
                        <a:t>(kHz)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C00000"/>
                          </a:solidFill>
                        </a:rPr>
                        <a:t>EC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EC+SPD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4153547"/>
                  </a:ext>
                </a:extLst>
              </a:tr>
              <a:tr h="300574">
                <a:tc>
                  <a:txBody>
                    <a:bodyPr/>
                    <a:lstStyle/>
                    <a:p>
                      <a:r>
                        <a:rPr lang="en-US" sz="1500" dirty="0"/>
                        <a:t>electron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21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19</a:t>
                      </a:r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859456"/>
                  </a:ext>
                </a:extLst>
              </a:tr>
              <a:tr h="350058">
                <a:tc>
                  <a:txBody>
                    <a:bodyPr/>
                    <a:lstStyle/>
                    <a:p>
                      <a:r>
                        <a:rPr lang="en-US" sz="1500" dirty="0" err="1"/>
                        <a:t>Pim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117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106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424994286"/>
                  </a:ext>
                </a:extLst>
              </a:tr>
              <a:tr h="350058">
                <a:tc>
                  <a:txBody>
                    <a:bodyPr/>
                    <a:lstStyle/>
                    <a:p>
                      <a:r>
                        <a:rPr lang="en-US" sz="1500" dirty="0"/>
                        <a:t>Pip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179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164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833914087"/>
                  </a:ext>
                </a:extLst>
              </a:tr>
              <a:tr h="35005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114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0058">
                <a:tc>
                  <a:txBody>
                    <a:bodyPr/>
                    <a:lstStyle/>
                    <a:p>
                      <a:r>
                        <a:rPr lang="en-US" sz="1500" dirty="0"/>
                        <a:t>Pi0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306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11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620330839"/>
                  </a:ext>
                </a:extLst>
              </a:tr>
              <a:tr h="350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all hadrons, no electron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814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414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05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Total: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433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01448765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0694722" y="109462"/>
            <a:ext cx="149727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hit matching</a:t>
            </a:r>
            <a:endParaRPr lang="en-US" dirty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154341" y="6301669"/>
            <a:ext cx="7304115" cy="438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 coin (</a:t>
            </a:r>
            <a:r>
              <a:rPr lang="en-US" sz="2500" dirty="0" smtClean="0"/>
              <a:t>356+433)*(356+433)*1e3*30e-9=19KHz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018204"/>
              </p:ext>
            </p:extLst>
          </p:nvPr>
        </p:nvGraphicFramePr>
        <p:xfrm>
          <a:off x="5963770" y="3473658"/>
          <a:ext cx="579008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110">
                  <a:extLst>
                    <a:ext uri="{9D8B030D-6E8A-4147-A177-3AD203B41FA5}">
                      <a16:colId xmlns:a16="http://schemas.microsoft.com/office/drawing/2014/main" xmlns="" val="3899961455"/>
                    </a:ext>
                  </a:extLst>
                </a:gridCol>
                <a:gridCol w="1187236">
                  <a:extLst>
                    <a:ext uri="{9D8B030D-6E8A-4147-A177-3AD203B41FA5}">
                      <a16:colId xmlns:a16="http://schemas.microsoft.com/office/drawing/2014/main" xmlns="" val="2894134783"/>
                    </a:ext>
                  </a:extLst>
                </a:gridCol>
                <a:gridCol w="1185745">
                  <a:extLst>
                    <a:ext uri="{9D8B030D-6E8A-4147-A177-3AD203B41FA5}">
                      <a16:colId xmlns:a16="http://schemas.microsoft.com/office/drawing/2014/main" xmlns="" val="4171855250"/>
                    </a:ext>
                  </a:extLst>
                </a:gridCol>
                <a:gridCol w="1800989"/>
              </a:tblGrid>
              <a:tr h="5099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Coin trigger rate (kHz)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rgbClr val="C00000"/>
                          </a:solidFill>
                        </a:rPr>
                        <a:t>e_FA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rgbClr val="C00000"/>
                          </a:solidFill>
                        </a:rPr>
                        <a:t>e_LA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e_FA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 + 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e_LA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)  &amp; (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e_FA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 + 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e_LA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)  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4153547"/>
                  </a:ext>
                </a:extLst>
              </a:tr>
              <a:tr h="303733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e+pip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250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24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27859456"/>
                  </a:ext>
                </a:extLst>
              </a:tr>
              <a:tr h="303733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e+pim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185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3.5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4994286"/>
                  </a:ext>
                </a:extLst>
              </a:tr>
              <a:tr h="3037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e+pi0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217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19.5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3.6</a:t>
                      </a:r>
                      <a:endParaRPr lang="en-US" sz="1500" dirty="0"/>
                    </a:p>
                  </a:txBody>
                  <a:tcPr/>
                </a:tc>
              </a:tr>
              <a:tr h="3037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/>
                        <a:t>e+p</a:t>
                      </a:r>
                      <a:endParaRPr lang="en-US" sz="15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1.8</a:t>
                      </a:r>
                      <a:endParaRPr lang="en-US" sz="1500" dirty="0"/>
                    </a:p>
                  </a:txBody>
                  <a:tcPr/>
                </a:tc>
              </a:tr>
              <a:tr h="509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all hadrons, no electron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414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0.3</a:t>
                      </a:r>
                      <a:endParaRPr lang="en-US" sz="1500" dirty="0"/>
                    </a:p>
                  </a:txBody>
                  <a:tcPr/>
                </a:tc>
              </a:tr>
              <a:tr h="339947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14.2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4"/>
          <p:cNvSpPr txBox="1">
            <a:spLocks/>
          </p:cNvSpPr>
          <p:nvPr/>
        </p:nvSpPr>
        <p:spPr>
          <a:xfrm>
            <a:off x="7574316" y="6282619"/>
            <a:ext cx="2704458" cy="438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True coin   14.2kHz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0401817" y="6282619"/>
            <a:ext cx="1752083" cy="438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500" dirty="0" smtClean="0"/>
              <a:t>Total </a:t>
            </a:r>
            <a:r>
              <a:rPr lang="en-US" sz="2500" dirty="0" smtClean="0">
                <a:solidFill>
                  <a:srgbClr val="FF0000"/>
                </a:solidFill>
              </a:rPr>
              <a:t>52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kHz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39948" y="929759"/>
            <a:ext cx="246561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Coincidence trigger </a:t>
            </a:r>
          </a:p>
          <a:p>
            <a:r>
              <a:rPr lang="en-US" dirty="0" smtClean="0"/>
              <a:t>searches through all</a:t>
            </a:r>
          </a:p>
          <a:p>
            <a:r>
              <a:rPr lang="en-US" dirty="0" smtClean="0"/>
              <a:t> possible candidates  (N)</a:t>
            </a:r>
          </a:p>
          <a:p>
            <a:r>
              <a:rPr lang="en-US" dirty="0" smtClean="0"/>
              <a:t>and find pairs N*(N-1)/2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9649342" y="2625019"/>
            <a:ext cx="2418833" cy="636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500" dirty="0" smtClean="0"/>
              <a:t>Self Coin </a:t>
            </a:r>
            <a:r>
              <a:rPr lang="en-US" sz="1500" dirty="0" err="1" smtClean="0"/>
              <a:t>prescaled</a:t>
            </a:r>
            <a:r>
              <a:rPr lang="en-US" sz="1500" dirty="0" smtClean="0"/>
              <a:t> by 100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500" dirty="0" smtClean="0"/>
              <a:t>(356+433)/100=8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kHz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55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event size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974846" y="1994932"/>
          <a:ext cx="8382004" cy="3505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9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95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95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95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95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957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957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1957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GEM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Occupancy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Number of strips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XY strips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Strips per chambers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Event size ( bytes 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Data rate 100 KHz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MB/s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27180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2402.712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240271200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240.2712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8.78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30600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10746.72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1074672000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1074.672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3.63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34980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5079.096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507909600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507.9096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42120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3891.888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389188800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389.1888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31200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2221.44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222144000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222.144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38400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1996.8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199680000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199.68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Total</a:t>
                      </a: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3408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6816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204480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26338.656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2633865600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2633.8656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09800" y="1600200"/>
            <a:ext cx="644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Occupancies with one sample readout by </a:t>
            </a:r>
            <a:r>
              <a:rPr lang="en-US" dirty="0" err="1"/>
              <a:t>Weizhi</a:t>
            </a:r>
            <a:r>
              <a:rPr lang="en-US" dirty="0"/>
              <a:t> , rates for 100 KHz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7250" y="55626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GEM dominating ( 35 bigger than initial proposal ) 2.6 GB/s same requirement as PVDIS for L3</a:t>
            </a:r>
          </a:p>
          <a:p>
            <a:r>
              <a:rPr lang="en-US" dirty="0"/>
              <a:t>Need to look at FADC occupancies</a:t>
            </a:r>
          </a:p>
        </p:txBody>
      </p:sp>
    </p:spTree>
    <p:extLst>
      <p:ext uri="{BB962C8B-B14F-4D97-AF65-F5344CB8AC3E}">
        <p14:creationId xmlns:p14="http://schemas.microsoft.com/office/powerpoint/2010/main" val="3432684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J/Psi event </a:t>
            </a:r>
            <a:r>
              <a:rPr lang="en-US" dirty="0" smtClean="0"/>
              <a:t>size ( preliminary 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02669" y="1364456"/>
            <a:ext cx="644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Occupancies with one sample readout by </a:t>
            </a:r>
            <a:r>
              <a:rPr lang="en-US" dirty="0" err="1"/>
              <a:t>Weizhi</a:t>
            </a:r>
            <a:r>
              <a:rPr lang="en-US" dirty="0"/>
              <a:t> , rates for </a:t>
            </a:r>
            <a:r>
              <a:rPr lang="en-US" dirty="0" smtClean="0"/>
              <a:t>50 </a:t>
            </a:r>
            <a:r>
              <a:rPr lang="en-US" dirty="0"/>
              <a:t>KHz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210722"/>
              </p:ext>
            </p:extLst>
          </p:nvPr>
        </p:nvGraphicFramePr>
        <p:xfrm>
          <a:off x="797782" y="1841977"/>
          <a:ext cx="10803669" cy="4687410"/>
        </p:xfrm>
        <a:graphic>
          <a:graphicData uri="http://schemas.openxmlformats.org/drawingml/2006/table">
            <a:tbl>
              <a:tblPr/>
              <a:tblGrid>
                <a:gridCol w="1123887"/>
                <a:gridCol w="1121569"/>
                <a:gridCol w="1092993"/>
                <a:gridCol w="1078707"/>
                <a:gridCol w="1443037"/>
                <a:gridCol w="1121569"/>
                <a:gridCol w="1128712"/>
                <a:gridCol w="1521007"/>
                <a:gridCol w="1172188"/>
              </a:tblGrid>
              <a:tr h="827190">
                <a:tc>
                  <a:txBody>
                    <a:bodyPr/>
                    <a:lstStyle/>
                    <a:p>
                      <a:pPr algn="ctr" rtl="0" fontAlgn="b"/>
                      <a:endParaRPr lang="en-US" sz="1700" dirty="0">
                        <a:effectLst/>
                      </a:endParaRP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dirty="0" smtClean="0">
                          <a:effectLst/>
                        </a:rPr>
                        <a:t>50000 KHz</a:t>
                      </a:r>
                      <a:endParaRPr lang="en-US" sz="1700" dirty="0">
                        <a:effectLst/>
                      </a:endParaRP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Strip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Total strips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MPDs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Hits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strip detectors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Rate MB/s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Rate per MPD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GEM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700" dirty="0">
                        <a:effectLst/>
                      </a:endParaRP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700">
                        <a:effectLst/>
                      </a:endParaRP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700">
                        <a:effectLst/>
                      </a:endParaRP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700">
                        <a:effectLst/>
                      </a:endParaRP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700">
                        <a:effectLst/>
                      </a:endParaRP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700">
                        <a:effectLst/>
                      </a:endParaRP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700">
                        <a:effectLst/>
                      </a:endParaRP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700">
                        <a:effectLst/>
                      </a:endParaRP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6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1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dirty="0">
                          <a:effectLst/>
                        </a:rPr>
                        <a:t>11.7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453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13590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dirty="0">
                          <a:effectLst/>
                        </a:rPr>
                        <a:t>6.635742188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106.002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3180.06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700.6069688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70.06069688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6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2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dirty="0">
                          <a:effectLst/>
                        </a:rPr>
                        <a:t>22.8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510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15300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7.470703125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232.56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6976.8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1537.07625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153.707625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6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3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dirty="0">
                          <a:effectLst/>
                        </a:rPr>
                        <a:t>15.3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583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17490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8.540039063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178.398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5351.94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1179.099281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dirty="0">
                          <a:effectLst/>
                        </a:rPr>
                        <a:t>117.9099281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6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4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dirty="0">
                          <a:effectLst/>
                        </a:rPr>
                        <a:t>12.7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702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21060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10.28320313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178.308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5349.24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1178.504438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117.8504438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6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5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13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520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15600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7.6171875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dirty="0">
                          <a:effectLst/>
                        </a:rPr>
                        <a:t>135.2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4056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893.5875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89.35875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6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10.8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640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19200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9.375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138.24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4147.2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913.68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91.368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6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Total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86.3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3408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102240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49.921875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968.708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>
                          <a:effectLst/>
                        </a:rPr>
                        <a:t>29061.24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dirty="0">
                          <a:effectLst/>
                        </a:rPr>
                        <a:t>6402.554438</a:t>
                      </a: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700" dirty="0">
                        <a:effectLst/>
                      </a:endParaRPr>
                    </a:p>
                  </a:txBody>
                  <a:tcPr marL="17775" marR="17775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34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J/Psi event </a:t>
            </a:r>
            <a:r>
              <a:rPr lang="en-US" dirty="0" smtClean="0"/>
              <a:t>size </a:t>
            </a:r>
            <a:r>
              <a:rPr lang="en-US" dirty="0" err="1" smtClean="0"/>
              <a:t>deconvoluted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02669" y="1364456"/>
            <a:ext cx="614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Occupancies with </a:t>
            </a:r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/>
              <a:t>sample readout by </a:t>
            </a:r>
            <a:r>
              <a:rPr lang="en-US" dirty="0" err="1"/>
              <a:t>Weizhi</a:t>
            </a:r>
            <a:r>
              <a:rPr lang="en-US" dirty="0"/>
              <a:t> , rates for </a:t>
            </a:r>
            <a:r>
              <a:rPr lang="en-US" dirty="0" smtClean="0"/>
              <a:t>50 </a:t>
            </a:r>
            <a:r>
              <a:rPr lang="en-US" dirty="0"/>
              <a:t>KHz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513709"/>
              </p:ext>
            </p:extLst>
          </p:nvPr>
        </p:nvGraphicFramePr>
        <p:xfrm>
          <a:off x="342581" y="1733788"/>
          <a:ext cx="11266012" cy="4752735"/>
        </p:xfrm>
        <a:graphic>
          <a:graphicData uri="http://schemas.openxmlformats.org/drawingml/2006/table">
            <a:tbl>
              <a:tblPr/>
              <a:tblGrid>
                <a:gridCol w="1487196"/>
                <a:gridCol w="1222352"/>
                <a:gridCol w="1222352"/>
                <a:gridCol w="1222352"/>
                <a:gridCol w="1222352"/>
                <a:gridCol w="1222352"/>
                <a:gridCol w="1222352"/>
                <a:gridCol w="1222352"/>
                <a:gridCol w="1222352"/>
              </a:tblGrid>
              <a:tr h="5002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J/psi deco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>
                        <a:effectLst/>
                      </a:endParaRP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>
                        <a:effectLst/>
                      </a:endParaRP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>
                        <a:effectLst/>
                      </a:endParaRP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>
                        <a:effectLst/>
                      </a:endParaRP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>
                        <a:effectLst/>
                      </a:endParaRP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>
                        <a:effectLst/>
                      </a:endParaRP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>
                        <a:effectLst/>
                      </a:endParaRP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>
                        <a:effectLst/>
                      </a:endParaRP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4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GEM Weiszhi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50000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Strip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Total strips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MPDs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Hits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strip detectors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Rate MB/s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Rate per MPD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4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GEM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>
                        <a:effectLst/>
                      </a:endParaRP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>
                        <a:effectLst/>
                      </a:endParaRP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>
                        <a:effectLst/>
                      </a:endParaRP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>
                        <a:effectLst/>
                      </a:endParaRP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>
                        <a:effectLst/>
                      </a:endParaRP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>
                        <a:effectLst/>
                      </a:endParaRP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>
                        <a:effectLst/>
                      </a:endParaRP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>
                        <a:effectLst/>
                      </a:endParaRP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2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1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2.4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453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13590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6.635742188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21.744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652.32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431.14275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43.114275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2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2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5.1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510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15300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7.470703125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dirty="0">
                          <a:effectLst/>
                        </a:rPr>
                        <a:t>52.02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1560.6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1031.459063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103.1459063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2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3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3.2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583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17490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8.540039063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37.312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1119.36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739.827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73.9827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2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4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2.6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702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21060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10.28320313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36.504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1095.12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723.805875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72.3805875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2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5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2.6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520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15600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7.6171875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27.04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811.2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536.1525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53.61525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4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6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2.1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640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19200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9.375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26.88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806.4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532.98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53.298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2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Total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18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3408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102240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49.921875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201.5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6045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3995.367188</a:t>
                      </a: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dirty="0">
                        <a:effectLst/>
                      </a:endParaRPr>
                    </a:p>
                  </a:txBody>
                  <a:tcPr marL="15904" marR="1590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764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194" y="357981"/>
            <a:ext cx="10515600" cy="1325563"/>
          </a:xfrm>
        </p:spPr>
        <p:txBody>
          <a:bodyPr/>
          <a:lstStyle/>
          <a:p>
            <a:r>
              <a:rPr lang="en-US" dirty="0" smtClean="0"/>
              <a:t>PVDIS GEM event size ( </a:t>
            </a:r>
            <a:r>
              <a:rPr lang="en-US" dirty="0" err="1" smtClean="0"/>
              <a:t>Ole’s</a:t>
            </a:r>
            <a:r>
              <a:rPr lang="en-US" dirty="0" smtClean="0"/>
              <a:t> occupancy 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256601"/>
              </p:ext>
            </p:extLst>
          </p:nvPr>
        </p:nvGraphicFramePr>
        <p:xfrm>
          <a:off x="835814" y="1421604"/>
          <a:ext cx="10765640" cy="4950621"/>
        </p:xfrm>
        <a:graphic>
          <a:graphicData uri="http://schemas.openxmlformats.org/drawingml/2006/table">
            <a:tbl>
              <a:tblPr/>
              <a:tblGrid>
                <a:gridCol w="1076564"/>
                <a:gridCol w="1076564"/>
                <a:gridCol w="1076564"/>
                <a:gridCol w="1076564"/>
                <a:gridCol w="1076564"/>
                <a:gridCol w="1076564"/>
                <a:gridCol w="1076564"/>
                <a:gridCol w="1076564"/>
                <a:gridCol w="1076564"/>
                <a:gridCol w="1076564"/>
              </a:tblGrid>
              <a:tr h="21524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PVDIS 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488"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Total strips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3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Sector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Rate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X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Y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XY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Bytes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3 samples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4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81.7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88.3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170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680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2040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4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73.3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75.6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148.9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595.6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1786.8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4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2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68.3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72.5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140.8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563.2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1689.6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4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3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56.4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58.2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114.6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458.4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1375.2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4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4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54.5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56.9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111.4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445.6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1336.8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3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Total hits / sector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dirty="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574.3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2742.8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8228.4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488"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10971.2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32913.6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3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Data rate / sector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20000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54856000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164568000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97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Data rate ( sector Mb/s)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54.856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164.568</a:t>
                      </a:r>
                    </a:p>
                  </a:txBody>
                  <a:tcPr marL="13138" marR="13138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717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L3 </a:t>
            </a:r>
            <a:r>
              <a:rPr lang="en-US" dirty="0"/>
              <a:t>farm (2c1)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Have digitized data for GEM for SIDIS and PVDIS</a:t>
            </a:r>
          </a:p>
          <a:p>
            <a:r>
              <a:rPr lang="en-US" dirty="0" err="1" smtClean="0"/>
              <a:t>Weizhi</a:t>
            </a:r>
            <a:r>
              <a:rPr lang="en-US" dirty="0" smtClean="0"/>
              <a:t> has tracking algorithm take 2 to 10 </a:t>
            </a:r>
            <a:r>
              <a:rPr lang="en-US" dirty="0" err="1" smtClean="0"/>
              <a:t>ms</a:t>
            </a:r>
            <a:r>
              <a:rPr lang="en-US" dirty="0" smtClean="0"/>
              <a:t> to process one event so about 1000 nodes for 100 KHz</a:t>
            </a:r>
          </a:p>
          <a:p>
            <a:r>
              <a:rPr lang="en-US" dirty="0" smtClean="0"/>
              <a:t>Need :</a:t>
            </a:r>
          </a:p>
          <a:p>
            <a:pPr lvl="1"/>
            <a:r>
              <a:rPr lang="en-US" dirty="0" smtClean="0"/>
              <a:t>Other include detector data</a:t>
            </a:r>
          </a:p>
          <a:p>
            <a:pPr lvl="1"/>
            <a:r>
              <a:rPr lang="en-US" dirty="0" err="1" smtClean="0"/>
              <a:t>Additionnal</a:t>
            </a:r>
            <a:r>
              <a:rPr lang="en-US" dirty="0" smtClean="0"/>
              <a:t> reduction algorithm</a:t>
            </a:r>
          </a:p>
          <a:p>
            <a:pPr lvl="1"/>
            <a:r>
              <a:rPr lang="en-US" dirty="0" smtClean="0"/>
              <a:t>Implement tracking </a:t>
            </a:r>
          </a:p>
          <a:p>
            <a:pPr lvl="1"/>
            <a:r>
              <a:rPr lang="en-US" dirty="0" smtClean="0"/>
              <a:t>Test on Hall D or DAQ cluster</a:t>
            </a:r>
          </a:p>
          <a:p>
            <a:r>
              <a:rPr lang="en-US" dirty="0" smtClean="0"/>
              <a:t>Discussion with HPC/IT</a:t>
            </a:r>
          </a:p>
          <a:p>
            <a:pPr lvl="1"/>
            <a:r>
              <a:rPr lang="en-US" dirty="0" smtClean="0"/>
              <a:t>Current 5000 cores</a:t>
            </a:r>
          </a:p>
          <a:p>
            <a:pPr lvl="1"/>
            <a:r>
              <a:rPr lang="en-US" dirty="0" smtClean="0"/>
              <a:t>Upgrade to 10000 cores  ( 170 $ per cores currently )</a:t>
            </a:r>
          </a:p>
          <a:p>
            <a:pPr lvl="1"/>
            <a:r>
              <a:rPr lang="en-US" dirty="0" smtClean="0"/>
              <a:t>Seems reasonable to expect 20000 cores by 2023 ( operation upgrade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91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2.5 to 10 </a:t>
            </a:r>
            <a:r>
              <a:rPr lang="en-US" dirty="0" err="1"/>
              <a:t>ms</a:t>
            </a:r>
            <a:r>
              <a:rPr lang="en-US" dirty="0"/>
              <a:t> for tracking using </a:t>
            </a:r>
            <a:r>
              <a:rPr lang="en-US" dirty="0" err="1"/>
              <a:t>Kalman</a:t>
            </a:r>
            <a:r>
              <a:rPr lang="en-US" dirty="0"/>
              <a:t> Filter ( preliminary ) </a:t>
            </a:r>
            <a:endParaRPr lang="en-US" dirty="0" smtClean="0"/>
          </a:p>
          <a:p>
            <a:r>
              <a:rPr lang="en-US" dirty="0" smtClean="0"/>
              <a:t>PVDIS </a:t>
            </a:r>
            <a:r>
              <a:rPr lang="en-US" dirty="0"/>
              <a:t>: 20 KHz </a:t>
            </a:r>
          </a:p>
          <a:p>
            <a:pPr marL="0" indent="0">
              <a:buNone/>
            </a:pPr>
            <a:r>
              <a:rPr lang="en-US" dirty="0" smtClean="0"/>
              <a:t>200 </a:t>
            </a:r>
            <a:r>
              <a:rPr lang="en-US" dirty="0"/>
              <a:t>cores per </a:t>
            </a:r>
            <a:r>
              <a:rPr lang="en-US" dirty="0" smtClean="0"/>
              <a:t>sector</a:t>
            </a:r>
          </a:p>
          <a:p>
            <a:pPr marL="0" indent="0">
              <a:buNone/>
            </a:pPr>
            <a:r>
              <a:rPr lang="en-US" dirty="0" smtClean="0"/>
              <a:t>6000 </a:t>
            </a:r>
            <a:r>
              <a:rPr lang="en-US" dirty="0"/>
              <a:t>cores total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SIDIS </a:t>
            </a:r>
          </a:p>
          <a:p>
            <a:pPr lvl="1"/>
            <a:r>
              <a:rPr lang="en-US" dirty="0" smtClean="0"/>
              <a:t>20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4</a:t>
            </a:r>
            <a:r>
              <a:rPr lang="en-US" dirty="0" smtClean="0"/>
              <a:t>000 </a:t>
            </a:r>
            <a:r>
              <a:rPr lang="en-US" dirty="0"/>
              <a:t>cores for </a:t>
            </a:r>
            <a:r>
              <a:rPr lang="en-US" dirty="0" smtClean="0"/>
              <a:t>200 </a:t>
            </a:r>
            <a:r>
              <a:rPr lang="en-US" dirty="0"/>
              <a:t>KHz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L3 trigger (2c1)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18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L3 trigger (2c1)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Discussed with HPC and IT</a:t>
            </a:r>
          </a:p>
          <a:p>
            <a:pPr lvl="1"/>
            <a:r>
              <a:rPr lang="en-US" dirty="0" smtClean="0"/>
              <a:t>Network upgrade : </a:t>
            </a:r>
          </a:p>
          <a:p>
            <a:pPr lvl="2"/>
            <a:r>
              <a:rPr lang="en-US" dirty="0" smtClean="0"/>
              <a:t>Current : 2 x 10 </a:t>
            </a:r>
            <a:r>
              <a:rPr lang="en-US" dirty="0" err="1" smtClean="0"/>
              <a:t>Gbit</a:t>
            </a:r>
            <a:r>
              <a:rPr lang="en-US" dirty="0" smtClean="0"/>
              <a:t> /s = 2 * 1.2 GB/s from counting house to Computer center</a:t>
            </a:r>
          </a:p>
          <a:p>
            <a:pPr lvl="2"/>
            <a:r>
              <a:rPr lang="en-US" dirty="0" smtClean="0"/>
              <a:t>Can be upgrade to 2x40 </a:t>
            </a:r>
            <a:r>
              <a:rPr lang="en-US" dirty="0" err="1" smtClean="0"/>
              <a:t>Gbit</a:t>
            </a:r>
            <a:r>
              <a:rPr lang="en-US" dirty="0" smtClean="0"/>
              <a:t>/s = 10 GB/s when cost go down ( ~5 years )</a:t>
            </a:r>
          </a:p>
          <a:p>
            <a:pPr lvl="1"/>
            <a:r>
              <a:rPr lang="en-US" dirty="0" smtClean="0"/>
              <a:t>Tape SILO TS3500</a:t>
            </a:r>
          </a:p>
          <a:p>
            <a:pPr lvl="2"/>
            <a:r>
              <a:rPr lang="en-US" dirty="0" smtClean="0"/>
              <a:t>16 drives : </a:t>
            </a:r>
          </a:p>
          <a:p>
            <a:pPr lvl="3"/>
            <a:r>
              <a:rPr lang="en-US" dirty="0" smtClean="0"/>
              <a:t>6 LTO6  200MB/sx6 + LTO7 300 MB/sx8 </a:t>
            </a:r>
            <a:r>
              <a:rPr lang="en-US" dirty="0"/>
              <a:t>=</a:t>
            </a:r>
            <a:r>
              <a:rPr lang="en-US" dirty="0" smtClean="0"/>
              <a:t> 3.6 GB/s</a:t>
            </a:r>
          </a:p>
          <a:p>
            <a:pPr lvl="3"/>
            <a:r>
              <a:rPr lang="en-US" dirty="0" smtClean="0"/>
              <a:t>LTO7 300 MB/s x16 -&gt; 4.8 GB/s</a:t>
            </a:r>
          </a:p>
          <a:p>
            <a:pPr lvl="3"/>
            <a:r>
              <a:rPr lang="en-US" dirty="0" smtClean="0"/>
              <a:t>LTO8  472 MB/sx16 -&gt; 7.5 GB/s</a:t>
            </a:r>
          </a:p>
          <a:p>
            <a:pPr lvl="2"/>
            <a:r>
              <a:rPr lang="en-US" dirty="0" smtClean="0"/>
              <a:t>Could add second library  (150 K$ and each drive 28 K$ )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L3 could be located in CC and dynamically allocated ( free ! 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Need to let IT know the requirements, could invest yearly, need about 2000  today cores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82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107950"/>
            <a:ext cx="8229600" cy="1143000"/>
          </a:xfrm>
        </p:spPr>
        <p:txBody>
          <a:bodyPr/>
          <a:lstStyle/>
          <a:p>
            <a:r>
              <a:rPr lang="en-US" dirty="0" smtClean="0"/>
              <a:t>LTO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www.lto.org/wp-content/uploads/2014/06/LTO7_2C_10GenChart_0815_HPE_CMY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9772650" cy="486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61722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Bottomline</a:t>
            </a:r>
            <a:r>
              <a:rPr lang="en-US" dirty="0"/>
              <a:t> : 3 GB/s is reasonable by 2020, L3 farm optional</a:t>
            </a:r>
          </a:p>
        </p:txBody>
      </p:sp>
    </p:spTree>
    <p:extLst>
      <p:ext uri="{BB962C8B-B14F-4D97-AF65-F5344CB8AC3E}">
        <p14:creationId xmlns:p14="http://schemas.microsoft.com/office/powerpoint/2010/main" val="334659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Dead time correction PVDIS 1b.2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with small scale setup ( Compton )</a:t>
            </a:r>
            <a:endParaRPr lang="en-US" dirty="0"/>
          </a:p>
          <a:p>
            <a:r>
              <a:rPr lang="en-US" dirty="0" smtClean="0"/>
              <a:t>Simulation </a:t>
            </a:r>
            <a:endParaRPr lang="en-US" dirty="0"/>
          </a:p>
          <a:p>
            <a:r>
              <a:rPr lang="en-US" dirty="0" smtClean="0"/>
              <a:t>Discuss with DAQ group for particular features needed</a:t>
            </a:r>
          </a:p>
          <a:p>
            <a:pPr lvl="1"/>
            <a:r>
              <a:rPr lang="en-US" dirty="0" smtClean="0"/>
              <a:t>Example : helicity gated </a:t>
            </a:r>
            <a:r>
              <a:rPr lang="en-US" dirty="0" err="1" smtClean="0"/>
              <a:t>deadtimes</a:t>
            </a:r>
            <a:endParaRPr lang="en-US" dirty="0" smtClean="0"/>
          </a:p>
          <a:p>
            <a:r>
              <a:rPr lang="en-US" dirty="0" smtClean="0"/>
              <a:t>Rework CDR to add parity specific electronics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3"/>
                </a:solidFill>
              </a:rPr>
              <a:t>Need to write a separate document about DAQ requirements for DAQ group, Electronics group and potential collaborators on electronics (</a:t>
            </a:r>
            <a:r>
              <a:rPr lang="en-US" dirty="0" err="1" smtClean="0">
                <a:solidFill>
                  <a:schemeClr val="accent3"/>
                </a:solidFill>
              </a:rPr>
              <a:t>Saclay</a:t>
            </a:r>
            <a:r>
              <a:rPr lang="en-US" dirty="0" smtClean="0">
                <a:solidFill>
                  <a:schemeClr val="accent3"/>
                </a:solidFill>
              </a:rPr>
              <a:t>)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99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 costs (2c2)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986863"/>
              </p:ext>
            </p:extLst>
          </p:nvPr>
        </p:nvGraphicFramePr>
        <p:xfrm>
          <a:off x="632012" y="1283449"/>
          <a:ext cx="11147609" cy="3431987"/>
        </p:xfrm>
        <a:graphic>
          <a:graphicData uri="http://schemas.openxmlformats.org/drawingml/2006/table">
            <a:tbl>
              <a:tblPr/>
              <a:tblGrid>
                <a:gridCol w="13310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42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23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55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87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87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8233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272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7833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4872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998293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998293">
                  <a:extLst>
                    <a:ext uri="{9D8B030D-6E8A-4147-A177-3AD203B41FA5}">
                      <a16:colId xmlns="" xmlns:a16="http://schemas.microsoft.com/office/drawing/2014/main" val="3407303632"/>
                    </a:ext>
                  </a:extLst>
                </a:gridCol>
                <a:gridCol w="998293">
                  <a:extLst>
                    <a:ext uri="{9D8B030D-6E8A-4147-A177-3AD203B41FA5}">
                      <a16:colId xmlns="" xmlns:a16="http://schemas.microsoft.com/office/drawing/2014/main" val="1800453717"/>
                    </a:ext>
                  </a:extLst>
                </a:gridCol>
              </a:tblGrid>
              <a:tr h="490283">
                <a:tc>
                  <a:txBody>
                    <a:bodyPr/>
                    <a:lstStyle/>
                    <a:p>
                      <a:pPr rtl="0" fontAlgn="b"/>
                      <a:endParaRPr lang="en-US" sz="1100" dirty="0">
                        <a:effectLst/>
                      </a:endParaRP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Days</a:t>
                      </a:r>
                    </a:p>
                  </a:txBody>
                  <a:tcPr marL="11641" marR="11641" marT="0" marB="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Data rate</a:t>
                      </a:r>
                    </a:p>
                  </a:txBody>
                  <a:tcPr marL="11641" marR="11641" marT="0" marB="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Seconds</a:t>
                      </a:r>
                    </a:p>
                  </a:txBody>
                  <a:tcPr marL="11641" marR="11641" marT="0" marB="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Total data TB</a:t>
                      </a:r>
                    </a:p>
                  </a:txBody>
                  <a:tcPr marL="11641" marR="11641" marT="0" marB="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Double</a:t>
                      </a:r>
                    </a:p>
                  </a:txBody>
                  <a:tcPr marL="11641" marR="11641" marT="0" marB="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 smtClean="0">
                          <a:effectLst/>
                        </a:rPr>
                        <a:t>LTO5 </a:t>
                      </a:r>
                      <a:r>
                        <a:rPr lang="en-US" sz="1100" dirty="0">
                          <a:effectLst/>
                        </a:rPr>
                        <a:t>in </a:t>
                      </a:r>
                      <a:r>
                        <a:rPr lang="en-US" sz="1100" dirty="0" smtClean="0">
                          <a:effectLst/>
                        </a:rPr>
                        <a:t>$</a:t>
                      </a:r>
                    </a:p>
                    <a:p>
                      <a:pPr algn="ctr" rtl="0" fontAlgn="b"/>
                      <a:r>
                        <a:rPr lang="en-US" sz="1100" dirty="0" smtClean="0">
                          <a:effectLst/>
                        </a:rPr>
                        <a:t>2010</a:t>
                      </a:r>
                      <a:endParaRPr lang="en-US" sz="1100" dirty="0">
                        <a:effectLst/>
                      </a:endParaRPr>
                    </a:p>
                  </a:txBody>
                  <a:tcPr marL="11641" marR="11641" marT="0" marB="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 smtClean="0">
                          <a:effectLst/>
                        </a:rPr>
                        <a:t>LTO6 </a:t>
                      </a:r>
                      <a:r>
                        <a:rPr lang="en-US" sz="1100" dirty="0">
                          <a:effectLst/>
                        </a:rPr>
                        <a:t>in </a:t>
                      </a:r>
                      <a:r>
                        <a:rPr lang="en-US" sz="1100" dirty="0" smtClean="0">
                          <a:effectLst/>
                        </a:rPr>
                        <a:t>$</a:t>
                      </a:r>
                    </a:p>
                    <a:p>
                      <a:pPr algn="ctr" rtl="0" fontAlgn="b"/>
                      <a:r>
                        <a:rPr lang="en-US" sz="1100" dirty="0" smtClean="0">
                          <a:effectLst/>
                        </a:rPr>
                        <a:t>2012</a:t>
                      </a:r>
                    </a:p>
                  </a:txBody>
                  <a:tcPr marL="11641" marR="11641" marT="0" marB="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LTO7 in $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2015</a:t>
                      </a:r>
                    </a:p>
                  </a:txBody>
                  <a:tcPr marL="11641" marR="11641" marT="0" marB="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LTO8 in $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2018</a:t>
                      </a:r>
                    </a:p>
                  </a:txBody>
                  <a:tcPr marL="11641" marR="11641" marT="0" marB="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LTO9 in $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2020</a:t>
                      </a:r>
                    </a:p>
                  </a:txBody>
                  <a:tcPr marL="11641" marR="11641" marT="0" marB="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LTO10 in $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effectLst/>
                        </a:rPr>
                        <a:t>2023</a:t>
                      </a:r>
                      <a:endParaRPr lang="en-US" sz="1100" dirty="0" smtClean="0">
                        <a:effectLst/>
                      </a:endParaRPr>
                    </a:p>
                  </a:txBody>
                  <a:tcPr marL="11641" marR="11641" marT="0" marB="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71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E12-11-108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Pol proton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120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250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10368000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2592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5184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259200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155520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62208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30375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15552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8100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71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E12-12-006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J/Psi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60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250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5184000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1296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2592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129600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77760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31104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15187.5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7776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4050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771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E12-10-006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Transv. Pol. 3He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90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250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7776000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1944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3888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194400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116640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46656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22781.25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11664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6075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771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E12-11-007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Long. Pol. 3 He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35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250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3024000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756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1512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75600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45360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18144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8859.375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4536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2362.5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771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E12-10-007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PVDIS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169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250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14601600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3650.4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7300.8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365040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219024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87609.6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42778.125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21902.4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11407.5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7713"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Total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474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40953600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10238.4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20476.8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1023840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614304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245721.6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119981.25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61430.4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31995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771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Actual days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Actual years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Time in s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Per year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394200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236520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94608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46195.3125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23652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12318.75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771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948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2.60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474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40953600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1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1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1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1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1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1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1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5257800"/>
            <a:ext cx="678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About 17K$ per PB, 11K$ per PB for tapes about 250 K</a:t>
            </a:r>
            <a:r>
              <a:rPr lang="en-US"/>
              <a:t>$ for 20 PB</a:t>
            </a:r>
            <a:endParaRPr lang="en-US" dirty="0"/>
          </a:p>
          <a:p>
            <a:r>
              <a:rPr lang="en-US" dirty="0"/>
              <a:t>Cynthia would like about 70 K$ per year in tape ( 50 K$ per year at 250 MB/s), but 300 K$ is not unreasonable if planned in advance</a:t>
            </a:r>
          </a:p>
          <a:p>
            <a:r>
              <a:rPr lang="en-US" dirty="0"/>
              <a:t>Numbers don’t include compression ( </a:t>
            </a:r>
            <a:r>
              <a:rPr lang="en-US" dirty="0" err="1"/>
              <a:t>additionnal</a:t>
            </a:r>
            <a:r>
              <a:rPr lang="en-US" dirty="0"/>
              <a:t> factor of 2 )</a:t>
            </a:r>
          </a:p>
          <a:p>
            <a:r>
              <a:rPr lang="en-US" dirty="0"/>
              <a:t>Expected to go down by a factor 5 by 2020</a:t>
            </a:r>
          </a:p>
        </p:txBody>
      </p:sp>
    </p:spTree>
    <p:extLst>
      <p:ext uri="{BB962C8B-B14F-4D97-AF65-F5344CB8AC3E}">
        <p14:creationId xmlns:p14="http://schemas.microsoft.com/office/powerpoint/2010/main" val="718608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881" y="0"/>
            <a:ext cx="10515600" cy="1325563"/>
          </a:xfrm>
        </p:spPr>
        <p:txBody>
          <a:bodyPr/>
          <a:lstStyle/>
          <a:p>
            <a:r>
              <a:rPr lang="en-US" dirty="0" smtClean="0"/>
              <a:t>Updated realistic ( not crazy) data rates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084290"/>
              </p:ext>
            </p:extLst>
          </p:nvPr>
        </p:nvGraphicFramePr>
        <p:xfrm>
          <a:off x="514348" y="961230"/>
          <a:ext cx="11308557" cy="4986571"/>
        </p:xfrm>
        <a:graphic>
          <a:graphicData uri="http://schemas.openxmlformats.org/drawingml/2006/table">
            <a:tbl>
              <a:tblPr/>
              <a:tblGrid>
                <a:gridCol w="1037482"/>
                <a:gridCol w="1443829"/>
                <a:gridCol w="613844"/>
                <a:gridCol w="700299"/>
                <a:gridCol w="622489"/>
                <a:gridCol w="734885"/>
                <a:gridCol w="501449"/>
                <a:gridCol w="734885"/>
                <a:gridCol w="769467"/>
                <a:gridCol w="1037482"/>
                <a:gridCol w="1037482"/>
                <a:gridCol w="1037482"/>
                <a:gridCol w="1037482"/>
              </a:tblGrid>
              <a:tr h="173859">
                <a:tc>
                  <a:txBody>
                    <a:bodyPr/>
                    <a:lstStyle/>
                    <a:p>
                      <a:pPr rtl="0" fontAlgn="b"/>
                      <a:endParaRPr lang="en-US" sz="1400" dirty="0">
                        <a:effectLst/>
                      </a:endParaRP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2010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2012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2015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2018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2020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2023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579"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Days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Data rate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Seconds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Total data TB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Double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DLO5 in $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DLO6 in $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DLO7 in $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DLO8 in $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LTO 9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LTO10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5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E12-11-108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Pol proton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120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300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10368000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3110.4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6220.8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311040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186624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74649.6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36450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18662.4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9720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5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E12-12-006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J/Psi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60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3000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5184000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15552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31104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1555200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933120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373248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182250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93312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48600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5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E12-10-006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Transv. Pol. 3He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90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3000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7776000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23328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46656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2332800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1399680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559872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273375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139968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72900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5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E12-11-007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Long. Pol. 3 He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35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3000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3024000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9072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18144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907200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544320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217728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106312.5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54432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28350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5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E12-10-007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PVDIS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169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3000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14601600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43804.8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87609.6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4380480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2628288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1051315.2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513337.5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262828.8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136890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438"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Total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474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40953600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94867.2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189734.4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9486720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5692032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2276812.8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1111725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569203.2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296460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15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Actual days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Actual years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Time in s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Per year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3652587.342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2191552.405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876620.962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428037.5791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219155.2405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114143.3544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771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948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2.60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474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40953600</a:t>
                      </a: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 dirty="0">
                        <a:effectLst/>
                      </a:endParaRPr>
                    </a:p>
                  </a:txBody>
                  <a:tcPr marL="10792" marR="10792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50444" y="6265069"/>
            <a:ext cx="452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300 K$ of tape over 3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04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95401"/>
            <a:ext cx="8229600" cy="4525963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dirty="0" smtClean="0"/>
              <a:t>GEM occupancies and digitization SIDIS for event size, occupancy and tracking </a:t>
            </a:r>
            <a:r>
              <a:rPr lang="en-US" dirty="0"/>
              <a:t>(</a:t>
            </a:r>
            <a:r>
              <a:rPr lang="en-US" dirty="0">
                <a:solidFill>
                  <a:schemeClr val="accent3"/>
                </a:solidFill>
              </a:rPr>
              <a:t>Ole, </a:t>
            </a:r>
            <a:r>
              <a:rPr lang="en-US" dirty="0" err="1">
                <a:solidFill>
                  <a:schemeClr val="accent3"/>
                </a:solidFill>
              </a:rPr>
              <a:t>Zhiwen</a:t>
            </a:r>
            <a:r>
              <a:rPr lang="en-US" dirty="0">
                <a:solidFill>
                  <a:schemeClr val="accent3"/>
                </a:solidFill>
              </a:rPr>
              <a:t>, </a:t>
            </a:r>
            <a:r>
              <a:rPr lang="en-US" dirty="0" err="1" smtClean="0">
                <a:solidFill>
                  <a:schemeClr val="accent3"/>
                </a:solidFill>
              </a:rPr>
              <a:t>Weizhi</a:t>
            </a:r>
            <a:r>
              <a:rPr lang="en-US" dirty="0" smtClean="0">
                <a:solidFill>
                  <a:schemeClr val="accent3"/>
                </a:solidFill>
              </a:rPr>
              <a:t> Duke </a:t>
            </a:r>
            <a:r>
              <a:rPr lang="en-US" dirty="0" smtClean="0"/>
              <a:t>)</a:t>
            </a:r>
          </a:p>
          <a:p>
            <a:pPr marL="342900" lvl="1" indent="-342900"/>
            <a:r>
              <a:rPr lang="en-US" dirty="0" smtClean="0"/>
              <a:t>Updated trigger rates PVDIS, SIDIS</a:t>
            </a:r>
            <a:r>
              <a:rPr lang="en-US" dirty="0">
                <a:solidFill>
                  <a:schemeClr val="accent3"/>
                </a:solidFill>
              </a:rPr>
              <a:t>(</a:t>
            </a:r>
            <a:r>
              <a:rPr lang="en-US" dirty="0" err="1">
                <a:solidFill>
                  <a:schemeClr val="accent3"/>
                </a:solidFill>
              </a:rPr>
              <a:t>Zhiwen</a:t>
            </a:r>
            <a:r>
              <a:rPr lang="en-US" dirty="0">
                <a:solidFill>
                  <a:schemeClr val="accent3"/>
                </a:solidFill>
              </a:rPr>
              <a:t>, </a:t>
            </a:r>
            <a:r>
              <a:rPr lang="en-US" dirty="0" err="1" smtClean="0">
                <a:solidFill>
                  <a:schemeClr val="accent3"/>
                </a:solidFill>
              </a:rPr>
              <a:t>Rakitah</a:t>
            </a:r>
            <a:r>
              <a:rPr lang="en-US" dirty="0" smtClean="0">
                <a:solidFill>
                  <a:schemeClr val="accent3"/>
                </a:solidFill>
              </a:rPr>
              <a:t>)</a:t>
            </a:r>
            <a:endParaRPr lang="en-US" dirty="0" smtClean="0"/>
          </a:p>
          <a:p>
            <a:pPr marL="342900" lvl="1" indent="-342900"/>
            <a:r>
              <a:rPr lang="en-US" dirty="0" smtClean="0"/>
              <a:t>FADC digitization PVDIS : realistic </a:t>
            </a:r>
            <a:r>
              <a:rPr lang="en-US" dirty="0"/>
              <a:t>PID </a:t>
            </a:r>
            <a:r>
              <a:rPr lang="en-US" dirty="0" smtClean="0">
                <a:solidFill>
                  <a:schemeClr val="accent3"/>
                </a:solidFill>
              </a:rPr>
              <a:t>(?)</a:t>
            </a:r>
            <a:endParaRPr lang="en-US" dirty="0" smtClean="0"/>
          </a:p>
          <a:p>
            <a:pPr marL="342900" lvl="1" indent="-342900"/>
            <a:r>
              <a:rPr lang="en-US" dirty="0" smtClean="0"/>
              <a:t>Cerenkov simulation only timing readout no FADC</a:t>
            </a:r>
            <a:r>
              <a:rPr lang="en-US" dirty="0" smtClean="0">
                <a:solidFill>
                  <a:schemeClr val="accent3"/>
                </a:solidFill>
              </a:rPr>
              <a:t>(?)</a:t>
            </a:r>
            <a:endParaRPr lang="en-US" dirty="0" smtClean="0"/>
          </a:p>
          <a:p>
            <a:r>
              <a:rPr lang="en-US" dirty="0" smtClean="0"/>
              <a:t>Effect 1 sample vs 3 samples GEM (</a:t>
            </a:r>
            <a:r>
              <a:rPr lang="en-US" dirty="0" err="1" smtClean="0"/>
              <a:t>Weizhi</a:t>
            </a:r>
            <a:r>
              <a:rPr lang="en-US" dirty="0" smtClean="0"/>
              <a:t> ) and 20 samples vs time integral SIDIS (?)</a:t>
            </a:r>
          </a:p>
          <a:p>
            <a:r>
              <a:rPr lang="en-US" dirty="0" smtClean="0"/>
              <a:t>Full FADC trigger simulation </a:t>
            </a:r>
          </a:p>
          <a:p>
            <a:r>
              <a:rPr lang="en-US" dirty="0" smtClean="0"/>
              <a:t>MRPC simulation : response to background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needs</a:t>
            </a:r>
            <a:endParaRPr lang="en-US" dirty="0"/>
          </a:p>
        </p:txBody>
      </p:sp>
      <p:pic>
        <p:nvPicPr>
          <p:cNvPr id="17410" name="Picture 2" descr="C:\Users\camsonne\AppData\Local\Microsoft\Windows\Temporary Internet Files\Content.IE5\QJEI3AW0\Check-gre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1447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amsonne\AppData\Local\Microsoft\Windows\Temporary Internet Files\Content.IE5\QJEI3AW0\Check-gre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20574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amsonne\AppData\Local\Microsoft\Windows\Temporary Internet Files\Content.IE5\QJEI3AW0\Check-gre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700" y="3505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88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with other groups 2c3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Try collaborate with Hall D</a:t>
            </a:r>
          </a:p>
          <a:p>
            <a:endParaRPr lang="en-US" dirty="0"/>
          </a:p>
          <a:p>
            <a:r>
              <a:rPr lang="en-US" dirty="0" smtClean="0"/>
              <a:t>Constant communication with JLAB DAQ and electronics group </a:t>
            </a:r>
          </a:p>
          <a:p>
            <a:endParaRPr lang="en-US" dirty="0"/>
          </a:p>
          <a:p>
            <a:r>
              <a:rPr lang="en-US" dirty="0" smtClean="0"/>
              <a:t>Hall C, SBS interested in using VETROC for logic and readout</a:t>
            </a:r>
          </a:p>
          <a:p>
            <a:r>
              <a:rPr lang="en-US" dirty="0" smtClean="0"/>
              <a:t>check experience with APV and FADC from HPS and PRAD </a:t>
            </a:r>
          </a:p>
          <a:p>
            <a:pPr lvl="1"/>
            <a:r>
              <a:rPr lang="en-US" dirty="0" smtClean="0"/>
              <a:t>Already planning to reuse HPS trigger scheme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00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2c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534400" cy="4953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1. a)The </a:t>
            </a:r>
            <a:r>
              <a:rPr lang="en-US" u="sng" dirty="0" smtClean="0"/>
              <a:t>plans for the High Level Trigger </a:t>
            </a:r>
            <a:r>
              <a:rPr lang="en-US" dirty="0" smtClean="0"/>
              <a:t>and b) </a:t>
            </a:r>
            <a:r>
              <a:rPr lang="en-US" u="sng" dirty="0" smtClean="0"/>
              <a:t>the needs for slow control</a:t>
            </a:r>
            <a:r>
              <a:rPr lang="en-US" dirty="0" smtClean="0"/>
              <a:t> (see Brad’s talk) need to be worked out in detail and the implications for resources need to be evaluated.</a:t>
            </a:r>
          </a:p>
          <a:p>
            <a:pPr marL="0" indent="0">
              <a:buNone/>
            </a:pPr>
            <a:r>
              <a:rPr lang="en-US" dirty="0" smtClean="0"/>
              <a:t>2. The implications of the need for these resources in the context of availability of resources at the laboratory need to be understood.</a:t>
            </a:r>
          </a:p>
          <a:p>
            <a:pPr marL="0" indent="0">
              <a:buNone/>
            </a:pPr>
            <a:r>
              <a:rPr lang="en-US" dirty="0" smtClean="0"/>
              <a:t>     Counting </a:t>
            </a:r>
            <a:r>
              <a:rPr lang="en-US" dirty="0"/>
              <a:t>house network expected to be 10 GB/s</a:t>
            </a:r>
          </a:p>
          <a:p>
            <a:pPr marL="0" indent="0">
              <a:buNone/>
            </a:pPr>
            <a:r>
              <a:rPr lang="en-US" dirty="0" smtClean="0"/>
              <a:t>     Assuming </a:t>
            </a:r>
            <a:r>
              <a:rPr lang="en-US" dirty="0"/>
              <a:t>progresses : around 100 K$ / year for tape at 3 GB/s</a:t>
            </a:r>
          </a:p>
          <a:p>
            <a:pPr marL="0" indent="0">
              <a:buNone/>
            </a:pPr>
            <a:r>
              <a:rPr lang="en-US" dirty="0" smtClean="0"/>
              <a:t>     CPU </a:t>
            </a:r>
            <a:r>
              <a:rPr lang="en-US" dirty="0"/>
              <a:t>requirements about 5000 cores : can be </a:t>
            </a:r>
            <a:r>
              <a:rPr lang="en-US" dirty="0" smtClean="0"/>
              <a:t>absorbed</a:t>
            </a:r>
          </a:p>
          <a:p>
            <a:pPr marL="0" indent="0">
              <a:buNone/>
            </a:pPr>
            <a:r>
              <a:rPr lang="en-US" dirty="0" smtClean="0"/>
              <a:t>3. Closer communication with the other JLab experiments and the JLab computing center is strongly encouraged.</a:t>
            </a:r>
          </a:p>
          <a:p>
            <a:pPr marL="0" indent="0">
              <a:buNone/>
            </a:pPr>
            <a:r>
              <a:rPr lang="en-US" dirty="0" smtClean="0"/>
              <a:t>DAQ, Fast electronics, Hall D</a:t>
            </a:r>
          </a:p>
          <a:p>
            <a:pPr marL="0" indent="0">
              <a:buNone/>
            </a:pPr>
            <a:r>
              <a:rPr lang="en-US" dirty="0" smtClean="0"/>
              <a:t>4. Having a functional simulation and reconstruction routines as soon as possible should be a high priority in the software effort. Such software will pay off many times over in experimental design and avoiding pitfalls. ( </a:t>
            </a:r>
            <a:r>
              <a:rPr lang="en-US" dirty="0" err="1" smtClean="0"/>
              <a:t>Ole’s</a:t>
            </a:r>
            <a:r>
              <a:rPr lang="en-US" dirty="0" smtClean="0"/>
              <a:t> talk )</a:t>
            </a:r>
          </a:p>
          <a:p>
            <a:endParaRPr lang="en-US" dirty="0"/>
          </a:p>
        </p:txBody>
      </p:sp>
      <p:pic>
        <p:nvPicPr>
          <p:cNvPr id="16386" name="Picture 2" descr="C:\Users\camsonne\AppData\Local\Microsoft\Windows\Temporary Internet Files\Content.IE5\QJEI3AW0\Check-gre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6502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amsonne\AppData\Local\Microsoft\Windows\Temporary Internet Files\Content.IE5\QJEI3AW0\Check-gre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3810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amsonne\AppData\Local\Microsoft\Windows\Temporary Internet Files\Content.IE5\QJEI3AW0\Check-gre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7479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amsonne\AppData\Local\Microsoft\Windows\Temporary Internet Files\Content.IE5\QJEI3AW0\Check-gre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6743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127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going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SBS</a:t>
            </a:r>
          </a:p>
          <a:p>
            <a:pPr lvl="1"/>
            <a:r>
              <a:rPr lang="en-US" dirty="0" smtClean="0"/>
              <a:t>MPD optical readout</a:t>
            </a:r>
          </a:p>
          <a:p>
            <a:pPr lvl="1"/>
            <a:r>
              <a:rPr lang="en-US" dirty="0" smtClean="0"/>
              <a:t>SSP data reduction</a:t>
            </a:r>
          </a:p>
          <a:p>
            <a:pPr lvl="1"/>
            <a:r>
              <a:rPr lang="en-US" dirty="0" smtClean="0"/>
              <a:t>HCAL FADC trigger with VTP</a:t>
            </a:r>
          </a:p>
          <a:p>
            <a:pPr lvl="1"/>
            <a:r>
              <a:rPr lang="en-US" dirty="0" smtClean="0"/>
              <a:t>VTP readout</a:t>
            </a:r>
          </a:p>
          <a:p>
            <a:pPr lvl="1"/>
            <a:endParaRPr lang="en-US" dirty="0"/>
          </a:p>
          <a:p>
            <a:r>
              <a:rPr lang="en-US" dirty="0" smtClean="0"/>
              <a:t>Compton</a:t>
            </a:r>
          </a:p>
          <a:p>
            <a:pPr lvl="1"/>
            <a:r>
              <a:rPr lang="en-US" dirty="0" smtClean="0"/>
              <a:t>Systematic on dead time correction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SoLID</a:t>
            </a:r>
            <a:r>
              <a:rPr lang="en-US" dirty="0" smtClean="0"/>
              <a:t> ( when </a:t>
            </a:r>
            <a:r>
              <a:rPr lang="en-US" dirty="0" err="1" smtClean="0"/>
              <a:t>preRD</a:t>
            </a:r>
            <a:r>
              <a:rPr lang="en-US" dirty="0" smtClean="0"/>
              <a:t> )</a:t>
            </a:r>
          </a:p>
          <a:p>
            <a:pPr lvl="1"/>
            <a:r>
              <a:rPr lang="en-US" dirty="0" smtClean="0"/>
              <a:t>Test stand</a:t>
            </a:r>
          </a:p>
          <a:p>
            <a:pPr lvl="1"/>
            <a:r>
              <a:rPr lang="en-US" dirty="0" smtClean="0"/>
              <a:t>Trigger programming and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4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Compton </a:t>
            </a:r>
            <a:r>
              <a:rPr lang="en-US" dirty="0" err="1" smtClean="0"/>
              <a:t>deadtime</a:t>
            </a:r>
            <a:r>
              <a:rPr lang="en-US" dirty="0" smtClean="0"/>
              <a:t> measurement setup ( 3 months )</a:t>
            </a:r>
          </a:p>
          <a:p>
            <a:pPr lvl="1"/>
            <a:r>
              <a:rPr lang="en-US" dirty="0" smtClean="0"/>
              <a:t>High statistics to measure ppm level asymmetry</a:t>
            </a:r>
          </a:p>
          <a:p>
            <a:pPr lvl="1"/>
            <a:r>
              <a:rPr lang="en-US" dirty="0" smtClean="0"/>
              <a:t>Improve </a:t>
            </a:r>
            <a:r>
              <a:rPr lang="en-US" dirty="0" err="1" smtClean="0"/>
              <a:t>deadtime</a:t>
            </a:r>
            <a:r>
              <a:rPr lang="en-US" dirty="0" smtClean="0"/>
              <a:t> measurement ( dead time from scaler )</a:t>
            </a:r>
          </a:p>
          <a:p>
            <a:endParaRPr lang="en-US" dirty="0" smtClean="0"/>
          </a:p>
          <a:p>
            <a:r>
              <a:rPr lang="en-US" dirty="0" smtClean="0"/>
              <a:t>SoLID trigger implementation ( electronics groups when done with SBS ~ March )</a:t>
            </a:r>
          </a:p>
          <a:p>
            <a:endParaRPr lang="en-US" dirty="0" smtClean="0"/>
          </a:p>
          <a:p>
            <a:r>
              <a:rPr lang="en-US" dirty="0" smtClean="0"/>
              <a:t>Test stand if </a:t>
            </a:r>
            <a:r>
              <a:rPr lang="en-US" dirty="0" err="1" smtClean="0"/>
              <a:t>preRD</a:t>
            </a:r>
            <a:r>
              <a:rPr lang="en-US" dirty="0" smtClean="0"/>
              <a:t> ( SBS can give preliminary results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995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term plan On going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SBS</a:t>
            </a:r>
          </a:p>
          <a:p>
            <a:pPr lvl="1"/>
            <a:r>
              <a:rPr lang="en-US" dirty="0" smtClean="0"/>
              <a:t>MPD optical readout 3 months </a:t>
            </a:r>
            <a:r>
              <a:rPr lang="en-US" dirty="0"/>
              <a:t>March 2017 </a:t>
            </a:r>
            <a:r>
              <a:rPr lang="en-US" dirty="0" smtClean="0"/>
              <a:t>(Ben </a:t>
            </a:r>
            <a:r>
              <a:rPr lang="en-US" dirty="0" err="1"/>
              <a:t>Raydo</a:t>
            </a:r>
            <a:r>
              <a:rPr lang="en-US" dirty="0"/>
              <a:t>, Alexandre </a:t>
            </a:r>
            <a:r>
              <a:rPr lang="en-US" dirty="0" err="1" smtClean="0"/>
              <a:t>Camsonne</a:t>
            </a:r>
            <a:r>
              <a:rPr lang="en-US" dirty="0" smtClean="0"/>
              <a:t>, UVA, INFN)</a:t>
            </a:r>
          </a:p>
          <a:p>
            <a:pPr lvl="1"/>
            <a:r>
              <a:rPr lang="en-US" dirty="0" smtClean="0"/>
              <a:t>SSP data reduction 6 months to 1 year </a:t>
            </a:r>
            <a:r>
              <a:rPr lang="en-US" dirty="0"/>
              <a:t>September 2017 (Ben </a:t>
            </a:r>
            <a:r>
              <a:rPr lang="en-US" dirty="0" err="1"/>
              <a:t>Raydo</a:t>
            </a:r>
            <a:r>
              <a:rPr lang="en-US" dirty="0"/>
              <a:t>, Alexandre </a:t>
            </a:r>
            <a:r>
              <a:rPr lang="en-US" dirty="0" err="1"/>
              <a:t>Camsonne</a:t>
            </a:r>
            <a:r>
              <a:rPr lang="en-US"/>
              <a:t>, UVA, INFN</a:t>
            </a:r>
            <a:r>
              <a:rPr lang="en-US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HCAL FADC trigger with VTP 6 months Mid 2017 ( Ben </a:t>
            </a:r>
            <a:r>
              <a:rPr lang="en-US" dirty="0" err="1" smtClean="0"/>
              <a:t>Raydo</a:t>
            </a:r>
            <a:r>
              <a:rPr lang="en-US" dirty="0" smtClean="0"/>
              <a:t>, Alexandre </a:t>
            </a:r>
            <a:r>
              <a:rPr lang="en-US" dirty="0" err="1" smtClean="0"/>
              <a:t>Camsonne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VTP readout 6 months Mid 2017 ( Ben </a:t>
            </a:r>
            <a:r>
              <a:rPr lang="en-US" dirty="0" err="1" smtClean="0"/>
              <a:t>Raydo</a:t>
            </a:r>
            <a:r>
              <a:rPr lang="en-US" dirty="0" smtClean="0"/>
              <a:t>, Bryan </a:t>
            </a:r>
            <a:r>
              <a:rPr lang="en-US" dirty="0" err="1" smtClean="0"/>
              <a:t>Moffit</a:t>
            </a:r>
            <a:r>
              <a:rPr lang="en-US" dirty="0" smtClean="0"/>
              <a:t> )</a:t>
            </a:r>
          </a:p>
          <a:p>
            <a:pPr lvl="1"/>
            <a:r>
              <a:rPr lang="en-US" dirty="0" err="1" smtClean="0"/>
              <a:t>Deadtime</a:t>
            </a:r>
            <a:r>
              <a:rPr lang="en-US" dirty="0" smtClean="0"/>
              <a:t> studies, readout optimization ( Bob Michaels )</a:t>
            </a:r>
          </a:p>
          <a:p>
            <a:pPr lvl="1"/>
            <a:endParaRPr lang="en-US" dirty="0"/>
          </a:p>
          <a:p>
            <a:r>
              <a:rPr lang="en-US" dirty="0" smtClean="0"/>
              <a:t>Compton</a:t>
            </a:r>
          </a:p>
          <a:p>
            <a:pPr lvl="1"/>
            <a:r>
              <a:rPr lang="en-US" dirty="0" smtClean="0"/>
              <a:t>Systematic on dead time correction ( Bob Michaels, ? Lost students )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SoLID</a:t>
            </a:r>
            <a:r>
              <a:rPr lang="en-US" dirty="0" smtClean="0"/>
              <a:t> ( when </a:t>
            </a:r>
            <a:r>
              <a:rPr lang="en-US" dirty="0" err="1" smtClean="0"/>
              <a:t>preRD</a:t>
            </a:r>
            <a:r>
              <a:rPr lang="en-US" dirty="0" smtClean="0"/>
              <a:t> )</a:t>
            </a:r>
          </a:p>
          <a:p>
            <a:pPr lvl="1"/>
            <a:r>
              <a:rPr lang="en-US" dirty="0" smtClean="0"/>
              <a:t>Test stand</a:t>
            </a:r>
          </a:p>
          <a:p>
            <a:pPr lvl="1"/>
            <a:r>
              <a:rPr lang="en-US" dirty="0" smtClean="0"/>
              <a:t>Trigger programming and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274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19200"/>
            <a:ext cx="84582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 results from Simulation</a:t>
            </a:r>
          </a:p>
          <a:p>
            <a:pPr lvl="1"/>
            <a:r>
              <a:rPr lang="en-US" dirty="0" smtClean="0"/>
              <a:t>PVDIS rate lower 12KHz, not an issue</a:t>
            </a:r>
          </a:p>
          <a:p>
            <a:pPr lvl="1"/>
            <a:r>
              <a:rPr lang="en-US" dirty="0" smtClean="0"/>
              <a:t>SIDIS :</a:t>
            </a:r>
          </a:p>
          <a:p>
            <a:pPr lvl="2"/>
            <a:r>
              <a:rPr lang="en-US" dirty="0" smtClean="0"/>
              <a:t>1 sample GEM readout seems to work and with occupancies similar to PVDIS data rate</a:t>
            </a:r>
          </a:p>
          <a:p>
            <a:r>
              <a:rPr lang="en-US" dirty="0" smtClean="0"/>
              <a:t>Up to 3 GB/s most likely can be handled by SILO, L3 most likely not required and could be available mostly for free ( optimize tape cost vs CPU investment )</a:t>
            </a:r>
          </a:p>
          <a:p>
            <a:pPr lvl="1"/>
            <a:r>
              <a:rPr lang="en-US" dirty="0" smtClean="0"/>
              <a:t>To do :</a:t>
            </a:r>
          </a:p>
          <a:p>
            <a:pPr lvl="2"/>
            <a:r>
              <a:rPr lang="en-US" dirty="0" smtClean="0"/>
              <a:t>TOF background</a:t>
            </a:r>
          </a:p>
          <a:p>
            <a:pPr lvl="2"/>
            <a:r>
              <a:rPr lang="en-US" dirty="0" smtClean="0"/>
              <a:t>Need to check J/Psi and TCS occupancies, rates and efficiencies</a:t>
            </a:r>
          </a:p>
          <a:p>
            <a:r>
              <a:rPr lang="en-US" dirty="0" smtClean="0"/>
              <a:t>PVDIS </a:t>
            </a:r>
            <a:r>
              <a:rPr lang="en-US" dirty="0" err="1" smtClean="0"/>
              <a:t>deadtime</a:t>
            </a:r>
            <a:r>
              <a:rPr lang="en-US" dirty="0" smtClean="0"/>
              <a:t> : hardware setup, ongoing study preliminary results promising, need conclusive study with test </a:t>
            </a:r>
            <a:r>
              <a:rPr lang="en-US" dirty="0" err="1" smtClean="0"/>
              <a:t>setp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1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914400"/>
            <a:ext cx="760699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574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Dead time correction PVDIS 1b.2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5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8" y="128346"/>
            <a:ext cx="10710781" cy="68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590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8" y="0"/>
            <a:ext cx="9814560" cy="671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732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56" y="12192"/>
            <a:ext cx="8973312" cy="690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89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79" y="158496"/>
            <a:ext cx="7929753" cy="666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351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8178800" cy="615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336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Dead time correction PVDIS 1b.2</a:t>
            </a:r>
          </a:p>
        </p:txBody>
      </p:sp>
    </p:spTree>
    <p:extLst>
      <p:ext uri="{BB962C8B-B14F-4D97-AF65-F5344CB8AC3E}">
        <p14:creationId xmlns:p14="http://schemas.microsoft.com/office/powerpoint/2010/main" val="3435778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2224</Words>
  <Application>Microsoft Office PowerPoint</Application>
  <PresentationFormat>Custom</PresentationFormat>
  <Paragraphs>811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SoLID DAQ update</vt:lpstr>
      <vt:lpstr>Overview</vt:lpstr>
      <vt:lpstr>Dead time correction PVDIS 1b.2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FADC deadtime measurement</vt:lpstr>
      <vt:lpstr>Measured asymmetry</vt:lpstr>
      <vt:lpstr>Dead time modelling</vt:lpstr>
      <vt:lpstr>6 GeV PVDIS</vt:lpstr>
      <vt:lpstr>Results for 6 GeV experiment</vt:lpstr>
      <vt:lpstr>DAQ observations</vt:lpstr>
      <vt:lpstr>Recommendations 2c</vt:lpstr>
      <vt:lpstr>Data flow</vt:lpstr>
      <vt:lpstr>PVDIS electron trigger</vt:lpstr>
      <vt:lpstr>SIDIS_He3 trigger rate summary</vt:lpstr>
      <vt:lpstr>JPsi_LH2</vt:lpstr>
      <vt:lpstr>SIDIS event size</vt:lpstr>
      <vt:lpstr>J/Psi event size ( preliminary )</vt:lpstr>
      <vt:lpstr>J/Psi event size deconvoluted</vt:lpstr>
      <vt:lpstr>PVDIS GEM event size ( Ole’s occupancy )</vt:lpstr>
      <vt:lpstr>L3 farm (2c1) </vt:lpstr>
      <vt:lpstr>L3 trigger (2c1) </vt:lpstr>
      <vt:lpstr>L3 trigger (2c1) </vt:lpstr>
      <vt:lpstr>LTO timeline</vt:lpstr>
      <vt:lpstr>Tape costs (2c2)</vt:lpstr>
      <vt:lpstr>Updated realistic ( not crazy) data rates</vt:lpstr>
      <vt:lpstr>Simulations needs</vt:lpstr>
      <vt:lpstr>Communication with other groups 2c3</vt:lpstr>
      <vt:lpstr>Recommendations 2c</vt:lpstr>
      <vt:lpstr>On going work</vt:lpstr>
      <vt:lpstr>Plan</vt:lpstr>
      <vt:lpstr>Short term plan On going work</vt:lpstr>
      <vt:lpstr>Conclusion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DAQ update</dc:title>
  <dc:creator>Alexandre Camsonne</dc:creator>
  <cp:lastModifiedBy>Alexandre Camsonne</cp:lastModifiedBy>
  <cp:revision>29</cp:revision>
  <dcterms:created xsi:type="dcterms:W3CDTF">2016-12-02T14:30:26Z</dcterms:created>
  <dcterms:modified xsi:type="dcterms:W3CDTF">2016-12-03T18:53:44Z</dcterms:modified>
</cp:coreProperties>
</file>