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9" r:id="rId4"/>
    <p:sldId id="284" r:id="rId5"/>
    <p:sldId id="270" r:id="rId6"/>
    <p:sldId id="272" r:id="rId7"/>
    <p:sldId id="273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7" r:id="rId17"/>
    <p:sldId id="288" r:id="rId18"/>
    <p:sldId id="285" r:id="rId19"/>
    <p:sldId id="286" r:id="rId20"/>
    <p:sldId id="290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0" autoAdjust="0"/>
    <p:restoredTop sz="94660"/>
  </p:normalViewPr>
  <p:slideViewPr>
    <p:cSldViewPr>
      <p:cViewPr>
        <p:scale>
          <a:sx n="130" d="100"/>
          <a:sy n="130" d="100"/>
        </p:scale>
        <p:origin x="-121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7D69-0F43-46F4-A541-6CF44015AE9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60229-D50B-420A-8052-C170187B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 b="0">
              <a:latin typeface="Times" charset="0"/>
              <a:ea typeface="+mn-ea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b="0">
              <a:latin typeface="Times" charset="0"/>
              <a:ea typeface="+mn-ea"/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8588"/>
            <a:ext cx="1143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/>
          </p:cNvSpPr>
          <p:nvPr/>
        </p:nvSpPr>
        <p:spPr bwMode="auto">
          <a:xfrm>
            <a:off x="323850" y="6661150"/>
            <a:ext cx="1420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800" b="0">
                <a:latin typeface="Arial Narrow" charset="0"/>
              </a:rPr>
              <a:t>Stefan Ritt</a:t>
            </a:r>
          </a:p>
        </p:txBody>
      </p:sp>
      <p:sp>
        <p:nvSpPr>
          <p:cNvPr id="8" name="Datumsplatzhalter 3"/>
          <p:cNvSpPr>
            <a:spLocks/>
          </p:cNvSpPr>
          <p:nvPr/>
        </p:nvSpPr>
        <p:spPr bwMode="auto">
          <a:xfrm>
            <a:off x="7905750" y="6669088"/>
            <a:ext cx="914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BDD57FE2-F7BC-4A45-BF8C-7EBED6EBA941}" type="slidenum">
              <a:rPr lang="en-US" altLang="en-US" sz="800" b="0">
                <a:latin typeface="Arial Narrow" pitchFamily="34" charset="0"/>
              </a:rPr>
              <a:pPr algn="r"/>
              <a:t>‹#›</a:t>
            </a:fld>
            <a:endParaRPr lang="de-DE" altLang="en-US" sz="800" b="0">
              <a:latin typeface="Arial Narrow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/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/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/>
            </a:lvl3pPr>
            <a:lvl4pPr marL="627063" indent="-179388">
              <a:spcBef>
                <a:spcPts val="0"/>
              </a:spcBef>
              <a:tabLst/>
              <a:defRPr sz="1700"/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0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0" y="6661150"/>
            <a:ext cx="914400" cy="1968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9750" y="6661150"/>
            <a:ext cx="1420813" cy="1968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DPP Workshop PSI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918780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4610-B224-46F8-AF55-2FE36B2CF435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TOF read-out for high resolution timing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SoLID </a:t>
            </a:r>
            <a:r>
              <a:rPr lang="en-US" smtClean="0"/>
              <a:t>collaboration meeting</a:t>
            </a:r>
            <a:endParaRPr lang="en-US" dirty="0" smtClean="0"/>
          </a:p>
          <a:p>
            <a:r>
              <a:rPr lang="en-US" dirty="0" smtClean="0"/>
              <a:t>December 3</a:t>
            </a:r>
            <a:r>
              <a:rPr lang="en-US" baseline="30000" dirty="0" smtClean="0"/>
              <a:t>rd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5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Next Generation SCA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911475"/>
            <a:ext cx="3959225" cy="3038475"/>
          </a:xfrm>
        </p:spPr>
        <p:txBody>
          <a:bodyPr/>
          <a:lstStyle/>
          <a:p>
            <a:pPr marL="265113" indent="-265113">
              <a:buFontTx/>
              <a:buChar char="•"/>
            </a:pPr>
            <a:r>
              <a:rPr lang="en-US" altLang="en-US" sz="2400" smtClean="0">
                <a:sym typeface="Symbol" pitchFamily="18" charset="2"/>
              </a:rPr>
              <a:t>Low parasitic input capacitance</a:t>
            </a:r>
            <a:br>
              <a:rPr lang="en-US" altLang="en-US" sz="2400" smtClean="0">
                <a:sym typeface="Symbol" pitchFamily="18" charset="2"/>
              </a:rPr>
            </a:br>
            <a:r>
              <a:rPr lang="en-US" altLang="en-US" sz="2400" smtClean="0">
                <a:sym typeface="Symbol" pitchFamily="18" charset="2"/>
              </a:rPr>
              <a:t> High bandwidth</a:t>
            </a:r>
          </a:p>
          <a:p>
            <a:pPr marL="265113" indent="-265113">
              <a:buFontTx/>
              <a:buChar char="•"/>
            </a:pPr>
            <a:r>
              <a:rPr lang="en-US" altLang="en-US" sz="2400" smtClean="0">
                <a:sym typeface="Symbol" pitchFamily="18" charset="2"/>
              </a:rPr>
              <a:t>Large area</a:t>
            </a:r>
            <a:br>
              <a:rPr lang="en-US" altLang="en-US" sz="2400" smtClean="0">
                <a:sym typeface="Symbol" pitchFamily="18" charset="2"/>
              </a:rPr>
            </a:br>
            <a:r>
              <a:rPr lang="en-US" altLang="en-US" sz="2400" smtClean="0">
                <a:sym typeface="Symbol" pitchFamily="18" charset="2"/>
              </a:rPr>
              <a:t> low resistance bus, low</a:t>
            </a:r>
            <a:br>
              <a:rPr lang="en-US" altLang="en-US" sz="2400" smtClean="0">
                <a:sym typeface="Symbol" pitchFamily="18" charset="2"/>
              </a:rPr>
            </a:br>
            <a:r>
              <a:rPr lang="en-US" altLang="en-US" sz="2400" smtClean="0">
                <a:sym typeface="Symbol" pitchFamily="18" charset="2"/>
              </a:rPr>
              <a:t>resistance analog switches</a:t>
            </a:r>
            <a:br>
              <a:rPr lang="en-US" altLang="en-US" sz="2400" smtClean="0">
                <a:sym typeface="Symbol" pitchFamily="18" charset="2"/>
              </a:rPr>
            </a:br>
            <a:r>
              <a:rPr lang="en-US" altLang="en-US" sz="2400" smtClean="0">
                <a:sym typeface="Symbol" pitchFamily="18" charset="2"/>
              </a:rPr>
              <a:t> high bandwidth</a:t>
            </a: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3851275" y="1700213"/>
            <a:ext cx="1441450" cy="576262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305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/>
              <a:t>Short sampling depth</a:t>
            </a: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8270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77" name="Line 14"/>
          <p:cNvSpPr>
            <a:spLocks noChangeShapeType="1"/>
          </p:cNvSpPr>
          <p:nvPr/>
        </p:nvSpPr>
        <p:spPr bwMode="auto">
          <a:xfrm>
            <a:off x="468313" y="1052513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9715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6"/>
          <p:cNvSpPr>
            <a:spLocks noChangeArrowheads="1"/>
          </p:cNvSpPr>
          <p:nvPr/>
        </p:nvSpPr>
        <p:spPr bwMode="auto">
          <a:xfrm>
            <a:off x="12588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>
            <a:off x="14033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16906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>
            <a:off x="18351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Rectangle 20"/>
          <p:cNvSpPr>
            <a:spLocks noChangeArrowheads="1"/>
          </p:cNvSpPr>
          <p:nvPr/>
        </p:nvSpPr>
        <p:spPr bwMode="auto">
          <a:xfrm>
            <a:off x="21224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84" name="Line 21"/>
          <p:cNvSpPr>
            <a:spLocks noChangeShapeType="1"/>
          </p:cNvSpPr>
          <p:nvPr/>
        </p:nvSpPr>
        <p:spPr bwMode="auto">
          <a:xfrm>
            <a:off x="22669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Rectangle 22"/>
          <p:cNvSpPr>
            <a:spLocks noChangeArrowheads="1"/>
          </p:cNvSpPr>
          <p:nvPr/>
        </p:nvSpPr>
        <p:spPr bwMode="auto">
          <a:xfrm>
            <a:off x="55800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86" name="Line 24"/>
          <p:cNvSpPr>
            <a:spLocks noChangeShapeType="1"/>
          </p:cNvSpPr>
          <p:nvPr/>
        </p:nvSpPr>
        <p:spPr bwMode="auto">
          <a:xfrm>
            <a:off x="56515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Rectangle 25"/>
          <p:cNvSpPr>
            <a:spLocks noChangeArrowheads="1"/>
          </p:cNvSpPr>
          <p:nvPr/>
        </p:nvSpPr>
        <p:spPr bwMode="auto">
          <a:xfrm>
            <a:off x="57959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88" name="Line 26"/>
          <p:cNvSpPr>
            <a:spLocks noChangeShapeType="1"/>
          </p:cNvSpPr>
          <p:nvPr/>
        </p:nvSpPr>
        <p:spPr bwMode="auto">
          <a:xfrm>
            <a:off x="58674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Rectangle 27"/>
          <p:cNvSpPr>
            <a:spLocks noChangeArrowheads="1"/>
          </p:cNvSpPr>
          <p:nvPr/>
        </p:nvSpPr>
        <p:spPr bwMode="auto">
          <a:xfrm>
            <a:off x="60118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90" name="Line 28"/>
          <p:cNvSpPr>
            <a:spLocks noChangeShapeType="1"/>
          </p:cNvSpPr>
          <p:nvPr/>
        </p:nvSpPr>
        <p:spPr bwMode="auto">
          <a:xfrm>
            <a:off x="60833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Rectangle 29"/>
          <p:cNvSpPr>
            <a:spLocks noChangeArrowheads="1"/>
          </p:cNvSpPr>
          <p:nvPr/>
        </p:nvSpPr>
        <p:spPr bwMode="auto">
          <a:xfrm>
            <a:off x="62277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92" name="Line 30"/>
          <p:cNvSpPr>
            <a:spLocks noChangeShapeType="1"/>
          </p:cNvSpPr>
          <p:nvPr/>
        </p:nvSpPr>
        <p:spPr bwMode="auto">
          <a:xfrm>
            <a:off x="62992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Rectangle 31"/>
          <p:cNvSpPr>
            <a:spLocks noChangeArrowheads="1"/>
          </p:cNvSpPr>
          <p:nvPr/>
        </p:nvSpPr>
        <p:spPr bwMode="auto">
          <a:xfrm>
            <a:off x="64436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94" name="Line 32"/>
          <p:cNvSpPr>
            <a:spLocks noChangeShapeType="1"/>
          </p:cNvSpPr>
          <p:nvPr/>
        </p:nvSpPr>
        <p:spPr bwMode="auto">
          <a:xfrm>
            <a:off x="65151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Rectangle 33"/>
          <p:cNvSpPr>
            <a:spLocks noChangeArrowheads="1"/>
          </p:cNvSpPr>
          <p:nvPr/>
        </p:nvSpPr>
        <p:spPr bwMode="auto">
          <a:xfrm>
            <a:off x="66595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96" name="Line 34"/>
          <p:cNvSpPr>
            <a:spLocks noChangeShapeType="1"/>
          </p:cNvSpPr>
          <p:nvPr/>
        </p:nvSpPr>
        <p:spPr bwMode="auto">
          <a:xfrm>
            <a:off x="67310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5"/>
          <p:cNvSpPr>
            <a:spLocks noChangeArrowheads="1"/>
          </p:cNvSpPr>
          <p:nvPr/>
        </p:nvSpPr>
        <p:spPr bwMode="auto">
          <a:xfrm>
            <a:off x="68754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798" name="Line 36"/>
          <p:cNvSpPr>
            <a:spLocks noChangeShapeType="1"/>
          </p:cNvSpPr>
          <p:nvPr/>
        </p:nvSpPr>
        <p:spPr bwMode="auto">
          <a:xfrm>
            <a:off x="69469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Rectangle 37"/>
          <p:cNvSpPr>
            <a:spLocks noChangeArrowheads="1"/>
          </p:cNvSpPr>
          <p:nvPr/>
        </p:nvSpPr>
        <p:spPr bwMode="auto">
          <a:xfrm>
            <a:off x="70913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00" name="Line 38"/>
          <p:cNvSpPr>
            <a:spLocks noChangeShapeType="1"/>
          </p:cNvSpPr>
          <p:nvPr/>
        </p:nvSpPr>
        <p:spPr bwMode="auto">
          <a:xfrm>
            <a:off x="71628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Rectangle 39"/>
          <p:cNvSpPr>
            <a:spLocks noChangeArrowheads="1"/>
          </p:cNvSpPr>
          <p:nvPr/>
        </p:nvSpPr>
        <p:spPr bwMode="auto">
          <a:xfrm>
            <a:off x="73072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02" name="Line 40"/>
          <p:cNvSpPr>
            <a:spLocks noChangeShapeType="1"/>
          </p:cNvSpPr>
          <p:nvPr/>
        </p:nvSpPr>
        <p:spPr bwMode="auto">
          <a:xfrm>
            <a:off x="73787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Rectangle 41"/>
          <p:cNvSpPr>
            <a:spLocks noChangeArrowheads="1"/>
          </p:cNvSpPr>
          <p:nvPr/>
        </p:nvSpPr>
        <p:spPr bwMode="auto">
          <a:xfrm>
            <a:off x="75231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04" name="Line 42"/>
          <p:cNvSpPr>
            <a:spLocks noChangeShapeType="1"/>
          </p:cNvSpPr>
          <p:nvPr/>
        </p:nvSpPr>
        <p:spPr bwMode="auto">
          <a:xfrm>
            <a:off x="75946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43"/>
          <p:cNvSpPr>
            <a:spLocks noChangeArrowheads="1"/>
          </p:cNvSpPr>
          <p:nvPr/>
        </p:nvSpPr>
        <p:spPr bwMode="auto">
          <a:xfrm>
            <a:off x="77390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06" name="Line 44"/>
          <p:cNvSpPr>
            <a:spLocks noChangeShapeType="1"/>
          </p:cNvSpPr>
          <p:nvPr/>
        </p:nvSpPr>
        <p:spPr bwMode="auto">
          <a:xfrm>
            <a:off x="78105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5"/>
          <p:cNvSpPr>
            <a:spLocks noChangeArrowheads="1"/>
          </p:cNvSpPr>
          <p:nvPr/>
        </p:nvSpPr>
        <p:spPr bwMode="auto">
          <a:xfrm>
            <a:off x="79549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08" name="Line 46"/>
          <p:cNvSpPr>
            <a:spLocks noChangeShapeType="1"/>
          </p:cNvSpPr>
          <p:nvPr/>
        </p:nvSpPr>
        <p:spPr bwMode="auto">
          <a:xfrm>
            <a:off x="80264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7"/>
          <p:cNvSpPr>
            <a:spLocks noChangeArrowheads="1"/>
          </p:cNvSpPr>
          <p:nvPr/>
        </p:nvSpPr>
        <p:spPr bwMode="auto">
          <a:xfrm>
            <a:off x="81708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10" name="Line 48"/>
          <p:cNvSpPr>
            <a:spLocks noChangeShapeType="1"/>
          </p:cNvSpPr>
          <p:nvPr/>
        </p:nvSpPr>
        <p:spPr bwMode="auto">
          <a:xfrm>
            <a:off x="82423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9"/>
          <p:cNvSpPr>
            <a:spLocks noChangeArrowheads="1"/>
          </p:cNvSpPr>
          <p:nvPr/>
        </p:nvSpPr>
        <p:spPr bwMode="auto">
          <a:xfrm>
            <a:off x="83867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12" name="Line 50"/>
          <p:cNvSpPr>
            <a:spLocks noChangeShapeType="1"/>
          </p:cNvSpPr>
          <p:nvPr/>
        </p:nvSpPr>
        <p:spPr bwMode="auto">
          <a:xfrm>
            <a:off x="84582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Rectangle 51"/>
          <p:cNvSpPr>
            <a:spLocks noChangeArrowheads="1"/>
          </p:cNvSpPr>
          <p:nvPr/>
        </p:nvSpPr>
        <p:spPr bwMode="auto">
          <a:xfrm>
            <a:off x="86026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2814" name="Line 52"/>
          <p:cNvSpPr>
            <a:spLocks noChangeShapeType="1"/>
          </p:cNvSpPr>
          <p:nvPr/>
        </p:nvSpPr>
        <p:spPr bwMode="auto">
          <a:xfrm>
            <a:off x="86741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53"/>
          <p:cNvSpPr>
            <a:spLocks noChangeShapeType="1"/>
          </p:cNvSpPr>
          <p:nvPr/>
        </p:nvSpPr>
        <p:spPr bwMode="auto">
          <a:xfrm flipH="1">
            <a:off x="5364163" y="1052513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Rectangle 54"/>
          <p:cNvSpPr>
            <a:spLocks noChangeArrowheads="1"/>
          </p:cNvSpPr>
          <p:nvPr/>
        </p:nvSpPr>
        <p:spPr bwMode="auto">
          <a:xfrm>
            <a:off x="5292725" y="2924175"/>
            <a:ext cx="35258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5113" indent="-265113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altLang="en-US" b="0">
                <a:sym typeface="Symbol" pitchFamily="18" charset="2"/>
              </a:rPr>
              <a:t>Digitize long waveforms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endParaRPr lang="en-US" altLang="en-US" b="0"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altLang="en-US" b="0">
                <a:sym typeface="Symbol" pitchFamily="18" charset="2"/>
              </a:rPr>
              <a:t>Accommodate long trigger delay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endParaRPr lang="en-US" altLang="en-US" b="0"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altLang="en-US" b="0">
                <a:sym typeface="Symbol" pitchFamily="18" charset="2"/>
              </a:rPr>
              <a:t>Faster sampling speed for a given trigger latency </a:t>
            </a:r>
          </a:p>
        </p:txBody>
      </p:sp>
      <p:sp>
        <p:nvSpPr>
          <p:cNvPr id="32817" name="Text Box 55"/>
          <p:cNvSpPr txBox="1">
            <a:spLocks noChangeArrowheads="1"/>
          </p:cNvSpPr>
          <p:nvPr/>
        </p:nvSpPr>
        <p:spPr bwMode="auto">
          <a:xfrm>
            <a:off x="5618163" y="1773238"/>
            <a:ext cx="303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/>
              <a:t>Deep sampling depth</a:t>
            </a:r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2698750" y="3068638"/>
            <a:ext cx="3846513" cy="10699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latin typeface="Tahoma" charset="0"/>
              </a:rPr>
              <a:t>How to combine</a:t>
            </a:r>
          </a:p>
          <a:p>
            <a:pPr algn="ctr">
              <a:defRPr/>
            </a:pPr>
            <a:r>
              <a:rPr lang="en-US" sz="3200" b="0">
                <a:latin typeface="Tahoma" charset="0"/>
              </a:rPr>
              <a:t>best of both worlds?</a:t>
            </a:r>
          </a:p>
        </p:txBody>
      </p:sp>
    </p:spTree>
    <p:extLst>
      <p:ext uri="{BB962C8B-B14F-4D97-AF65-F5344CB8AC3E}">
        <p14:creationId xmlns:p14="http://schemas.microsoft.com/office/powerpoint/2010/main" val="1433253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67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Cascaded Switched Capacitor Arrays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3455988" y="16129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240088" y="1323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240088" y="17557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240088" y="21875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3240088" y="26193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3240088" y="30511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240088" y="3482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3240088" y="39147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3240088" y="43465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455988" y="521335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3455988" y="6148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 flipV="1">
            <a:off x="3887788" y="11080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 flipH="1">
            <a:off x="3455988" y="1108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>
            <a:off x="3455988" y="1108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3240088" y="52101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3240088" y="5641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 flipH="1">
            <a:off x="2951163" y="1468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 flipH="1">
            <a:off x="2951163" y="19002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 flipH="1">
            <a:off x="2951163" y="2332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 flipH="1">
            <a:off x="2951163" y="2763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Line 24"/>
          <p:cNvSpPr>
            <a:spLocks noChangeShapeType="1"/>
          </p:cNvSpPr>
          <p:nvPr/>
        </p:nvSpPr>
        <p:spPr bwMode="auto">
          <a:xfrm flipH="1">
            <a:off x="2951163" y="31972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25"/>
          <p:cNvSpPr>
            <a:spLocks noChangeShapeType="1"/>
          </p:cNvSpPr>
          <p:nvPr/>
        </p:nvSpPr>
        <p:spPr bwMode="auto">
          <a:xfrm flipH="1">
            <a:off x="2951163" y="362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26"/>
          <p:cNvSpPr>
            <a:spLocks noChangeShapeType="1"/>
          </p:cNvSpPr>
          <p:nvPr/>
        </p:nvSpPr>
        <p:spPr bwMode="auto">
          <a:xfrm flipH="1">
            <a:off x="2951163" y="4060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27"/>
          <p:cNvSpPr>
            <a:spLocks noChangeShapeType="1"/>
          </p:cNvSpPr>
          <p:nvPr/>
        </p:nvSpPr>
        <p:spPr bwMode="auto">
          <a:xfrm flipH="1">
            <a:off x="2951163" y="44926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28"/>
          <p:cNvSpPr>
            <a:spLocks noChangeShapeType="1"/>
          </p:cNvSpPr>
          <p:nvPr/>
        </p:nvSpPr>
        <p:spPr bwMode="auto">
          <a:xfrm flipH="1">
            <a:off x="2951163" y="53562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29"/>
          <p:cNvSpPr>
            <a:spLocks noChangeShapeType="1"/>
          </p:cNvSpPr>
          <p:nvPr/>
        </p:nvSpPr>
        <p:spPr bwMode="auto">
          <a:xfrm flipH="1">
            <a:off x="2951163" y="57896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Line 30"/>
          <p:cNvSpPr>
            <a:spLocks noChangeShapeType="1"/>
          </p:cNvSpPr>
          <p:nvPr/>
        </p:nvSpPr>
        <p:spPr bwMode="auto">
          <a:xfrm flipV="1">
            <a:off x="2951163" y="1181100"/>
            <a:ext cx="0" cy="460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Oval 31"/>
          <p:cNvSpPr>
            <a:spLocks noChangeArrowheads="1"/>
          </p:cNvSpPr>
          <p:nvPr/>
        </p:nvSpPr>
        <p:spPr bwMode="auto">
          <a:xfrm>
            <a:off x="2879725" y="10366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49" name="Line 32"/>
          <p:cNvSpPr>
            <a:spLocks noChangeShapeType="1"/>
          </p:cNvSpPr>
          <p:nvPr/>
        </p:nvSpPr>
        <p:spPr bwMode="auto">
          <a:xfrm>
            <a:off x="3671888" y="1468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Freeform 33"/>
          <p:cNvSpPr>
            <a:spLocks/>
          </p:cNvSpPr>
          <p:nvPr/>
        </p:nvSpPr>
        <p:spPr bwMode="auto">
          <a:xfrm>
            <a:off x="4248150" y="1323975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1" name="Rectangle 34"/>
          <p:cNvSpPr>
            <a:spLocks noChangeArrowheads="1"/>
          </p:cNvSpPr>
          <p:nvPr/>
        </p:nvSpPr>
        <p:spPr bwMode="auto">
          <a:xfrm>
            <a:off x="467995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2" name="Rectangle 35"/>
          <p:cNvSpPr>
            <a:spLocks noChangeArrowheads="1"/>
          </p:cNvSpPr>
          <p:nvPr/>
        </p:nvSpPr>
        <p:spPr bwMode="auto">
          <a:xfrm>
            <a:off x="504031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3" name="Rectangle 36"/>
          <p:cNvSpPr>
            <a:spLocks noChangeArrowheads="1"/>
          </p:cNvSpPr>
          <p:nvPr/>
        </p:nvSpPr>
        <p:spPr bwMode="auto">
          <a:xfrm>
            <a:off x="540067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4" name="Rectangle 37"/>
          <p:cNvSpPr>
            <a:spLocks noChangeArrowheads="1"/>
          </p:cNvSpPr>
          <p:nvPr/>
        </p:nvSpPr>
        <p:spPr bwMode="auto">
          <a:xfrm>
            <a:off x="576103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5" name="Rectangle 38"/>
          <p:cNvSpPr>
            <a:spLocks noChangeArrowheads="1"/>
          </p:cNvSpPr>
          <p:nvPr/>
        </p:nvSpPr>
        <p:spPr bwMode="auto">
          <a:xfrm>
            <a:off x="612140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6" name="Rectangle 39"/>
          <p:cNvSpPr>
            <a:spLocks noChangeArrowheads="1"/>
          </p:cNvSpPr>
          <p:nvPr/>
        </p:nvSpPr>
        <p:spPr bwMode="auto">
          <a:xfrm>
            <a:off x="648176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7" name="Rectangle 40"/>
          <p:cNvSpPr>
            <a:spLocks noChangeArrowheads="1"/>
          </p:cNvSpPr>
          <p:nvPr/>
        </p:nvSpPr>
        <p:spPr bwMode="auto">
          <a:xfrm>
            <a:off x="684212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8" name="Rectangle 41"/>
          <p:cNvSpPr>
            <a:spLocks noChangeArrowheads="1"/>
          </p:cNvSpPr>
          <p:nvPr/>
        </p:nvSpPr>
        <p:spPr bwMode="auto">
          <a:xfrm>
            <a:off x="720248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59" name="Rectangle 42"/>
          <p:cNvSpPr>
            <a:spLocks noChangeArrowheads="1"/>
          </p:cNvSpPr>
          <p:nvPr/>
        </p:nvSpPr>
        <p:spPr bwMode="auto">
          <a:xfrm>
            <a:off x="756285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60" name="Rectangle 43"/>
          <p:cNvSpPr>
            <a:spLocks noChangeArrowheads="1"/>
          </p:cNvSpPr>
          <p:nvPr/>
        </p:nvSpPr>
        <p:spPr bwMode="auto">
          <a:xfrm>
            <a:off x="792321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61" name="Rectangle 44"/>
          <p:cNvSpPr>
            <a:spLocks noChangeArrowheads="1"/>
          </p:cNvSpPr>
          <p:nvPr/>
        </p:nvSpPr>
        <p:spPr bwMode="auto">
          <a:xfrm>
            <a:off x="828357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62" name="Rectangle 45"/>
          <p:cNvSpPr>
            <a:spLocks noChangeArrowheads="1"/>
          </p:cNvSpPr>
          <p:nvPr/>
        </p:nvSpPr>
        <p:spPr bwMode="auto">
          <a:xfrm>
            <a:off x="864393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863" name="Line 46"/>
          <p:cNvSpPr>
            <a:spLocks noChangeShapeType="1"/>
          </p:cNvSpPr>
          <p:nvPr/>
        </p:nvSpPr>
        <p:spPr bwMode="auto">
          <a:xfrm>
            <a:off x="4464050" y="14684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Line 47"/>
          <p:cNvSpPr>
            <a:spLocks noChangeShapeType="1"/>
          </p:cNvSpPr>
          <p:nvPr/>
        </p:nvSpPr>
        <p:spPr bwMode="auto">
          <a:xfrm flipV="1">
            <a:off x="475138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Line 48"/>
          <p:cNvSpPr>
            <a:spLocks noChangeShapeType="1"/>
          </p:cNvSpPr>
          <p:nvPr/>
        </p:nvSpPr>
        <p:spPr bwMode="auto">
          <a:xfrm flipV="1">
            <a:off x="511175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6" name="Line 49"/>
          <p:cNvSpPr>
            <a:spLocks noChangeShapeType="1"/>
          </p:cNvSpPr>
          <p:nvPr/>
        </p:nvSpPr>
        <p:spPr bwMode="auto">
          <a:xfrm flipV="1">
            <a:off x="547211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Line 50"/>
          <p:cNvSpPr>
            <a:spLocks noChangeShapeType="1"/>
          </p:cNvSpPr>
          <p:nvPr/>
        </p:nvSpPr>
        <p:spPr bwMode="auto">
          <a:xfrm flipV="1">
            <a:off x="583247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51"/>
          <p:cNvSpPr>
            <a:spLocks noChangeShapeType="1"/>
          </p:cNvSpPr>
          <p:nvPr/>
        </p:nvSpPr>
        <p:spPr bwMode="auto">
          <a:xfrm flipV="1">
            <a:off x="619283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Line 52"/>
          <p:cNvSpPr>
            <a:spLocks noChangeShapeType="1"/>
          </p:cNvSpPr>
          <p:nvPr/>
        </p:nvSpPr>
        <p:spPr bwMode="auto">
          <a:xfrm flipV="1">
            <a:off x="655320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Line 53"/>
          <p:cNvSpPr>
            <a:spLocks noChangeShapeType="1"/>
          </p:cNvSpPr>
          <p:nvPr/>
        </p:nvSpPr>
        <p:spPr bwMode="auto">
          <a:xfrm flipV="1">
            <a:off x="691356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1" name="Line 54"/>
          <p:cNvSpPr>
            <a:spLocks noChangeShapeType="1"/>
          </p:cNvSpPr>
          <p:nvPr/>
        </p:nvSpPr>
        <p:spPr bwMode="auto">
          <a:xfrm flipV="1">
            <a:off x="727392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Line 55"/>
          <p:cNvSpPr>
            <a:spLocks noChangeShapeType="1"/>
          </p:cNvSpPr>
          <p:nvPr/>
        </p:nvSpPr>
        <p:spPr bwMode="auto">
          <a:xfrm flipV="1">
            <a:off x="763428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Line 56"/>
          <p:cNvSpPr>
            <a:spLocks noChangeShapeType="1"/>
          </p:cNvSpPr>
          <p:nvPr/>
        </p:nvSpPr>
        <p:spPr bwMode="auto">
          <a:xfrm flipV="1">
            <a:off x="799465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4" name="Line 57"/>
          <p:cNvSpPr>
            <a:spLocks noChangeShapeType="1"/>
          </p:cNvSpPr>
          <p:nvPr/>
        </p:nvSpPr>
        <p:spPr bwMode="auto">
          <a:xfrm flipV="1">
            <a:off x="835501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58"/>
          <p:cNvSpPr>
            <a:spLocks noChangeShapeType="1"/>
          </p:cNvSpPr>
          <p:nvPr/>
        </p:nvSpPr>
        <p:spPr bwMode="auto">
          <a:xfrm flipV="1">
            <a:off x="871537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Rectangle 59"/>
          <p:cNvSpPr>
            <a:spLocks noChangeArrowheads="1"/>
          </p:cNvSpPr>
          <p:nvPr/>
        </p:nvSpPr>
        <p:spPr bwMode="auto">
          <a:xfrm>
            <a:off x="4464050" y="747713"/>
            <a:ext cx="42481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altLang="en-US" sz="1400" b="0">
                <a:latin typeface="Arial" charset="0"/>
              </a:rPr>
              <a:t>shift register</a:t>
            </a:r>
            <a:endParaRPr lang="en-US" altLang="en-US" sz="1400" b="0">
              <a:latin typeface="Arial" charset="0"/>
            </a:endParaRPr>
          </a:p>
        </p:txBody>
      </p:sp>
      <p:sp>
        <p:nvSpPr>
          <p:cNvPr id="34877" name="Line 60"/>
          <p:cNvSpPr>
            <a:spLocks noChangeShapeType="1"/>
          </p:cNvSpPr>
          <p:nvPr/>
        </p:nvSpPr>
        <p:spPr bwMode="auto">
          <a:xfrm>
            <a:off x="4606925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61"/>
          <p:cNvSpPr>
            <a:spLocks noChangeShapeType="1"/>
          </p:cNvSpPr>
          <p:nvPr/>
        </p:nvSpPr>
        <p:spPr bwMode="auto">
          <a:xfrm>
            <a:off x="460692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Line 62"/>
          <p:cNvSpPr>
            <a:spLocks noChangeShapeType="1"/>
          </p:cNvSpPr>
          <p:nvPr/>
        </p:nvSpPr>
        <p:spPr bwMode="auto">
          <a:xfrm>
            <a:off x="4967288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0" name="Line 63"/>
          <p:cNvSpPr>
            <a:spLocks noChangeShapeType="1"/>
          </p:cNvSpPr>
          <p:nvPr/>
        </p:nvSpPr>
        <p:spPr bwMode="auto">
          <a:xfrm>
            <a:off x="5327650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Line 64"/>
          <p:cNvSpPr>
            <a:spLocks noChangeShapeType="1"/>
          </p:cNvSpPr>
          <p:nvPr/>
        </p:nvSpPr>
        <p:spPr bwMode="auto">
          <a:xfrm>
            <a:off x="5688013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2" name="Line 65"/>
          <p:cNvSpPr>
            <a:spLocks noChangeShapeType="1"/>
          </p:cNvSpPr>
          <p:nvPr/>
        </p:nvSpPr>
        <p:spPr bwMode="auto">
          <a:xfrm>
            <a:off x="6048375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H="1">
            <a:off x="6407150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767513" y="1036638"/>
            <a:ext cx="1587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 flipH="1">
            <a:off x="7127875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7488238" y="1036638"/>
            <a:ext cx="1587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>
            <a:off x="7848600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 flipH="1">
            <a:off x="8207375" y="1036638"/>
            <a:ext cx="317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9" name="Line 72"/>
          <p:cNvSpPr>
            <a:spLocks noChangeShapeType="1"/>
          </p:cNvSpPr>
          <p:nvPr/>
        </p:nvSpPr>
        <p:spPr bwMode="auto">
          <a:xfrm flipH="1">
            <a:off x="8567738" y="1036638"/>
            <a:ext cx="317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0" name="Line 73"/>
          <p:cNvSpPr>
            <a:spLocks noChangeShapeType="1"/>
          </p:cNvSpPr>
          <p:nvPr/>
        </p:nvSpPr>
        <p:spPr bwMode="auto">
          <a:xfrm>
            <a:off x="496728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1" name="Line 74"/>
          <p:cNvSpPr>
            <a:spLocks noChangeShapeType="1"/>
          </p:cNvSpPr>
          <p:nvPr/>
        </p:nvSpPr>
        <p:spPr bwMode="auto">
          <a:xfrm>
            <a:off x="532765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2" name="Line 75"/>
          <p:cNvSpPr>
            <a:spLocks noChangeShapeType="1"/>
          </p:cNvSpPr>
          <p:nvPr/>
        </p:nvSpPr>
        <p:spPr bwMode="auto">
          <a:xfrm>
            <a:off x="568801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3" name="Line 76"/>
          <p:cNvSpPr>
            <a:spLocks noChangeShapeType="1"/>
          </p:cNvSpPr>
          <p:nvPr/>
        </p:nvSpPr>
        <p:spPr bwMode="auto">
          <a:xfrm>
            <a:off x="604837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4" name="Line 77"/>
          <p:cNvSpPr>
            <a:spLocks noChangeShapeType="1"/>
          </p:cNvSpPr>
          <p:nvPr/>
        </p:nvSpPr>
        <p:spPr bwMode="auto">
          <a:xfrm>
            <a:off x="640873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5" name="Line 78"/>
          <p:cNvSpPr>
            <a:spLocks noChangeShapeType="1"/>
          </p:cNvSpPr>
          <p:nvPr/>
        </p:nvSpPr>
        <p:spPr bwMode="auto">
          <a:xfrm>
            <a:off x="676910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6" name="Line 79"/>
          <p:cNvSpPr>
            <a:spLocks noChangeShapeType="1"/>
          </p:cNvSpPr>
          <p:nvPr/>
        </p:nvSpPr>
        <p:spPr bwMode="auto">
          <a:xfrm>
            <a:off x="712946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7" name="Line 80"/>
          <p:cNvSpPr>
            <a:spLocks noChangeShapeType="1"/>
          </p:cNvSpPr>
          <p:nvPr/>
        </p:nvSpPr>
        <p:spPr bwMode="auto">
          <a:xfrm>
            <a:off x="748982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8" name="Line 81"/>
          <p:cNvSpPr>
            <a:spLocks noChangeShapeType="1"/>
          </p:cNvSpPr>
          <p:nvPr/>
        </p:nvSpPr>
        <p:spPr bwMode="auto">
          <a:xfrm>
            <a:off x="785018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9" name="Line 82"/>
          <p:cNvSpPr>
            <a:spLocks noChangeShapeType="1"/>
          </p:cNvSpPr>
          <p:nvPr/>
        </p:nvSpPr>
        <p:spPr bwMode="auto">
          <a:xfrm>
            <a:off x="821055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0" name="Line 83"/>
          <p:cNvSpPr>
            <a:spLocks noChangeShapeType="1"/>
          </p:cNvSpPr>
          <p:nvPr/>
        </p:nvSpPr>
        <p:spPr bwMode="auto">
          <a:xfrm>
            <a:off x="857091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1" name="Line 84"/>
          <p:cNvSpPr>
            <a:spLocks noChangeShapeType="1"/>
          </p:cNvSpPr>
          <p:nvPr/>
        </p:nvSpPr>
        <p:spPr bwMode="auto">
          <a:xfrm flipV="1">
            <a:off x="4464050" y="892175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2" name="Line 85"/>
          <p:cNvSpPr>
            <a:spLocks noChangeShapeType="1"/>
          </p:cNvSpPr>
          <p:nvPr/>
        </p:nvSpPr>
        <p:spPr bwMode="auto">
          <a:xfrm>
            <a:off x="4464050" y="820738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3" name="Freeform 86"/>
          <p:cNvSpPr>
            <a:spLocks/>
          </p:cNvSpPr>
          <p:nvPr/>
        </p:nvSpPr>
        <p:spPr bwMode="auto">
          <a:xfrm>
            <a:off x="3887788" y="892175"/>
            <a:ext cx="576262" cy="215900"/>
          </a:xfrm>
          <a:custGeom>
            <a:avLst/>
            <a:gdLst>
              <a:gd name="T0" fmla="*/ 0 w 363"/>
              <a:gd name="T1" fmla="*/ 342741250 h 136"/>
              <a:gd name="T2" fmla="*/ 0 w 363"/>
              <a:gd name="T3" fmla="*/ 0 h 136"/>
              <a:gd name="T4" fmla="*/ 914815131 w 363"/>
              <a:gd name="T5" fmla="*/ 0 h 136"/>
              <a:gd name="T6" fmla="*/ 0 60000 65536"/>
              <a:gd name="T7" fmla="*/ 0 60000 65536"/>
              <a:gd name="T8" fmla="*/ 0 60000 65536"/>
              <a:gd name="T9" fmla="*/ 0 w 363"/>
              <a:gd name="T10" fmla="*/ 0 h 136"/>
              <a:gd name="T11" fmla="*/ 363 w 363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6">
                <a:moveTo>
                  <a:pt x="0" y="136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04" name="Oval 87"/>
          <p:cNvSpPr>
            <a:spLocks noChangeArrowheads="1"/>
          </p:cNvSpPr>
          <p:nvPr/>
        </p:nvSpPr>
        <p:spPr bwMode="auto">
          <a:xfrm>
            <a:off x="2917825" y="1425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05" name="Oval 88"/>
          <p:cNvSpPr>
            <a:spLocks noChangeArrowheads="1"/>
          </p:cNvSpPr>
          <p:nvPr/>
        </p:nvSpPr>
        <p:spPr bwMode="auto">
          <a:xfrm>
            <a:off x="2917825" y="18573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06" name="Oval 89"/>
          <p:cNvSpPr>
            <a:spLocks noChangeArrowheads="1"/>
          </p:cNvSpPr>
          <p:nvPr/>
        </p:nvSpPr>
        <p:spPr bwMode="auto">
          <a:xfrm>
            <a:off x="2917825" y="2289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07" name="Oval 90"/>
          <p:cNvSpPr>
            <a:spLocks noChangeArrowheads="1"/>
          </p:cNvSpPr>
          <p:nvPr/>
        </p:nvSpPr>
        <p:spPr bwMode="auto">
          <a:xfrm>
            <a:off x="291782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08" name="Oval 91"/>
          <p:cNvSpPr>
            <a:spLocks noChangeArrowheads="1"/>
          </p:cNvSpPr>
          <p:nvPr/>
        </p:nvSpPr>
        <p:spPr bwMode="auto">
          <a:xfrm>
            <a:off x="2917825" y="3152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09" name="Oval 92"/>
          <p:cNvSpPr>
            <a:spLocks noChangeArrowheads="1"/>
          </p:cNvSpPr>
          <p:nvPr/>
        </p:nvSpPr>
        <p:spPr bwMode="auto">
          <a:xfrm>
            <a:off x="2917825" y="3584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0" name="Oval 93"/>
          <p:cNvSpPr>
            <a:spLocks noChangeArrowheads="1"/>
          </p:cNvSpPr>
          <p:nvPr/>
        </p:nvSpPr>
        <p:spPr bwMode="auto">
          <a:xfrm>
            <a:off x="2917825" y="40163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1" name="Oval 94"/>
          <p:cNvSpPr>
            <a:spLocks noChangeArrowheads="1"/>
          </p:cNvSpPr>
          <p:nvPr/>
        </p:nvSpPr>
        <p:spPr bwMode="auto">
          <a:xfrm>
            <a:off x="2917825" y="4448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2" name="Oval 95"/>
          <p:cNvSpPr>
            <a:spLocks noChangeArrowheads="1"/>
          </p:cNvSpPr>
          <p:nvPr/>
        </p:nvSpPr>
        <p:spPr bwMode="auto">
          <a:xfrm>
            <a:off x="2917825" y="5311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3" name="Oval 96"/>
          <p:cNvSpPr>
            <a:spLocks noChangeArrowheads="1"/>
          </p:cNvSpPr>
          <p:nvPr/>
        </p:nvSpPr>
        <p:spPr bwMode="auto">
          <a:xfrm>
            <a:off x="3848100" y="1069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4" name="Oval 97"/>
          <p:cNvSpPr>
            <a:spLocks noChangeArrowheads="1"/>
          </p:cNvSpPr>
          <p:nvPr/>
        </p:nvSpPr>
        <p:spPr bwMode="auto">
          <a:xfrm>
            <a:off x="471805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5" name="Oval 98"/>
          <p:cNvSpPr>
            <a:spLocks noChangeArrowheads="1"/>
          </p:cNvSpPr>
          <p:nvPr/>
        </p:nvSpPr>
        <p:spPr bwMode="auto">
          <a:xfrm>
            <a:off x="507841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6" name="Oval 99"/>
          <p:cNvSpPr>
            <a:spLocks noChangeArrowheads="1"/>
          </p:cNvSpPr>
          <p:nvPr/>
        </p:nvSpPr>
        <p:spPr bwMode="auto">
          <a:xfrm>
            <a:off x="543877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7" name="Oval 100"/>
          <p:cNvSpPr>
            <a:spLocks noChangeArrowheads="1"/>
          </p:cNvSpPr>
          <p:nvPr/>
        </p:nvSpPr>
        <p:spPr bwMode="auto">
          <a:xfrm>
            <a:off x="5799138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8" name="Oval 101"/>
          <p:cNvSpPr>
            <a:spLocks noChangeArrowheads="1"/>
          </p:cNvSpPr>
          <p:nvPr/>
        </p:nvSpPr>
        <p:spPr bwMode="auto">
          <a:xfrm>
            <a:off x="615950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19" name="Oval 102"/>
          <p:cNvSpPr>
            <a:spLocks noChangeArrowheads="1"/>
          </p:cNvSpPr>
          <p:nvPr/>
        </p:nvSpPr>
        <p:spPr bwMode="auto">
          <a:xfrm>
            <a:off x="651986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0" name="Oval 103"/>
          <p:cNvSpPr>
            <a:spLocks noChangeArrowheads="1"/>
          </p:cNvSpPr>
          <p:nvPr/>
        </p:nvSpPr>
        <p:spPr bwMode="auto">
          <a:xfrm>
            <a:off x="688022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1" name="Oval 104"/>
          <p:cNvSpPr>
            <a:spLocks noChangeArrowheads="1"/>
          </p:cNvSpPr>
          <p:nvPr/>
        </p:nvSpPr>
        <p:spPr bwMode="auto">
          <a:xfrm>
            <a:off x="7240588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2" name="Oval 105"/>
          <p:cNvSpPr>
            <a:spLocks noChangeArrowheads="1"/>
          </p:cNvSpPr>
          <p:nvPr/>
        </p:nvSpPr>
        <p:spPr bwMode="auto">
          <a:xfrm>
            <a:off x="760095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3" name="Oval 106"/>
          <p:cNvSpPr>
            <a:spLocks noChangeArrowheads="1"/>
          </p:cNvSpPr>
          <p:nvPr/>
        </p:nvSpPr>
        <p:spPr bwMode="auto">
          <a:xfrm>
            <a:off x="796131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4" name="Oval 107"/>
          <p:cNvSpPr>
            <a:spLocks noChangeArrowheads="1"/>
          </p:cNvSpPr>
          <p:nvPr/>
        </p:nvSpPr>
        <p:spPr bwMode="auto">
          <a:xfrm>
            <a:off x="832167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5" name="Oval 108"/>
          <p:cNvSpPr>
            <a:spLocks noChangeArrowheads="1"/>
          </p:cNvSpPr>
          <p:nvPr/>
        </p:nvSpPr>
        <p:spPr bwMode="auto">
          <a:xfrm>
            <a:off x="456723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6" name="Oval 109"/>
          <p:cNvSpPr>
            <a:spLocks noChangeArrowheads="1"/>
          </p:cNvSpPr>
          <p:nvPr/>
        </p:nvSpPr>
        <p:spPr bwMode="auto">
          <a:xfrm>
            <a:off x="492760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7" name="Oval 110"/>
          <p:cNvSpPr>
            <a:spLocks noChangeArrowheads="1"/>
          </p:cNvSpPr>
          <p:nvPr/>
        </p:nvSpPr>
        <p:spPr bwMode="auto">
          <a:xfrm>
            <a:off x="528796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8" name="Oval 111"/>
          <p:cNvSpPr>
            <a:spLocks noChangeArrowheads="1"/>
          </p:cNvSpPr>
          <p:nvPr/>
        </p:nvSpPr>
        <p:spPr bwMode="auto">
          <a:xfrm>
            <a:off x="564832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29" name="Oval 112"/>
          <p:cNvSpPr>
            <a:spLocks noChangeArrowheads="1"/>
          </p:cNvSpPr>
          <p:nvPr/>
        </p:nvSpPr>
        <p:spPr bwMode="auto">
          <a:xfrm>
            <a:off x="600868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0" name="Oval 113"/>
          <p:cNvSpPr>
            <a:spLocks noChangeArrowheads="1"/>
          </p:cNvSpPr>
          <p:nvPr/>
        </p:nvSpPr>
        <p:spPr bwMode="auto">
          <a:xfrm>
            <a:off x="636905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1" name="Oval 114"/>
          <p:cNvSpPr>
            <a:spLocks noChangeArrowheads="1"/>
          </p:cNvSpPr>
          <p:nvPr/>
        </p:nvSpPr>
        <p:spPr bwMode="auto">
          <a:xfrm>
            <a:off x="672941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2" name="Oval 115"/>
          <p:cNvSpPr>
            <a:spLocks noChangeArrowheads="1"/>
          </p:cNvSpPr>
          <p:nvPr/>
        </p:nvSpPr>
        <p:spPr bwMode="auto">
          <a:xfrm>
            <a:off x="708977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3" name="Oval 116"/>
          <p:cNvSpPr>
            <a:spLocks noChangeArrowheads="1"/>
          </p:cNvSpPr>
          <p:nvPr/>
        </p:nvSpPr>
        <p:spPr bwMode="auto">
          <a:xfrm>
            <a:off x="745013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4" name="Oval 117"/>
          <p:cNvSpPr>
            <a:spLocks noChangeArrowheads="1"/>
          </p:cNvSpPr>
          <p:nvPr/>
        </p:nvSpPr>
        <p:spPr bwMode="auto">
          <a:xfrm>
            <a:off x="781050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5" name="Oval 118"/>
          <p:cNvSpPr>
            <a:spLocks noChangeArrowheads="1"/>
          </p:cNvSpPr>
          <p:nvPr/>
        </p:nvSpPr>
        <p:spPr bwMode="auto">
          <a:xfrm>
            <a:off x="817086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6" name="Oval 119"/>
          <p:cNvSpPr>
            <a:spLocks noChangeArrowheads="1"/>
          </p:cNvSpPr>
          <p:nvPr/>
        </p:nvSpPr>
        <p:spPr bwMode="auto">
          <a:xfrm>
            <a:off x="853122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7" name="Line 120"/>
          <p:cNvSpPr>
            <a:spLocks noChangeShapeType="1"/>
          </p:cNvSpPr>
          <p:nvPr/>
        </p:nvSpPr>
        <p:spPr bwMode="auto">
          <a:xfrm>
            <a:off x="3671888" y="19018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38" name="Freeform 121"/>
          <p:cNvSpPr>
            <a:spLocks/>
          </p:cNvSpPr>
          <p:nvPr/>
        </p:nvSpPr>
        <p:spPr bwMode="auto">
          <a:xfrm>
            <a:off x="4248150" y="175736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39" name="Rectangle 122"/>
          <p:cNvSpPr>
            <a:spLocks noChangeArrowheads="1"/>
          </p:cNvSpPr>
          <p:nvPr/>
        </p:nvSpPr>
        <p:spPr bwMode="auto">
          <a:xfrm>
            <a:off x="467995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0" name="Rectangle 123"/>
          <p:cNvSpPr>
            <a:spLocks noChangeArrowheads="1"/>
          </p:cNvSpPr>
          <p:nvPr/>
        </p:nvSpPr>
        <p:spPr bwMode="auto">
          <a:xfrm>
            <a:off x="504031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1" name="Rectangle 124"/>
          <p:cNvSpPr>
            <a:spLocks noChangeArrowheads="1"/>
          </p:cNvSpPr>
          <p:nvPr/>
        </p:nvSpPr>
        <p:spPr bwMode="auto">
          <a:xfrm>
            <a:off x="540067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2" name="Rectangle 125"/>
          <p:cNvSpPr>
            <a:spLocks noChangeArrowheads="1"/>
          </p:cNvSpPr>
          <p:nvPr/>
        </p:nvSpPr>
        <p:spPr bwMode="auto">
          <a:xfrm>
            <a:off x="576103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3" name="Rectangle 126"/>
          <p:cNvSpPr>
            <a:spLocks noChangeArrowheads="1"/>
          </p:cNvSpPr>
          <p:nvPr/>
        </p:nvSpPr>
        <p:spPr bwMode="auto">
          <a:xfrm>
            <a:off x="612140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4" name="Rectangle 127"/>
          <p:cNvSpPr>
            <a:spLocks noChangeArrowheads="1"/>
          </p:cNvSpPr>
          <p:nvPr/>
        </p:nvSpPr>
        <p:spPr bwMode="auto">
          <a:xfrm>
            <a:off x="648176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5" name="Rectangle 128"/>
          <p:cNvSpPr>
            <a:spLocks noChangeArrowheads="1"/>
          </p:cNvSpPr>
          <p:nvPr/>
        </p:nvSpPr>
        <p:spPr bwMode="auto">
          <a:xfrm>
            <a:off x="684212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6" name="Rectangle 129"/>
          <p:cNvSpPr>
            <a:spLocks noChangeArrowheads="1"/>
          </p:cNvSpPr>
          <p:nvPr/>
        </p:nvSpPr>
        <p:spPr bwMode="auto">
          <a:xfrm>
            <a:off x="720248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7" name="Rectangle 130"/>
          <p:cNvSpPr>
            <a:spLocks noChangeArrowheads="1"/>
          </p:cNvSpPr>
          <p:nvPr/>
        </p:nvSpPr>
        <p:spPr bwMode="auto">
          <a:xfrm>
            <a:off x="756285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8" name="Rectangle 131"/>
          <p:cNvSpPr>
            <a:spLocks noChangeArrowheads="1"/>
          </p:cNvSpPr>
          <p:nvPr/>
        </p:nvSpPr>
        <p:spPr bwMode="auto">
          <a:xfrm>
            <a:off x="792321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49" name="Rectangle 132"/>
          <p:cNvSpPr>
            <a:spLocks noChangeArrowheads="1"/>
          </p:cNvSpPr>
          <p:nvPr/>
        </p:nvSpPr>
        <p:spPr bwMode="auto">
          <a:xfrm>
            <a:off x="828357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50" name="Rectangle 133"/>
          <p:cNvSpPr>
            <a:spLocks noChangeArrowheads="1"/>
          </p:cNvSpPr>
          <p:nvPr/>
        </p:nvSpPr>
        <p:spPr bwMode="auto">
          <a:xfrm>
            <a:off x="864393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51" name="Line 134"/>
          <p:cNvSpPr>
            <a:spLocks noChangeShapeType="1"/>
          </p:cNvSpPr>
          <p:nvPr/>
        </p:nvSpPr>
        <p:spPr bwMode="auto">
          <a:xfrm>
            <a:off x="4464050" y="19018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2" name="Line 135"/>
          <p:cNvSpPr>
            <a:spLocks noChangeShapeType="1"/>
          </p:cNvSpPr>
          <p:nvPr/>
        </p:nvSpPr>
        <p:spPr bwMode="auto">
          <a:xfrm flipV="1">
            <a:off x="475138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3" name="Line 136"/>
          <p:cNvSpPr>
            <a:spLocks noChangeShapeType="1"/>
          </p:cNvSpPr>
          <p:nvPr/>
        </p:nvSpPr>
        <p:spPr bwMode="auto">
          <a:xfrm flipV="1">
            <a:off x="511175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4" name="Line 137"/>
          <p:cNvSpPr>
            <a:spLocks noChangeShapeType="1"/>
          </p:cNvSpPr>
          <p:nvPr/>
        </p:nvSpPr>
        <p:spPr bwMode="auto">
          <a:xfrm flipV="1">
            <a:off x="547211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5" name="Line 138"/>
          <p:cNvSpPr>
            <a:spLocks noChangeShapeType="1"/>
          </p:cNvSpPr>
          <p:nvPr/>
        </p:nvSpPr>
        <p:spPr bwMode="auto">
          <a:xfrm flipV="1">
            <a:off x="583247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6" name="Line 139"/>
          <p:cNvSpPr>
            <a:spLocks noChangeShapeType="1"/>
          </p:cNvSpPr>
          <p:nvPr/>
        </p:nvSpPr>
        <p:spPr bwMode="auto">
          <a:xfrm flipV="1">
            <a:off x="619283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7" name="Line 140"/>
          <p:cNvSpPr>
            <a:spLocks noChangeShapeType="1"/>
          </p:cNvSpPr>
          <p:nvPr/>
        </p:nvSpPr>
        <p:spPr bwMode="auto">
          <a:xfrm flipV="1">
            <a:off x="655320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8" name="Line 141"/>
          <p:cNvSpPr>
            <a:spLocks noChangeShapeType="1"/>
          </p:cNvSpPr>
          <p:nvPr/>
        </p:nvSpPr>
        <p:spPr bwMode="auto">
          <a:xfrm flipV="1">
            <a:off x="691356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59" name="Line 142"/>
          <p:cNvSpPr>
            <a:spLocks noChangeShapeType="1"/>
          </p:cNvSpPr>
          <p:nvPr/>
        </p:nvSpPr>
        <p:spPr bwMode="auto">
          <a:xfrm flipV="1">
            <a:off x="727392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0" name="Line 143"/>
          <p:cNvSpPr>
            <a:spLocks noChangeShapeType="1"/>
          </p:cNvSpPr>
          <p:nvPr/>
        </p:nvSpPr>
        <p:spPr bwMode="auto">
          <a:xfrm flipV="1">
            <a:off x="763428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1" name="Line 144"/>
          <p:cNvSpPr>
            <a:spLocks noChangeShapeType="1"/>
          </p:cNvSpPr>
          <p:nvPr/>
        </p:nvSpPr>
        <p:spPr bwMode="auto">
          <a:xfrm flipV="1">
            <a:off x="799465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2" name="Line 145"/>
          <p:cNvSpPr>
            <a:spLocks noChangeShapeType="1"/>
          </p:cNvSpPr>
          <p:nvPr/>
        </p:nvSpPr>
        <p:spPr bwMode="auto">
          <a:xfrm flipV="1">
            <a:off x="835501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3" name="Line 146"/>
          <p:cNvSpPr>
            <a:spLocks noChangeShapeType="1"/>
          </p:cNvSpPr>
          <p:nvPr/>
        </p:nvSpPr>
        <p:spPr bwMode="auto">
          <a:xfrm flipV="1">
            <a:off x="871537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4" name="Line 147"/>
          <p:cNvSpPr>
            <a:spLocks noChangeShapeType="1"/>
          </p:cNvSpPr>
          <p:nvPr/>
        </p:nvSpPr>
        <p:spPr bwMode="auto">
          <a:xfrm>
            <a:off x="460692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5" name="Line 148"/>
          <p:cNvSpPr>
            <a:spLocks noChangeShapeType="1"/>
          </p:cNvSpPr>
          <p:nvPr/>
        </p:nvSpPr>
        <p:spPr bwMode="auto">
          <a:xfrm>
            <a:off x="496728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6" name="Line 149"/>
          <p:cNvSpPr>
            <a:spLocks noChangeShapeType="1"/>
          </p:cNvSpPr>
          <p:nvPr/>
        </p:nvSpPr>
        <p:spPr bwMode="auto">
          <a:xfrm>
            <a:off x="532765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7" name="Line 150"/>
          <p:cNvSpPr>
            <a:spLocks noChangeShapeType="1"/>
          </p:cNvSpPr>
          <p:nvPr/>
        </p:nvSpPr>
        <p:spPr bwMode="auto">
          <a:xfrm>
            <a:off x="568801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8" name="Line 151"/>
          <p:cNvSpPr>
            <a:spLocks noChangeShapeType="1"/>
          </p:cNvSpPr>
          <p:nvPr/>
        </p:nvSpPr>
        <p:spPr bwMode="auto">
          <a:xfrm>
            <a:off x="604837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9" name="Line 152"/>
          <p:cNvSpPr>
            <a:spLocks noChangeShapeType="1"/>
          </p:cNvSpPr>
          <p:nvPr/>
        </p:nvSpPr>
        <p:spPr bwMode="auto">
          <a:xfrm>
            <a:off x="640873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0" name="Line 153"/>
          <p:cNvSpPr>
            <a:spLocks noChangeShapeType="1"/>
          </p:cNvSpPr>
          <p:nvPr/>
        </p:nvSpPr>
        <p:spPr bwMode="auto">
          <a:xfrm>
            <a:off x="676910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1" name="Line 154"/>
          <p:cNvSpPr>
            <a:spLocks noChangeShapeType="1"/>
          </p:cNvSpPr>
          <p:nvPr/>
        </p:nvSpPr>
        <p:spPr bwMode="auto">
          <a:xfrm>
            <a:off x="712946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2" name="Line 155"/>
          <p:cNvSpPr>
            <a:spLocks noChangeShapeType="1"/>
          </p:cNvSpPr>
          <p:nvPr/>
        </p:nvSpPr>
        <p:spPr bwMode="auto">
          <a:xfrm>
            <a:off x="748982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3" name="Line 156"/>
          <p:cNvSpPr>
            <a:spLocks noChangeShapeType="1"/>
          </p:cNvSpPr>
          <p:nvPr/>
        </p:nvSpPr>
        <p:spPr bwMode="auto">
          <a:xfrm>
            <a:off x="785018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4" name="Line 157"/>
          <p:cNvSpPr>
            <a:spLocks noChangeShapeType="1"/>
          </p:cNvSpPr>
          <p:nvPr/>
        </p:nvSpPr>
        <p:spPr bwMode="auto">
          <a:xfrm>
            <a:off x="821055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5" name="Line 158"/>
          <p:cNvSpPr>
            <a:spLocks noChangeShapeType="1"/>
          </p:cNvSpPr>
          <p:nvPr/>
        </p:nvSpPr>
        <p:spPr bwMode="auto">
          <a:xfrm>
            <a:off x="857091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6" name="Oval 159"/>
          <p:cNvSpPr>
            <a:spLocks noChangeArrowheads="1"/>
          </p:cNvSpPr>
          <p:nvPr/>
        </p:nvSpPr>
        <p:spPr bwMode="auto">
          <a:xfrm>
            <a:off x="471805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77" name="Oval 160"/>
          <p:cNvSpPr>
            <a:spLocks noChangeArrowheads="1"/>
          </p:cNvSpPr>
          <p:nvPr/>
        </p:nvSpPr>
        <p:spPr bwMode="auto">
          <a:xfrm>
            <a:off x="507841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78" name="Oval 161"/>
          <p:cNvSpPr>
            <a:spLocks noChangeArrowheads="1"/>
          </p:cNvSpPr>
          <p:nvPr/>
        </p:nvSpPr>
        <p:spPr bwMode="auto">
          <a:xfrm>
            <a:off x="543877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79" name="Oval 162"/>
          <p:cNvSpPr>
            <a:spLocks noChangeArrowheads="1"/>
          </p:cNvSpPr>
          <p:nvPr/>
        </p:nvSpPr>
        <p:spPr bwMode="auto">
          <a:xfrm>
            <a:off x="5799138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0" name="Oval 163"/>
          <p:cNvSpPr>
            <a:spLocks noChangeArrowheads="1"/>
          </p:cNvSpPr>
          <p:nvPr/>
        </p:nvSpPr>
        <p:spPr bwMode="auto">
          <a:xfrm>
            <a:off x="615950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1" name="Oval 164"/>
          <p:cNvSpPr>
            <a:spLocks noChangeArrowheads="1"/>
          </p:cNvSpPr>
          <p:nvPr/>
        </p:nvSpPr>
        <p:spPr bwMode="auto">
          <a:xfrm>
            <a:off x="651986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2" name="Oval 165"/>
          <p:cNvSpPr>
            <a:spLocks noChangeArrowheads="1"/>
          </p:cNvSpPr>
          <p:nvPr/>
        </p:nvSpPr>
        <p:spPr bwMode="auto">
          <a:xfrm>
            <a:off x="688022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3" name="Oval 166"/>
          <p:cNvSpPr>
            <a:spLocks noChangeArrowheads="1"/>
          </p:cNvSpPr>
          <p:nvPr/>
        </p:nvSpPr>
        <p:spPr bwMode="auto">
          <a:xfrm>
            <a:off x="7240588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4" name="Oval 167"/>
          <p:cNvSpPr>
            <a:spLocks noChangeArrowheads="1"/>
          </p:cNvSpPr>
          <p:nvPr/>
        </p:nvSpPr>
        <p:spPr bwMode="auto">
          <a:xfrm>
            <a:off x="760095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5" name="Oval 168"/>
          <p:cNvSpPr>
            <a:spLocks noChangeArrowheads="1"/>
          </p:cNvSpPr>
          <p:nvPr/>
        </p:nvSpPr>
        <p:spPr bwMode="auto">
          <a:xfrm>
            <a:off x="796131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6" name="Oval 169"/>
          <p:cNvSpPr>
            <a:spLocks noChangeArrowheads="1"/>
          </p:cNvSpPr>
          <p:nvPr/>
        </p:nvSpPr>
        <p:spPr bwMode="auto">
          <a:xfrm>
            <a:off x="832167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7" name="Oval 170"/>
          <p:cNvSpPr>
            <a:spLocks noChangeArrowheads="1"/>
          </p:cNvSpPr>
          <p:nvPr/>
        </p:nvSpPr>
        <p:spPr bwMode="auto">
          <a:xfrm>
            <a:off x="456723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8" name="Oval 171"/>
          <p:cNvSpPr>
            <a:spLocks noChangeArrowheads="1"/>
          </p:cNvSpPr>
          <p:nvPr/>
        </p:nvSpPr>
        <p:spPr bwMode="auto">
          <a:xfrm>
            <a:off x="492760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89" name="Oval 172"/>
          <p:cNvSpPr>
            <a:spLocks noChangeArrowheads="1"/>
          </p:cNvSpPr>
          <p:nvPr/>
        </p:nvSpPr>
        <p:spPr bwMode="auto">
          <a:xfrm>
            <a:off x="528796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0" name="Oval 173"/>
          <p:cNvSpPr>
            <a:spLocks noChangeArrowheads="1"/>
          </p:cNvSpPr>
          <p:nvPr/>
        </p:nvSpPr>
        <p:spPr bwMode="auto">
          <a:xfrm>
            <a:off x="564832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1" name="Oval 174"/>
          <p:cNvSpPr>
            <a:spLocks noChangeArrowheads="1"/>
          </p:cNvSpPr>
          <p:nvPr/>
        </p:nvSpPr>
        <p:spPr bwMode="auto">
          <a:xfrm>
            <a:off x="600868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2" name="Oval 175"/>
          <p:cNvSpPr>
            <a:spLocks noChangeArrowheads="1"/>
          </p:cNvSpPr>
          <p:nvPr/>
        </p:nvSpPr>
        <p:spPr bwMode="auto">
          <a:xfrm>
            <a:off x="636905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3" name="Oval 176"/>
          <p:cNvSpPr>
            <a:spLocks noChangeArrowheads="1"/>
          </p:cNvSpPr>
          <p:nvPr/>
        </p:nvSpPr>
        <p:spPr bwMode="auto">
          <a:xfrm>
            <a:off x="672941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4" name="Oval 177"/>
          <p:cNvSpPr>
            <a:spLocks noChangeArrowheads="1"/>
          </p:cNvSpPr>
          <p:nvPr/>
        </p:nvSpPr>
        <p:spPr bwMode="auto">
          <a:xfrm>
            <a:off x="708977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5" name="Oval 178"/>
          <p:cNvSpPr>
            <a:spLocks noChangeArrowheads="1"/>
          </p:cNvSpPr>
          <p:nvPr/>
        </p:nvSpPr>
        <p:spPr bwMode="auto">
          <a:xfrm>
            <a:off x="745013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6" name="Oval 179"/>
          <p:cNvSpPr>
            <a:spLocks noChangeArrowheads="1"/>
          </p:cNvSpPr>
          <p:nvPr/>
        </p:nvSpPr>
        <p:spPr bwMode="auto">
          <a:xfrm>
            <a:off x="781050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7" name="Oval 180"/>
          <p:cNvSpPr>
            <a:spLocks noChangeArrowheads="1"/>
          </p:cNvSpPr>
          <p:nvPr/>
        </p:nvSpPr>
        <p:spPr bwMode="auto">
          <a:xfrm>
            <a:off x="817086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8" name="Oval 181"/>
          <p:cNvSpPr>
            <a:spLocks noChangeArrowheads="1"/>
          </p:cNvSpPr>
          <p:nvPr/>
        </p:nvSpPr>
        <p:spPr bwMode="auto">
          <a:xfrm>
            <a:off x="853122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4999" name="Line 182"/>
          <p:cNvSpPr>
            <a:spLocks noChangeShapeType="1"/>
          </p:cNvSpPr>
          <p:nvPr/>
        </p:nvSpPr>
        <p:spPr bwMode="auto">
          <a:xfrm>
            <a:off x="3671888" y="23352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00" name="Freeform 183"/>
          <p:cNvSpPr>
            <a:spLocks/>
          </p:cNvSpPr>
          <p:nvPr/>
        </p:nvSpPr>
        <p:spPr bwMode="auto">
          <a:xfrm>
            <a:off x="4248150" y="219075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1" name="Rectangle 184"/>
          <p:cNvSpPr>
            <a:spLocks noChangeArrowheads="1"/>
          </p:cNvSpPr>
          <p:nvPr/>
        </p:nvSpPr>
        <p:spPr bwMode="auto">
          <a:xfrm>
            <a:off x="467995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2" name="Rectangle 185"/>
          <p:cNvSpPr>
            <a:spLocks noChangeArrowheads="1"/>
          </p:cNvSpPr>
          <p:nvPr/>
        </p:nvSpPr>
        <p:spPr bwMode="auto">
          <a:xfrm>
            <a:off x="504031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3" name="Rectangle 186"/>
          <p:cNvSpPr>
            <a:spLocks noChangeArrowheads="1"/>
          </p:cNvSpPr>
          <p:nvPr/>
        </p:nvSpPr>
        <p:spPr bwMode="auto">
          <a:xfrm>
            <a:off x="540067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4" name="Rectangle 187"/>
          <p:cNvSpPr>
            <a:spLocks noChangeArrowheads="1"/>
          </p:cNvSpPr>
          <p:nvPr/>
        </p:nvSpPr>
        <p:spPr bwMode="auto">
          <a:xfrm>
            <a:off x="576103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5" name="Rectangle 188"/>
          <p:cNvSpPr>
            <a:spLocks noChangeArrowheads="1"/>
          </p:cNvSpPr>
          <p:nvPr/>
        </p:nvSpPr>
        <p:spPr bwMode="auto">
          <a:xfrm>
            <a:off x="612140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6" name="Rectangle 189"/>
          <p:cNvSpPr>
            <a:spLocks noChangeArrowheads="1"/>
          </p:cNvSpPr>
          <p:nvPr/>
        </p:nvSpPr>
        <p:spPr bwMode="auto">
          <a:xfrm>
            <a:off x="648176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7" name="Rectangle 190"/>
          <p:cNvSpPr>
            <a:spLocks noChangeArrowheads="1"/>
          </p:cNvSpPr>
          <p:nvPr/>
        </p:nvSpPr>
        <p:spPr bwMode="auto">
          <a:xfrm>
            <a:off x="684212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8" name="Rectangle 191"/>
          <p:cNvSpPr>
            <a:spLocks noChangeArrowheads="1"/>
          </p:cNvSpPr>
          <p:nvPr/>
        </p:nvSpPr>
        <p:spPr bwMode="auto">
          <a:xfrm>
            <a:off x="720248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09" name="Rectangle 192"/>
          <p:cNvSpPr>
            <a:spLocks noChangeArrowheads="1"/>
          </p:cNvSpPr>
          <p:nvPr/>
        </p:nvSpPr>
        <p:spPr bwMode="auto">
          <a:xfrm>
            <a:off x="756285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10" name="Rectangle 193"/>
          <p:cNvSpPr>
            <a:spLocks noChangeArrowheads="1"/>
          </p:cNvSpPr>
          <p:nvPr/>
        </p:nvSpPr>
        <p:spPr bwMode="auto">
          <a:xfrm>
            <a:off x="792321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11" name="Rectangle 194"/>
          <p:cNvSpPr>
            <a:spLocks noChangeArrowheads="1"/>
          </p:cNvSpPr>
          <p:nvPr/>
        </p:nvSpPr>
        <p:spPr bwMode="auto">
          <a:xfrm>
            <a:off x="828357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12" name="Rectangle 195"/>
          <p:cNvSpPr>
            <a:spLocks noChangeArrowheads="1"/>
          </p:cNvSpPr>
          <p:nvPr/>
        </p:nvSpPr>
        <p:spPr bwMode="auto">
          <a:xfrm>
            <a:off x="864393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13" name="Line 196"/>
          <p:cNvSpPr>
            <a:spLocks noChangeShapeType="1"/>
          </p:cNvSpPr>
          <p:nvPr/>
        </p:nvSpPr>
        <p:spPr bwMode="auto">
          <a:xfrm>
            <a:off x="4464050" y="23352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14" name="Line 197"/>
          <p:cNvSpPr>
            <a:spLocks noChangeShapeType="1"/>
          </p:cNvSpPr>
          <p:nvPr/>
        </p:nvSpPr>
        <p:spPr bwMode="auto">
          <a:xfrm flipV="1">
            <a:off x="475138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15" name="Line 198"/>
          <p:cNvSpPr>
            <a:spLocks noChangeShapeType="1"/>
          </p:cNvSpPr>
          <p:nvPr/>
        </p:nvSpPr>
        <p:spPr bwMode="auto">
          <a:xfrm flipV="1">
            <a:off x="511175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16" name="Line 199"/>
          <p:cNvSpPr>
            <a:spLocks noChangeShapeType="1"/>
          </p:cNvSpPr>
          <p:nvPr/>
        </p:nvSpPr>
        <p:spPr bwMode="auto">
          <a:xfrm flipV="1">
            <a:off x="547211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17" name="Line 200"/>
          <p:cNvSpPr>
            <a:spLocks noChangeShapeType="1"/>
          </p:cNvSpPr>
          <p:nvPr/>
        </p:nvSpPr>
        <p:spPr bwMode="auto">
          <a:xfrm flipV="1">
            <a:off x="583247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18" name="Line 201"/>
          <p:cNvSpPr>
            <a:spLocks noChangeShapeType="1"/>
          </p:cNvSpPr>
          <p:nvPr/>
        </p:nvSpPr>
        <p:spPr bwMode="auto">
          <a:xfrm flipV="1">
            <a:off x="619283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19" name="Line 202"/>
          <p:cNvSpPr>
            <a:spLocks noChangeShapeType="1"/>
          </p:cNvSpPr>
          <p:nvPr/>
        </p:nvSpPr>
        <p:spPr bwMode="auto">
          <a:xfrm flipV="1">
            <a:off x="655320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0" name="Line 203"/>
          <p:cNvSpPr>
            <a:spLocks noChangeShapeType="1"/>
          </p:cNvSpPr>
          <p:nvPr/>
        </p:nvSpPr>
        <p:spPr bwMode="auto">
          <a:xfrm flipV="1">
            <a:off x="691356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" name="Line 204"/>
          <p:cNvSpPr>
            <a:spLocks noChangeShapeType="1"/>
          </p:cNvSpPr>
          <p:nvPr/>
        </p:nvSpPr>
        <p:spPr bwMode="auto">
          <a:xfrm flipV="1">
            <a:off x="727392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" name="Line 205"/>
          <p:cNvSpPr>
            <a:spLocks noChangeShapeType="1"/>
          </p:cNvSpPr>
          <p:nvPr/>
        </p:nvSpPr>
        <p:spPr bwMode="auto">
          <a:xfrm flipV="1">
            <a:off x="763428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" name="Line 206"/>
          <p:cNvSpPr>
            <a:spLocks noChangeShapeType="1"/>
          </p:cNvSpPr>
          <p:nvPr/>
        </p:nvSpPr>
        <p:spPr bwMode="auto">
          <a:xfrm flipV="1">
            <a:off x="799465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4" name="Line 207"/>
          <p:cNvSpPr>
            <a:spLocks noChangeShapeType="1"/>
          </p:cNvSpPr>
          <p:nvPr/>
        </p:nvSpPr>
        <p:spPr bwMode="auto">
          <a:xfrm flipV="1">
            <a:off x="835501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5" name="Line 208"/>
          <p:cNvSpPr>
            <a:spLocks noChangeShapeType="1"/>
          </p:cNvSpPr>
          <p:nvPr/>
        </p:nvSpPr>
        <p:spPr bwMode="auto">
          <a:xfrm flipV="1">
            <a:off x="871537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6" name="Line 209"/>
          <p:cNvSpPr>
            <a:spLocks noChangeShapeType="1"/>
          </p:cNvSpPr>
          <p:nvPr/>
        </p:nvSpPr>
        <p:spPr bwMode="auto">
          <a:xfrm>
            <a:off x="460692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7" name="Line 210"/>
          <p:cNvSpPr>
            <a:spLocks noChangeShapeType="1"/>
          </p:cNvSpPr>
          <p:nvPr/>
        </p:nvSpPr>
        <p:spPr bwMode="auto">
          <a:xfrm>
            <a:off x="496728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8" name="Line 211"/>
          <p:cNvSpPr>
            <a:spLocks noChangeShapeType="1"/>
          </p:cNvSpPr>
          <p:nvPr/>
        </p:nvSpPr>
        <p:spPr bwMode="auto">
          <a:xfrm>
            <a:off x="532765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9" name="Line 212"/>
          <p:cNvSpPr>
            <a:spLocks noChangeShapeType="1"/>
          </p:cNvSpPr>
          <p:nvPr/>
        </p:nvSpPr>
        <p:spPr bwMode="auto">
          <a:xfrm>
            <a:off x="568801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0" name="Line 213"/>
          <p:cNvSpPr>
            <a:spLocks noChangeShapeType="1"/>
          </p:cNvSpPr>
          <p:nvPr/>
        </p:nvSpPr>
        <p:spPr bwMode="auto">
          <a:xfrm>
            <a:off x="604837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1" name="Line 214"/>
          <p:cNvSpPr>
            <a:spLocks noChangeShapeType="1"/>
          </p:cNvSpPr>
          <p:nvPr/>
        </p:nvSpPr>
        <p:spPr bwMode="auto">
          <a:xfrm>
            <a:off x="640873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2" name="Line 215"/>
          <p:cNvSpPr>
            <a:spLocks noChangeShapeType="1"/>
          </p:cNvSpPr>
          <p:nvPr/>
        </p:nvSpPr>
        <p:spPr bwMode="auto">
          <a:xfrm>
            <a:off x="676910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3" name="Line 216"/>
          <p:cNvSpPr>
            <a:spLocks noChangeShapeType="1"/>
          </p:cNvSpPr>
          <p:nvPr/>
        </p:nvSpPr>
        <p:spPr bwMode="auto">
          <a:xfrm>
            <a:off x="712946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4" name="Line 217"/>
          <p:cNvSpPr>
            <a:spLocks noChangeShapeType="1"/>
          </p:cNvSpPr>
          <p:nvPr/>
        </p:nvSpPr>
        <p:spPr bwMode="auto">
          <a:xfrm>
            <a:off x="748982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5" name="Line 218"/>
          <p:cNvSpPr>
            <a:spLocks noChangeShapeType="1"/>
          </p:cNvSpPr>
          <p:nvPr/>
        </p:nvSpPr>
        <p:spPr bwMode="auto">
          <a:xfrm>
            <a:off x="785018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6" name="Line 219"/>
          <p:cNvSpPr>
            <a:spLocks noChangeShapeType="1"/>
          </p:cNvSpPr>
          <p:nvPr/>
        </p:nvSpPr>
        <p:spPr bwMode="auto">
          <a:xfrm>
            <a:off x="821055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7" name="Line 220"/>
          <p:cNvSpPr>
            <a:spLocks noChangeShapeType="1"/>
          </p:cNvSpPr>
          <p:nvPr/>
        </p:nvSpPr>
        <p:spPr bwMode="auto">
          <a:xfrm>
            <a:off x="857091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38" name="Oval 221"/>
          <p:cNvSpPr>
            <a:spLocks noChangeArrowheads="1"/>
          </p:cNvSpPr>
          <p:nvPr/>
        </p:nvSpPr>
        <p:spPr bwMode="auto">
          <a:xfrm>
            <a:off x="471805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39" name="Oval 222"/>
          <p:cNvSpPr>
            <a:spLocks noChangeArrowheads="1"/>
          </p:cNvSpPr>
          <p:nvPr/>
        </p:nvSpPr>
        <p:spPr bwMode="auto">
          <a:xfrm>
            <a:off x="507841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0" name="Oval 223"/>
          <p:cNvSpPr>
            <a:spLocks noChangeArrowheads="1"/>
          </p:cNvSpPr>
          <p:nvPr/>
        </p:nvSpPr>
        <p:spPr bwMode="auto">
          <a:xfrm>
            <a:off x="543877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1" name="Oval 224"/>
          <p:cNvSpPr>
            <a:spLocks noChangeArrowheads="1"/>
          </p:cNvSpPr>
          <p:nvPr/>
        </p:nvSpPr>
        <p:spPr bwMode="auto">
          <a:xfrm>
            <a:off x="5799138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2" name="Oval 225"/>
          <p:cNvSpPr>
            <a:spLocks noChangeArrowheads="1"/>
          </p:cNvSpPr>
          <p:nvPr/>
        </p:nvSpPr>
        <p:spPr bwMode="auto">
          <a:xfrm>
            <a:off x="615950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3" name="Oval 226"/>
          <p:cNvSpPr>
            <a:spLocks noChangeArrowheads="1"/>
          </p:cNvSpPr>
          <p:nvPr/>
        </p:nvSpPr>
        <p:spPr bwMode="auto">
          <a:xfrm>
            <a:off x="651986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4" name="Oval 227"/>
          <p:cNvSpPr>
            <a:spLocks noChangeArrowheads="1"/>
          </p:cNvSpPr>
          <p:nvPr/>
        </p:nvSpPr>
        <p:spPr bwMode="auto">
          <a:xfrm>
            <a:off x="688022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5" name="Oval 228"/>
          <p:cNvSpPr>
            <a:spLocks noChangeArrowheads="1"/>
          </p:cNvSpPr>
          <p:nvPr/>
        </p:nvSpPr>
        <p:spPr bwMode="auto">
          <a:xfrm>
            <a:off x="7240588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6" name="Oval 229"/>
          <p:cNvSpPr>
            <a:spLocks noChangeArrowheads="1"/>
          </p:cNvSpPr>
          <p:nvPr/>
        </p:nvSpPr>
        <p:spPr bwMode="auto">
          <a:xfrm>
            <a:off x="760095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7" name="Oval 230"/>
          <p:cNvSpPr>
            <a:spLocks noChangeArrowheads="1"/>
          </p:cNvSpPr>
          <p:nvPr/>
        </p:nvSpPr>
        <p:spPr bwMode="auto">
          <a:xfrm>
            <a:off x="796131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8" name="Oval 231"/>
          <p:cNvSpPr>
            <a:spLocks noChangeArrowheads="1"/>
          </p:cNvSpPr>
          <p:nvPr/>
        </p:nvSpPr>
        <p:spPr bwMode="auto">
          <a:xfrm>
            <a:off x="832167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49" name="Oval 232"/>
          <p:cNvSpPr>
            <a:spLocks noChangeArrowheads="1"/>
          </p:cNvSpPr>
          <p:nvPr/>
        </p:nvSpPr>
        <p:spPr bwMode="auto">
          <a:xfrm>
            <a:off x="456723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0" name="Oval 233"/>
          <p:cNvSpPr>
            <a:spLocks noChangeArrowheads="1"/>
          </p:cNvSpPr>
          <p:nvPr/>
        </p:nvSpPr>
        <p:spPr bwMode="auto">
          <a:xfrm>
            <a:off x="492760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1" name="Oval 234"/>
          <p:cNvSpPr>
            <a:spLocks noChangeArrowheads="1"/>
          </p:cNvSpPr>
          <p:nvPr/>
        </p:nvSpPr>
        <p:spPr bwMode="auto">
          <a:xfrm>
            <a:off x="528796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2" name="Oval 235"/>
          <p:cNvSpPr>
            <a:spLocks noChangeArrowheads="1"/>
          </p:cNvSpPr>
          <p:nvPr/>
        </p:nvSpPr>
        <p:spPr bwMode="auto">
          <a:xfrm>
            <a:off x="564832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3" name="Oval 236"/>
          <p:cNvSpPr>
            <a:spLocks noChangeArrowheads="1"/>
          </p:cNvSpPr>
          <p:nvPr/>
        </p:nvSpPr>
        <p:spPr bwMode="auto">
          <a:xfrm>
            <a:off x="600868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4" name="Oval 237"/>
          <p:cNvSpPr>
            <a:spLocks noChangeArrowheads="1"/>
          </p:cNvSpPr>
          <p:nvPr/>
        </p:nvSpPr>
        <p:spPr bwMode="auto">
          <a:xfrm>
            <a:off x="636905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5" name="Oval 238"/>
          <p:cNvSpPr>
            <a:spLocks noChangeArrowheads="1"/>
          </p:cNvSpPr>
          <p:nvPr/>
        </p:nvSpPr>
        <p:spPr bwMode="auto">
          <a:xfrm>
            <a:off x="672941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6" name="Oval 239"/>
          <p:cNvSpPr>
            <a:spLocks noChangeArrowheads="1"/>
          </p:cNvSpPr>
          <p:nvPr/>
        </p:nvSpPr>
        <p:spPr bwMode="auto">
          <a:xfrm>
            <a:off x="708977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7" name="Oval 240"/>
          <p:cNvSpPr>
            <a:spLocks noChangeArrowheads="1"/>
          </p:cNvSpPr>
          <p:nvPr/>
        </p:nvSpPr>
        <p:spPr bwMode="auto">
          <a:xfrm>
            <a:off x="745013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8" name="Oval 241"/>
          <p:cNvSpPr>
            <a:spLocks noChangeArrowheads="1"/>
          </p:cNvSpPr>
          <p:nvPr/>
        </p:nvSpPr>
        <p:spPr bwMode="auto">
          <a:xfrm>
            <a:off x="781050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59" name="Oval 242"/>
          <p:cNvSpPr>
            <a:spLocks noChangeArrowheads="1"/>
          </p:cNvSpPr>
          <p:nvPr/>
        </p:nvSpPr>
        <p:spPr bwMode="auto">
          <a:xfrm>
            <a:off x="817086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0" name="Oval 243"/>
          <p:cNvSpPr>
            <a:spLocks noChangeArrowheads="1"/>
          </p:cNvSpPr>
          <p:nvPr/>
        </p:nvSpPr>
        <p:spPr bwMode="auto">
          <a:xfrm>
            <a:off x="853122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1" name="Line 244"/>
          <p:cNvSpPr>
            <a:spLocks noChangeShapeType="1"/>
          </p:cNvSpPr>
          <p:nvPr/>
        </p:nvSpPr>
        <p:spPr bwMode="auto">
          <a:xfrm>
            <a:off x="3671888" y="27686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62" name="Freeform 245"/>
          <p:cNvSpPr>
            <a:spLocks/>
          </p:cNvSpPr>
          <p:nvPr/>
        </p:nvSpPr>
        <p:spPr bwMode="auto">
          <a:xfrm>
            <a:off x="4248150" y="2624138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3" name="Rectangle 246"/>
          <p:cNvSpPr>
            <a:spLocks noChangeArrowheads="1"/>
          </p:cNvSpPr>
          <p:nvPr/>
        </p:nvSpPr>
        <p:spPr bwMode="auto">
          <a:xfrm>
            <a:off x="467995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4" name="Rectangle 247"/>
          <p:cNvSpPr>
            <a:spLocks noChangeArrowheads="1"/>
          </p:cNvSpPr>
          <p:nvPr/>
        </p:nvSpPr>
        <p:spPr bwMode="auto">
          <a:xfrm>
            <a:off x="504031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5" name="Rectangle 248"/>
          <p:cNvSpPr>
            <a:spLocks noChangeArrowheads="1"/>
          </p:cNvSpPr>
          <p:nvPr/>
        </p:nvSpPr>
        <p:spPr bwMode="auto">
          <a:xfrm>
            <a:off x="540067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6" name="Rectangle 249"/>
          <p:cNvSpPr>
            <a:spLocks noChangeArrowheads="1"/>
          </p:cNvSpPr>
          <p:nvPr/>
        </p:nvSpPr>
        <p:spPr bwMode="auto">
          <a:xfrm>
            <a:off x="576103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7" name="Rectangle 250"/>
          <p:cNvSpPr>
            <a:spLocks noChangeArrowheads="1"/>
          </p:cNvSpPr>
          <p:nvPr/>
        </p:nvSpPr>
        <p:spPr bwMode="auto">
          <a:xfrm>
            <a:off x="612140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8" name="Rectangle 251"/>
          <p:cNvSpPr>
            <a:spLocks noChangeArrowheads="1"/>
          </p:cNvSpPr>
          <p:nvPr/>
        </p:nvSpPr>
        <p:spPr bwMode="auto">
          <a:xfrm>
            <a:off x="648176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69" name="Rectangle 252"/>
          <p:cNvSpPr>
            <a:spLocks noChangeArrowheads="1"/>
          </p:cNvSpPr>
          <p:nvPr/>
        </p:nvSpPr>
        <p:spPr bwMode="auto">
          <a:xfrm>
            <a:off x="684212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70" name="Rectangle 253"/>
          <p:cNvSpPr>
            <a:spLocks noChangeArrowheads="1"/>
          </p:cNvSpPr>
          <p:nvPr/>
        </p:nvSpPr>
        <p:spPr bwMode="auto">
          <a:xfrm>
            <a:off x="720248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71" name="Rectangle 254"/>
          <p:cNvSpPr>
            <a:spLocks noChangeArrowheads="1"/>
          </p:cNvSpPr>
          <p:nvPr/>
        </p:nvSpPr>
        <p:spPr bwMode="auto">
          <a:xfrm>
            <a:off x="756285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72" name="Rectangle 255"/>
          <p:cNvSpPr>
            <a:spLocks noChangeArrowheads="1"/>
          </p:cNvSpPr>
          <p:nvPr/>
        </p:nvSpPr>
        <p:spPr bwMode="auto">
          <a:xfrm>
            <a:off x="792321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73" name="Rectangle 256"/>
          <p:cNvSpPr>
            <a:spLocks noChangeArrowheads="1"/>
          </p:cNvSpPr>
          <p:nvPr/>
        </p:nvSpPr>
        <p:spPr bwMode="auto">
          <a:xfrm>
            <a:off x="828357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74" name="Rectangle 257"/>
          <p:cNvSpPr>
            <a:spLocks noChangeArrowheads="1"/>
          </p:cNvSpPr>
          <p:nvPr/>
        </p:nvSpPr>
        <p:spPr bwMode="auto">
          <a:xfrm>
            <a:off x="864393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075" name="Line 258"/>
          <p:cNvSpPr>
            <a:spLocks noChangeShapeType="1"/>
          </p:cNvSpPr>
          <p:nvPr/>
        </p:nvSpPr>
        <p:spPr bwMode="auto">
          <a:xfrm>
            <a:off x="4464050" y="27686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76" name="Line 259"/>
          <p:cNvSpPr>
            <a:spLocks noChangeShapeType="1"/>
          </p:cNvSpPr>
          <p:nvPr/>
        </p:nvSpPr>
        <p:spPr bwMode="auto">
          <a:xfrm flipV="1">
            <a:off x="475138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77" name="Line 260"/>
          <p:cNvSpPr>
            <a:spLocks noChangeShapeType="1"/>
          </p:cNvSpPr>
          <p:nvPr/>
        </p:nvSpPr>
        <p:spPr bwMode="auto">
          <a:xfrm flipV="1">
            <a:off x="511175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78" name="Line 261"/>
          <p:cNvSpPr>
            <a:spLocks noChangeShapeType="1"/>
          </p:cNvSpPr>
          <p:nvPr/>
        </p:nvSpPr>
        <p:spPr bwMode="auto">
          <a:xfrm flipV="1">
            <a:off x="547211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79" name="Line 262"/>
          <p:cNvSpPr>
            <a:spLocks noChangeShapeType="1"/>
          </p:cNvSpPr>
          <p:nvPr/>
        </p:nvSpPr>
        <p:spPr bwMode="auto">
          <a:xfrm flipV="1">
            <a:off x="583247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0" name="Line 263"/>
          <p:cNvSpPr>
            <a:spLocks noChangeShapeType="1"/>
          </p:cNvSpPr>
          <p:nvPr/>
        </p:nvSpPr>
        <p:spPr bwMode="auto">
          <a:xfrm flipV="1">
            <a:off x="619283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1" name="Line 264"/>
          <p:cNvSpPr>
            <a:spLocks noChangeShapeType="1"/>
          </p:cNvSpPr>
          <p:nvPr/>
        </p:nvSpPr>
        <p:spPr bwMode="auto">
          <a:xfrm flipV="1">
            <a:off x="655320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2" name="Line 265"/>
          <p:cNvSpPr>
            <a:spLocks noChangeShapeType="1"/>
          </p:cNvSpPr>
          <p:nvPr/>
        </p:nvSpPr>
        <p:spPr bwMode="auto">
          <a:xfrm flipV="1">
            <a:off x="691356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3" name="Line 266"/>
          <p:cNvSpPr>
            <a:spLocks noChangeShapeType="1"/>
          </p:cNvSpPr>
          <p:nvPr/>
        </p:nvSpPr>
        <p:spPr bwMode="auto">
          <a:xfrm flipV="1">
            <a:off x="727392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4" name="Line 267"/>
          <p:cNvSpPr>
            <a:spLocks noChangeShapeType="1"/>
          </p:cNvSpPr>
          <p:nvPr/>
        </p:nvSpPr>
        <p:spPr bwMode="auto">
          <a:xfrm flipV="1">
            <a:off x="763428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5" name="Line 268"/>
          <p:cNvSpPr>
            <a:spLocks noChangeShapeType="1"/>
          </p:cNvSpPr>
          <p:nvPr/>
        </p:nvSpPr>
        <p:spPr bwMode="auto">
          <a:xfrm flipV="1">
            <a:off x="799465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6" name="Line 269"/>
          <p:cNvSpPr>
            <a:spLocks noChangeShapeType="1"/>
          </p:cNvSpPr>
          <p:nvPr/>
        </p:nvSpPr>
        <p:spPr bwMode="auto">
          <a:xfrm flipV="1">
            <a:off x="835501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7" name="Line 270"/>
          <p:cNvSpPr>
            <a:spLocks noChangeShapeType="1"/>
          </p:cNvSpPr>
          <p:nvPr/>
        </p:nvSpPr>
        <p:spPr bwMode="auto">
          <a:xfrm flipV="1">
            <a:off x="871537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8" name="Line 271"/>
          <p:cNvSpPr>
            <a:spLocks noChangeShapeType="1"/>
          </p:cNvSpPr>
          <p:nvPr/>
        </p:nvSpPr>
        <p:spPr bwMode="auto">
          <a:xfrm>
            <a:off x="460692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89" name="Line 272"/>
          <p:cNvSpPr>
            <a:spLocks noChangeShapeType="1"/>
          </p:cNvSpPr>
          <p:nvPr/>
        </p:nvSpPr>
        <p:spPr bwMode="auto">
          <a:xfrm>
            <a:off x="496728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0" name="Line 273"/>
          <p:cNvSpPr>
            <a:spLocks noChangeShapeType="1"/>
          </p:cNvSpPr>
          <p:nvPr/>
        </p:nvSpPr>
        <p:spPr bwMode="auto">
          <a:xfrm>
            <a:off x="532765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1" name="Line 274"/>
          <p:cNvSpPr>
            <a:spLocks noChangeShapeType="1"/>
          </p:cNvSpPr>
          <p:nvPr/>
        </p:nvSpPr>
        <p:spPr bwMode="auto">
          <a:xfrm>
            <a:off x="568801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2" name="Line 275"/>
          <p:cNvSpPr>
            <a:spLocks noChangeShapeType="1"/>
          </p:cNvSpPr>
          <p:nvPr/>
        </p:nvSpPr>
        <p:spPr bwMode="auto">
          <a:xfrm>
            <a:off x="604837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3" name="Line 276"/>
          <p:cNvSpPr>
            <a:spLocks noChangeShapeType="1"/>
          </p:cNvSpPr>
          <p:nvPr/>
        </p:nvSpPr>
        <p:spPr bwMode="auto">
          <a:xfrm>
            <a:off x="640873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4" name="Line 277"/>
          <p:cNvSpPr>
            <a:spLocks noChangeShapeType="1"/>
          </p:cNvSpPr>
          <p:nvPr/>
        </p:nvSpPr>
        <p:spPr bwMode="auto">
          <a:xfrm>
            <a:off x="676910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5" name="Line 278"/>
          <p:cNvSpPr>
            <a:spLocks noChangeShapeType="1"/>
          </p:cNvSpPr>
          <p:nvPr/>
        </p:nvSpPr>
        <p:spPr bwMode="auto">
          <a:xfrm>
            <a:off x="712946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6" name="Line 279"/>
          <p:cNvSpPr>
            <a:spLocks noChangeShapeType="1"/>
          </p:cNvSpPr>
          <p:nvPr/>
        </p:nvSpPr>
        <p:spPr bwMode="auto">
          <a:xfrm>
            <a:off x="748982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7" name="Line 280"/>
          <p:cNvSpPr>
            <a:spLocks noChangeShapeType="1"/>
          </p:cNvSpPr>
          <p:nvPr/>
        </p:nvSpPr>
        <p:spPr bwMode="auto">
          <a:xfrm>
            <a:off x="785018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8" name="Line 281"/>
          <p:cNvSpPr>
            <a:spLocks noChangeShapeType="1"/>
          </p:cNvSpPr>
          <p:nvPr/>
        </p:nvSpPr>
        <p:spPr bwMode="auto">
          <a:xfrm>
            <a:off x="821055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99" name="Line 282"/>
          <p:cNvSpPr>
            <a:spLocks noChangeShapeType="1"/>
          </p:cNvSpPr>
          <p:nvPr/>
        </p:nvSpPr>
        <p:spPr bwMode="auto">
          <a:xfrm>
            <a:off x="857091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00" name="Oval 283"/>
          <p:cNvSpPr>
            <a:spLocks noChangeArrowheads="1"/>
          </p:cNvSpPr>
          <p:nvPr/>
        </p:nvSpPr>
        <p:spPr bwMode="auto">
          <a:xfrm>
            <a:off x="471805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1" name="Oval 284"/>
          <p:cNvSpPr>
            <a:spLocks noChangeArrowheads="1"/>
          </p:cNvSpPr>
          <p:nvPr/>
        </p:nvSpPr>
        <p:spPr bwMode="auto">
          <a:xfrm>
            <a:off x="507841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2" name="Oval 285"/>
          <p:cNvSpPr>
            <a:spLocks noChangeArrowheads="1"/>
          </p:cNvSpPr>
          <p:nvPr/>
        </p:nvSpPr>
        <p:spPr bwMode="auto">
          <a:xfrm>
            <a:off x="543877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3" name="Oval 286"/>
          <p:cNvSpPr>
            <a:spLocks noChangeArrowheads="1"/>
          </p:cNvSpPr>
          <p:nvPr/>
        </p:nvSpPr>
        <p:spPr bwMode="auto">
          <a:xfrm>
            <a:off x="5799138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4" name="Oval 287"/>
          <p:cNvSpPr>
            <a:spLocks noChangeArrowheads="1"/>
          </p:cNvSpPr>
          <p:nvPr/>
        </p:nvSpPr>
        <p:spPr bwMode="auto">
          <a:xfrm>
            <a:off x="615950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5" name="Oval 288"/>
          <p:cNvSpPr>
            <a:spLocks noChangeArrowheads="1"/>
          </p:cNvSpPr>
          <p:nvPr/>
        </p:nvSpPr>
        <p:spPr bwMode="auto">
          <a:xfrm>
            <a:off x="651986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6" name="Oval 289"/>
          <p:cNvSpPr>
            <a:spLocks noChangeArrowheads="1"/>
          </p:cNvSpPr>
          <p:nvPr/>
        </p:nvSpPr>
        <p:spPr bwMode="auto">
          <a:xfrm>
            <a:off x="688022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7" name="Oval 290"/>
          <p:cNvSpPr>
            <a:spLocks noChangeArrowheads="1"/>
          </p:cNvSpPr>
          <p:nvPr/>
        </p:nvSpPr>
        <p:spPr bwMode="auto">
          <a:xfrm>
            <a:off x="7240588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8" name="Oval 291"/>
          <p:cNvSpPr>
            <a:spLocks noChangeArrowheads="1"/>
          </p:cNvSpPr>
          <p:nvPr/>
        </p:nvSpPr>
        <p:spPr bwMode="auto">
          <a:xfrm>
            <a:off x="760095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09" name="Oval 292"/>
          <p:cNvSpPr>
            <a:spLocks noChangeArrowheads="1"/>
          </p:cNvSpPr>
          <p:nvPr/>
        </p:nvSpPr>
        <p:spPr bwMode="auto">
          <a:xfrm>
            <a:off x="796131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0" name="Oval 293"/>
          <p:cNvSpPr>
            <a:spLocks noChangeArrowheads="1"/>
          </p:cNvSpPr>
          <p:nvPr/>
        </p:nvSpPr>
        <p:spPr bwMode="auto">
          <a:xfrm>
            <a:off x="832167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1" name="Oval 294"/>
          <p:cNvSpPr>
            <a:spLocks noChangeArrowheads="1"/>
          </p:cNvSpPr>
          <p:nvPr/>
        </p:nvSpPr>
        <p:spPr bwMode="auto">
          <a:xfrm>
            <a:off x="456723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2" name="Oval 295"/>
          <p:cNvSpPr>
            <a:spLocks noChangeArrowheads="1"/>
          </p:cNvSpPr>
          <p:nvPr/>
        </p:nvSpPr>
        <p:spPr bwMode="auto">
          <a:xfrm>
            <a:off x="492760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3" name="Oval 296"/>
          <p:cNvSpPr>
            <a:spLocks noChangeArrowheads="1"/>
          </p:cNvSpPr>
          <p:nvPr/>
        </p:nvSpPr>
        <p:spPr bwMode="auto">
          <a:xfrm>
            <a:off x="528796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4" name="Oval 297"/>
          <p:cNvSpPr>
            <a:spLocks noChangeArrowheads="1"/>
          </p:cNvSpPr>
          <p:nvPr/>
        </p:nvSpPr>
        <p:spPr bwMode="auto">
          <a:xfrm>
            <a:off x="564832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5" name="Oval 298"/>
          <p:cNvSpPr>
            <a:spLocks noChangeArrowheads="1"/>
          </p:cNvSpPr>
          <p:nvPr/>
        </p:nvSpPr>
        <p:spPr bwMode="auto">
          <a:xfrm>
            <a:off x="600868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6" name="Oval 299"/>
          <p:cNvSpPr>
            <a:spLocks noChangeArrowheads="1"/>
          </p:cNvSpPr>
          <p:nvPr/>
        </p:nvSpPr>
        <p:spPr bwMode="auto">
          <a:xfrm>
            <a:off x="636905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7" name="Oval 300"/>
          <p:cNvSpPr>
            <a:spLocks noChangeArrowheads="1"/>
          </p:cNvSpPr>
          <p:nvPr/>
        </p:nvSpPr>
        <p:spPr bwMode="auto">
          <a:xfrm>
            <a:off x="672941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8" name="Oval 301"/>
          <p:cNvSpPr>
            <a:spLocks noChangeArrowheads="1"/>
          </p:cNvSpPr>
          <p:nvPr/>
        </p:nvSpPr>
        <p:spPr bwMode="auto">
          <a:xfrm>
            <a:off x="708977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19" name="Oval 302"/>
          <p:cNvSpPr>
            <a:spLocks noChangeArrowheads="1"/>
          </p:cNvSpPr>
          <p:nvPr/>
        </p:nvSpPr>
        <p:spPr bwMode="auto">
          <a:xfrm>
            <a:off x="745013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0" name="Oval 303"/>
          <p:cNvSpPr>
            <a:spLocks noChangeArrowheads="1"/>
          </p:cNvSpPr>
          <p:nvPr/>
        </p:nvSpPr>
        <p:spPr bwMode="auto">
          <a:xfrm>
            <a:off x="781050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1" name="Oval 304"/>
          <p:cNvSpPr>
            <a:spLocks noChangeArrowheads="1"/>
          </p:cNvSpPr>
          <p:nvPr/>
        </p:nvSpPr>
        <p:spPr bwMode="auto">
          <a:xfrm>
            <a:off x="817086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2" name="Oval 305"/>
          <p:cNvSpPr>
            <a:spLocks noChangeArrowheads="1"/>
          </p:cNvSpPr>
          <p:nvPr/>
        </p:nvSpPr>
        <p:spPr bwMode="auto">
          <a:xfrm>
            <a:off x="853122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3" name="Line 306"/>
          <p:cNvSpPr>
            <a:spLocks noChangeShapeType="1"/>
          </p:cNvSpPr>
          <p:nvPr/>
        </p:nvSpPr>
        <p:spPr bwMode="auto">
          <a:xfrm>
            <a:off x="3671888" y="32019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" name="Freeform 307"/>
          <p:cNvSpPr>
            <a:spLocks/>
          </p:cNvSpPr>
          <p:nvPr/>
        </p:nvSpPr>
        <p:spPr bwMode="auto">
          <a:xfrm>
            <a:off x="4248150" y="3057525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5" name="Rectangle 308"/>
          <p:cNvSpPr>
            <a:spLocks noChangeArrowheads="1"/>
          </p:cNvSpPr>
          <p:nvPr/>
        </p:nvSpPr>
        <p:spPr bwMode="auto">
          <a:xfrm>
            <a:off x="467995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6" name="Rectangle 309"/>
          <p:cNvSpPr>
            <a:spLocks noChangeArrowheads="1"/>
          </p:cNvSpPr>
          <p:nvPr/>
        </p:nvSpPr>
        <p:spPr bwMode="auto">
          <a:xfrm>
            <a:off x="504031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7" name="Rectangle 310"/>
          <p:cNvSpPr>
            <a:spLocks noChangeArrowheads="1"/>
          </p:cNvSpPr>
          <p:nvPr/>
        </p:nvSpPr>
        <p:spPr bwMode="auto">
          <a:xfrm>
            <a:off x="540067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8" name="Rectangle 311"/>
          <p:cNvSpPr>
            <a:spLocks noChangeArrowheads="1"/>
          </p:cNvSpPr>
          <p:nvPr/>
        </p:nvSpPr>
        <p:spPr bwMode="auto">
          <a:xfrm>
            <a:off x="576103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29" name="Rectangle 312"/>
          <p:cNvSpPr>
            <a:spLocks noChangeArrowheads="1"/>
          </p:cNvSpPr>
          <p:nvPr/>
        </p:nvSpPr>
        <p:spPr bwMode="auto">
          <a:xfrm>
            <a:off x="612140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0" name="Rectangle 313"/>
          <p:cNvSpPr>
            <a:spLocks noChangeArrowheads="1"/>
          </p:cNvSpPr>
          <p:nvPr/>
        </p:nvSpPr>
        <p:spPr bwMode="auto">
          <a:xfrm>
            <a:off x="648176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1" name="Rectangle 314"/>
          <p:cNvSpPr>
            <a:spLocks noChangeArrowheads="1"/>
          </p:cNvSpPr>
          <p:nvPr/>
        </p:nvSpPr>
        <p:spPr bwMode="auto">
          <a:xfrm>
            <a:off x="684212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2" name="Rectangle 315"/>
          <p:cNvSpPr>
            <a:spLocks noChangeArrowheads="1"/>
          </p:cNvSpPr>
          <p:nvPr/>
        </p:nvSpPr>
        <p:spPr bwMode="auto">
          <a:xfrm>
            <a:off x="720248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3" name="Rectangle 316"/>
          <p:cNvSpPr>
            <a:spLocks noChangeArrowheads="1"/>
          </p:cNvSpPr>
          <p:nvPr/>
        </p:nvSpPr>
        <p:spPr bwMode="auto">
          <a:xfrm>
            <a:off x="756285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4" name="Rectangle 317"/>
          <p:cNvSpPr>
            <a:spLocks noChangeArrowheads="1"/>
          </p:cNvSpPr>
          <p:nvPr/>
        </p:nvSpPr>
        <p:spPr bwMode="auto">
          <a:xfrm>
            <a:off x="792321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5" name="Rectangle 318"/>
          <p:cNvSpPr>
            <a:spLocks noChangeArrowheads="1"/>
          </p:cNvSpPr>
          <p:nvPr/>
        </p:nvSpPr>
        <p:spPr bwMode="auto">
          <a:xfrm>
            <a:off x="828357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6" name="Rectangle 319"/>
          <p:cNvSpPr>
            <a:spLocks noChangeArrowheads="1"/>
          </p:cNvSpPr>
          <p:nvPr/>
        </p:nvSpPr>
        <p:spPr bwMode="auto">
          <a:xfrm>
            <a:off x="864393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37" name="Line 320"/>
          <p:cNvSpPr>
            <a:spLocks noChangeShapeType="1"/>
          </p:cNvSpPr>
          <p:nvPr/>
        </p:nvSpPr>
        <p:spPr bwMode="auto">
          <a:xfrm>
            <a:off x="4464050" y="32019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38" name="Line 321"/>
          <p:cNvSpPr>
            <a:spLocks noChangeShapeType="1"/>
          </p:cNvSpPr>
          <p:nvPr/>
        </p:nvSpPr>
        <p:spPr bwMode="auto">
          <a:xfrm flipV="1">
            <a:off x="475138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39" name="Line 322"/>
          <p:cNvSpPr>
            <a:spLocks noChangeShapeType="1"/>
          </p:cNvSpPr>
          <p:nvPr/>
        </p:nvSpPr>
        <p:spPr bwMode="auto">
          <a:xfrm flipV="1">
            <a:off x="511175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0" name="Line 323"/>
          <p:cNvSpPr>
            <a:spLocks noChangeShapeType="1"/>
          </p:cNvSpPr>
          <p:nvPr/>
        </p:nvSpPr>
        <p:spPr bwMode="auto">
          <a:xfrm flipV="1">
            <a:off x="547211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1" name="Line 324"/>
          <p:cNvSpPr>
            <a:spLocks noChangeShapeType="1"/>
          </p:cNvSpPr>
          <p:nvPr/>
        </p:nvSpPr>
        <p:spPr bwMode="auto">
          <a:xfrm flipV="1">
            <a:off x="583247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2" name="Line 325"/>
          <p:cNvSpPr>
            <a:spLocks noChangeShapeType="1"/>
          </p:cNvSpPr>
          <p:nvPr/>
        </p:nvSpPr>
        <p:spPr bwMode="auto">
          <a:xfrm flipV="1">
            <a:off x="619283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3" name="Line 326"/>
          <p:cNvSpPr>
            <a:spLocks noChangeShapeType="1"/>
          </p:cNvSpPr>
          <p:nvPr/>
        </p:nvSpPr>
        <p:spPr bwMode="auto">
          <a:xfrm flipV="1">
            <a:off x="655320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4" name="Line 327"/>
          <p:cNvSpPr>
            <a:spLocks noChangeShapeType="1"/>
          </p:cNvSpPr>
          <p:nvPr/>
        </p:nvSpPr>
        <p:spPr bwMode="auto">
          <a:xfrm flipV="1">
            <a:off x="691356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5" name="Line 328"/>
          <p:cNvSpPr>
            <a:spLocks noChangeShapeType="1"/>
          </p:cNvSpPr>
          <p:nvPr/>
        </p:nvSpPr>
        <p:spPr bwMode="auto">
          <a:xfrm flipV="1">
            <a:off x="727392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6" name="Line 329"/>
          <p:cNvSpPr>
            <a:spLocks noChangeShapeType="1"/>
          </p:cNvSpPr>
          <p:nvPr/>
        </p:nvSpPr>
        <p:spPr bwMode="auto">
          <a:xfrm flipV="1">
            <a:off x="763428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7" name="Line 330"/>
          <p:cNvSpPr>
            <a:spLocks noChangeShapeType="1"/>
          </p:cNvSpPr>
          <p:nvPr/>
        </p:nvSpPr>
        <p:spPr bwMode="auto">
          <a:xfrm flipV="1">
            <a:off x="799465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8" name="Line 331"/>
          <p:cNvSpPr>
            <a:spLocks noChangeShapeType="1"/>
          </p:cNvSpPr>
          <p:nvPr/>
        </p:nvSpPr>
        <p:spPr bwMode="auto">
          <a:xfrm flipV="1">
            <a:off x="835501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49" name="Line 332"/>
          <p:cNvSpPr>
            <a:spLocks noChangeShapeType="1"/>
          </p:cNvSpPr>
          <p:nvPr/>
        </p:nvSpPr>
        <p:spPr bwMode="auto">
          <a:xfrm flipV="1">
            <a:off x="871537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0" name="Line 333"/>
          <p:cNvSpPr>
            <a:spLocks noChangeShapeType="1"/>
          </p:cNvSpPr>
          <p:nvPr/>
        </p:nvSpPr>
        <p:spPr bwMode="auto">
          <a:xfrm>
            <a:off x="460692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1" name="Line 334"/>
          <p:cNvSpPr>
            <a:spLocks noChangeShapeType="1"/>
          </p:cNvSpPr>
          <p:nvPr/>
        </p:nvSpPr>
        <p:spPr bwMode="auto">
          <a:xfrm>
            <a:off x="496728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2" name="Line 335"/>
          <p:cNvSpPr>
            <a:spLocks noChangeShapeType="1"/>
          </p:cNvSpPr>
          <p:nvPr/>
        </p:nvSpPr>
        <p:spPr bwMode="auto">
          <a:xfrm>
            <a:off x="532765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3" name="Line 336"/>
          <p:cNvSpPr>
            <a:spLocks noChangeShapeType="1"/>
          </p:cNvSpPr>
          <p:nvPr/>
        </p:nvSpPr>
        <p:spPr bwMode="auto">
          <a:xfrm>
            <a:off x="568801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4" name="Line 337"/>
          <p:cNvSpPr>
            <a:spLocks noChangeShapeType="1"/>
          </p:cNvSpPr>
          <p:nvPr/>
        </p:nvSpPr>
        <p:spPr bwMode="auto">
          <a:xfrm>
            <a:off x="604837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5" name="Line 338"/>
          <p:cNvSpPr>
            <a:spLocks noChangeShapeType="1"/>
          </p:cNvSpPr>
          <p:nvPr/>
        </p:nvSpPr>
        <p:spPr bwMode="auto">
          <a:xfrm>
            <a:off x="640873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6" name="Line 339"/>
          <p:cNvSpPr>
            <a:spLocks noChangeShapeType="1"/>
          </p:cNvSpPr>
          <p:nvPr/>
        </p:nvSpPr>
        <p:spPr bwMode="auto">
          <a:xfrm>
            <a:off x="676910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7" name="Line 340"/>
          <p:cNvSpPr>
            <a:spLocks noChangeShapeType="1"/>
          </p:cNvSpPr>
          <p:nvPr/>
        </p:nvSpPr>
        <p:spPr bwMode="auto">
          <a:xfrm>
            <a:off x="712946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8" name="Line 341"/>
          <p:cNvSpPr>
            <a:spLocks noChangeShapeType="1"/>
          </p:cNvSpPr>
          <p:nvPr/>
        </p:nvSpPr>
        <p:spPr bwMode="auto">
          <a:xfrm>
            <a:off x="748982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59" name="Line 342"/>
          <p:cNvSpPr>
            <a:spLocks noChangeShapeType="1"/>
          </p:cNvSpPr>
          <p:nvPr/>
        </p:nvSpPr>
        <p:spPr bwMode="auto">
          <a:xfrm>
            <a:off x="785018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60" name="Line 343"/>
          <p:cNvSpPr>
            <a:spLocks noChangeShapeType="1"/>
          </p:cNvSpPr>
          <p:nvPr/>
        </p:nvSpPr>
        <p:spPr bwMode="auto">
          <a:xfrm>
            <a:off x="821055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61" name="Line 344"/>
          <p:cNvSpPr>
            <a:spLocks noChangeShapeType="1"/>
          </p:cNvSpPr>
          <p:nvPr/>
        </p:nvSpPr>
        <p:spPr bwMode="auto">
          <a:xfrm>
            <a:off x="857091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62" name="Oval 345"/>
          <p:cNvSpPr>
            <a:spLocks noChangeArrowheads="1"/>
          </p:cNvSpPr>
          <p:nvPr/>
        </p:nvSpPr>
        <p:spPr bwMode="auto">
          <a:xfrm>
            <a:off x="471805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3" name="Oval 346"/>
          <p:cNvSpPr>
            <a:spLocks noChangeArrowheads="1"/>
          </p:cNvSpPr>
          <p:nvPr/>
        </p:nvSpPr>
        <p:spPr bwMode="auto">
          <a:xfrm>
            <a:off x="507841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4" name="Oval 347"/>
          <p:cNvSpPr>
            <a:spLocks noChangeArrowheads="1"/>
          </p:cNvSpPr>
          <p:nvPr/>
        </p:nvSpPr>
        <p:spPr bwMode="auto">
          <a:xfrm>
            <a:off x="543877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5" name="Oval 348"/>
          <p:cNvSpPr>
            <a:spLocks noChangeArrowheads="1"/>
          </p:cNvSpPr>
          <p:nvPr/>
        </p:nvSpPr>
        <p:spPr bwMode="auto">
          <a:xfrm>
            <a:off x="5799138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6" name="Oval 349"/>
          <p:cNvSpPr>
            <a:spLocks noChangeArrowheads="1"/>
          </p:cNvSpPr>
          <p:nvPr/>
        </p:nvSpPr>
        <p:spPr bwMode="auto">
          <a:xfrm>
            <a:off x="615950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7" name="Oval 350"/>
          <p:cNvSpPr>
            <a:spLocks noChangeArrowheads="1"/>
          </p:cNvSpPr>
          <p:nvPr/>
        </p:nvSpPr>
        <p:spPr bwMode="auto">
          <a:xfrm>
            <a:off x="651986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8" name="Oval 351"/>
          <p:cNvSpPr>
            <a:spLocks noChangeArrowheads="1"/>
          </p:cNvSpPr>
          <p:nvPr/>
        </p:nvSpPr>
        <p:spPr bwMode="auto">
          <a:xfrm>
            <a:off x="688022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69" name="Oval 352"/>
          <p:cNvSpPr>
            <a:spLocks noChangeArrowheads="1"/>
          </p:cNvSpPr>
          <p:nvPr/>
        </p:nvSpPr>
        <p:spPr bwMode="auto">
          <a:xfrm>
            <a:off x="7240588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0" name="Oval 353"/>
          <p:cNvSpPr>
            <a:spLocks noChangeArrowheads="1"/>
          </p:cNvSpPr>
          <p:nvPr/>
        </p:nvSpPr>
        <p:spPr bwMode="auto">
          <a:xfrm>
            <a:off x="760095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1" name="Oval 354"/>
          <p:cNvSpPr>
            <a:spLocks noChangeArrowheads="1"/>
          </p:cNvSpPr>
          <p:nvPr/>
        </p:nvSpPr>
        <p:spPr bwMode="auto">
          <a:xfrm>
            <a:off x="796131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2" name="Oval 355"/>
          <p:cNvSpPr>
            <a:spLocks noChangeArrowheads="1"/>
          </p:cNvSpPr>
          <p:nvPr/>
        </p:nvSpPr>
        <p:spPr bwMode="auto">
          <a:xfrm>
            <a:off x="832167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3" name="Oval 356"/>
          <p:cNvSpPr>
            <a:spLocks noChangeArrowheads="1"/>
          </p:cNvSpPr>
          <p:nvPr/>
        </p:nvSpPr>
        <p:spPr bwMode="auto">
          <a:xfrm>
            <a:off x="456723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4" name="Oval 357"/>
          <p:cNvSpPr>
            <a:spLocks noChangeArrowheads="1"/>
          </p:cNvSpPr>
          <p:nvPr/>
        </p:nvSpPr>
        <p:spPr bwMode="auto">
          <a:xfrm>
            <a:off x="492760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5" name="Oval 358"/>
          <p:cNvSpPr>
            <a:spLocks noChangeArrowheads="1"/>
          </p:cNvSpPr>
          <p:nvPr/>
        </p:nvSpPr>
        <p:spPr bwMode="auto">
          <a:xfrm>
            <a:off x="528796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6" name="Oval 359"/>
          <p:cNvSpPr>
            <a:spLocks noChangeArrowheads="1"/>
          </p:cNvSpPr>
          <p:nvPr/>
        </p:nvSpPr>
        <p:spPr bwMode="auto">
          <a:xfrm>
            <a:off x="564832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7" name="Oval 360"/>
          <p:cNvSpPr>
            <a:spLocks noChangeArrowheads="1"/>
          </p:cNvSpPr>
          <p:nvPr/>
        </p:nvSpPr>
        <p:spPr bwMode="auto">
          <a:xfrm>
            <a:off x="600868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8" name="Oval 361"/>
          <p:cNvSpPr>
            <a:spLocks noChangeArrowheads="1"/>
          </p:cNvSpPr>
          <p:nvPr/>
        </p:nvSpPr>
        <p:spPr bwMode="auto">
          <a:xfrm>
            <a:off x="636905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79" name="Oval 362"/>
          <p:cNvSpPr>
            <a:spLocks noChangeArrowheads="1"/>
          </p:cNvSpPr>
          <p:nvPr/>
        </p:nvSpPr>
        <p:spPr bwMode="auto">
          <a:xfrm>
            <a:off x="672941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0" name="Oval 363"/>
          <p:cNvSpPr>
            <a:spLocks noChangeArrowheads="1"/>
          </p:cNvSpPr>
          <p:nvPr/>
        </p:nvSpPr>
        <p:spPr bwMode="auto">
          <a:xfrm>
            <a:off x="708977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1" name="Oval 364"/>
          <p:cNvSpPr>
            <a:spLocks noChangeArrowheads="1"/>
          </p:cNvSpPr>
          <p:nvPr/>
        </p:nvSpPr>
        <p:spPr bwMode="auto">
          <a:xfrm>
            <a:off x="745013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2" name="Oval 365"/>
          <p:cNvSpPr>
            <a:spLocks noChangeArrowheads="1"/>
          </p:cNvSpPr>
          <p:nvPr/>
        </p:nvSpPr>
        <p:spPr bwMode="auto">
          <a:xfrm>
            <a:off x="781050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3" name="Oval 366"/>
          <p:cNvSpPr>
            <a:spLocks noChangeArrowheads="1"/>
          </p:cNvSpPr>
          <p:nvPr/>
        </p:nvSpPr>
        <p:spPr bwMode="auto">
          <a:xfrm>
            <a:off x="817086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4" name="Oval 367"/>
          <p:cNvSpPr>
            <a:spLocks noChangeArrowheads="1"/>
          </p:cNvSpPr>
          <p:nvPr/>
        </p:nvSpPr>
        <p:spPr bwMode="auto">
          <a:xfrm>
            <a:off x="853122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5" name="Line 368"/>
          <p:cNvSpPr>
            <a:spLocks noChangeShapeType="1"/>
          </p:cNvSpPr>
          <p:nvPr/>
        </p:nvSpPr>
        <p:spPr bwMode="auto">
          <a:xfrm>
            <a:off x="3671888" y="3635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86" name="Freeform 369"/>
          <p:cNvSpPr>
            <a:spLocks/>
          </p:cNvSpPr>
          <p:nvPr/>
        </p:nvSpPr>
        <p:spPr bwMode="auto">
          <a:xfrm>
            <a:off x="4248150" y="349091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7" name="Rectangle 370"/>
          <p:cNvSpPr>
            <a:spLocks noChangeArrowheads="1"/>
          </p:cNvSpPr>
          <p:nvPr/>
        </p:nvSpPr>
        <p:spPr bwMode="auto">
          <a:xfrm>
            <a:off x="467995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8" name="Rectangle 371"/>
          <p:cNvSpPr>
            <a:spLocks noChangeArrowheads="1"/>
          </p:cNvSpPr>
          <p:nvPr/>
        </p:nvSpPr>
        <p:spPr bwMode="auto">
          <a:xfrm>
            <a:off x="504031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89" name="Rectangle 372"/>
          <p:cNvSpPr>
            <a:spLocks noChangeArrowheads="1"/>
          </p:cNvSpPr>
          <p:nvPr/>
        </p:nvSpPr>
        <p:spPr bwMode="auto">
          <a:xfrm>
            <a:off x="540067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0" name="Rectangle 373"/>
          <p:cNvSpPr>
            <a:spLocks noChangeArrowheads="1"/>
          </p:cNvSpPr>
          <p:nvPr/>
        </p:nvSpPr>
        <p:spPr bwMode="auto">
          <a:xfrm>
            <a:off x="576103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1" name="Rectangle 374"/>
          <p:cNvSpPr>
            <a:spLocks noChangeArrowheads="1"/>
          </p:cNvSpPr>
          <p:nvPr/>
        </p:nvSpPr>
        <p:spPr bwMode="auto">
          <a:xfrm>
            <a:off x="612140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2" name="Rectangle 375"/>
          <p:cNvSpPr>
            <a:spLocks noChangeArrowheads="1"/>
          </p:cNvSpPr>
          <p:nvPr/>
        </p:nvSpPr>
        <p:spPr bwMode="auto">
          <a:xfrm>
            <a:off x="648176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3" name="Rectangle 376"/>
          <p:cNvSpPr>
            <a:spLocks noChangeArrowheads="1"/>
          </p:cNvSpPr>
          <p:nvPr/>
        </p:nvSpPr>
        <p:spPr bwMode="auto">
          <a:xfrm>
            <a:off x="684212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4" name="Rectangle 377"/>
          <p:cNvSpPr>
            <a:spLocks noChangeArrowheads="1"/>
          </p:cNvSpPr>
          <p:nvPr/>
        </p:nvSpPr>
        <p:spPr bwMode="auto">
          <a:xfrm>
            <a:off x="720248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5" name="Rectangle 378"/>
          <p:cNvSpPr>
            <a:spLocks noChangeArrowheads="1"/>
          </p:cNvSpPr>
          <p:nvPr/>
        </p:nvSpPr>
        <p:spPr bwMode="auto">
          <a:xfrm>
            <a:off x="756285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6" name="Rectangle 379"/>
          <p:cNvSpPr>
            <a:spLocks noChangeArrowheads="1"/>
          </p:cNvSpPr>
          <p:nvPr/>
        </p:nvSpPr>
        <p:spPr bwMode="auto">
          <a:xfrm>
            <a:off x="792321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7" name="Rectangle 380"/>
          <p:cNvSpPr>
            <a:spLocks noChangeArrowheads="1"/>
          </p:cNvSpPr>
          <p:nvPr/>
        </p:nvSpPr>
        <p:spPr bwMode="auto">
          <a:xfrm>
            <a:off x="828357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8" name="Rectangle 381"/>
          <p:cNvSpPr>
            <a:spLocks noChangeArrowheads="1"/>
          </p:cNvSpPr>
          <p:nvPr/>
        </p:nvSpPr>
        <p:spPr bwMode="auto">
          <a:xfrm>
            <a:off x="864393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199" name="Line 382"/>
          <p:cNvSpPr>
            <a:spLocks noChangeShapeType="1"/>
          </p:cNvSpPr>
          <p:nvPr/>
        </p:nvSpPr>
        <p:spPr bwMode="auto">
          <a:xfrm>
            <a:off x="4464050" y="36353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0" name="Line 383"/>
          <p:cNvSpPr>
            <a:spLocks noChangeShapeType="1"/>
          </p:cNvSpPr>
          <p:nvPr/>
        </p:nvSpPr>
        <p:spPr bwMode="auto">
          <a:xfrm flipV="1">
            <a:off x="475138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1" name="Line 384"/>
          <p:cNvSpPr>
            <a:spLocks noChangeShapeType="1"/>
          </p:cNvSpPr>
          <p:nvPr/>
        </p:nvSpPr>
        <p:spPr bwMode="auto">
          <a:xfrm flipV="1">
            <a:off x="511175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2" name="Line 385"/>
          <p:cNvSpPr>
            <a:spLocks noChangeShapeType="1"/>
          </p:cNvSpPr>
          <p:nvPr/>
        </p:nvSpPr>
        <p:spPr bwMode="auto">
          <a:xfrm flipV="1">
            <a:off x="547211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3" name="Line 386"/>
          <p:cNvSpPr>
            <a:spLocks noChangeShapeType="1"/>
          </p:cNvSpPr>
          <p:nvPr/>
        </p:nvSpPr>
        <p:spPr bwMode="auto">
          <a:xfrm flipV="1">
            <a:off x="583247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4" name="Line 387"/>
          <p:cNvSpPr>
            <a:spLocks noChangeShapeType="1"/>
          </p:cNvSpPr>
          <p:nvPr/>
        </p:nvSpPr>
        <p:spPr bwMode="auto">
          <a:xfrm flipV="1">
            <a:off x="619283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5" name="Line 388"/>
          <p:cNvSpPr>
            <a:spLocks noChangeShapeType="1"/>
          </p:cNvSpPr>
          <p:nvPr/>
        </p:nvSpPr>
        <p:spPr bwMode="auto">
          <a:xfrm flipV="1">
            <a:off x="655320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6" name="Line 389"/>
          <p:cNvSpPr>
            <a:spLocks noChangeShapeType="1"/>
          </p:cNvSpPr>
          <p:nvPr/>
        </p:nvSpPr>
        <p:spPr bwMode="auto">
          <a:xfrm flipV="1">
            <a:off x="691356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7" name="Line 390"/>
          <p:cNvSpPr>
            <a:spLocks noChangeShapeType="1"/>
          </p:cNvSpPr>
          <p:nvPr/>
        </p:nvSpPr>
        <p:spPr bwMode="auto">
          <a:xfrm flipV="1">
            <a:off x="727392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8" name="Line 391"/>
          <p:cNvSpPr>
            <a:spLocks noChangeShapeType="1"/>
          </p:cNvSpPr>
          <p:nvPr/>
        </p:nvSpPr>
        <p:spPr bwMode="auto">
          <a:xfrm flipV="1">
            <a:off x="763428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09" name="Line 392"/>
          <p:cNvSpPr>
            <a:spLocks noChangeShapeType="1"/>
          </p:cNvSpPr>
          <p:nvPr/>
        </p:nvSpPr>
        <p:spPr bwMode="auto">
          <a:xfrm flipV="1">
            <a:off x="799465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0" name="Line 393"/>
          <p:cNvSpPr>
            <a:spLocks noChangeShapeType="1"/>
          </p:cNvSpPr>
          <p:nvPr/>
        </p:nvSpPr>
        <p:spPr bwMode="auto">
          <a:xfrm flipV="1">
            <a:off x="835501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1" name="Line 394"/>
          <p:cNvSpPr>
            <a:spLocks noChangeShapeType="1"/>
          </p:cNvSpPr>
          <p:nvPr/>
        </p:nvSpPr>
        <p:spPr bwMode="auto">
          <a:xfrm flipV="1">
            <a:off x="871537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2" name="Line 395"/>
          <p:cNvSpPr>
            <a:spLocks noChangeShapeType="1"/>
          </p:cNvSpPr>
          <p:nvPr/>
        </p:nvSpPr>
        <p:spPr bwMode="auto">
          <a:xfrm>
            <a:off x="460692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3" name="Line 396"/>
          <p:cNvSpPr>
            <a:spLocks noChangeShapeType="1"/>
          </p:cNvSpPr>
          <p:nvPr/>
        </p:nvSpPr>
        <p:spPr bwMode="auto">
          <a:xfrm>
            <a:off x="496728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4" name="Line 397"/>
          <p:cNvSpPr>
            <a:spLocks noChangeShapeType="1"/>
          </p:cNvSpPr>
          <p:nvPr/>
        </p:nvSpPr>
        <p:spPr bwMode="auto">
          <a:xfrm>
            <a:off x="532765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5" name="Line 398"/>
          <p:cNvSpPr>
            <a:spLocks noChangeShapeType="1"/>
          </p:cNvSpPr>
          <p:nvPr/>
        </p:nvSpPr>
        <p:spPr bwMode="auto">
          <a:xfrm>
            <a:off x="568801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6" name="Line 399"/>
          <p:cNvSpPr>
            <a:spLocks noChangeShapeType="1"/>
          </p:cNvSpPr>
          <p:nvPr/>
        </p:nvSpPr>
        <p:spPr bwMode="auto">
          <a:xfrm>
            <a:off x="604837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7" name="Line 400"/>
          <p:cNvSpPr>
            <a:spLocks noChangeShapeType="1"/>
          </p:cNvSpPr>
          <p:nvPr/>
        </p:nvSpPr>
        <p:spPr bwMode="auto">
          <a:xfrm>
            <a:off x="640873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8" name="Line 401"/>
          <p:cNvSpPr>
            <a:spLocks noChangeShapeType="1"/>
          </p:cNvSpPr>
          <p:nvPr/>
        </p:nvSpPr>
        <p:spPr bwMode="auto">
          <a:xfrm>
            <a:off x="676910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19" name="Line 402"/>
          <p:cNvSpPr>
            <a:spLocks noChangeShapeType="1"/>
          </p:cNvSpPr>
          <p:nvPr/>
        </p:nvSpPr>
        <p:spPr bwMode="auto">
          <a:xfrm>
            <a:off x="712946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0" name="Line 403"/>
          <p:cNvSpPr>
            <a:spLocks noChangeShapeType="1"/>
          </p:cNvSpPr>
          <p:nvPr/>
        </p:nvSpPr>
        <p:spPr bwMode="auto">
          <a:xfrm>
            <a:off x="748982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1" name="Line 404"/>
          <p:cNvSpPr>
            <a:spLocks noChangeShapeType="1"/>
          </p:cNvSpPr>
          <p:nvPr/>
        </p:nvSpPr>
        <p:spPr bwMode="auto">
          <a:xfrm>
            <a:off x="785018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2" name="Line 405"/>
          <p:cNvSpPr>
            <a:spLocks noChangeShapeType="1"/>
          </p:cNvSpPr>
          <p:nvPr/>
        </p:nvSpPr>
        <p:spPr bwMode="auto">
          <a:xfrm>
            <a:off x="821055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3" name="Line 406"/>
          <p:cNvSpPr>
            <a:spLocks noChangeShapeType="1"/>
          </p:cNvSpPr>
          <p:nvPr/>
        </p:nvSpPr>
        <p:spPr bwMode="auto">
          <a:xfrm>
            <a:off x="857091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4" name="Oval 407"/>
          <p:cNvSpPr>
            <a:spLocks noChangeArrowheads="1"/>
          </p:cNvSpPr>
          <p:nvPr/>
        </p:nvSpPr>
        <p:spPr bwMode="auto">
          <a:xfrm>
            <a:off x="471805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25" name="Oval 408"/>
          <p:cNvSpPr>
            <a:spLocks noChangeArrowheads="1"/>
          </p:cNvSpPr>
          <p:nvPr/>
        </p:nvSpPr>
        <p:spPr bwMode="auto">
          <a:xfrm>
            <a:off x="507841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26" name="Oval 409"/>
          <p:cNvSpPr>
            <a:spLocks noChangeArrowheads="1"/>
          </p:cNvSpPr>
          <p:nvPr/>
        </p:nvSpPr>
        <p:spPr bwMode="auto">
          <a:xfrm>
            <a:off x="543877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27" name="Oval 410"/>
          <p:cNvSpPr>
            <a:spLocks noChangeArrowheads="1"/>
          </p:cNvSpPr>
          <p:nvPr/>
        </p:nvSpPr>
        <p:spPr bwMode="auto">
          <a:xfrm>
            <a:off x="5799138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28" name="Oval 411"/>
          <p:cNvSpPr>
            <a:spLocks noChangeArrowheads="1"/>
          </p:cNvSpPr>
          <p:nvPr/>
        </p:nvSpPr>
        <p:spPr bwMode="auto">
          <a:xfrm>
            <a:off x="615950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29" name="Oval 412"/>
          <p:cNvSpPr>
            <a:spLocks noChangeArrowheads="1"/>
          </p:cNvSpPr>
          <p:nvPr/>
        </p:nvSpPr>
        <p:spPr bwMode="auto">
          <a:xfrm>
            <a:off x="651986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0" name="Oval 413"/>
          <p:cNvSpPr>
            <a:spLocks noChangeArrowheads="1"/>
          </p:cNvSpPr>
          <p:nvPr/>
        </p:nvSpPr>
        <p:spPr bwMode="auto">
          <a:xfrm>
            <a:off x="688022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1" name="Oval 414"/>
          <p:cNvSpPr>
            <a:spLocks noChangeArrowheads="1"/>
          </p:cNvSpPr>
          <p:nvPr/>
        </p:nvSpPr>
        <p:spPr bwMode="auto">
          <a:xfrm>
            <a:off x="7240588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2" name="Oval 415"/>
          <p:cNvSpPr>
            <a:spLocks noChangeArrowheads="1"/>
          </p:cNvSpPr>
          <p:nvPr/>
        </p:nvSpPr>
        <p:spPr bwMode="auto">
          <a:xfrm>
            <a:off x="760095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3" name="Oval 416"/>
          <p:cNvSpPr>
            <a:spLocks noChangeArrowheads="1"/>
          </p:cNvSpPr>
          <p:nvPr/>
        </p:nvSpPr>
        <p:spPr bwMode="auto">
          <a:xfrm>
            <a:off x="796131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4" name="Oval 417"/>
          <p:cNvSpPr>
            <a:spLocks noChangeArrowheads="1"/>
          </p:cNvSpPr>
          <p:nvPr/>
        </p:nvSpPr>
        <p:spPr bwMode="auto">
          <a:xfrm>
            <a:off x="832167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5" name="Oval 418"/>
          <p:cNvSpPr>
            <a:spLocks noChangeArrowheads="1"/>
          </p:cNvSpPr>
          <p:nvPr/>
        </p:nvSpPr>
        <p:spPr bwMode="auto">
          <a:xfrm>
            <a:off x="456723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6" name="Oval 419"/>
          <p:cNvSpPr>
            <a:spLocks noChangeArrowheads="1"/>
          </p:cNvSpPr>
          <p:nvPr/>
        </p:nvSpPr>
        <p:spPr bwMode="auto">
          <a:xfrm>
            <a:off x="492760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7" name="Oval 420"/>
          <p:cNvSpPr>
            <a:spLocks noChangeArrowheads="1"/>
          </p:cNvSpPr>
          <p:nvPr/>
        </p:nvSpPr>
        <p:spPr bwMode="auto">
          <a:xfrm>
            <a:off x="528796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8" name="Oval 421"/>
          <p:cNvSpPr>
            <a:spLocks noChangeArrowheads="1"/>
          </p:cNvSpPr>
          <p:nvPr/>
        </p:nvSpPr>
        <p:spPr bwMode="auto">
          <a:xfrm>
            <a:off x="564832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39" name="Oval 422"/>
          <p:cNvSpPr>
            <a:spLocks noChangeArrowheads="1"/>
          </p:cNvSpPr>
          <p:nvPr/>
        </p:nvSpPr>
        <p:spPr bwMode="auto">
          <a:xfrm>
            <a:off x="600868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0" name="Oval 423"/>
          <p:cNvSpPr>
            <a:spLocks noChangeArrowheads="1"/>
          </p:cNvSpPr>
          <p:nvPr/>
        </p:nvSpPr>
        <p:spPr bwMode="auto">
          <a:xfrm>
            <a:off x="636905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1" name="Oval 424"/>
          <p:cNvSpPr>
            <a:spLocks noChangeArrowheads="1"/>
          </p:cNvSpPr>
          <p:nvPr/>
        </p:nvSpPr>
        <p:spPr bwMode="auto">
          <a:xfrm>
            <a:off x="672941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2" name="Oval 425"/>
          <p:cNvSpPr>
            <a:spLocks noChangeArrowheads="1"/>
          </p:cNvSpPr>
          <p:nvPr/>
        </p:nvSpPr>
        <p:spPr bwMode="auto">
          <a:xfrm>
            <a:off x="708977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3" name="Oval 426"/>
          <p:cNvSpPr>
            <a:spLocks noChangeArrowheads="1"/>
          </p:cNvSpPr>
          <p:nvPr/>
        </p:nvSpPr>
        <p:spPr bwMode="auto">
          <a:xfrm>
            <a:off x="745013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4" name="Oval 427"/>
          <p:cNvSpPr>
            <a:spLocks noChangeArrowheads="1"/>
          </p:cNvSpPr>
          <p:nvPr/>
        </p:nvSpPr>
        <p:spPr bwMode="auto">
          <a:xfrm>
            <a:off x="781050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5" name="Oval 428"/>
          <p:cNvSpPr>
            <a:spLocks noChangeArrowheads="1"/>
          </p:cNvSpPr>
          <p:nvPr/>
        </p:nvSpPr>
        <p:spPr bwMode="auto">
          <a:xfrm>
            <a:off x="817086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6" name="Oval 429"/>
          <p:cNvSpPr>
            <a:spLocks noChangeArrowheads="1"/>
          </p:cNvSpPr>
          <p:nvPr/>
        </p:nvSpPr>
        <p:spPr bwMode="auto">
          <a:xfrm>
            <a:off x="853122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7" name="Line 430"/>
          <p:cNvSpPr>
            <a:spLocks noChangeShapeType="1"/>
          </p:cNvSpPr>
          <p:nvPr/>
        </p:nvSpPr>
        <p:spPr bwMode="auto">
          <a:xfrm>
            <a:off x="3671888" y="40687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48" name="Freeform 431"/>
          <p:cNvSpPr>
            <a:spLocks/>
          </p:cNvSpPr>
          <p:nvPr/>
        </p:nvSpPr>
        <p:spPr bwMode="auto">
          <a:xfrm>
            <a:off x="4248150" y="392430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49" name="Rectangle 432"/>
          <p:cNvSpPr>
            <a:spLocks noChangeArrowheads="1"/>
          </p:cNvSpPr>
          <p:nvPr/>
        </p:nvSpPr>
        <p:spPr bwMode="auto">
          <a:xfrm>
            <a:off x="467995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0" name="Rectangle 433"/>
          <p:cNvSpPr>
            <a:spLocks noChangeArrowheads="1"/>
          </p:cNvSpPr>
          <p:nvPr/>
        </p:nvSpPr>
        <p:spPr bwMode="auto">
          <a:xfrm>
            <a:off x="504031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1" name="Rectangle 434"/>
          <p:cNvSpPr>
            <a:spLocks noChangeArrowheads="1"/>
          </p:cNvSpPr>
          <p:nvPr/>
        </p:nvSpPr>
        <p:spPr bwMode="auto">
          <a:xfrm>
            <a:off x="540067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2" name="Rectangle 435"/>
          <p:cNvSpPr>
            <a:spLocks noChangeArrowheads="1"/>
          </p:cNvSpPr>
          <p:nvPr/>
        </p:nvSpPr>
        <p:spPr bwMode="auto">
          <a:xfrm>
            <a:off x="576103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3" name="Rectangle 436"/>
          <p:cNvSpPr>
            <a:spLocks noChangeArrowheads="1"/>
          </p:cNvSpPr>
          <p:nvPr/>
        </p:nvSpPr>
        <p:spPr bwMode="auto">
          <a:xfrm>
            <a:off x="612140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4" name="Rectangle 437"/>
          <p:cNvSpPr>
            <a:spLocks noChangeArrowheads="1"/>
          </p:cNvSpPr>
          <p:nvPr/>
        </p:nvSpPr>
        <p:spPr bwMode="auto">
          <a:xfrm>
            <a:off x="648176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5" name="Rectangle 438"/>
          <p:cNvSpPr>
            <a:spLocks noChangeArrowheads="1"/>
          </p:cNvSpPr>
          <p:nvPr/>
        </p:nvSpPr>
        <p:spPr bwMode="auto">
          <a:xfrm>
            <a:off x="684212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6" name="Rectangle 439"/>
          <p:cNvSpPr>
            <a:spLocks noChangeArrowheads="1"/>
          </p:cNvSpPr>
          <p:nvPr/>
        </p:nvSpPr>
        <p:spPr bwMode="auto">
          <a:xfrm>
            <a:off x="720248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7" name="Rectangle 440"/>
          <p:cNvSpPr>
            <a:spLocks noChangeArrowheads="1"/>
          </p:cNvSpPr>
          <p:nvPr/>
        </p:nvSpPr>
        <p:spPr bwMode="auto">
          <a:xfrm>
            <a:off x="756285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8" name="Rectangle 441"/>
          <p:cNvSpPr>
            <a:spLocks noChangeArrowheads="1"/>
          </p:cNvSpPr>
          <p:nvPr/>
        </p:nvSpPr>
        <p:spPr bwMode="auto">
          <a:xfrm>
            <a:off x="792321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59" name="Rectangle 442"/>
          <p:cNvSpPr>
            <a:spLocks noChangeArrowheads="1"/>
          </p:cNvSpPr>
          <p:nvPr/>
        </p:nvSpPr>
        <p:spPr bwMode="auto">
          <a:xfrm>
            <a:off x="828357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60" name="Rectangle 443"/>
          <p:cNvSpPr>
            <a:spLocks noChangeArrowheads="1"/>
          </p:cNvSpPr>
          <p:nvPr/>
        </p:nvSpPr>
        <p:spPr bwMode="auto">
          <a:xfrm>
            <a:off x="864393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61" name="Line 444"/>
          <p:cNvSpPr>
            <a:spLocks noChangeShapeType="1"/>
          </p:cNvSpPr>
          <p:nvPr/>
        </p:nvSpPr>
        <p:spPr bwMode="auto">
          <a:xfrm>
            <a:off x="4464050" y="40687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2" name="Line 445"/>
          <p:cNvSpPr>
            <a:spLocks noChangeShapeType="1"/>
          </p:cNvSpPr>
          <p:nvPr/>
        </p:nvSpPr>
        <p:spPr bwMode="auto">
          <a:xfrm flipV="1">
            <a:off x="475138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3" name="Line 446"/>
          <p:cNvSpPr>
            <a:spLocks noChangeShapeType="1"/>
          </p:cNvSpPr>
          <p:nvPr/>
        </p:nvSpPr>
        <p:spPr bwMode="auto">
          <a:xfrm flipV="1">
            <a:off x="511175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4" name="Line 447"/>
          <p:cNvSpPr>
            <a:spLocks noChangeShapeType="1"/>
          </p:cNvSpPr>
          <p:nvPr/>
        </p:nvSpPr>
        <p:spPr bwMode="auto">
          <a:xfrm flipV="1">
            <a:off x="547211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5" name="Line 448"/>
          <p:cNvSpPr>
            <a:spLocks noChangeShapeType="1"/>
          </p:cNvSpPr>
          <p:nvPr/>
        </p:nvSpPr>
        <p:spPr bwMode="auto">
          <a:xfrm flipV="1">
            <a:off x="583247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6" name="Line 449"/>
          <p:cNvSpPr>
            <a:spLocks noChangeShapeType="1"/>
          </p:cNvSpPr>
          <p:nvPr/>
        </p:nvSpPr>
        <p:spPr bwMode="auto">
          <a:xfrm flipV="1">
            <a:off x="619283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7" name="Line 450"/>
          <p:cNvSpPr>
            <a:spLocks noChangeShapeType="1"/>
          </p:cNvSpPr>
          <p:nvPr/>
        </p:nvSpPr>
        <p:spPr bwMode="auto">
          <a:xfrm flipV="1">
            <a:off x="655320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8" name="Line 451"/>
          <p:cNvSpPr>
            <a:spLocks noChangeShapeType="1"/>
          </p:cNvSpPr>
          <p:nvPr/>
        </p:nvSpPr>
        <p:spPr bwMode="auto">
          <a:xfrm flipV="1">
            <a:off x="691356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69" name="Line 452"/>
          <p:cNvSpPr>
            <a:spLocks noChangeShapeType="1"/>
          </p:cNvSpPr>
          <p:nvPr/>
        </p:nvSpPr>
        <p:spPr bwMode="auto">
          <a:xfrm flipV="1">
            <a:off x="727392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0" name="Line 453"/>
          <p:cNvSpPr>
            <a:spLocks noChangeShapeType="1"/>
          </p:cNvSpPr>
          <p:nvPr/>
        </p:nvSpPr>
        <p:spPr bwMode="auto">
          <a:xfrm flipV="1">
            <a:off x="763428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1" name="Line 454"/>
          <p:cNvSpPr>
            <a:spLocks noChangeShapeType="1"/>
          </p:cNvSpPr>
          <p:nvPr/>
        </p:nvSpPr>
        <p:spPr bwMode="auto">
          <a:xfrm flipV="1">
            <a:off x="799465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2" name="Line 455"/>
          <p:cNvSpPr>
            <a:spLocks noChangeShapeType="1"/>
          </p:cNvSpPr>
          <p:nvPr/>
        </p:nvSpPr>
        <p:spPr bwMode="auto">
          <a:xfrm flipV="1">
            <a:off x="835501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3" name="Line 456"/>
          <p:cNvSpPr>
            <a:spLocks noChangeShapeType="1"/>
          </p:cNvSpPr>
          <p:nvPr/>
        </p:nvSpPr>
        <p:spPr bwMode="auto">
          <a:xfrm flipV="1">
            <a:off x="871537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4" name="Line 457"/>
          <p:cNvSpPr>
            <a:spLocks noChangeShapeType="1"/>
          </p:cNvSpPr>
          <p:nvPr/>
        </p:nvSpPr>
        <p:spPr bwMode="auto">
          <a:xfrm>
            <a:off x="460692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5" name="Line 458"/>
          <p:cNvSpPr>
            <a:spLocks noChangeShapeType="1"/>
          </p:cNvSpPr>
          <p:nvPr/>
        </p:nvSpPr>
        <p:spPr bwMode="auto">
          <a:xfrm>
            <a:off x="496728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6" name="Line 459"/>
          <p:cNvSpPr>
            <a:spLocks noChangeShapeType="1"/>
          </p:cNvSpPr>
          <p:nvPr/>
        </p:nvSpPr>
        <p:spPr bwMode="auto">
          <a:xfrm>
            <a:off x="532765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7" name="Line 460"/>
          <p:cNvSpPr>
            <a:spLocks noChangeShapeType="1"/>
          </p:cNvSpPr>
          <p:nvPr/>
        </p:nvSpPr>
        <p:spPr bwMode="auto">
          <a:xfrm>
            <a:off x="568801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8" name="Line 461"/>
          <p:cNvSpPr>
            <a:spLocks noChangeShapeType="1"/>
          </p:cNvSpPr>
          <p:nvPr/>
        </p:nvSpPr>
        <p:spPr bwMode="auto">
          <a:xfrm>
            <a:off x="604837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79" name="Line 462"/>
          <p:cNvSpPr>
            <a:spLocks noChangeShapeType="1"/>
          </p:cNvSpPr>
          <p:nvPr/>
        </p:nvSpPr>
        <p:spPr bwMode="auto">
          <a:xfrm>
            <a:off x="640873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0" name="Line 463"/>
          <p:cNvSpPr>
            <a:spLocks noChangeShapeType="1"/>
          </p:cNvSpPr>
          <p:nvPr/>
        </p:nvSpPr>
        <p:spPr bwMode="auto">
          <a:xfrm>
            <a:off x="676910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1" name="Line 464"/>
          <p:cNvSpPr>
            <a:spLocks noChangeShapeType="1"/>
          </p:cNvSpPr>
          <p:nvPr/>
        </p:nvSpPr>
        <p:spPr bwMode="auto">
          <a:xfrm>
            <a:off x="712946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2" name="Line 465"/>
          <p:cNvSpPr>
            <a:spLocks noChangeShapeType="1"/>
          </p:cNvSpPr>
          <p:nvPr/>
        </p:nvSpPr>
        <p:spPr bwMode="auto">
          <a:xfrm>
            <a:off x="748982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3" name="Line 466"/>
          <p:cNvSpPr>
            <a:spLocks noChangeShapeType="1"/>
          </p:cNvSpPr>
          <p:nvPr/>
        </p:nvSpPr>
        <p:spPr bwMode="auto">
          <a:xfrm>
            <a:off x="785018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4" name="Line 467"/>
          <p:cNvSpPr>
            <a:spLocks noChangeShapeType="1"/>
          </p:cNvSpPr>
          <p:nvPr/>
        </p:nvSpPr>
        <p:spPr bwMode="auto">
          <a:xfrm>
            <a:off x="821055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5" name="Line 468"/>
          <p:cNvSpPr>
            <a:spLocks noChangeShapeType="1"/>
          </p:cNvSpPr>
          <p:nvPr/>
        </p:nvSpPr>
        <p:spPr bwMode="auto">
          <a:xfrm>
            <a:off x="857091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86" name="Oval 469"/>
          <p:cNvSpPr>
            <a:spLocks noChangeArrowheads="1"/>
          </p:cNvSpPr>
          <p:nvPr/>
        </p:nvSpPr>
        <p:spPr bwMode="auto">
          <a:xfrm>
            <a:off x="471805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87" name="Oval 470"/>
          <p:cNvSpPr>
            <a:spLocks noChangeArrowheads="1"/>
          </p:cNvSpPr>
          <p:nvPr/>
        </p:nvSpPr>
        <p:spPr bwMode="auto">
          <a:xfrm>
            <a:off x="507841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88" name="Oval 471"/>
          <p:cNvSpPr>
            <a:spLocks noChangeArrowheads="1"/>
          </p:cNvSpPr>
          <p:nvPr/>
        </p:nvSpPr>
        <p:spPr bwMode="auto">
          <a:xfrm>
            <a:off x="543877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89" name="Oval 472"/>
          <p:cNvSpPr>
            <a:spLocks noChangeArrowheads="1"/>
          </p:cNvSpPr>
          <p:nvPr/>
        </p:nvSpPr>
        <p:spPr bwMode="auto">
          <a:xfrm>
            <a:off x="5799138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0" name="Oval 473"/>
          <p:cNvSpPr>
            <a:spLocks noChangeArrowheads="1"/>
          </p:cNvSpPr>
          <p:nvPr/>
        </p:nvSpPr>
        <p:spPr bwMode="auto">
          <a:xfrm>
            <a:off x="615950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1" name="Oval 474"/>
          <p:cNvSpPr>
            <a:spLocks noChangeArrowheads="1"/>
          </p:cNvSpPr>
          <p:nvPr/>
        </p:nvSpPr>
        <p:spPr bwMode="auto">
          <a:xfrm>
            <a:off x="651986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2" name="Oval 475"/>
          <p:cNvSpPr>
            <a:spLocks noChangeArrowheads="1"/>
          </p:cNvSpPr>
          <p:nvPr/>
        </p:nvSpPr>
        <p:spPr bwMode="auto">
          <a:xfrm>
            <a:off x="688022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3" name="Oval 476"/>
          <p:cNvSpPr>
            <a:spLocks noChangeArrowheads="1"/>
          </p:cNvSpPr>
          <p:nvPr/>
        </p:nvSpPr>
        <p:spPr bwMode="auto">
          <a:xfrm>
            <a:off x="7240588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4" name="Oval 477"/>
          <p:cNvSpPr>
            <a:spLocks noChangeArrowheads="1"/>
          </p:cNvSpPr>
          <p:nvPr/>
        </p:nvSpPr>
        <p:spPr bwMode="auto">
          <a:xfrm>
            <a:off x="760095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5" name="Oval 478"/>
          <p:cNvSpPr>
            <a:spLocks noChangeArrowheads="1"/>
          </p:cNvSpPr>
          <p:nvPr/>
        </p:nvSpPr>
        <p:spPr bwMode="auto">
          <a:xfrm>
            <a:off x="796131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6" name="Oval 479"/>
          <p:cNvSpPr>
            <a:spLocks noChangeArrowheads="1"/>
          </p:cNvSpPr>
          <p:nvPr/>
        </p:nvSpPr>
        <p:spPr bwMode="auto">
          <a:xfrm>
            <a:off x="832167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7" name="Oval 480"/>
          <p:cNvSpPr>
            <a:spLocks noChangeArrowheads="1"/>
          </p:cNvSpPr>
          <p:nvPr/>
        </p:nvSpPr>
        <p:spPr bwMode="auto">
          <a:xfrm>
            <a:off x="456723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8" name="Oval 481"/>
          <p:cNvSpPr>
            <a:spLocks noChangeArrowheads="1"/>
          </p:cNvSpPr>
          <p:nvPr/>
        </p:nvSpPr>
        <p:spPr bwMode="auto">
          <a:xfrm>
            <a:off x="492760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299" name="Oval 482"/>
          <p:cNvSpPr>
            <a:spLocks noChangeArrowheads="1"/>
          </p:cNvSpPr>
          <p:nvPr/>
        </p:nvSpPr>
        <p:spPr bwMode="auto">
          <a:xfrm>
            <a:off x="528796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0" name="Oval 483"/>
          <p:cNvSpPr>
            <a:spLocks noChangeArrowheads="1"/>
          </p:cNvSpPr>
          <p:nvPr/>
        </p:nvSpPr>
        <p:spPr bwMode="auto">
          <a:xfrm>
            <a:off x="564832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1" name="Oval 484"/>
          <p:cNvSpPr>
            <a:spLocks noChangeArrowheads="1"/>
          </p:cNvSpPr>
          <p:nvPr/>
        </p:nvSpPr>
        <p:spPr bwMode="auto">
          <a:xfrm>
            <a:off x="600868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2" name="Oval 485"/>
          <p:cNvSpPr>
            <a:spLocks noChangeArrowheads="1"/>
          </p:cNvSpPr>
          <p:nvPr/>
        </p:nvSpPr>
        <p:spPr bwMode="auto">
          <a:xfrm>
            <a:off x="636905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3" name="Oval 486"/>
          <p:cNvSpPr>
            <a:spLocks noChangeArrowheads="1"/>
          </p:cNvSpPr>
          <p:nvPr/>
        </p:nvSpPr>
        <p:spPr bwMode="auto">
          <a:xfrm>
            <a:off x="672941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4" name="Oval 487"/>
          <p:cNvSpPr>
            <a:spLocks noChangeArrowheads="1"/>
          </p:cNvSpPr>
          <p:nvPr/>
        </p:nvSpPr>
        <p:spPr bwMode="auto">
          <a:xfrm>
            <a:off x="708977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5" name="Oval 488"/>
          <p:cNvSpPr>
            <a:spLocks noChangeArrowheads="1"/>
          </p:cNvSpPr>
          <p:nvPr/>
        </p:nvSpPr>
        <p:spPr bwMode="auto">
          <a:xfrm>
            <a:off x="745013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6" name="Oval 489"/>
          <p:cNvSpPr>
            <a:spLocks noChangeArrowheads="1"/>
          </p:cNvSpPr>
          <p:nvPr/>
        </p:nvSpPr>
        <p:spPr bwMode="auto">
          <a:xfrm>
            <a:off x="781050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7" name="Oval 490"/>
          <p:cNvSpPr>
            <a:spLocks noChangeArrowheads="1"/>
          </p:cNvSpPr>
          <p:nvPr/>
        </p:nvSpPr>
        <p:spPr bwMode="auto">
          <a:xfrm>
            <a:off x="817086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8" name="Oval 491"/>
          <p:cNvSpPr>
            <a:spLocks noChangeArrowheads="1"/>
          </p:cNvSpPr>
          <p:nvPr/>
        </p:nvSpPr>
        <p:spPr bwMode="auto">
          <a:xfrm>
            <a:off x="853122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09" name="Line 492"/>
          <p:cNvSpPr>
            <a:spLocks noChangeShapeType="1"/>
          </p:cNvSpPr>
          <p:nvPr/>
        </p:nvSpPr>
        <p:spPr bwMode="auto">
          <a:xfrm>
            <a:off x="3671888" y="45021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10" name="Freeform 493"/>
          <p:cNvSpPr>
            <a:spLocks/>
          </p:cNvSpPr>
          <p:nvPr/>
        </p:nvSpPr>
        <p:spPr bwMode="auto">
          <a:xfrm>
            <a:off x="4248150" y="4357688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1" name="Rectangle 494"/>
          <p:cNvSpPr>
            <a:spLocks noChangeArrowheads="1"/>
          </p:cNvSpPr>
          <p:nvPr/>
        </p:nvSpPr>
        <p:spPr bwMode="auto">
          <a:xfrm>
            <a:off x="467995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2" name="Rectangle 495"/>
          <p:cNvSpPr>
            <a:spLocks noChangeArrowheads="1"/>
          </p:cNvSpPr>
          <p:nvPr/>
        </p:nvSpPr>
        <p:spPr bwMode="auto">
          <a:xfrm>
            <a:off x="504031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3" name="Rectangle 496"/>
          <p:cNvSpPr>
            <a:spLocks noChangeArrowheads="1"/>
          </p:cNvSpPr>
          <p:nvPr/>
        </p:nvSpPr>
        <p:spPr bwMode="auto">
          <a:xfrm>
            <a:off x="540067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4" name="Rectangle 497"/>
          <p:cNvSpPr>
            <a:spLocks noChangeArrowheads="1"/>
          </p:cNvSpPr>
          <p:nvPr/>
        </p:nvSpPr>
        <p:spPr bwMode="auto">
          <a:xfrm>
            <a:off x="576103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5" name="Rectangle 498"/>
          <p:cNvSpPr>
            <a:spLocks noChangeArrowheads="1"/>
          </p:cNvSpPr>
          <p:nvPr/>
        </p:nvSpPr>
        <p:spPr bwMode="auto">
          <a:xfrm>
            <a:off x="612140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6" name="Rectangle 499"/>
          <p:cNvSpPr>
            <a:spLocks noChangeArrowheads="1"/>
          </p:cNvSpPr>
          <p:nvPr/>
        </p:nvSpPr>
        <p:spPr bwMode="auto">
          <a:xfrm>
            <a:off x="648176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7" name="Rectangle 500"/>
          <p:cNvSpPr>
            <a:spLocks noChangeArrowheads="1"/>
          </p:cNvSpPr>
          <p:nvPr/>
        </p:nvSpPr>
        <p:spPr bwMode="auto">
          <a:xfrm>
            <a:off x="684212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8" name="Rectangle 501"/>
          <p:cNvSpPr>
            <a:spLocks noChangeArrowheads="1"/>
          </p:cNvSpPr>
          <p:nvPr/>
        </p:nvSpPr>
        <p:spPr bwMode="auto">
          <a:xfrm>
            <a:off x="720248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19" name="Rectangle 502"/>
          <p:cNvSpPr>
            <a:spLocks noChangeArrowheads="1"/>
          </p:cNvSpPr>
          <p:nvPr/>
        </p:nvSpPr>
        <p:spPr bwMode="auto">
          <a:xfrm>
            <a:off x="756285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20" name="Rectangle 503"/>
          <p:cNvSpPr>
            <a:spLocks noChangeArrowheads="1"/>
          </p:cNvSpPr>
          <p:nvPr/>
        </p:nvSpPr>
        <p:spPr bwMode="auto">
          <a:xfrm>
            <a:off x="792321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21" name="Rectangle 504"/>
          <p:cNvSpPr>
            <a:spLocks noChangeArrowheads="1"/>
          </p:cNvSpPr>
          <p:nvPr/>
        </p:nvSpPr>
        <p:spPr bwMode="auto">
          <a:xfrm>
            <a:off x="828357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22" name="Rectangle 505"/>
          <p:cNvSpPr>
            <a:spLocks noChangeArrowheads="1"/>
          </p:cNvSpPr>
          <p:nvPr/>
        </p:nvSpPr>
        <p:spPr bwMode="auto">
          <a:xfrm>
            <a:off x="864393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23" name="Line 506"/>
          <p:cNvSpPr>
            <a:spLocks noChangeShapeType="1"/>
          </p:cNvSpPr>
          <p:nvPr/>
        </p:nvSpPr>
        <p:spPr bwMode="auto">
          <a:xfrm>
            <a:off x="4464050" y="450215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4" name="Line 507"/>
          <p:cNvSpPr>
            <a:spLocks noChangeShapeType="1"/>
          </p:cNvSpPr>
          <p:nvPr/>
        </p:nvSpPr>
        <p:spPr bwMode="auto">
          <a:xfrm flipV="1">
            <a:off x="475138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5" name="Line 509"/>
          <p:cNvSpPr>
            <a:spLocks noChangeShapeType="1"/>
          </p:cNvSpPr>
          <p:nvPr/>
        </p:nvSpPr>
        <p:spPr bwMode="auto">
          <a:xfrm flipV="1">
            <a:off x="547211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6" name="Line 510"/>
          <p:cNvSpPr>
            <a:spLocks noChangeShapeType="1"/>
          </p:cNvSpPr>
          <p:nvPr/>
        </p:nvSpPr>
        <p:spPr bwMode="auto">
          <a:xfrm flipV="1">
            <a:off x="583247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7" name="Line 511"/>
          <p:cNvSpPr>
            <a:spLocks noChangeShapeType="1"/>
          </p:cNvSpPr>
          <p:nvPr/>
        </p:nvSpPr>
        <p:spPr bwMode="auto">
          <a:xfrm flipV="1">
            <a:off x="619283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8" name="Line 512"/>
          <p:cNvSpPr>
            <a:spLocks noChangeShapeType="1"/>
          </p:cNvSpPr>
          <p:nvPr/>
        </p:nvSpPr>
        <p:spPr bwMode="auto">
          <a:xfrm flipV="1">
            <a:off x="6553200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" name="Line 513"/>
          <p:cNvSpPr>
            <a:spLocks noChangeShapeType="1"/>
          </p:cNvSpPr>
          <p:nvPr/>
        </p:nvSpPr>
        <p:spPr bwMode="auto">
          <a:xfrm flipV="1">
            <a:off x="691356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0" name="Line 514"/>
          <p:cNvSpPr>
            <a:spLocks noChangeShapeType="1"/>
          </p:cNvSpPr>
          <p:nvPr/>
        </p:nvSpPr>
        <p:spPr bwMode="auto">
          <a:xfrm flipV="1">
            <a:off x="727392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1" name="Line 515"/>
          <p:cNvSpPr>
            <a:spLocks noChangeShapeType="1"/>
          </p:cNvSpPr>
          <p:nvPr/>
        </p:nvSpPr>
        <p:spPr bwMode="auto">
          <a:xfrm flipV="1">
            <a:off x="763428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2" name="Line 516"/>
          <p:cNvSpPr>
            <a:spLocks noChangeShapeType="1"/>
          </p:cNvSpPr>
          <p:nvPr/>
        </p:nvSpPr>
        <p:spPr bwMode="auto">
          <a:xfrm flipV="1">
            <a:off x="7994650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3" name="Line 517"/>
          <p:cNvSpPr>
            <a:spLocks noChangeShapeType="1"/>
          </p:cNvSpPr>
          <p:nvPr/>
        </p:nvSpPr>
        <p:spPr bwMode="auto">
          <a:xfrm flipV="1">
            <a:off x="835501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4" name="Line 518"/>
          <p:cNvSpPr>
            <a:spLocks noChangeShapeType="1"/>
          </p:cNvSpPr>
          <p:nvPr/>
        </p:nvSpPr>
        <p:spPr bwMode="auto">
          <a:xfrm flipV="1">
            <a:off x="871537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5" name="Line 519"/>
          <p:cNvSpPr>
            <a:spLocks noChangeShapeType="1"/>
          </p:cNvSpPr>
          <p:nvPr/>
        </p:nvSpPr>
        <p:spPr bwMode="auto">
          <a:xfrm>
            <a:off x="460692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6" name="Line 520"/>
          <p:cNvSpPr>
            <a:spLocks noChangeShapeType="1"/>
          </p:cNvSpPr>
          <p:nvPr/>
        </p:nvSpPr>
        <p:spPr bwMode="auto">
          <a:xfrm>
            <a:off x="496728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7" name="Line 521"/>
          <p:cNvSpPr>
            <a:spLocks noChangeShapeType="1"/>
          </p:cNvSpPr>
          <p:nvPr/>
        </p:nvSpPr>
        <p:spPr bwMode="auto">
          <a:xfrm>
            <a:off x="532765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8" name="Line 522"/>
          <p:cNvSpPr>
            <a:spLocks noChangeShapeType="1"/>
          </p:cNvSpPr>
          <p:nvPr/>
        </p:nvSpPr>
        <p:spPr bwMode="auto">
          <a:xfrm>
            <a:off x="568801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9" name="Line 523"/>
          <p:cNvSpPr>
            <a:spLocks noChangeShapeType="1"/>
          </p:cNvSpPr>
          <p:nvPr/>
        </p:nvSpPr>
        <p:spPr bwMode="auto">
          <a:xfrm>
            <a:off x="604837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0" name="Line 524"/>
          <p:cNvSpPr>
            <a:spLocks noChangeShapeType="1"/>
          </p:cNvSpPr>
          <p:nvPr/>
        </p:nvSpPr>
        <p:spPr bwMode="auto">
          <a:xfrm>
            <a:off x="640873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1" name="Line 525"/>
          <p:cNvSpPr>
            <a:spLocks noChangeShapeType="1"/>
          </p:cNvSpPr>
          <p:nvPr/>
        </p:nvSpPr>
        <p:spPr bwMode="auto">
          <a:xfrm>
            <a:off x="676910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2" name="Line 526"/>
          <p:cNvSpPr>
            <a:spLocks noChangeShapeType="1"/>
          </p:cNvSpPr>
          <p:nvPr/>
        </p:nvSpPr>
        <p:spPr bwMode="auto">
          <a:xfrm>
            <a:off x="712946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3" name="Line 527"/>
          <p:cNvSpPr>
            <a:spLocks noChangeShapeType="1"/>
          </p:cNvSpPr>
          <p:nvPr/>
        </p:nvSpPr>
        <p:spPr bwMode="auto">
          <a:xfrm>
            <a:off x="748982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4" name="Line 528"/>
          <p:cNvSpPr>
            <a:spLocks noChangeShapeType="1"/>
          </p:cNvSpPr>
          <p:nvPr/>
        </p:nvSpPr>
        <p:spPr bwMode="auto">
          <a:xfrm>
            <a:off x="785018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5" name="Line 529"/>
          <p:cNvSpPr>
            <a:spLocks noChangeShapeType="1"/>
          </p:cNvSpPr>
          <p:nvPr/>
        </p:nvSpPr>
        <p:spPr bwMode="auto">
          <a:xfrm>
            <a:off x="821055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6" name="Line 530"/>
          <p:cNvSpPr>
            <a:spLocks noChangeShapeType="1"/>
          </p:cNvSpPr>
          <p:nvPr/>
        </p:nvSpPr>
        <p:spPr bwMode="auto">
          <a:xfrm>
            <a:off x="857091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47" name="Oval 531"/>
          <p:cNvSpPr>
            <a:spLocks noChangeArrowheads="1"/>
          </p:cNvSpPr>
          <p:nvPr/>
        </p:nvSpPr>
        <p:spPr bwMode="auto">
          <a:xfrm>
            <a:off x="471805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48" name="Oval 533"/>
          <p:cNvSpPr>
            <a:spLocks noChangeArrowheads="1"/>
          </p:cNvSpPr>
          <p:nvPr/>
        </p:nvSpPr>
        <p:spPr bwMode="auto">
          <a:xfrm>
            <a:off x="543877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49" name="Oval 534"/>
          <p:cNvSpPr>
            <a:spLocks noChangeArrowheads="1"/>
          </p:cNvSpPr>
          <p:nvPr/>
        </p:nvSpPr>
        <p:spPr bwMode="auto">
          <a:xfrm>
            <a:off x="5799138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0" name="Oval 535"/>
          <p:cNvSpPr>
            <a:spLocks noChangeArrowheads="1"/>
          </p:cNvSpPr>
          <p:nvPr/>
        </p:nvSpPr>
        <p:spPr bwMode="auto">
          <a:xfrm>
            <a:off x="615950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1" name="Oval 536"/>
          <p:cNvSpPr>
            <a:spLocks noChangeArrowheads="1"/>
          </p:cNvSpPr>
          <p:nvPr/>
        </p:nvSpPr>
        <p:spPr bwMode="auto">
          <a:xfrm>
            <a:off x="6519863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2" name="Oval 537"/>
          <p:cNvSpPr>
            <a:spLocks noChangeArrowheads="1"/>
          </p:cNvSpPr>
          <p:nvPr/>
        </p:nvSpPr>
        <p:spPr bwMode="auto">
          <a:xfrm>
            <a:off x="688022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3" name="Oval 538"/>
          <p:cNvSpPr>
            <a:spLocks noChangeArrowheads="1"/>
          </p:cNvSpPr>
          <p:nvPr/>
        </p:nvSpPr>
        <p:spPr bwMode="auto">
          <a:xfrm>
            <a:off x="7240588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4" name="Oval 539"/>
          <p:cNvSpPr>
            <a:spLocks noChangeArrowheads="1"/>
          </p:cNvSpPr>
          <p:nvPr/>
        </p:nvSpPr>
        <p:spPr bwMode="auto">
          <a:xfrm>
            <a:off x="760095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5" name="Oval 540"/>
          <p:cNvSpPr>
            <a:spLocks noChangeArrowheads="1"/>
          </p:cNvSpPr>
          <p:nvPr/>
        </p:nvSpPr>
        <p:spPr bwMode="auto">
          <a:xfrm>
            <a:off x="7961313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6" name="Oval 541"/>
          <p:cNvSpPr>
            <a:spLocks noChangeArrowheads="1"/>
          </p:cNvSpPr>
          <p:nvPr/>
        </p:nvSpPr>
        <p:spPr bwMode="auto">
          <a:xfrm>
            <a:off x="832167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7" name="Oval 542"/>
          <p:cNvSpPr>
            <a:spLocks noChangeArrowheads="1"/>
          </p:cNvSpPr>
          <p:nvPr/>
        </p:nvSpPr>
        <p:spPr bwMode="auto">
          <a:xfrm>
            <a:off x="456723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8" name="Oval 543"/>
          <p:cNvSpPr>
            <a:spLocks noChangeArrowheads="1"/>
          </p:cNvSpPr>
          <p:nvPr/>
        </p:nvSpPr>
        <p:spPr bwMode="auto">
          <a:xfrm>
            <a:off x="492760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59" name="Oval 544"/>
          <p:cNvSpPr>
            <a:spLocks noChangeArrowheads="1"/>
          </p:cNvSpPr>
          <p:nvPr/>
        </p:nvSpPr>
        <p:spPr bwMode="auto">
          <a:xfrm>
            <a:off x="528796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0" name="Oval 545"/>
          <p:cNvSpPr>
            <a:spLocks noChangeArrowheads="1"/>
          </p:cNvSpPr>
          <p:nvPr/>
        </p:nvSpPr>
        <p:spPr bwMode="auto">
          <a:xfrm>
            <a:off x="564832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1" name="Oval 546"/>
          <p:cNvSpPr>
            <a:spLocks noChangeArrowheads="1"/>
          </p:cNvSpPr>
          <p:nvPr/>
        </p:nvSpPr>
        <p:spPr bwMode="auto">
          <a:xfrm>
            <a:off x="600868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2" name="Oval 547"/>
          <p:cNvSpPr>
            <a:spLocks noChangeArrowheads="1"/>
          </p:cNvSpPr>
          <p:nvPr/>
        </p:nvSpPr>
        <p:spPr bwMode="auto">
          <a:xfrm>
            <a:off x="636905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3" name="Oval 548"/>
          <p:cNvSpPr>
            <a:spLocks noChangeArrowheads="1"/>
          </p:cNvSpPr>
          <p:nvPr/>
        </p:nvSpPr>
        <p:spPr bwMode="auto">
          <a:xfrm>
            <a:off x="672941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4" name="Oval 549"/>
          <p:cNvSpPr>
            <a:spLocks noChangeArrowheads="1"/>
          </p:cNvSpPr>
          <p:nvPr/>
        </p:nvSpPr>
        <p:spPr bwMode="auto">
          <a:xfrm>
            <a:off x="708977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5" name="Oval 550"/>
          <p:cNvSpPr>
            <a:spLocks noChangeArrowheads="1"/>
          </p:cNvSpPr>
          <p:nvPr/>
        </p:nvSpPr>
        <p:spPr bwMode="auto">
          <a:xfrm>
            <a:off x="745013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6" name="Oval 551"/>
          <p:cNvSpPr>
            <a:spLocks noChangeArrowheads="1"/>
          </p:cNvSpPr>
          <p:nvPr/>
        </p:nvSpPr>
        <p:spPr bwMode="auto">
          <a:xfrm>
            <a:off x="781050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7" name="Oval 552"/>
          <p:cNvSpPr>
            <a:spLocks noChangeArrowheads="1"/>
          </p:cNvSpPr>
          <p:nvPr/>
        </p:nvSpPr>
        <p:spPr bwMode="auto">
          <a:xfrm>
            <a:off x="817086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8" name="Oval 553"/>
          <p:cNvSpPr>
            <a:spLocks noChangeArrowheads="1"/>
          </p:cNvSpPr>
          <p:nvPr/>
        </p:nvSpPr>
        <p:spPr bwMode="auto">
          <a:xfrm>
            <a:off x="853122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69" name="Line 554"/>
          <p:cNvSpPr>
            <a:spLocks noChangeShapeType="1"/>
          </p:cNvSpPr>
          <p:nvPr/>
        </p:nvSpPr>
        <p:spPr bwMode="auto">
          <a:xfrm>
            <a:off x="3671888" y="53689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70" name="Freeform 555"/>
          <p:cNvSpPr>
            <a:spLocks/>
          </p:cNvSpPr>
          <p:nvPr/>
        </p:nvSpPr>
        <p:spPr bwMode="auto">
          <a:xfrm>
            <a:off x="4248150" y="522446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1" name="Rectangle 556"/>
          <p:cNvSpPr>
            <a:spLocks noChangeArrowheads="1"/>
          </p:cNvSpPr>
          <p:nvPr/>
        </p:nvSpPr>
        <p:spPr bwMode="auto">
          <a:xfrm>
            <a:off x="467995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2" name="Rectangle 557"/>
          <p:cNvSpPr>
            <a:spLocks noChangeArrowheads="1"/>
          </p:cNvSpPr>
          <p:nvPr/>
        </p:nvSpPr>
        <p:spPr bwMode="auto">
          <a:xfrm>
            <a:off x="504031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3" name="Rectangle 558"/>
          <p:cNvSpPr>
            <a:spLocks noChangeArrowheads="1"/>
          </p:cNvSpPr>
          <p:nvPr/>
        </p:nvSpPr>
        <p:spPr bwMode="auto">
          <a:xfrm>
            <a:off x="540067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4" name="Rectangle 559"/>
          <p:cNvSpPr>
            <a:spLocks noChangeArrowheads="1"/>
          </p:cNvSpPr>
          <p:nvPr/>
        </p:nvSpPr>
        <p:spPr bwMode="auto">
          <a:xfrm>
            <a:off x="576103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5" name="Rectangle 560"/>
          <p:cNvSpPr>
            <a:spLocks noChangeArrowheads="1"/>
          </p:cNvSpPr>
          <p:nvPr/>
        </p:nvSpPr>
        <p:spPr bwMode="auto">
          <a:xfrm>
            <a:off x="612140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6" name="Rectangle 561"/>
          <p:cNvSpPr>
            <a:spLocks noChangeArrowheads="1"/>
          </p:cNvSpPr>
          <p:nvPr/>
        </p:nvSpPr>
        <p:spPr bwMode="auto">
          <a:xfrm>
            <a:off x="648176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7" name="Rectangle 562"/>
          <p:cNvSpPr>
            <a:spLocks noChangeArrowheads="1"/>
          </p:cNvSpPr>
          <p:nvPr/>
        </p:nvSpPr>
        <p:spPr bwMode="auto">
          <a:xfrm>
            <a:off x="684212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8" name="Rectangle 563"/>
          <p:cNvSpPr>
            <a:spLocks noChangeArrowheads="1"/>
          </p:cNvSpPr>
          <p:nvPr/>
        </p:nvSpPr>
        <p:spPr bwMode="auto">
          <a:xfrm>
            <a:off x="720248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79" name="Rectangle 564"/>
          <p:cNvSpPr>
            <a:spLocks noChangeArrowheads="1"/>
          </p:cNvSpPr>
          <p:nvPr/>
        </p:nvSpPr>
        <p:spPr bwMode="auto">
          <a:xfrm>
            <a:off x="756285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80" name="Rectangle 565"/>
          <p:cNvSpPr>
            <a:spLocks noChangeArrowheads="1"/>
          </p:cNvSpPr>
          <p:nvPr/>
        </p:nvSpPr>
        <p:spPr bwMode="auto">
          <a:xfrm>
            <a:off x="792321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81" name="Rectangle 566"/>
          <p:cNvSpPr>
            <a:spLocks noChangeArrowheads="1"/>
          </p:cNvSpPr>
          <p:nvPr/>
        </p:nvSpPr>
        <p:spPr bwMode="auto">
          <a:xfrm>
            <a:off x="828357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82" name="Rectangle 567"/>
          <p:cNvSpPr>
            <a:spLocks noChangeArrowheads="1"/>
          </p:cNvSpPr>
          <p:nvPr/>
        </p:nvSpPr>
        <p:spPr bwMode="auto">
          <a:xfrm>
            <a:off x="864393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383" name="Line 568"/>
          <p:cNvSpPr>
            <a:spLocks noChangeShapeType="1"/>
          </p:cNvSpPr>
          <p:nvPr/>
        </p:nvSpPr>
        <p:spPr bwMode="auto">
          <a:xfrm>
            <a:off x="4464050" y="53689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84" name="Line 569"/>
          <p:cNvSpPr>
            <a:spLocks noChangeShapeType="1"/>
          </p:cNvSpPr>
          <p:nvPr/>
        </p:nvSpPr>
        <p:spPr bwMode="auto">
          <a:xfrm flipV="1">
            <a:off x="475138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85" name="Line 570"/>
          <p:cNvSpPr>
            <a:spLocks noChangeShapeType="1"/>
          </p:cNvSpPr>
          <p:nvPr/>
        </p:nvSpPr>
        <p:spPr bwMode="auto">
          <a:xfrm flipV="1">
            <a:off x="511175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86" name="Line 571"/>
          <p:cNvSpPr>
            <a:spLocks noChangeShapeType="1"/>
          </p:cNvSpPr>
          <p:nvPr/>
        </p:nvSpPr>
        <p:spPr bwMode="auto">
          <a:xfrm flipV="1">
            <a:off x="547211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87" name="Line 572"/>
          <p:cNvSpPr>
            <a:spLocks noChangeShapeType="1"/>
          </p:cNvSpPr>
          <p:nvPr/>
        </p:nvSpPr>
        <p:spPr bwMode="auto">
          <a:xfrm flipV="1">
            <a:off x="583247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88" name="Line 573"/>
          <p:cNvSpPr>
            <a:spLocks noChangeShapeType="1"/>
          </p:cNvSpPr>
          <p:nvPr/>
        </p:nvSpPr>
        <p:spPr bwMode="auto">
          <a:xfrm flipV="1">
            <a:off x="619283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89" name="Line 574"/>
          <p:cNvSpPr>
            <a:spLocks noChangeShapeType="1"/>
          </p:cNvSpPr>
          <p:nvPr/>
        </p:nvSpPr>
        <p:spPr bwMode="auto">
          <a:xfrm flipV="1">
            <a:off x="655320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0" name="Line 575"/>
          <p:cNvSpPr>
            <a:spLocks noChangeShapeType="1"/>
          </p:cNvSpPr>
          <p:nvPr/>
        </p:nvSpPr>
        <p:spPr bwMode="auto">
          <a:xfrm flipV="1">
            <a:off x="691356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1" name="Line 576"/>
          <p:cNvSpPr>
            <a:spLocks noChangeShapeType="1"/>
          </p:cNvSpPr>
          <p:nvPr/>
        </p:nvSpPr>
        <p:spPr bwMode="auto">
          <a:xfrm flipV="1">
            <a:off x="727392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2" name="Line 577"/>
          <p:cNvSpPr>
            <a:spLocks noChangeShapeType="1"/>
          </p:cNvSpPr>
          <p:nvPr/>
        </p:nvSpPr>
        <p:spPr bwMode="auto">
          <a:xfrm flipV="1">
            <a:off x="763428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3" name="Line 578"/>
          <p:cNvSpPr>
            <a:spLocks noChangeShapeType="1"/>
          </p:cNvSpPr>
          <p:nvPr/>
        </p:nvSpPr>
        <p:spPr bwMode="auto">
          <a:xfrm flipV="1">
            <a:off x="799465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4" name="Line 579"/>
          <p:cNvSpPr>
            <a:spLocks noChangeShapeType="1"/>
          </p:cNvSpPr>
          <p:nvPr/>
        </p:nvSpPr>
        <p:spPr bwMode="auto">
          <a:xfrm flipV="1">
            <a:off x="835501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5" name="Line 580"/>
          <p:cNvSpPr>
            <a:spLocks noChangeShapeType="1"/>
          </p:cNvSpPr>
          <p:nvPr/>
        </p:nvSpPr>
        <p:spPr bwMode="auto">
          <a:xfrm flipV="1">
            <a:off x="871537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6" name="Line 581"/>
          <p:cNvSpPr>
            <a:spLocks noChangeShapeType="1"/>
          </p:cNvSpPr>
          <p:nvPr/>
        </p:nvSpPr>
        <p:spPr bwMode="auto">
          <a:xfrm>
            <a:off x="460692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7" name="Line 582"/>
          <p:cNvSpPr>
            <a:spLocks noChangeShapeType="1"/>
          </p:cNvSpPr>
          <p:nvPr/>
        </p:nvSpPr>
        <p:spPr bwMode="auto">
          <a:xfrm>
            <a:off x="496728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8" name="Line 583"/>
          <p:cNvSpPr>
            <a:spLocks noChangeShapeType="1"/>
          </p:cNvSpPr>
          <p:nvPr/>
        </p:nvSpPr>
        <p:spPr bwMode="auto">
          <a:xfrm>
            <a:off x="532765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99" name="Line 584"/>
          <p:cNvSpPr>
            <a:spLocks noChangeShapeType="1"/>
          </p:cNvSpPr>
          <p:nvPr/>
        </p:nvSpPr>
        <p:spPr bwMode="auto">
          <a:xfrm>
            <a:off x="568801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0" name="Line 585"/>
          <p:cNvSpPr>
            <a:spLocks noChangeShapeType="1"/>
          </p:cNvSpPr>
          <p:nvPr/>
        </p:nvSpPr>
        <p:spPr bwMode="auto">
          <a:xfrm>
            <a:off x="604837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1" name="Line 586"/>
          <p:cNvSpPr>
            <a:spLocks noChangeShapeType="1"/>
          </p:cNvSpPr>
          <p:nvPr/>
        </p:nvSpPr>
        <p:spPr bwMode="auto">
          <a:xfrm>
            <a:off x="640873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2" name="Line 587"/>
          <p:cNvSpPr>
            <a:spLocks noChangeShapeType="1"/>
          </p:cNvSpPr>
          <p:nvPr/>
        </p:nvSpPr>
        <p:spPr bwMode="auto">
          <a:xfrm>
            <a:off x="676910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3" name="Line 588"/>
          <p:cNvSpPr>
            <a:spLocks noChangeShapeType="1"/>
          </p:cNvSpPr>
          <p:nvPr/>
        </p:nvSpPr>
        <p:spPr bwMode="auto">
          <a:xfrm>
            <a:off x="712946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4" name="Line 589"/>
          <p:cNvSpPr>
            <a:spLocks noChangeShapeType="1"/>
          </p:cNvSpPr>
          <p:nvPr/>
        </p:nvSpPr>
        <p:spPr bwMode="auto">
          <a:xfrm>
            <a:off x="748982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5" name="Line 590"/>
          <p:cNvSpPr>
            <a:spLocks noChangeShapeType="1"/>
          </p:cNvSpPr>
          <p:nvPr/>
        </p:nvSpPr>
        <p:spPr bwMode="auto">
          <a:xfrm>
            <a:off x="785018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6" name="Line 591"/>
          <p:cNvSpPr>
            <a:spLocks noChangeShapeType="1"/>
          </p:cNvSpPr>
          <p:nvPr/>
        </p:nvSpPr>
        <p:spPr bwMode="auto">
          <a:xfrm>
            <a:off x="821055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7" name="Line 592"/>
          <p:cNvSpPr>
            <a:spLocks noChangeShapeType="1"/>
          </p:cNvSpPr>
          <p:nvPr/>
        </p:nvSpPr>
        <p:spPr bwMode="auto">
          <a:xfrm>
            <a:off x="857091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08" name="Oval 593"/>
          <p:cNvSpPr>
            <a:spLocks noChangeArrowheads="1"/>
          </p:cNvSpPr>
          <p:nvPr/>
        </p:nvSpPr>
        <p:spPr bwMode="auto">
          <a:xfrm>
            <a:off x="471805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09" name="Oval 594"/>
          <p:cNvSpPr>
            <a:spLocks noChangeArrowheads="1"/>
          </p:cNvSpPr>
          <p:nvPr/>
        </p:nvSpPr>
        <p:spPr bwMode="auto">
          <a:xfrm>
            <a:off x="507841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0" name="Oval 595"/>
          <p:cNvSpPr>
            <a:spLocks noChangeArrowheads="1"/>
          </p:cNvSpPr>
          <p:nvPr/>
        </p:nvSpPr>
        <p:spPr bwMode="auto">
          <a:xfrm>
            <a:off x="543877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1" name="Oval 596"/>
          <p:cNvSpPr>
            <a:spLocks noChangeArrowheads="1"/>
          </p:cNvSpPr>
          <p:nvPr/>
        </p:nvSpPr>
        <p:spPr bwMode="auto">
          <a:xfrm>
            <a:off x="5799138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2" name="Oval 597"/>
          <p:cNvSpPr>
            <a:spLocks noChangeArrowheads="1"/>
          </p:cNvSpPr>
          <p:nvPr/>
        </p:nvSpPr>
        <p:spPr bwMode="auto">
          <a:xfrm>
            <a:off x="615950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3" name="Oval 598"/>
          <p:cNvSpPr>
            <a:spLocks noChangeArrowheads="1"/>
          </p:cNvSpPr>
          <p:nvPr/>
        </p:nvSpPr>
        <p:spPr bwMode="auto">
          <a:xfrm>
            <a:off x="651986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4" name="Oval 599"/>
          <p:cNvSpPr>
            <a:spLocks noChangeArrowheads="1"/>
          </p:cNvSpPr>
          <p:nvPr/>
        </p:nvSpPr>
        <p:spPr bwMode="auto">
          <a:xfrm>
            <a:off x="688022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5" name="Oval 600"/>
          <p:cNvSpPr>
            <a:spLocks noChangeArrowheads="1"/>
          </p:cNvSpPr>
          <p:nvPr/>
        </p:nvSpPr>
        <p:spPr bwMode="auto">
          <a:xfrm>
            <a:off x="7240588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6" name="Oval 601"/>
          <p:cNvSpPr>
            <a:spLocks noChangeArrowheads="1"/>
          </p:cNvSpPr>
          <p:nvPr/>
        </p:nvSpPr>
        <p:spPr bwMode="auto">
          <a:xfrm>
            <a:off x="760095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7" name="Oval 602"/>
          <p:cNvSpPr>
            <a:spLocks noChangeArrowheads="1"/>
          </p:cNvSpPr>
          <p:nvPr/>
        </p:nvSpPr>
        <p:spPr bwMode="auto">
          <a:xfrm>
            <a:off x="796131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8" name="Oval 603"/>
          <p:cNvSpPr>
            <a:spLocks noChangeArrowheads="1"/>
          </p:cNvSpPr>
          <p:nvPr/>
        </p:nvSpPr>
        <p:spPr bwMode="auto">
          <a:xfrm>
            <a:off x="832167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19" name="Oval 604"/>
          <p:cNvSpPr>
            <a:spLocks noChangeArrowheads="1"/>
          </p:cNvSpPr>
          <p:nvPr/>
        </p:nvSpPr>
        <p:spPr bwMode="auto">
          <a:xfrm>
            <a:off x="456723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0" name="Oval 605"/>
          <p:cNvSpPr>
            <a:spLocks noChangeArrowheads="1"/>
          </p:cNvSpPr>
          <p:nvPr/>
        </p:nvSpPr>
        <p:spPr bwMode="auto">
          <a:xfrm>
            <a:off x="492760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1" name="Oval 606"/>
          <p:cNvSpPr>
            <a:spLocks noChangeArrowheads="1"/>
          </p:cNvSpPr>
          <p:nvPr/>
        </p:nvSpPr>
        <p:spPr bwMode="auto">
          <a:xfrm>
            <a:off x="528796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2" name="Oval 607"/>
          <p:cNvSpPr>
            <a:spLocks noChangeArrowheads="1"/>
          </p:cNvSpPr>
          <p:nvPr/>
        </p:nvSpPr>
        <p:spPr bwMode="auto">
          <a:xfrm>
            <a:off x="564832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3" name="Oval 608"/>
          <p:cNvSpPr>
            <a:spLocks noChangeArrowheads="1"/>
          </p:cNvSpPr>
          <p:nvPr/>
        </p:nvSpPr>
        <p:spPr bwMode="auto">
          <a:xfrm>
            <a:off x="600868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4" name="Oval 609"/>
          <p:cNvSpPr>
            <a:spLocks noChangeArrowheads="1"/>
          </p:cNvSpPr>
          <p:nvPr/>
        </p:nvSpPr>
        <p:spPr bwMode="auto">
          <a:xfrm>
            <a:off x="636905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5" name="Oval 610"/>
          <p:cNvSpPr>
            <a:spLocks noChangeArrowheads="1"/>
          </p:cNvSpPr>
          <p:nvPr/>
        </p:nvSpPr>
        <p:spPr bwMode="auto">
          <a:xfrm>
            <a:off x="672941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6" name="Oval 611"/>
          <p:cNvSpPr>
            <a:spLocks noChangeArrowheads="1"/>
          </p:cNvSpPr>
          <p:nvPr/>
        </p:nvSpPr>
        <p:spPr bwMode="auto">
          <a:xfrm>
            <a:off x="708977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7" name="Oval 612"/>
          <p:cNvSpPr>
            <a:spLocks noChangeArrowheads="1"/>
          </p:cNvSpPr>
          <p:nvPr/>
        </p:nvSpPr>
        <p:spPr bwMode="auto">
          <a:xfrm>
            <a:off x="745013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8" name="Oval 613"/>
          <p:cNvSpPr>
            <a:spLocks noChangeArrowheads="1"/>
          </p:cNvSpPr>
          <p:nvPr/>
        </p:nvSpPr>
        <p:spPr bwMode="auto">
          <a:xfrm>
            <a:off x="781050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29" name="Oval 614"/>
          <p:cNvSpPr>
            <a:spLocks noChangeArrowheads="1"/>
          </p:cNvSpPr>
          <p:nvPr/>
        </p:nvSpPr>
        <p:spPr bwMode="auto">
          <a:xfrm>
            <a:off x="817086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0" name="Oval 615"/>
          <p:cNvSpPr>
            <a:spLocks noChangeArrowheads="1"/>
          </p:cNvSpPr>
          <p:nvPr/>
        </p:nvSpPr>
        <p:spPr bwMode="auto">
          <a:xfrm>
            <a:off x="853122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1" name="Line 616"/>
          <p:cNvSpPr>
            <a:spLocks noChangeShapeType="1"/>
          </p:cNvSpPr>
          <p:nvPr/>
        </p:nvSpPr>
        <p:spPr bwMode="auto">
          <a:xfrm>
            <a:off x="3671888" y="58023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" name="Freeform 617"/>
          <p:cNvSpPr>
            <a:spLocks/>
          </p:cNvSpPr>
          <p:nvPr/>
        </p:nvSpPr>
        <p:spPr bwMode="auto">
          <a:xfrm>
            <a:off x="4248150" y="565785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3" name="Rectangle 618"/>
          <p:cNvSpPr>
            <a:spLocks noChangeArrowheads="1"/>
          </p:cNvSpPr>
          <p:nvPr/>
        </p:nvSpPr>
        <p:spPr bwMode="auto">
          <a:xfrm>
            <a:off x="467995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4" name="Rectangle 619"/>
          <p:cNvSpPr>
            <a:spLocks noChangeArrowheads="1"/>
          </p:cNvSpPr>
          <p:nvPr/>
        </p:nvSpPr>
        <p:spPr bwMode="auto">
          <a:xfrm>
            <a:off x="504031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5" name="Rectangle 620"/>
          <p:cNvSpPr>
            <a:spLocks noChangeArrowheads="1"/>
          </p:cNvSpPr>
          <p:nvPr/>
        </p:nvSpPr>
        <p:spPr bwMode="auto">
          <a:xfrm>
            <a:off x="540067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6" name="Rectangle 621"/>
          <p:cNvSpPr>
            <a:spLocks noChangeArrowheads="1"/>
          </p:cNvSpPr>
          <p:nvPr/>
        </p:nvSpPr>
        <p:spPr bwMode="auto">
          <a:xfrm>
            <a:off x="576103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7" name="Rectangle 622"/>
          <p:cNvSpPr>
            <a:spLocks noChangeArrowheads="1"/>
          </p:cNvSpPr>
          <p:nvPr/>
        </p:nvSpPr>
        <p:spPr bwMode="auto">
          <a:xfrm>
            <a:off x="612140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8" name="Rectangle 623"/>
          <p:cNvSpPr>
            <a:spLocks noChangeArrowheads="1"/>
          </p:cNvSpPr>
          <p:nvPr/>
        </p:nvSpPr>
        <p:spPr bwMode="auto">
          <a:xfrm>
            <a:off x="648176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39" name="Rectangle 624"/>
          <p:cNvSpPr>
            <a:spLocks noChangeArrowheads="1"/>
          </p:cNvSpPr>
          <p:nvPr/>
        </p:nvSpPr>
        <p:spPr bwMode="auto">
          <a:xfrm>
            <a:off x="684212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40" name="Rectangle 625"/>
          <p:cNvSpPr>
            <a:spLocks noChangeArrowheads="1"/>
          </p:cNvSpPr>
          <p:nvPr/>
        </p:nvSpPr>
        <p:spPr bwMode="auto">
          <a:xfrm>
            <a:off x="720248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41" name="Rectangle 626"/>
          <p:cNvSpPr>
            <a:spLocks noChangeArrowheads="1"/>
          </p:cNvSpPr>
          <p:nvPr/>
        </p:nvSpPr>
        <p:spPr bwMode="auto">
          <a:xfrm>
            <a:off x="756285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42" name="Rectangle 627"/>
          <p:cNvSpPr>
            <a:spLocks noChangeArrowheads="1"/>
          </p:cNvSpPr>
          <p:nvPr/>
        </p:nvSpPr>
        <p:spPr bwMode="auto">
          <a:xfrm>
            <a:off x="792321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43" name="Rectangle 628"/>
          <p:cNvSpPr>
            <a:spLocks noChangeArrowheads="1"/>
          </p:cNvSpPr>
          <p:nvPr/>
        </p:nvSpPr>
        <p:spPr bwMode="auto">
          <a:xfrm>
            <a:off x="828357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44" name="Rectangle 629"/>
          <p:cNvSpPr>
            <a:spLocks noChangeArrowheads="1"/>
          </p:cNvSpPr>
          <p:nvPr/>
        </p:nvSpPr>
        <p:spPr bwMode="auto">
          <a:xfrm>
            <a:off x="864393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45" name="Line 630"/>
          <p:cNvSpPr>
            <a:spLocks noChangeShapeType="1"/>
          </p:cNvSpPr>
          <p:nvPr/>
        </p:nvSpPr>
        <p:spPr bwMode="auto">
          <a:xfrm>
            <a:off x="4464050" y="58023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46" name="Line 631"/>
          <p:cNvSpPr>
            <a:spLocks noChangeShapeType="1"/>
          </p:cNvSpPr>
          <p:nvPr/>
        </p:nvSpPr>
        <p:spPr bwMode="auto">
          <a:xfrm flipV="1">
            <a:off x="475138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47" name="Line 632"/>
          <p:cNvSpPr>
            <a:spLocks noChangeShapeType="1"/>
          </p:cNvSpPr>
          <p:nvPr/>
        </p:nvSpPr>
        <p:spPr bwMode="auto">
          <a:xfrm flipV="1">
            <a:off x="511175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48" name="Line 633"/>
          <p:cNvSpPr>
            <a:spLocks noChangeShapeType="1"/>
          </p:cNvSpPr>
          <p:nvPr/>
        </p:nvSpPr>
        <p:spPr bwMode="auto">
          <a:xfrm flipV="1">
            <a:off x="547211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49" name="Line 634"/>
          <p:cNvSpPr>
            <a:spLocks noChangeShapeType="1"/>
          </p:cNvSpPr>
          <p:nvPr/>
        </p:nvSpPr>
        <p:spPr bwMode="auto">
          <a:xfrm flipV="1">
            <a:off x="583247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0" name="Line 635"/>
          <p:cNvSpPr>
            <a:spLocks noChangeShapeType="1"/>
          </p:cNvSpPr>
          <p:nvPr/>
        </p:nvSpPr>
        <p:spPr bwMode="auto">
          <a:xfrm flipV="1">
            <a:off x="619283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1" name="Line 636"/>
          <p:cNvSpPr>
            <a:spLocks noChangeShapeType="1"/>
          </p:cNvSpPr>
          <p:nvPr/>
        </p:nvSpPr>
        <p:spPr bwMode="auto">
          <a:xfrm flipV="1">
            <a:off x="655320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2" name="Line 637"/>
          <p:cNvSpPr>
            <a:spLocks noChangeShapeType="1"/>
          </p:cNvSpPr>
          <p:nvPr/>
        </p:nvSpPr>
        <p:spPr bwMode="auto">
          <a:xfrm flipV="1">
            <a:off x="691356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3" name="Line 638"/>
          <p:cNvSpPr>
            <a:spLocks noChangeShapeType="1"/>
          </p:cNvSpPr>
          <p:nvPr/>
        </p:nvSpPr>
        <p:spPr bwMode="auto">
          <a:xfrm flipV="1">
            <a:off x="727392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4" name="Line 639"/>
          <p:cNvSpPr>
            <a:spLocks noChangeShapeType="1"/>
          </p:cNvSpPr>
          <p:nvPr/>
        </p:nvSpPr>
        <p:spPr bwMode="auto">
          <a:xfrm flipV="1">
            <a:off x="763428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5" name="Line 640"/>
          <p:cNvSpPr>
            <a:spLocks noChangeShapeType="1"/>
          </p:cNvSpPr>
          <p:nvPr/>
        </p:nvSpPr>
        <p:spPr bwMode="auto">
          <a:xfrm flipV="1">
            <a:off x="799465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6" name="Line 641"/>
          <p:cNvSpPr>
            <a:spLocks noChangeShapeType="1"/>
          </p:cNvSpPr>
          <p:nvPr/>
        </p:nvSpPr>
        <p:spPr bwMode="auto">
          <a:xfrm flipV="1">
            <a:off x="835501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7" name="Line 642"/>
          <p:cNvSpPr>
            <a:spLocks noChangeShapeType="1"/>
          </p:cNvSpPr>
          <p:nvPr/>
        </p:nvSpPr>
        <p:spPr bwMode="auto">
          <a:xfrm flipV="1">
            <a:off x="871537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8" name="Line 643"/>
          <p:cNvSpPr>
            <a:spLocks noChangeShapeType="1"/>
          </p:cNvSpPr>
          <p:nvPr/>
        </p:nvSpPr>
        <p:spPr bwMode="auto">
          <a:xfrm>
            <a:off x="460692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59" name="Line 644"/>
          <p:cNvSpPr>
            <a:spLocks noChangeShapeType="1"/>
          </p:cNvSpPr>
          <p:nvPr/>
        </p:nvSpPr>
        <p:spPr bwMode="auto">
          <a:xfrm>
            <a:off x="496728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0" name="Line 645"/>
          <p:cNvSpPr>
            <a:spLocks noChangeShapeType="1"/>
          </p:cNvSpPr>
          <p:nvPr/>
        </p:nvSpPr>
        <p:spPr bwMode="auto">
          <a:xfrm>
            <a:off x="532765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1" name="Line 646"/>
          <p:cNvSpPr>
            <a:spLocks noChangeShapeType="1"/>
          </p:cNvSpPr>
          <p:nvPr/>
        </p:nvSpPr>
        <p:spPr bwMode="auto">
          <a:xfrm>
            <a:off x="568801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2" name="Line 647"/>
          <p:cNvSpPr>
            <a:spLocks noChangeShapeType="1"/>
          </p:cNvSpPr>
          <p:nvPr/>
        </p:nvSpPr>
        <p:spPr bwMode="auto">
          <a:xfrm>
            <a:off x="604837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3" name="Line 648"/>
          <p:cNvSpPr>
            <a:spLocks noChangeShapeType="1"/>
          </p:cNvSpPr>
          <p:nvPr/>
        </p:nvSpPr>
        <p:spPr bwMode="auto">
          <a:xfrm>
            <a:off x="640873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4" name="Line 649"/>
          <p:cNvSpPr>
            <a:spLocks noChangeShapeType="1"/>
          </p:cNvSpPr>
          <p:nvPr/>
        </p:nvSpPr>
        <p:spPr bwMode="auto">
          <a:xfrm>
            <a:off x="676910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5" name="Line 650"/>
          <p:cNvSpPr>
            <a:spLocks noChangeShapeType="1"/>
          </p:cNvSpPr>
          <p:nvPr/>
        </p:nvSpPr>
        <p:spPr bwMode="auto">
          <a:xfrm>
            <a:off x="712946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6" name="Line 651"/>
          <p:cNvSpPr>
            <a:spLocks noChangeShapeType="1"/>
          </p:cNvSpPr>
          <p:nvPr/>
        </p:nvSpPr>
        <p:spPr bwMode="auto">
          <a:xfrm>
            <a:off x="748982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7" name="Line 652"/>
          <p:cNvSpPr>
            <a:spLocks noChangeShapeType="1"/>
          </p:cNvSpPr>
          <p:nvPr/>
        </p:nvSpPr>
        <p:spPr bwMode="auto">
          <a:xfrm>
            <a:off x="785018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8" name="Line 653"/>
          <p:cNvSpPr>
            <a:spLocks noChangeShapeType="1"/>
          </p:cNvSpPr>
          <p:nvPr/>
        </p:nvSpPr>
        <p:spPr bwMode="auto">
          <a:xfrm>
            <a:off x="821055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9" name="Line 654"/>
          <p:cNvSpPr>
            <a:spLocks noChangeShapeType="1"/>
          </p:cNvSpPr>
          <p:nvPr/>
        </p:nvSpPr>
        <p:spPr bwMode="auto">
          <a:xfrm>
            <a:off x="857091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70" name="Oval 655"/>
          <p:cNvSpPr>
            <a:spLocks noChangeArrowheads="1"/>
          </p:cNvSpPr>
          <p:nvPr/>
        </p:nvSpPr>
        <p:spPr bwMode="auto">
          <a:xfrm>
            <a:off x="471805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1" name="Oval 656"/>
          <p:cNvSpPr>
            <a:spLocks noChangeArrowheads="1"/>
          </p:cNvSpPr>
          <p:nvPr/>
        </p:nvSpPr>
        <p:spPr bwMode="auto">
          <a:xfrm>
            <a:off x="507841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2" name="Oval 657"/>
          <p:cNvSpPr>
            <a:spLocks noChangeArrowheads="1"/>
          </p:cNvSpPr>
          <p:nvPr/>
        </p:nvSpPr>
        <p:spPr bwMode="auto">
          <a:xfrm>
            <a:off x="543877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3" name="Oval 658"/>
          <p:cNvSpPr>
            <a:spLocks noChangeArrowheads="1"/>
          </p:cNvSpPr>
          <p:nvPr/>
        </p:nvSpPr>
        <p:spPr bwMode="auto">
          <a:xfrm>
            <a:off x="5799138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4" name="Oval 659"/>
          <p:cNvSpPr>
            <a:spLocks noChangeArrowheads="1"/>
          </p:cNvSpPr>
          <p:nvPr/>
        </p:nvSpPr>
        <p:spPr bwMode="auto">
          <a:xfrm>
            <a:off x="615950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5" name="Oval 660"/>
          <p:cNvSpPr>
            <a:spLocks noChangeArrowheads="1"/>
          </p:cNvSpPr>
          <p:nvPr/>
        </p:nvSpPr>
        <p:spPr bwMode="auto">
          <a:xfrm>
            <a:off x="651986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6" name="Oval 661"/>
          <p:cNvSpPr>
            <a:spLocks noChangeArrowheads="1"/>
          </p:cNvSpPr>
          <p:nvPr/>
        </p:nvSpPr>
        <p:spPr bwMode="auto">
          <a:xfrm>
            <a:off x="688022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7" name="Oval 662"/>
          <p:cNvSpPr>
            <a:spLocks noChangeArrowheads="1"/>
          </p:cNvSpPr>
          <p:nvPr/>
        </p:nvSpPr>
        <p:spPr bwMode="auto">
          <a:xfrm>
            <a:off x="7240588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8" name="Oval 663"/>
          <p:cNvSpPr>
            <a:spLocks noChangeArrowheads="1"/>
          </p:cNvSpPr>
          <p:nvPr/>
        </p:nvSpPr>
        <p:spPr bwMode="auto">
          <a:xfrm>
            <a:off x="760095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79" name="Oval 664"/>
          <p:cNvSpPr>
            <a:spLocks noChangeArrowheads="1"/>
          </p:cNvSpPr>
          <p:nvPr/>
        </p:nvSpPr>
        <p:spPr bwMode="auto">
          <a:xfrm>
            <a:off x="796131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80" name="Oval 665"/>
          <p:cNvSpPr>
            <a:spLocks noChangeArrowheads="1"/>
          </p:cNvSpPr>
          <p:nvPr/>
        </p:nvSpPr>
        <p:spPr bwMode="auto">
          <a:xfrm>
            <a:off x="832167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81" name="Text Box 666"/>
          <p:cNvSpPr txBox="1">
            <a:spLocks noChangeArrowheads="1"/>
          </p:cNvSpPr>
          <p:nvPr/>
        </p:nvSpPr>
        <p:spPr bwMode="auto">
          <a:xfrm>
            <a:off x="2671763" y="746125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Arial" charset="0"/>
              </a:rPr>
              <a:t>input</a:t>
            </a:r>
          </a:p>
        </p:txBody>
      </p:sp>
      <p:sp>
        <p:nvSpPr>
          <p:cNvPr id="35482" name="AutoShape 667"/>
          <p:cNvSpPr>
            <a:spLocks/>
          </p:cNvSpPr>
          <p:nvPr/>
        </p:nvSpPr>
        <p:spPr bwMode="auto">
          <a:xfrm rot="5400000">
            <a:off x="3366294" y="5677694"/>
            <a:ext cx="215900" cy="1046162"/>
          </a:xfrm>
          <a:prstGeom prst="rightBrace">
            <a:avLst>
              <a:gd name="adj1" fmla="val 403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83" name="Text Box 668"/>
          <p:cNvSpPr txBox="1">
            <a:spLocks noChangeArrowheads="1"/>
          </p:cNvSpPr>
          <p:nvPr/>
        </p:nvSpPr>
        <p:spPr bwMode="auto">
          <a:xfrm>
            <a:off x="2663825" y="6307138"/>
            <a:ext cx="171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Arial" charset="0"/>
              </a:rPr>
              <a:t>fast sampling stage</a:t>
            </a:r>
          </a:p>
        </p:txBody>
      </p:sp>
      <p:sp>
        <p:nvSpPr>
          <p:cNvPr id="35484" name="AutoShape 669"/>
          <p:cNvSpPr>
            <a:spLocks/>
          </p:cNvSpPr>
          <p:nvPr/>
        </p:nvSpPr>
        <p:spPr bwMode="auto">
          <a:xfrm rot="5400000">
            <a:off x="6642100" y="4057650"/>
            <a:ext cx="215900" cy="4286250"/>
          </a:xfrm>
          <a:prstGeom prst="rightBrace">
            <a:avLst>
              <a:gd name="adj1" fmla="val 165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35485" name="Text Box 670"/>
          <p:cNvSpPr txBox="1">
            <a:spLocks noChangeArrowheads="1"/>
          </p:cNvSpPr>
          <p:nvPr/>
        </p:nvSpPr>
        <p:spPr bwMode="auto">
          <a:xfrm>
            <a:off x="5461000" y="6308725"/>
            <a:ext cx="224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Arial" charset="0"/>
              </a:rPr>
              <a:t>secondary sampling stage</a:t>
            </a:r>
          </a:p>
        </p:txBody>
      </p:sp>
      <p:sp>
        <p:nvSpPr>
          <p:cNvPr id="35486" name="Text Box 671"/>
          <p:cNvSpPr txBox="1">
            <a:spLocks noChangeArrowheads="1"/>
          </p:cNvSpPr>
          <p:nvPr/>
        </p:nvSpPr>
        <p:spPr bwMode="auto">
          <a:xfrm>
            <a:off x="3240088" y="4637088"/>
            <a:ext cx="565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0">
                <a:latin typeface="Arial" charset="0"/>
              </a:rPr>
              <a:t>. . . . . . . . . . . . . . . . . . . . . . . . . . . . . . . . .</a:t>
            </a:r>
          </a:p>
        </p:txBody>
      </p:sp>
      <p:sp>
        <p:nvSpPr>
          <p:cNvPr id="35487" name="Line 672"/>
          <p:cNvSpPr>
            <a:spLocks noChangeShapeType="1"/>
          </p:cNvSpPr>
          <p:nvPr/>
        </p:nvSpPr>
        <p:spPr bwMode="auto">
          <a:xfrm flipV="1">
            <a:off x="5110163" y="4497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88" name="Oval 673"/>
          <p:cNvSpPr>
            <a:spLocks noChangeArrowheads="1"/>
          </p:cNvSpPr>
          <p:nvPr/>
        </p:nvSpPr>
        <p:spPr bwMode="auto">
          <a:xfrm>
            <a:off x="5076825" y="44497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67234" name="Text Box 674"/>
          <p:cNvSpPr txBox="1">
            <a:spLocks noChangeArrowheads="1"/>
          </p:cNvSpPr>
          <p:nvPr/>
        </p:nvSpPr>
        <p:spPr bwMode="auto">
          <a:xfrm>
            <a:off x="107950" y="981075"/>
            <a:ext cx="2447925" cy="388461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/>
              <a:t>32 fast sampling cells (10 GSPS/110nm CMOS)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/>
              <a:t>100 ps sample time, 3.1 ns hold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/>
              <a:t>Hold time long enough to transfer voltage to secondary sampling stage with moderately fast buffer (300 MHz)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/>
              <a:t>Shift register gets clocked by inverter chain from fast sampling stage</a:t>
            </a:r>
          </a:p>
        </p:txBody>
      </p:sp>
    </p:spTree>
    <p:extLst>
      <p:ext uri="{BB962C8B-B14F-4D97-AF65-F5344CB8AC3E}">
        <p14:creationId xmlns:p14="http://schemas.microsoft.com/office/powerpoint/2010/main" val="2043385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5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How noise affects timing</a:t>
            </a:r>
          </a:p>
        </p:txBody>
      </p:sp>
      <p:sp>
        <p:nvSpPr>
          <p:cNvPr id="71684" name="Freeform 4" descr="Wide upward diagonal"/>
          <p:cNvSpPr>
            <a:spLocks/>
          </p:cNvSpPr>
          <p:nvPr/>
        </p:nvSpPr>
        <p:spPr bwMode="auto">
          <a:xfrm>
            <a:off x="250825" y="1125538"/>
            <a:ext cx="3908425" cy="2724150"/>
          </a:xfrm>
          <a:custGeom>
            <a:avLst/>
            <a:gdLst>
              <a:gd name="T0" fmla="*/ 1 w 4185"/>
              <a:gd name="T1" fmla="*/ 2561 h 2917"/>
              <a:gd name="T2" fmla="*/ 943 w 4185"/>
              <a:gd name="T3" fmla="*/ 2327 h 2917"/>
              <a:gd name="T4" fmla="*/ 1858 w 4185"/>
              <a:gd name="T5" fmla="*/ 1059 h 2917"/>
              <a:gd name="T6" fmla="*/ 2550 w 4185"/>
              <a:gd name="T7" fmla="*/ 428 h 2917"/>
              <a:gd name="T8" fmla="*/ 3270 w 4185"/>
              <a:gd name="T9" fmla="*/ 172 h 2917"/>
              <a:gd name="T10" fmla="*/ 4174 w 4185"/>
              <a:gd name="T11" fmla="*/ 111 h 2917"/>
              <a:gd name="T12" fmla="*/ 4174 w 4185"/>
              <a:gd name="T13" fmla="*/ 293 h 2917"/>
              <a:gd name="T14" fmla="*/ 3228 w 4185"/>
              <a:gd name="T15" fmla="*/ 362 h 2917"/>
              <a:gd name="T16" fmla="*/ 2578 w 4185"/>
              <a:gd name="T17" fmla="*/ 599 h 2917"/>
              <a:gd name="T18" fmla="*/ 1861 w 4185"/>
              <a:gd name="T19" fmla="*/ 1245 h 2917"/>
              <a:gd name="T20" fmla="*/ 1179 w 4185"/>
              <a:gd name="T21" fmla="*/ 2234 h 2917"/>
              <a:gd name="T22" fmla="*/ 859 w 4185"/>
              <a:gd name="T23" fmla="*/ 2560 h 2917"/>
              <a:gd name="T24" fmla="*/ 450 w 4185"/>
              <a:gd name="T25" fmla="*/ 2718 h 2917"/>
              <a:gd name="T26" fmla="*/ 4 w 4185"/>
              <a:gd name="T27" fmla="*/ 2727 h 2917"/>
              <a:gd name="T28" fmla="*/ 1 w 4185"/>
              <a:gd name="T29" fmla="*/ 2561 h 29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85"/>
              <a:gd name="T46" fmla="*/ 0 h 2917"/>
              <a:gd name="T47" fmla="*/ 4185 w 4185"/>
              <a:gd name="T48" fmla="*/ 2917 h 29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85" h="2917">
                <a:moveTo>
                  <a:pt x="1" y="2561"/>
                </a:moveTo>
                <a:cubicBezTo>
                  <a:pt x="274" y="2546"/>
                  <a:pt x="629" y="2580"/>
                  <a:pt x="943" y="2327"/>
                </a:cubicBezTo>
                <a:cubicBezTo>
                  <a:pt x="1253" y="2077"/>
                  <a:pt x="1590" y="1375"/>
                  <a:pt x="1858" y="1059"/>
                </a:cubicBezTo>
                <a:cubicBezTo>
                  <a:pt x="2126" y="743"/>
                  <a:pt x="2315" y="576"/>
                  <a:pt x="2550" y="428"/>
                </a:cubicBezTo>
                <a:cubicBezTo>
                  <a:pt x="2785" y="280"/>
                  <a:pt x="2999" y="225"/>
                  <a:pt x="3270" y="172"/>
                </a:cubicBezTo>
                <a:cubicBezTo>
                  <a:pt x="3541" y="119"/>
                  <a:pt x="4023" y="91"/>
                  <a:pt x="4174" y="111"/>
                </a:cubicBezTo>
                <a:cubicBezTo>
                  <a:pt x="4176" y="297"/>
                  <a:pt x="4185" y="0"/>
                  <a:pt x="4174" y="293"/>
                </a:cubicBezTo>
                <a:cubicBezTo>
                  <a:pt x="3883" y="297"/>
                  <a:pt x="3494" y="311"/>
                  <a:pt x="3228" y="362"/>
                </a:cubicBezTo>
                <a:cubicBezTo>
                  <a:pt x="2962" y="413"/>
                  <a:pt x="2806" y="452"/>
                  <a:pt x="2578" y="599"/>
                </a:cubicBezTo>
                <a:cubicBezTo>
                  <a:pt x="2350" y="746"/>
                  <a:pt x="2094" y="973"/>
                  <a:pt x="1861" y="1245"/>
                </a:cubicBezTo>
                <a:cubicBezTo>
                  <a:pt x="1628" y="1517"/>
                  <a:pt x="1346" y="2015"/>
                  <a:pt x="1179" y="2234"/>
                </a:cubicBezTo>
                <a:cubicBezTo>
                  <a:pt x="1012" y="2453"/>
                  <a:pt x="981" y="2479"/>
                  <a:pt x="859" y="2560"/>
                </a:cubicBezTo>
                <a:cubicBezTo>
                  <a:pt x="737" y="2641"/>
                  <a:pt x="592" y="2690"/>
                  <a:pt x="450" y="2718"/>
                </a:cubicBezTo>
                <a:cubicBezTo>
                  <a:pt x="308" y="2746"/>
                  <a:pt x="235" y="2730"/>
                  <a:pt x="4" y="2727"/>
                </a:cubicBezTo>
                <a:cubicBezTo>
                  <a:pt x="7" y="2591"/>
                  <a:pt x="0" y="2917"/>
                  <a:pt x="1" y="2561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690688" y="1585913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1690688" y="270986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04813" y="1473200"/>
            <a:ext cx="1287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voltage noise</a:t>
            </a:r>
          </a:p>
          <a:p>
            <a:pPr algn="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band of signal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419225" y="2603500"/>
            <a:ext cx="228600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1749425" y="2609850"/>
            <a:ext cx="1909763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252663" y="2098675"/>
            <a:ext cx="166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3399FF"/>
                </a:solidFill>
                <a:latin typeface="Arial" charset="0"/>
              </a:rPr>
              <a:t>timing jitter arising </a:t>
            </a:r>
          </a:p>
          <a:p>
            <a:pPr eaLnBrk="1" hangingPunct="1"/>
            <a:r>
              <a:rPr lang="en-US" altLang="en-US" sz="1400" b="0">
                <a:solidFill>
                  <a:srgbClr val="3399FF"/>
                </a:solidFill>
                <a:latin typeface="Arial" charset="0"/>
              </a:rPr>
              <a:t>from voltage noise</a:t>
            </a:r>
          </a:p>
        </p:txBody>
      </p:sp>
      <p:sp>
        <p:nvSpPr>
          <p:cNvPr id="71691" name="Freeform 11" descr="Wide upward diagonal"/>
          <p:cNvSpPr>
            <a:spLocks/>
          </p:cNvSpPr>
          <p:nvPr/>
        </p:nvSpPr>
        <p:spPr bwMode="auto">
          <a:xfrm>
            <a:off x="254000" y="3705225"/>
            <a:ext cx="3924300" cy="2736850"/>
          </a:xfrm>
          <a:custGeom>
            <a:avLst/>
            <a:gdLst>
              <a:gd name="T0" fmla="*/ 0 w 2472"/>
              <a:gd name="T1" fmla="*/ 1515 h 1724"/>
              <a:gd name="T2" fmla="*/ 735 w 2472"/>
              <a:gd name="T3" fmla="*/ 1404 h 1724"/>
              <a:gd name="T4" fmla="*/ 958 w 2472"/>
              <a:gd name="T5" fmla="*/ 655 h 1724"/>
              <a:gd name="T6" fmla="*/ 1108 w 2472"/>
              <a:gd name="T7" fmla="*/ 284 h 1724"/>
              <a:gd name="T8" fmla="*/ 1264 w 2472"/>
              <a:gd name="T9" fmla="*/ 133 h 1724"/>
              <a:gd name="T10" fmla="*/ 1545 w 2472"/>
              <a:gd name="T11" fmla="*/ 90 h 1724"/>
              <a:gd name="T12" fmla="*/ 2472 w 2472"/>
              <a:gd name="T13" fmla="*/ 75 h 1724"/>
              <a:gd name="T14" fmla="*/ 2472 w 2472"/>
              <a:gd name="T15" fmla="*/ 192 h 1724"/>
              <a:gd name="T16" fmla="*/ 1461 w 2472"/>
              <a:gd name="T17" fmla="*/ 204 h 1724"/>
              <a:gd name="T18" fmla="*/ 1255 w 2472"/>
              <a:gd name="T19" fmla="*/ 245 h 1724"/>
              <a:gd name="T20" fmla="*/ 1114 w 2472"/>
              <a:gd name="T21" fmla="*/ 384 h 1724"/>
              <a:gd name="T22" fmla="*/ 959 w 2472"/>
              <a:gd name="T23" fmla="*/ 764 h 1724"/>
              <a:gd name="T24" fmla="*/ 819 w 2472"/>
              <a:gd name="T25" fmla="*/ 1383 h 1724"/>
              <a:gd name="T26" fmla="*/ 735 w 2472"/>
              <a:gd name="T27" fmla="*/ 1539 h 1724"/>
              <a:gd name="T28" fmla="*/ 555 w 2472"/>
              <a:gd name="T29" fmla="*/ 1614 h 1724"/>
              <a:gd name="T30" fmla="*/ 3 w 2472"/>
              <a:gd name="T31" fmla="*/ 1620 h 1724"/>
              <a:gd name="T32" fmla="*/ 0 w 2472"/>
              <a:gd name="T33" fmla="*/ 1515 h 17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72"/>
              <a:gd name="T52" fmla="*/ 0 h 1724"/>
              <a:gd name="T53" fmla="*/ 2472 w 2472"/>
              <a:gd name="T54" fmla="*/ 1724 h 17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72" h="1724">
                <a:moveTo>
                  <a:pt x="0" y="1515"/>
                </a:moveTo>
                <a:cubicBezTo>
                  <a:pt x="405" y="1497"/>
                  <a:pt x="600" y="1563"/>
                  <a:pt x="735" y="1404"/>
                </a:cubicBezTo>
                <a:cubicBezTo>
                  <a:pt x="870" y="1245"/>
                  <a:pt x="896" y="842"/>
                  <a:pt x="958" y="655"/>
                </a:cubicBezTo>
                <a:cubicBezTo>
                  <a:pt x="1020" y="468"/>
                  <a:pt x="1057" y="371"/>
                  <a:pt x="1108" y="284"/>
                </a:cubicBezTo>
                <a:cubicBezTo>
                  <a:pt x="1159" y="197"/>
                  <a:pt x="1191" y="165"/>
                  <a:pt x="1264" y="133"/>
                </a:cubicBezTo>
                <a:cubicBezTo>
                  <a:pt x="1337" y="101"/>
                  <a:pt x="1344" y="100"/>
                  <a:pt x="1545" y="90"/>
                </a:cubicBezTo>
                <a:cubicBezTo>
                  <a:pt x="1577" y="84"/>
                  <a:pt x="2319" y="75"/>
                  <a:pt x="2472" y="75"/>
                </a:cubicBezTo>
                <a:cubicBezTo>
                  <a:pt x="2469" y="195"/>
                  <a:pt x="2466" y="0"/>
                  <a:pt x="2472" y="192"/>
                </a:cubicBezTo>
                <a:cubicBezTo>
                  <a:pt x="2301" y="192"/>
                  <a:pt x="1630" y="195"/>
                  <a:pt x="1461" y="204"/>
                </a:cubicBezTo>
                <a:cubicBezTo>
                  <a:pt x="1397" y="207"/>
                  <a:pt x="1313" y="215"/>
                  <a:pt x="1255" y="245"/>
                </a:cubicBezTo>
                <a:cubicBezTo>
                  <a:pt x="1198" y="275"/>
                  <a:pt x="1164" y="298"/>
                  <a:pt x="1114" y="384"/>
                </a:cubicBezTo>
                <a:cubicBezTo>
                  <a:pt x="1065" y="471"/>
                  <a:pt x="1008" y="597"/>
                  <a:pt x="959" y="764"/>
                </a:cubicBezTo>
                <a:cubicBezTo>
                  <a:pt x="910" y="931"/>
                  <a:pt x="849" y="1302"/>
                  <a:pt x="819" y="1383"/>
                </a:cubicBezTo>
                <a:cubicBezTo>
                  <a:pt x="789" y="1464"/>
                  <a:pt x="756" y="1512"/>
                  <a:pt x="735" y="1539"/>
                </a:cubicBezTo>
                <a:cubicBezTo>
                  <a:pt x="714" y="1566"/>
                  <a:pt x="677" y="1601"/>
                  <a:pt x="555" y="1614"/>
                </a:cubicBezTo>
                <a:cubicBezTo>
                  <a:pt x="433" y="1627"/>
                  <a:pt x="228" y="1614"/>
                  <a:pt x="3" y="1620"/>
                </a:cubicBezTo>
                <a:cubicBezTo>
                  <a:pt x="4" y="1540"/>
                  <a:pt x="0" y="1724"/>
                  <a:pt x="0" y="1515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1690688" y="4157663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1690688" y="528161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1165225" y="5178425"/>
            <a:ext cx="504825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 flipH="1">
            <a:off x="1706563" y="5181600"/>
            <a:ext cx="1909762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Text Box 17"/>
          <p:cNvSpPr txBox="1">
            <a:spLocks noChangeArrowheads="1"/>
          </p:cNvSpPr>
          <p:nvPr/>
        </p:nvSpPr>
        <p:spPr bwMode="auto">
          <a:xfrm>
            <a:off x="2195513" y="4138613"/>
            <a:ext cx="12684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3399FF"/>
                </a:solidFill>
                <a:latin typeface="Arial" charset="0"/>
              </a:rPr>
              <a:t>timing jitter is </a:t>
            </a:r>
            <a:br>
              <a:rPr lang="en-US" altLang="en-US" sz="1400" b="0">
                <a:solidFill>
                  <a:srgbClr val="3399FF"/>
                </a:solidFill>
                <a:latin typeface="Arial" charset="0"/>
              </a:rPr>
            </a:br>
            <a:r>
              <a:rPr lang="en-US" altLang="en-US" sz="1400" b="0">
                <a:solidFill>
                  <a:srgbClr val="3399FF"/>
                </a:solidFill>
                <a:latin typeface="Arial" charset="0"/>
              </a:rPr>
              <a:t>much smaller</a:t>
            </a:r>
          </a:p>
          <a:p>
            <a:pPr eaLnBrk="1" hangingPunct="1"/>
            <a:r>
              <a:rPr lang="en-US" altLang="en-US" sz="1400" b="0">
                <a:solidFill>
                  <a:srgbClr val="3399FF"/>
                </a:solidFill>
                <a:latin typeface="Arial" charset="0"/>
              </a:rPr>
              <a:t>for faster</a:t>
            </a:r>
          </a:p>
          <a:p>
            <a:pPr eaLnBrk="1" hangingPunct="1"/>
            <a:r>
              <a:rPr lang="en-US" altLang="en-US" sz="1400" b="0">
                <a:solidFill>
                  <a:srgbClr val="3399FF"/>
                </a:solidFill>
                <a:latin typeface="Arial" charset="0"/>
              </a:rPr>
              <a:t>rise-time</a:t>
            </a: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5861050" y="23415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4379913" y="30829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4889500" y="31750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5397500" y="3035300"/>
            <a:ext cx="93663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5907088" y="3130550"/>
            <a:ext cx="92075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6924675" y="1603375"/>
            <a:ext cx="92075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7524750" y="1647825"/>
            <a:ext cx="93663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8126413" y="155575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8726488" y="1601788"/>
            <a:ext cx="93662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4427538" y="3128963"/>
            <a:ext cx="5080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 flipV="1">
            <a:off x="4935538" y="3082925"/>
            <a:ext cx="509587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5445125" y="3082925"/>
            <a:ext cx="5080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V="1">
            <a:off x="5953125" y="2341563"/>
            <a:ext cx="508000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V="1">
            <a:off x="6461125" y="1647825"/>
            <a:ext cx="509588" cy="69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6970713" y="1647825"/>
            <a:ext cx="6016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V="1">
            <a:off x="7572375" y="1601788"/>
            <a:ext cx="601663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>
            <a:off x="8174038" y="1601788"/>
            <a:ext cx="60007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 flipV="1">
            <a:off x="5953125" y="2017713"/>
            <a:ext cx="508000" cy="1157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flipV="1">
            <a:off x="6461125" y="1647825"/>
            <a:ext cx="509588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5364163" y="1671638"/>
            <a:ext cx="1111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/>
              <a:t>voltage noise </a:t>
            </a:r>
            <a:r>
              <a:rPr lang="en-US" altLang="en-US" sz="1000" b="0" i="1">
                <a:latin typeface="Symbol" pitchFamily="18" charset="2"/>
              </a:rPr>
              <a:t>D</a:t>
            </a:r>
            <a:r>
              <a:rPr lang="en-US" altLang="en-US" sz="1000" b="0" i="1"/>
              <a:t>u</a:t>
            </a:r>
          </a:p>
        </p:txBody>
      </p:sp>
      <p:sp>
        <p:nvSpPr>
          <p:cNvPr id="71720" name="Oval 40"/>
          <p:cNvSpPr>
            <a:spLocks noChangeArrowheads="1"/>
          </p:cNvSpPr>
          <p:nvPr/>
        </p:nvSpPr>
        <p:spPr bwMode="auto">
          <a:xfrm>
            <a:off x="6276975" y="2295525"/>
            <a:ext cx="92075" cy="920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Oval 41"/>
          <p:cNvSpPr>
            <a:spLocks noChangeArrowheads="1"/>
          </p:cNvSpPr>
          <p:nvPr/>
        </p:nvSpPr>
        <p:spPr bwMode="auto">
          <a:xfrm>
            <a:off x="6415088" y="1971675"/>
            <a:ext cx="93662" cy="9207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Oval 42"/>
          <p:cNvSpPr>
            <a:spLocks noChangeArrowheads="1"/>
          </p:cNvSpPr>
          <p:nvPr/>
        </p:nvSpPr>
        <p:spPr bwMode="auto">
          <a:xfrm>
            <a:off x="6415088" y="2295525"/>
            <a:ext cx="93662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6092825" y="234156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 flipH="1">
            <a:off x="6461125" y="2341563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4938713" y="2105025"/>
            <a:ext cx="1362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/>
              <a:t>timing uncertainty </a:t>
            </a:r>
            <a:r>
              <a:rPr lang="en-US" altLang="en-US" sz="1000" b="0" i="1">
                <a:latin typeface="Symbol" pitchFamily="18" charset="2"/>
              </a:rPr>
              <a:t>D</a:t>
            </a:r>
            <a:r>
              <a:rPr lang="en-US" altLang="en-US" sz="1000" b="0" i="1"/>
              <a:t>t</a:t>
            </a:r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>
            <a:off x="6461125" y="178752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7" name="Line 47"/>
          <p:cNvSpPr>
            <a:spLocks noChangeShapeType="1"/>
          </p:cNvSpPr>
          <p:nvPr/>
        </p:nvSpPr>
        <p:spPr bwMode="auto">
          <a:xfrm flipV="1">
            <a:off x="6461125" y="23415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 flipV="1">
            <a:off x="7248525" y="1647825"/>
            <a:ext cx="0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7270750" y="1997075"/>
            <a:ext cx="1019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/>
              <a:t>signal height </a:t>
            </a:r>
            <a:r>
              <a:rPr lang="en-US" altLang="en-US" sz="1000" b="0" i="1"/>
              <a:t>U</a:t>
            </a:r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5953125" y="3406775"/>
            <a:ext cx="1017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1" name="Text Box 51"/>
          <p:cNvSpPr txBox="1">
            <a:spLocks noChangeArrowheads="1"/>
          </p:cNvSpPr>
          <p:nvPr/>
        </p:nvSpPr>
        <p:spPr bwMode="auto">
          <a:xfrm>
            <a:off x="6124575" y="3443288"/>
            <a:ext cx="78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/>
              <a:t>rise time </a:t>
            </a:r>
            <a:r>
              <a:rPr lang="en-US" altLang="en-US" sz="1000" b="0" i="1"/>
              <a:t>t</a:t>
            </a:r>
            <a:r>
              <a:rPr lang="en-US" altLang="en-US" sz="1000" b="0" i="1" baseline="-25000"/>
              <a:t>r</a:t>
            </a:r>
          </a:p>
        </p:txBody>
      </p:sp>
      <p:graphicFrame>
        <p:nvGraphicFramePr>
          <p:cNvPr id="71732" name="Object 52"/>
          <p:cNvGraphicFramePr>
            <a:graphicFrameLocks noChangeAspect="1"/>
          </p:cNvGraphicFramePr>
          <p:nvPr/>
        </p:nvGraphicFramePr>
        <p:xfrm>
          <a:off x="4445000" y="5089525"/>
          <a:ext cx="40592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2971800" imgH="507960" progId="Equation.3">
                  <p:embed/>
                </p:oleObj>
              </mc:Choice>
              <mc:Fallback>
                <p:oleObj name="Equation" r:id="rId3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089525"/>
                        <a:ext cx="405923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3" name="Line 53"/>
          <p:cNvSpPr>
            <a:spLocks noChangeShapeType="1"/>
          </p:cNvSpPr>
          <p:nvPr/>
        </p:nvSpPr>
        <p:spPr bwMode="auto">
          <a:xfrm flipH="1" flipV="1">
            <a:off x="6011863" y="5737225"/>
            <a:ext cx="46037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4" name="Text Box 54"/>
          <p:cNvSpPr txBox="1">
            <a:spLocks noChangeArrowheads="1"/>
          </p:cNvSpPr>
          <p:nvPr/>
        </p:nvSpPr>
        <p:spPr bwMode="auto">
          <a:xfrm>
            <a:off x="4902200" y="6107113"/>
            <a:ext cx="2090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/>
              <a:t>number of samples on slope</a:t>
            </a:r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 flipH="1">
            <a:off x="7908925" y="4764088"/>
            <a:ext cx="138113" cy="325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36" name="Object 56"/>
          <p:cNvGraphicFramePr>
            <a:graphicFrameLocks noChangeAspect="1"/>
          </p:cNvGraphicFramePr>
          <p:nvPr/>
        </p:nvGraphicFramePr>
        <p:xfrm>
          <a:off x="8001000" y="4164013"/>
          <a:ext cx="4857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355320" imgH="393480" progId="Equation.3">
                  <p:embed/>
                </p:oleObj>
              </mc:Choice>
              <mc:Fallback>
                <p:oleObj name="Equation" r:id="rId5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164013"/>
                        <a:ext cx="4857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58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7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TDC vs. Waveform Digitizing</a:t>
            </a:r>
          </a:p>
        </p:txBody>
      </p:sp>
      <p:sp>
        <p:nvSpPr>
          <p:cNvPr id="72708" name="Freeform 4" descr="Wide upward diagonal"/>
          <p:cNvSpPr>
            <a:spLocks/>
          </p:cNvSpPr>
          <p:nvPr/>
        </p:nvSpPr>
        <p:spPr bwMode="auto">
          <a:xfrm>
            <a:off x="2389188" y="1706563"/>
            <a:ext cx="358775" cy="574675"/>
          </a:xfrm>
          <a:custGeom>
            <a:avLst/>
            <a:gdLst>
              <a:gd name="T0" fmla="*/ 0 w 226"/>
              <a:gd name="T1" fmla="*/ 0 h 362"/>
              <a:gd name="T2" fmla="*/ 226 w 226"/>
              <a:gd name="T3" fmla="*/ 181 h 362"/>
              <a:gd name="T4" fmla="*/ 0 w 226"/>
              <a:gd name="T5" fmla="*/ 362 h 362"/>
              <a:gd name="T6" fmla="*/ 0 w 226"/>
              <a:gd name="T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362">
                <a:moveTo>
                  <a:pt x="0" y="0"/>
                </a:moveTo>
                <a:lnTo>
                  <a:pt x="226" y="181"/>
                </a:lnTo>
                <a:lnTo>
                  <a:pt x="0" y="362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1739900" y="19939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2747963" y="1989138"/>
            <a:ext cx="669925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025650" y="981075"/>
            <a:ext cx="1249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Q-sensitive</a:t>
            </a:r>
          </a:p>
          <a:p>
            <a:pPr algn="ctr"/>
            <a:r>
              <a:rPr lang="en-US" altLang="en-US" sz="1600" b="0"/>
              <a:t>Preamplifier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114425" y="1773238"/>
            <a:ext cx="625475" cy="3603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898525" y="1155700"/>
            <a:ext cx="1023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PMT/APD</a:t>
            </a:r>
          </a:p>
          <a:p>
            <a:pPr algn="ctr"/>
            <a:r>
              <a:rPr lang="en-US" altLang="en-US" sz="1600" b="0"/>
              <a:t>Wire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417888" y="1773238"/>
            <a:ext cx="720725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 b="0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 flipV="1">
            <a:off x="4140200" y="198913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346450" y="1147763"/>
            <a:ext cx="808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Shaper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4913313" y="1697038"/>
            <a:ext cx="647700" cy="5746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 b="0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5129213" y="176847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 flipH="1">
            <a:off x="4984750" y="22002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5345113" y="17684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5129213" y="1984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6588125" y="1628775"/>
            <a:ext cx="936625" cy="7159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0"/>
              <a:t>TDC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4572000" y="803275"/>
            <a:ext cx="13604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/>
              <a:t>Constant</a:t>
            </a:r>
          </a:p>
          <a:p>
            <a:pPr algn="ctr"/>
            <a:r>
              <a:rPr lang="en-US" altLang="en-US" sz="1600" b="0"/>
              <a:t>Fraction</a:t>
            </a:r>
          </a:p>
          <a:p>
            <a:pPr algn="ctr"/>
            <a:r>
              <a:rPr lang="en-US" altLang="en-US" sz="1600" b="0"/>
              <a:t>Discriminator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250825" y="2565400"/>
            <a:ext cx="5905500" cy="39290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CFD and TDC on same board </a:t>
            </a:r>
            <a:r>
              <a:rPr lang="en-US" altLang="en-US" b="0">
                <a:sym typeface="Symbol" pitchFamily="18" charset="2"/>
              </a:rPr>
              <a:t> crosstalk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Symbol" pitchFamily="18" charset="2"/>
              </a:rPr>
              <a:t>CFD depends on noise on single point,</a:t>
            </a:r>
            <a:br>
              <a:rPr lang="en-US" altLang="en-US" b="0">
                <a:sym typeface="Symbol" pitchFamily="18" charset="2"/>
              </a:rPr>
            </a:br>
            <a:r>
              <a:rPr lang="en-US" altLang="en-US" b="0">
                <a:sym typeface="Symbol" pitchFamily="18" charset="2"/>
              </a:rPr>
              <a:t>while waveform digitizing can average over several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Symbol" pitchFamily="18" charset="2"/>
              </a:rPr>
              <a:t>Inverter chain is same both in TDCs and SCAs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Symbol" pitchFamily="18" charset="2"/>
              </a:rPr>
              <a:t>Can we replace TDCs by SCAs?</a:t>
            </a:r>
            <a:br>
              <a:rPr lang="en-US" altLang="en-US" b="0">
                <a:sym typeface="Symbol" pitchFamily="18" charset="2"/>
              </a:rPr>
            </a:br>
            <a:r>
              <a:rPr lang="en-US" altLang="en-US" b="0">
                <a:sym typeface="Symbol" pitchFamily="18" charset="2"/>
              </a:rPr>
              <a:t> yes if the readout rate is sufficient</a:t>
            </a:r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6011863" y="8366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0" name="Freeform 36"/>
          <p:cNvSpPr>
            <a:spLocks/>
          </p:cNvSpPr>
          <p:nvPr/>
        </p:nvSpPr>
        <p:spPr bwMode="auto">
          <a:xfrm>
            <a:off x="6227763" y="2997200"/>
            <a:ext cx="2805112" cy="1260475"/>
          </a:xfrm>
          <a:custGeom>
            <a:avLst/>
            <a:gdLst>
              <a:gd name="T0" fmla="*/ 0 w 1767"/>
              <a:gd name="T1" fmla="*/ 530 h 794"/>
              <a:gd name="T2" fmla="*/ 231 w 1767"/>
              <a:gd name="T3" fmla="*/ 548 h 794"/>
              <a:gd name="T4" fmla="*/ 454 w 1767"/>
              <a:gd name="T5" fmla="*/ 711 h 794"/>
              <a:gd name="T6" fmla="*/ 769 w 1767"/>
              <a:gd name="T7" fmla="*/ 14 h 794"/>
              <a:gd name="T8" fmla="*/ 1089 w 1767"/>
              <a:gd name="T9" fmla="*/ 303 h 794"/>
              <a:gd name="T10" fmla="*/ 1392 w 1767"/>
              <a:gd name="T11" fmla="*/ 440 h 794"/>
              <a:gd name="T12" fmla="*/ 1767 w 1767"/>
              <a:gd name="T13" fmla="*/ 51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7" h="794">
                <a:moveTo>
                  <a:pt x="0" y="530"/>
                </a:moveTo>
                <a:cubicBezTo>
                  <a:pt x="38" y="533"/>
                  <a:pt x="155" y="518"/>
                  <a:pt x="231" y="548"/>
                </a:cubicBezTo>
                <a:cubicBezTo>
                  <a:pt x="307" y="578"/>
                  <a:pt x="348" y="794"/>
                  <a:pt x="454" y="711"/>
                </a:cubicBezTo>
                <a:cubicBezTo>
                  <a:pt x="560" y="628"/>
                  <a:pt x="652" y="28"/>
                  <a:pt x="769" y="14"/>
                </a:cubicBezTo>
                <a:cubicBezTo>
                  <a:pt x="886" y="0"/>
                  <a:pt x="983" y="220"/>
                  <a:pt x="1089" y="303"/>
                </a:cubicBezTo>
                <a:cubicBezTo>
                  <a:pt x="1195" y="386"/>
                  <a:pt x="1265" y="416"/>
                  <a:pt x="1392" y="440"/>
                </a:cubicBezTo>
                <a:cubicBezTo>
                  <a:pt x="1519" y="464"/>
                  <a:pt x="1689" y="496"/>
                  <a:pt x="1767" y="5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6227763" y="383857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>
            <a:off x="7086600" y="32543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44" name="Group 40"/>
          <p:cNvGrpSpPr>
            <a:grpSpLocks/>
          </p:cNvGrpSpPr>
          <p:nvPr/>
        </p:nvGrpSpPr>
        <p:grpSpPr bwMode="auto">
          <a:xfrm>
            <a:off x="6300788" y="908050"/>
            <a:ext cx="1584325" cy="603250"/>
            <a:chOff x="703" y="1026"/>
            <a:chExt cx="1906" cy="726"/>
          </a:xfrm>
        </p:grpSpPr>
        <p:sp>
          <p:nvSpPr>
            <p:cNvPr id="72745" name="Rectangle 41"/>
            <p:cNvSpPr>
              <a:spLocks noChangeArrowheads="1"/>
            </p:cNvSpPr>
            <p:nvPr/>
          </p:nvSpPr>
          <p:spPr bwMode="auto">
            <a:xfrm>
              <a:off x="1066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42"/>
            <p:cNvSpPr>
              <a:spLocks noChangeShapeType="1"/>
            </p:cNvSpPr>
            <p:nvPr/>
          </p:nvSpPr>
          <p:spPr bwMode="auto">
            <a:xfrm>
              <a:off x="1066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Line 43"/>
            <p:cNvSpPr>
              <a:spLocks noChangeShapeType="1"/>
            </p:cNvSpPr>
            <p:nvPr/>
          </p:nvSpPr>
          <p:spPr bwMode="auto">
            <a:xfrm flipH="1">
              <a:off x="1066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Line 44"/>
            <p:cNvSpPr>
              <a:spLocks noChangeShapeType="1"/>
            </p:cNvSpPr>
            <p:nvPr/>
          </p:nvSpPr>
          <p:spPr bwMode="auto">
            <a:xfrm flipH="1">
              <a:off x="975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Line 45"/>
            <p:cNvSpPr>
              <a:spLocks noChangeShapeType="1"/>
            </p:cNvSpPr>
            <p:nvPr/>
          </p:nvSpPr>
          <p:spPr bwMode="auto">
            <a:xfrm flipV="1">
              <a:off x="975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Line 46"/>
            <p:cNvSpPr>
              <a:spLocks noChangeShapeType="1"/>
            </p:cNvSpPr>
            <p:nvPr/>
          </p:nvSpPr>
          <p:spPr bwMode="auto">
            <a:xfrm>
              <a:off x="793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Line 47"/>
            <p:cNvSpPr>
              <a:spLocks noChangeShapeType="1"/>
            </p:cNvSpPr>
            <p:nvPr/>
          </p:nvSpPr>
          <p:spPr bwMode="auto">
            <a:xfrm flipH="1">
              <a:off x="793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Line 48"/>
            <p:cNvSpPr>
              <a:spLocks noChangeShapeType="1"/>
            </p:cNvSpPr>
            <p:nvPr/>
          </p:nvSpPr>
          <p:spPr bwMode="auto">
            <a:xfrm>
              <a:off x="793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Line 49"/>
            <p:cNvSpPr>
              <a:spLocks noChangeShapeType="1"/>
            </p:cNvSpPr>
            <p:nvPr/>
          </p:nvSpPr>
          <p:spPr bwMode="auto">
            <a:xfrm flipH="1">
              <a:off x="975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Line 50"/>
            <p:cNvSpPr>
              <a:spLocks noChangeShapeType="1"/>
            </p:cNvSpPr>
            <p:nvPr/>
          </p:nvSpPr>
          <p:spPr bwMode="auto">
            <a:xfrm>
              <a:off x="975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Line 51"/>
            <p:cNvSpPr>
              <a:spLocks noChangeShapeType="1"/>
            </p:cNvSpPr>
            <p:nvPr/>
          </p:nvSpPr>
          <p:spPr bwMode="auto">
            <a:xfrm>
              <a:off x="930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Line 52"/>
            <p:cNvSpPr>
              <a:spLocks noChangeShapeType="1"/>
            </p:cNvSpPr>
            <p:nvPr/>
          </p:nvSpPr>
          <p:spPr bwMode="auto">
            <a:xfrm>
              <a:off x="793" y="1071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Oval 53"/>
            <p:cNvSpPr>
              <a:spLocks noChangeArrowheads="1"/>
            </p:cNvSpPr>
            <p:nvPr/>
          </p:nvSpPr>
          <p:spPr bwMode="auto">
            <a:xfrm>
              <a:off x="703" y="1026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8" name="Rectangle 54"/>
            <p:cNvSpPr>
              <a:spLocks noChangeArrowheads="1"/>
            </p:cNvSpPr>
            <p:nvPr/>
          </p:nvSpPr>
          <p:spPr bwMode="auto">
            <a:xfrm>
              <a:off x="1520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Line 55"/>
            <p:cNvSpPr>
              <a:spLocks noChangeShapeType="1"/>
            </p:cNvSpPr>
            <p:nvPr/>
          </p:nvSpPr>
          <p:spPr bwMode="auto">
            <a:xfrm>
              <a:off x="1520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Line 56"/>
            <p:cNvSpPr>
              <a:spLocks noChangeShapeType="1"/>
            </p:cNvSpPr>
            <p:nvPr/>
          </p:nvSpPr>
          <p:spPr bwMode="auto">
            <a:xfrm flipH="1">
              <a:off x="1520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 flipH="1">
              <a:off x="1429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Line 58"/>
            <p:cNvSpPr>
              <a:spLocks noChangeShapeType="1"/>
            </p:cNvSpPr>
            <p:nvPr/>
          </p:nvSpPr>
          <p:spPr bwMode="auto">
            <a:xfrm flipV="1">
              <a:off x="1429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Line 59"/>
            <p:cNvSpPr>
              <a:spLocks noChangeShapeType="1"/>
            </p:cNvSpPr>
            <p:nvPr/>
          </p:nvSpPr>
          <p:spPr bwMode="auto">
            <a:xfrm>
              <a:off x="1247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Line 60"/>
            <p:cNvSpPr>
              <a:spLocks noChangeShapeType="1"/>
            </p:cNvSpPr>
            <p:nvPr/>
          </p:nvSpPr>
          <p:spPr bwMode="auto">
            <a:xfrm flipH="1">
              <a:off x="1247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Line 61"/>
            <p:cNvSpPr>
              <a:spLocks noChangeShapeType="1"/>
            </p:cNvSpPr>
            <p:nvPr/>
          </p:nvSpPr>
          <p:spPr bwMode="auto">
            <a:xfrm>
              <a:off x="1247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Line 62"/>
            <p:cNvSpPr>
              <a:spLocks noChangeShapeType="1"/>
            </p:cNvSpPr>
            <p:nvPr/>
          </p:nvSpPr>
          <p:spPr bwMode="auto">
            <a:xfrm flipH="1">
              <a:off x="1429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Line 63"/>
            <p:cNvSpPr>
              <a:spLocks noChangeShapeType="1"/>
            </p:cNvSpPr>
            <p:nvPr/>
          </p:nvSpPr>
          <p:spPr bwMode="auto">
            <a:xfrm>
              <a:off x="1429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Line 64"/>
            <p:cNvSpPr>
              <a:spLocks noChangeShapeType="1"/>
            </p:cNvSpPr>
            <p:nvPr/>
          </p:nvSpPr>
          <p:spPr bwMode="auto">
            <a:xfrm>
              <a:off x="1384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Rectangle 65"/>
            <p:cNvSpPr>
              <a:spLocks noChangeArrowheads="1"/>
            </p:cNvSpPr>
            <p:nvPr/>
          </p:nvSpPr>
          <p:spPr bwMode="auto">
            <a:xfrm>
              <a:off x="1974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0" name="Line 66"/>
            <p:cNvSpPr>
              <a:spLocks noChangeShapeType="1"/>
            </p:cNvSpPr>
            <p:nvPr/>
          </p:nvSpPr>
          <p:spPr bwMode="auto">
            <a:xfrm>
              <a:off x="1974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Line 67"/>
            <p:cNvSpPr>
              <a:spLocks noChangeShapeType="1"/>
            </p:cNvSpPr>
            <p:nvPr/>
          </p:nvSpPr>
          <p:spPr bwMode="auto">
            <a:xfrm flipH="1">
              <a:off x="1974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2" name="Line 68"/>
            <p:cNvSpPr>
              <a:spLocks noChangeShapeType="1"/>
            </p:cNvSpPr>
            <p:nvPr/>
          </p:nvSpPr>
          <p:spPr bwMode="auto">
            <a:xfrm flipH="1">
              <a:off x="1883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3" name="Line 69"/>
            <p:cNvSpPr>
              <a:spLocks noChangeShapeType="1"/>
            </p:cNvSpPr>
            <p:nvPr/>
          </p:nvSpPr>
          <p:spPr bwMode="auto">
            <a:xfrm flipV="1">
              <a:off x="1883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4" name="Line 70"/>
            <p:cNvSpPr>
              <a:spLocks noChangeShapeType="1"/>
            </p:cNvSpPr>
            <p:nvPr/>
          </p:nvSpPr>
          <p:spPr bwMode="auto">
            <a:xfrm>
              <a:off x="1701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5" name="Line 71"/>
            <p:cNvSpPr>
              <a:spLocks noChangeShapeType="1"/>
            </p:cNvSpPr>
            <p:nvPr/>
          </p:nvSpPr>
          <p:spPr bwMode="auto">
            <a:xfrm flipH="1">
              <a:off x="1701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6" name="Line 72"/>
            <p:cNvSpPr>
              <a:spLocks noChangeShapeType="1"/>
            </p:cNvSpPr>
            <p:nvPr/>
          </p:nvSpPr>
          <p:spPr bwMode="auto">
            <a:xfrm>
              <a:off x="1701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7" name="Line 73"/>
            <p:cNvSpPr>
              <a:spLocks noChangeShapeType="1"/>
            </p:cNvSpPr>
            <p:nvPr/>
          </p:nvSpPr>
          <p:spPr bwMode="auto">
            <a:xfrm flipH="1">
              <a:off x="1883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8" name="Line 74"/>
            <p:cNvSpPr>
              <a:spLocks noChangeShapeType="1"/>
            </p:cNvSpPr>
            <p:nvPr/>
          </p:nvSpPr>
          <p:spPr bwMode="auto">
            <a:xfrm>
              <a:off x="1883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9" name="Line 75"/>
            <p:cNvSpPr>
              <a:spLocks noChangeShapeType="1"/>
            </p:cNvSpPr>
            <p:nvPr/>
          </p:nvSpPr>
          <p:spPr bwMode="auto">
            <a:xfrm>
              <a:off x="1838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428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Line 77"/>
            <p:cNvSpPr>
              <a:spLocks noChangeShapeType="1"/>
            </p:cNvSpPr>
            <p:nvPr/>
          </p:nvSpPr>
          <p:spPr bwMode="auto">
            <a:xfrm>
              <a:off x="2428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Line 78"/>
            <p:cNvSpPr>
              <a:spLocks noChangeShapeType="1"/>
            </p:cNvSpPr>
            <p:nvPr/>
          </p:nvSpPr>
          <p:spPr bwMode="auto">
            <a:xfrm flipH="1">
              <a:off x="2428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Line 79"/>
            <p:cNvSpPr>
              <a:spLocks noChangeShapeType="1"/>
            </p:cNvSpPr>
            <p:nvPr/>
          </p:nvSpPr>
          <p:spPr bwMode="auto">
            <a:xfrm flipH="1">
              <a:off x="2337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Line 80"/>
            <p:cNvSpPr>
              <a:spLocks noChangeShapeType="1"/>
            </p:cNvSpPr>
            <p:nvPr/>
          </p:nvSpPr>
          <p:spPr bwMode="auto">
            <a:xfrm flipV="1">
              <a:off x="2337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5" name="Line 81"/>
            <p:cNvSpPr>
              <a:spLocks noChangeShapeType="1"/>
            </p:cNvSpPr>
            <p:nvPr/>
          </p:nvSpPr>
          <p:spPr bwMode="auto">
            <a:xfrm>
              <a:off x="2155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6" name="Line 82"/>
            <p:cNvSpPr>
              <a:spLocks noChangeShapeType="1"/>
            </p:cNvSpPr>
            <p:nvPr/>
          </p:nvSpPr>
          <p:spPr bwMode="auto">
            <a:xfrm flipH="1">
              <a:off x="2155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Line 83"/>
            <p:cNvSpPr>
              <a:spLocks noChangeShapeType="1"/>
            </p:cNvSpPr>
            <p:nvPr/>
          </p:nvSpPr>
          <p:spPr bwMode="auto">
            <a:xfrm>
              <a:off x="2155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Line 84"/>
            <p:cNvSpPr>
              <a:spLocks noChangeShapeType="1"/>
            </p:cNvSpPr>
            <p:nvPr/>
          </p:nvSpPr>
          <p:spPr bwMode="auto">
            <a:xfrm flipH="1">
              <a:off x="2337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Line 85"/>
            <p:cNvSpPr>
              <a:spLocks noChangeShapeType="1"/>
            </p:cNvSpPr>
            <p:nvPr/>
          </p:nvSpPr>
          <p:spPr bwMode="auto">
            <a:xfrm>
              <a:off x="2337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Line 86"/>
            <p:cNvSpPr>
              <a:spLocks noChangeShapeType="1"/>
            </p:cNvSpPr>
            <p:nvPr/>
          </p:nvSpPr>
          <p:spPr bwMode="auto">
            <a:xfrm>
              <a:off x="2292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Line 87"/>
            <p:cNvSpPr>
              <a:spLocks noChangeShapeType="1"/>
            </p:cNvSpPr>
            <p:nvPr/>
          </p:nvSpPr>
          <p:spPr bwMode="auto">
            <a:xfrm flipH="1">
              <a:off x="703" y="166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92" name="Picture 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11688"/>
            <a:ext cx="23764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83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Typical Waveform</a:t>
            </a:r>
          </a:p>
        </p:txBody>
      </p:sp>
      <p:pic>
        <p:nvPicPr>
          <p:cNvPr id="3584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29662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7675" y="1557338"/>
            <a:ext cx="8183563" cy="4827587"/>
            <a:chOff x="282" y="981"/>
            <a:chExt cx="5155" cy="3041"/>
          </a:xfrm>
        </p:grpSpPr>
        <p:grpSp>
          <p:nvGrpSpPr>
            <p:cNvPr id="35847" name="Group 19"/>
            <p:cNvGrpSpPr>
              <a:grpSpLocks/>
            </p:cNvGrpSpPr>
            <p:nvPr/>
          </p:nvGrpSpPr>
          <p:grpSpPr bwMode="auto">
            <a:xfrm>
              <a:off x="2154" y="981"/>
              <a:ext cx="2405" cy="2132"/>
              <a:chOff x="2154" y="981"/>
              <a:chExt cx="2405" cy="2132"/>
            </a:xfrm>
          </p:grpSpPr>
          <p:sp>
            <p:nvSpPr>
              <p:cNvPr id="35854" name="Rectangle 13"/>
              <p:cNvSpPr>
                <a:spLocks noChangeArrowheads="1"/>
              </p:cNvSpPr>
              <p:nvPr/>
            </p:nvSpPr>
            <p:spPr bwMode="auto">
              <a:xfrm>
                <a:off x="2154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/>
              </a:p>
            </p:txBody>
          </p:sp>
          <p:sp>
            <p:nvSpPr>
              <p:cNvPr id="35855" name="Rectangle 14"/>
              <p:cNvSpPr>
                <a:spLocks noChangeArrowheads="1"/>
              </p:cNvSpPr>
              <p:nvPr/>
            </p:nvSpPr>
            <p:spPr bwMode="auto">
              <a:xfrm>
                <a:off x="2290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/>
              </a:p>
            </p:txBody>
          </p:sp>
          <p:sp>
            <p:nvSpPr>
              <p:cNvPr id="35856" name="Rectangle 15"/>
              <p:cNvSpPr>
                <a:spLocks noChangeArrowheads="1"/>
              </p:cNvSpPr>
              <p:nvPr/>
            </p:nvSpPr>
            <p:spPr bwMode="auto">
              <a:xfrm>
                <a:off x="2653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/>
              </a:p>
            </p:txBody>
          </p:sp>
          <p:sp>
            <p:nvSpPr>
              <p:cNvPr id="35857" name="Rectangle 16"/>
              <p:cNvSpPr>
                <a:spLocks noChangeArrowheads="1"/>
              </p:cNvSpPr>
              <p:nvPr/>
            </p:nvSpPr>
            <p:spPr bwMode="auto">
              <a:xfrm>
                <a:off x="3107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/>
              </a:p>
            </p:txBody>
          </p:sp>
          <p:sp>
            <p:nvSpPr>
              <p:cNvPr id="35858" name="Rectangle 17"/>
              <p:cNvSpPr>
                <a:spLocks noChangeArrowheads="1"/>
              </p:cNvSpPr>
              <p:nvPr/>
            </p:nvSpPr>
            <p:spPr bwMode="auto">
              <a:xfrm>
                <a:off x="4014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/>
              </a:p>
            </p:txBody>
          </p:sp>
          <p:sp>
            <p:nvSpPr>
              <p:cNvPr id="35859" name="Rectangle 18"/>
              <p:cNvSpPr>
                <a:spLocks noChangeArrowheads="1"/>
              </p:cNvSpPr>
              <p:nvPr/>
            </p:nvSpPr>
            <p:spPr bwMode="auto">
              <a:xfrm>
                <a:off x="4468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/>
              </a:p>
            </p:txBody>
          </p:sp>
        </p:grpSp>
        <p:grpSp>
          <p:nvGrpSpPr>
            <p:cNvPr id="35848" name="Group 25"/>
            <p:cNvGrpSpPr>
              <a:grpSpLocks/>
            </p:cNvGrpSpPr>
            <p:nvPr/>
          </p:nvGrpSpPr>
          <p:grpSpPr bwMode="auto">
            <a:xfrm>
              <a:off x="282" y="3203"/>
              <a:ext cx="5155" cy="819"/>
              <a:chOff x="282" y="3203"/>
              <a:chExt cx="5155" cy="819"/>
            </a:xfrm>
          </p:grpSpPr>
          <p:sp>
            <p:nvSpPr>
              <p:cNvPr id="85012" name="Text Box 20"/>
              <p:cNvSpPr txBox="1">
                <a:spLocks noChangeArrowheads="1"/>
              </p:cNvSpPr>
              <p:nvPr/>
            </p:nvSpPr>
            <p:spPr bwMode="auto">
              <a:xfrm>
                <a:off x="282" y="3732"/>
                <a:ext cx="5155" cy="290"/>
              </a:xfrm>
              <a:prstGeom prst="rect">
                <a:avLst/>
              </a:prstGeom>
              <a:solidFill>
                <a:srgbClr val="DFE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0">
                    <a:latin typeface="Tahoma" charset="0"/>
                  </a:rPr>
                  <a:t>Only short segments of waveform need high speed readout</a:t>
                </a:r>
              </a:p>
            </p:txBody>
          </p:sp>
          <p:sp>
            <p:nvSpPr>
              <p:cNvPr id="35850" name="Line 21"/>
              <p:cNvSpPr>
                <a:spLocks noChangeShapeType="1"/>
              </p:cNvSpPr>
              <p:nvPr/>
            </p:nvSpPr>
            <p:spPr bwMode="auto">
              <a:xfrm flipV="1">
                <a:off x="1565" y="3203"/>
                <a:ext cx="589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Line 22"/>
              <p:cNvSpPr>
                <a:spLocks noChangeShapeType="1"/>
              </p:cNvSpPr>
              <p:nvPr/>
            </p:nvSpPr>
            <p:spPr bwMode="auto">
              <a:xfrm flipV="1">
                <a:off x="2200" y="3249"/>
                <a:ext cx="13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2" name="Line 23"/>
              <p:cNvSpPr>
                <a:spLocks noChangeShapeType="1"/>
              </p:cNvSpPr>
              <p:nvPr/>
            </p:nvSpPr>
            <p:spPr bwMode="auto">
              <a:xfrm flipH="1" flipV="1">
                <a:off x="4105" y="3203"/>
                <a:ext cx="317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Line 24"/>
              <p:cNvSpPr>
                <a:spLocks noChangeShapeType="1"/>
              </p:cNvSpPr>
              <p:nvPr/>
            </p:nvSpPr>
            <p:spPr bwMode="auto">
              <a:xfrm flipH="1" flipV="1">
                <a:off x="4604" y="3203"/>
                <a:ext cx="68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09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Dead-time free acquisition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•"/>
            </a:pPr>
            <a:r>
              <a:rPr lang="en-US" altLang="en-US" smtClean="0"/>
              <a:t>Self-trigger writing of short </a:t>
            </a:r>
            <a:br>
              <a:rPr lang="en-US" altLang="en-US" smtClean="0"/>
            </a:br>
            <a:r>
              <a:rPr lang="en-US" altLang="en-US" smtClean="0"/>
              <a:t>32-bin segments</a:t>
            </a:r>
          </a:p>
          <a:p>
            <a:pPr>
              <a:buFontTx/>
              <a:buChar char="•"/>
            </a:pPr>
            <a:r>
              <a:rPr lang="en-US" altLang="en-US" smtClean="0"/>
              <a:t>Simultaneous reading of</a:t>
            </a:r>
            <a:br>
              <a:rPr lang="en-US" altLang="en-US" smtClean="0"/>
            </a:br>
            <a:r>
              <a:rPr lang="en-US" altLang="en-US" smtClean="0"/>
              <a:t>segments</a:t>
            </a:r>
          </a:p>
          <a:p>
            <a:pPr>
              <a:buFontTx/>
              <a:buChar char="•"/>
            </a:pPr>
            <a:r>
              <a:rPr lang="en-US" altLang="en-US" smtClean="0"/>
              <a:t>Quasi dead time-free</a:t>
            </a:r>
          </a:p>
          <a:p>
            <a:pPr>
              <a:buFontTx/>
              <a:buChar char="•"/>
            </a:pPr>
            <a:r>
              <a:rPr lang="en-US" altLang="en-US" smtClean="0"/>
              <a:t>Data driven readout</a:t>
            </a:r>
          </a:p>
          <a:p>
            <a:pPr marL="531813" lvl="2" indent="-168275">
              <a:buFontTx/>
              <a:buChar char="•"/>
            </a:pPr>
            <a:r>
              <a:rPr lang="en-US" altLang="en-US" smtClean="0"/>
              <a:t>Ext. ADC runs continuously</a:t>
            </a:r>
          </a:p>
          <a:p>
            <a:pPr marL="531813" lvl="2" indent="-168275">
              <a:buFontTx/>
              <a:buChar char="•"/>
            </a:pPr>
            <a:r>
              <a:rPr lang="en-US" altLang="en-US" smtClean="0"/>
              <a:t>ASIC tells FPGA when there is new data</a:t>
            </a:r>
          </a:p>
          <a:p>
            <a:pPr>
              <a:buFontTx/>
              <a:buChar char="•"/>
            </a:pPr>
            <a:r>
              <a:rPr lang="en-US" altLang="en-US" smtClean="0"/>
              <a:t>Coarse timing from</a:t>
            </a:r>
            <a:br>
              <a:rPr lang="en-US" altLang="en-US" smtClean="0"/>
            </a:br>
            <a:r>
              <a:rPr lang="en-US" altLang="en-US" smtClean="0"/>
              <a:t>300 MHz counter</a:t>
            </a:r>
          </a:p>
          <a:p>
            <a:pPr>
              <a:buFontTx/>
              <a:buChar char="•"/>
            </a:pPr>
            <a:r>
              <a:rPr lang="en-US" altLang="en-US" smtClean="0"/>
              <a:t>Fine timing by waveform</a:t>
            </a:r>
            <a:br>
              <a:rPr lang="en-US" altLang="en-US" smtClean="0"/>
            </a:br>
            <a:r>
              <a:rPr lang="en-US" altLang="en-US" smtClean="0"/>
              <a:t>digitizing and analysis in FPGA</a:t>
            </a:r>
          </a:p>
          <a:p>
            <a:pPr>
              <a:buFontTx/>
              <a:buChar char="•"/>
            </a:pPr>
            <a:r>
              <a:rPr lang="en-US" altLang="en-US" smtClean="0"/>
              <a:t>20 * 20 ns = 0.4 </a:t>
            </a:r>
            <a:r>
              <a:rPr lang="en-US" altLang="en-US" smtClean="0">
                <a:latin typeface="Symbol" pitchFamily="18" charset="2"/>
              </a:rPr>
              <a:t>m</a:t>
            </a:r>
            <a:r>
              <a:rPr lang="en-US" altLang="en-US" smtClean="0"/>
              <a:t>s readout time</a:t>
            </a:r>
            <a:br>
              <a:rPr lang="en-US" altLang="en-US" smtClean="0"/>
            </a:br>
            <a:r>
              <a:rPr lang="en-US" altLang="en-US" smtClean="0">
                <a:sym typeface="Symbol" pitchFamily="18" charset="2"/>
              </a:rPr>
              <a:t> 2 MHz sustained event rate</a:t>
            </a:r>
          </a:p>
          <a:p>
            <a:pPr>
              <a:buFontTx/>
              <a:buChar char="•"/>
            </a:pPr>
            <a:r>
              <a:rPr lang="en-US" altLang="en-US" smtClean="0">
                <a:sym typeface="Symbol" pitchFamily="18" charset="2"/>
              </a:rPr>
              <a:t>Attractive replacement for CFD+TDC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777875"/>
            <a:ext cx="3630613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 rot="-1109511">
            <a:off x="1197869" y="5559219"/>
            <a:ext cx="3025775" cy="1008063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DRS5</a:t>
            </a:r>
          </a:p>
        </p:txBody>
      </p:sp>
    </p:spTree>
    <p:extLst>
      <p:ext uri="{BB962C8B-B14F-4D97-AF65-F5344CB8AC3E}">
        <p14:creationId xmlns:p14="http://schemas.microsoft.com/office/powerpoint/2010/main" val="2999915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PSEC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799"/>
            <a:ext cx="8839200" cy="535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44710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1006" y="635611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Oberla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6448447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http://annie.uchicago.edu/lib/exe/fetch.php?media=2014_3_1_annie_electronics.pdf</a:t>
            </a:r>
          </a:p>
        </p:txBody>
      </p:sp>
    </p:spTree>
    <p:extLst>
      <p:ext uri="{BB962C8B-B14F-4D97-AF65-F5344CB8AC3E}">
        <p14:creationId xmlns:p14="http://schemas.microsoft.com/office/powerpoint/2010/main" val="24598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 for TOF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Effect of background on TOF</a:t>
            </a:r>
          </a:p>
          <a:p>
            <a:pPr lvl="1"/>
            <a:r>
              <a:rPr lang="en-US" dirty="0" smtClean="0"/>
              <a:t>Pile-up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</a:t>
            </a:r>
            <a:r>
              <a:rPr lang="en-US" dirty="0" smtClean="0"/>
              <a:t>eed to record waveform :</a:t>
            </a:r>
          </a:p>
          <a:p>
            <a:pPr lvl="1"/>
            <a:r>
              <a:rPr lang="en-US" dirty="0" err="1" smtClean="0"/>
              <a:t>Deadtime</a:t>
            </a:r>
            <a:r>
              <a:rPr lang="en-US" dirty="0" smtClean="0"/>
              <a:t> ( sampling chip have </a:t>
            </a:r>
            <a:r>
              <a:rPr lang="en-US" dirty="0" err="1" smtClean="0"/>
              <a:t>deadtime</a:t>
            </a:r>
            <a:r>
              <a:rPr lang="en-US" dirty="0" smtClean="0"/>
              <a:t>, wait for new generation chip DRS5 prototype 2018 )</a:t>
            </a:r>
          </a:p>
          <a:p>
            <a:pPr lvl="1"/>
            <a:r>
              <a:rPr lang="en-US" dirty="0" smtClean="0"/>
              <a:t>Event size</a:t>
            </a:r>
          </a:p>
          <a:p>
            <a:pPr lvl="2"/>
            <a:r>
              <a:rPr lang="en-US" dirty="0" smtClean="0"/>
              <a:t>Occupancy</a:t>
            </a:r>
          </a:p>
          <a:p>
            <a:pPr lvl="2"/>
            <a:r>
              <a:rPr lang="en-US" dirty="0" smtClean="0"/>
              <a:t>Data reduction</a:t>
            </a:r>
          </a:p>
          <a:p>
            <a:r>
              <a:rPr lang="en-US" dirty="0" smtClean="0"/>
              <a:t>Cost ( develop new electronics 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</a:t>
            </a:r>
            <a:r>
              <a:rPr lang="en-US" dirty="0" err="1" smtClean="0"/>
              <a:t>chinese</a:t>
            </a:r>
            <a:r>
              <a:rPr lang="en-US" dirty="0" smtClean="0"/>
              <a:t>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option</a:t>
            </a:r>
          </a:p>
          <a:p>
            <a:pPr lvl="1"/>
            <a:r>
              <a:rPr lang="en-US" dirty="0" smtClean="0"/>
              <a:t>Development A/D ASIC</a:t>
            </a:r>
          </a:p>
          <a:p>
            <a:pPr lvl="1"/>
            <a:r>
              <a:rPr lang="en-US" dirty="0" smtClean="0"/>
              <a:t>Development of TDC</a:t>
            </a:r>
          </a:p>
          <a:p>
            <a:pPr lvl="1"/>
            <a:r>
              <a:rPr lang="en-US" dirty="0" smtClean="0"/>
              <a:t>Possibility A/D/TDC chip</a:t>
            </a:r>
          </a:p>
          <a:p>
            <a:r>
              <a:rPr lang="en-US" dirty="0" smtClean="0"/>
              <a:t>Digitizing</a:t>
            </a:r>
          </a:p>
          <a:p>
            <a:pPr lvl="1"/>
            <a:r>
              <a:rPr lang="en-US" dirty="0" smtClean="0"/>
              <a:t>Develop ASIC</a:t>
            </a:r>
          </a:p>
          <a:p>
            <a:pPr lvl="1"/>
            <a:r>
              <a:rPr lang="en-US" dirty="0" smtClean="0"/>
              <a:t>Reuse ASIC and develop readout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 requirements</a:t>
            </a:r>
          </a:p>
          <a:p>
            <a:r>
              <a:rPr lang="en-US" dirty="0" smtClean="0"/>
              <a:t>Sampling chips</a:t>
            </a:r>
          </a:p>
          <a:p>
            <a:r>
              <a:rPr lang="en-US" dirty="0" smtClean="0"/>
              <a:t>DRS5 example</a:t>
            </a:r>
          </a:p>
          <a:p>
            <a:r>
              <a:rPr lang="en-US" dirty="0" smtClean="0"/>
              <a:t>Option for electronics R&amp;D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cheap fast amplifier to use with readout</a:t>
            </a:r>
          </a:p>
          <a:p>
            <a:endParaRPr lang="en-US" dirty="0"/>
          </a:p>
          <a:p>
            <a:r>
              <a:rPr lang="en-US" dirty="0" smtClean="0"/>
              <a:t>High bandwidth</a:t>
            </a:r>
          </a:p>
          <a:p>
            <a:endParaRPr lang="en-US" dirty="0"/>
          </a:p>
          <a:p>
            <a:r>
              <a:rPr lang="en-US" dirty="0" smtClean="0"/>
              <a:t>Multichannel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Electronics is not a limiting factor for timing resolution ( up to 1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Baseline : A/D and VETROC for trigger and readout 20 </a:t>
            </a:r>
            <a:r>
              <a:rPr lang="en-US" dirty="0" err="1" smtClean="0"/>
              <a:t>ps</a:t>
            </a:r>
            <a:r>
              <a:rPr lang="en-US" dirty="0" smtClean="0"/>
              <a:t> resolution</a:t>
            </a:r>
          </a:p>
          <a:p>
            <a:r>
              <a:rPr lang="en-US" dirty="0" err="1" smtClean="0"/>
              <a:t>Additionnal</a:t>
            </a:r>
            <a:r>
              <a:rPr lang="en-US" dirty="0" smtClean="0"/>
              <a:t> development for better than 20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Need simulation to determine the need of sampling electronics</a:t>
            </a:r>
          </a:p>
          <a:p>
            <a:r>
              <a:rPr lang="en-US" dirty="0" smtClean="0"/>
              <a:t>Sampling electronics is better in term of timing and background but need to evaluate additional cost and data size</a:t>
            </a:r>
          </a:p>
          <a:p>
            <a:r>
              <a:rPr lang="en-US" dirty="0" smtClean="0"/>
              <a:t>Would work for MRPC or LAPPD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Timing resolution at least 50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Might need better depending on detector performances</a:t>
            </a:r>
            <a:endParaRPr lang="en-US" dirty="0"/>
          </a:p>
          <a:p>
            <a:r>
              <a:rPr lang="en-US" dirty="0" smtClean="0"/>
              <a:t>At least 60 KHz  desired 200 KHz trigger rate</a:t>
            </a:r>
            <a:endParaRPr lang="en-US" dirty="0"/>
          </a:p>
          <a:p>
            <a:r>
              <a:rPr lang="en-US" dirty="0" smtClean="0"/>
              <a:t>Latency : 4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minimum up to 8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  <a:p>
            <a:r>
              <a:rPr lang="en-US" dirty="0" smtClean="0"/>
              <a:t>3300 channels of MRPC </a:t>
            </a:r>
          </a:p>
          <a:p>
            <a:r>
              <a:rPr lang="en-US" dirty="0" err="1" smtClean="0"/>
              <a:t>Deadtimeless</a:t>
            </a:r>
            <a:endParaRPr lang="en-US" dirty="0" smtClean="0"/>
          </a:p>
          <a:p>
            <a:r>
              <a:rPr lang="en-US" dirty="0" smtClean="0"/>
              <a:t>Need trigger signal to send to trigger to pipeline electronics</a:t>
            </a:r>
          </a:p>
          <a:p>
            <a:r>
              <a:rPr lang="en-US" dirty="0" smtClean="0"/>
              <a:t>Single rates : tested up to 20 KHz/cm2</a:t>
            </a:r>
          </a:p>
          <a:p>
            <a:pPr marL="0" indent="0">
              <a:buNone/>
            </a:pPr>
            <a:r>
              <a:rPr lang="en-US" dirty="0" smtClean="0"/>
              <a:t>Photon </a:t>
            </a:r>
            <a:r>
              <a:rPr lang="en-US" dirty="0"/>
              <a:t>rate per area can range from 1-4kHz/mm2, which is 100-400khz/cm2</a:t>
            </a:r>
            <a:br>
              <a:rPr lang="en-US" dirty="0"/>
            </a:br>
            <a:r>
              <a:rPr lang="en-US" dirty="0"/>
              <a:t>If we assume 5% percent photons will fire MRPC, we can have </a:t>
            </a:r>
            <a:r>
              <a:rPr lang="en-US" dirty="0" smtClean="0"/>
              <a:t>5-20khz/cm2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detector performance : better than 20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smtClean="0"/>
              <a:t>Usual method : discriminator + TDC</a:t>
            </a:r>
          </a:p>
          <a:p>
            <a:pPr lvl="2"/>
            <a:r>
              <a:rPr lang="en-US" dirty="0" smtClean="0"/>
              <a:t>Amplifier discriminator </a:t>
            </a:r>
          </a:p>
          <a:p>
            <a:pPr lvl="2"/>
            <a:r>
              <a:rPr lang="en-US" dirty="0" smtClean="0"/>
              <a:t>TDC : ASIC or new FPGA technique</a:t>
            </a:r>
            <a:endParaRPr lang="en-US" dirty="0"/>
          </a:p>
          <a:p>
            <a:pPr lvl="1"/>
            <a:r>
              <a:rPr lang="en-US" dirty="0" smtClean="0"/>
              <a:t>Waveform sampling</a:t>
            </a:r>
          </a:p>
          <a:p>
            <a:pPr lvl="2"/>
            <a:r>
              <a:rPr lang="en-US" dirty="0" smtClean="0"/>
              <a:t>No discriminator</a:t>
            </a:r>
          </a:p>
          <a:p>
            <a:pPr lvl="2"/>
            <a:r>
              <a:rPr lang="en-US" dirty="0" smtClean="0"/>
              <a:t>Full bandwidth</a:t>
            </a:r>
          </a:p>
          <a:p>
            <a:pPr lvl="2"/>
            <a:r>
              <a:rPr lang="en-US" dirty="0" smtClean="0"/>
              <a:t>Better timing resolution up to 1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2"/>
            <a:r>
              <a:rPr lang="en-US" dirty="0" smtClean="0"/>
              <a:t>Need algorithm to extract time</a:t>
            </a:r>
          </a:p>
          <a:p>
            <a:pPr lvl="2"/>
            <a:r>
              <a:rPr lang="en-US" dirty="0" smtClean="0"/>
              <a:t>Or readout full waveform ( very large amount of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22531"/>
              </p:ext>
            </p:extLst>
          </p:nvPr>
        </p:nvGraphicFramePr>
        <p:xfrm>
          <a:off x="152400" y="1828800"/>
          <a:ext cx="89154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353"/>
                <a:gridCol w="1395454"/>
                <a:gridCol w="1340078"/>
                <a:gridCol w="1140729"/>
                <a:gridCol w="1317929"/>
                <a:gridCol w="1240404"/>
                <a:gridCol w="1395453"/>
              </a:tblGrid>
              <a:tr h="9536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Sampling Frequency</a:t>
                      </a:r>
                    </a:p>
                    <a:p>
                      <a:pPr algn="ctr"/>
                      <a:r>
                        <a:rPr lang="en-US" dirty="0" smtClean="0"/>
                        <a:t>(GHz)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channels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Readout frequency (MHz)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PSEC4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to 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667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8.2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– 8 (at 10 GHz)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to 5 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DRS5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5? 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PSEC5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to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32768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Latest generation with multilevel analog buffer : dead time less up to a few MHz and allow for L2 ( DRS5 )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PSEC5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Interesting option</a:t>
            </a:r>
          </a:p>
          <a:p>
            <a:r>
              <a:rPr lang="en-US" dirty="0" smtClean="0"/>
              <a:t>Developed by University of Hawaii for HEP</a:t>
            </a:r>
          </a:p>
          <a:p>
            <a:pPr lvl="1"/>
            <a:r>
              <a:rPr lang="en-US" dirty="0" smtClean="0"/>
              <a:t>Belle II </a:t>
            </a:r>
          </a:p>
          <a:p>
            <a:r>
              <a:rPr lang="en-US" dirty="0" smtClean="0"/>
              <a:t>Reasonable radiation hardness 10 to 20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Funding by both HEP and NP</a:t>
            </a:r>
          </a:p>
          <a:p>
            <a:r>
              <a:rPr lang="en-US" dirty="0" smtClean="0"/>
              <a:t>P5p : prototype for 2017</a:t>
            </a:r>
          </a:p>
          <a:p>
            <a:r>
              <a:rPr lang="en-US" dirty="0" smtClean="0"/>
              <a:t>Commercialization and mass production being studied</a:t>
            </a:r>
          </a:p>
          <a:p>
            <a:r>
              <a:rPr lang="en-US" dirty="0" smtClean="0"/>
              <a:t>Standardization of readout ( similar to SRS for TOF)</a:t>
            </a:r>
          </a:p>
          <a:p>
            <a:r>
              <a:rPr lang="en-US" dirty="0" smtClean="0"/>
              <a:t>Could go down to 15 $ per channel about 3K$ per wafer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50"/>
            <a:ext cx="879357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9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chips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760"/>
            <a:ext cx="8651875" cy="34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15th, 2011</a:t>
            </a:r>
            <a:endParaRPr lang="de-DE" altLang="en-US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DPP Workshop PSI</a:t>
            </a:r>
            <a:endParaRPr lang="de-DE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Plans for DRS5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1800" smtClean="0"/>
              <a:t>Increase analog bandwidth ~5 GHz</a:t>
            </a:r>
          </a:p>
          <a:p>
            <a:pPr marL="785813" lvl="1" indent="-263525"/>
            <a:r>
              <a:rPr lang="en-US" altLang="en-US" sz="1800" smtClean="0"/>
              <a:t>Smaller input capacitance</a:t>
            </a:r>
          </a:p>
          <a:p>
            <a:pPr>
              <a:buFontTx/>
              <a:buChar char="•"/>
            </a:pPr>
            <a:r>
              <a:rPr lang="en-US" altLang="en-US" sz="1800" smtClean="0"/>
              <a:t>Increase sampling speed ~10 GS/s</a:t>
            </a:r>
          </a:p>
          <a:p>
            <a:pPr marL="785813" lvl="1" indent="-263525"/>
            <a:r>
              <a:rPr lang="en-US" altLang="en-US" sz="1800" smtClean="0"/>
              <a:t>Switch to 110 nm technology</a:t>
            </a:r>
          </a:p>
          <a:p>
            <a:pPr>
              <a:buFontTx/>
              <a:buChar char="•"/>
            </a:pPr>
            <a:r>
              <a:rPr lang="en-US" altLang="en-US" sz="1800" smtClean="0"/>
              <a:t>Deeper sampling depth</a:t>
            </a:r>
          </a:p>
          <a:p>
            <a:pPr marL="785813" lvl="1" indent="-263525"/>
            <a:r>
              <a:rPr lang="en-US" altLang="en-US" sz="1800" smtClean="0"/>
              <a:t>8 x 4096 / chip</a:t>
            </a:r>
          </a:p>
          <a:p>
            <a:pPr>
              <a:buFontTx/>
              <a:buChar char="•"/>
            </a:pPr>
            <a:r>
              <a:rPr lang="en-US" altLang="en-US" sz="1800" smtClean="0"/>
              <a:t>Minimize readout time (“dead time </a:t>
            </a:r>
            <a:br>
              <a:rPr lang="en-US" altLang="en-US" sz="1800" smtClean="0"/>
            </a:br>
            <a:r>
              <a:rPr lang="en-US" altLang="en-US" sz="1800" smtClean="0"/>
              <a:t>free”) for muSR &amp; ToF-PET</a:t>
            </a:r>
          </a:p>
          <a:p>
            <a:pPr marL="785813" lvl="1" indent="-263525"/>
            <a:r>
              <a:rPr lang="en-US" altLang="en-US" sz="1800" smtClean="0"/>
              <a:t>(minor) reduction in analog</a:t>
            </a:r>
            <a:br>
              <a:rPr lang="en-US" altLang="en-US" sz="1800" smtClean="0"/>
            </a:br>
            <a:r>
              <a:rPr lang="en-US" altLang="en-US" sz="1800" smtClean="0"/>
              <a:t>readout speed (30 ns </a:t>
            </a:r>
            <a:r>
              <a:rPr lang="en-US" altLang="en-US" sz="1800" smtClean="0">
                <a:sym typeface="Symbol" pitchFamily="18" charset="2"/>
              </a:rPr>
              <a:t> 20 ns)</a:t>
            </a:r>
          </a:p>
          <a:p>
            <a:pPr marL="785813" lvl="1" indent="-263525"/>
            <a:r>
              <a:rPr lang="en-US" altLang="en-US" sz="1800" smtClean="0"/>
              <a:t>Implement FIFO technology</a:t>
            </a:r>
          </a:p>
        </p:txBody>
      </p:sp>
      <p:pic>
        <p:nvPicPr>
          <p:cNvPr id="30726" name="Picture 4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92150"/>
            <a:ext cx="355123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5383213" y="2636838"/>
            <a:ext cx="2716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sz="1600" b="0"/>
              <a:t>J. Milnes, J. Howoth, Photek</a:t>
            </a:r>
          </a:p>
        </p:txBody>
      </p:sp>
      <p:pic>
        <p:nvPicPr>
          <p:cNvPr id="30728" name="Picture 11" descr="mue4-11010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38877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6804025" y="5716588"/>
            <a:ext cx="1893888" cy="376237"/>
          </a:xfrm>
          <a:prstGeom prst="rect">
            <a:avLst/>
          </a:prstGeom>
          <a:solidFill>
            <a:srgbClr val="DFE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sz="1800" b="0"/>
              <a:t>~MHz event rate</a:t>
            </a:r>
          </a:p>
        </p:txBody>
      </p:sp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508500"/>
            <a:ext cx="2952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2540000" y="5915025"/>
            <a:ext cx="736600" cy="466725"/>
          </a:xfrm>
          <a:prstGeom prst="rect">
            <a:avLst/>
          </a:prstGeom>
          <a:solidFill>
            <a:srgbClr val="DFE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/>
              <a:t>CTA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003800" y="3359150"/>
            <a:ext cx="728663" cy="466725"/>
          </a:xfrm>
          <a:prstGeom prst="rect">
            <a:avLst/>
          </a:prstGeom>
          <a:solidFill>
            <a:srgbClr val="DFE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>
                <a:latin typeface="Symbol" pitchFamily="18" charset="2"/>
              </a:rPr>
              <a:t>m</a:t>
            </a:r>
            <a:r>
              <a:rPr lang="en-US" altLang="en-US" b="0"/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1159935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784</Words>
  <Application>Microsoft Office PowerPoint</Application>
  <PresentationFormat>On-screen Show (4:3)</PresentationFormat>
  <Paragraphs>216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TOF read-out for high resolution timing</vt:lpstr>
      <vt:lpstr>Outline</vt:lpstr>
      <vt:lpstr>Requirements for SoLID</vt:lpstr>
      <vt:lpstr>Two options</vt:lpstr>
      <vt:lpstr>Sampling chip</vt:lpstr>
      <vt:lpstr>PSEC5 update</vt:lpstr>
      <vt:lpstr>PowerPoint Presentation</vt:lpstr>
      <vt:lpstr>Sampling chips</vt:lpstr>
      <vt:lpstr>Plans for DRS5</vt:lpstr>
      <vt:lpstr>Next Generation SCA</vt:lpstr>
      <vt:lpstr>Cascaded Switched Capacitor Arrays</vt:lpstr>
      <vt:lpstr>How noise affects timing</vt:lpstr>
      <vt:lpstr>TDC vs. Waveform Digitizing</vt:lpstr>
      <vt:lpstr>Typical Waveform</vt:lpstr>
      <vt:lpstr>Dead-time free acquisition</vt:lpstr>
      <vt:lpstr>PSEC</vt:lpstr>
      <vt:lpstr>PowerPoint Presentation</vt:lpstr>
      <vt:lpstr>Concern for TOF</vt:lpstr>
      <vt:lpstr>Options for chinese R&amp;D</vt:lpstr>
      <vt:lpstr>Amplifier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for SoLID</dc:title>
  <dc:creator>Alexandre Camsonne</dc:creator>
  <cp:lastModifiedBy>Alexandre Camsonne</cp:lastModifiedBy>
  <cp:revision>61</cp:revision>
  <dcterms:created xsi:type="dcterms:W3CDTF">2016-01-12T21:31:16Z</dcterms:created>
  <dcterms:modified xsi:type="dcterms:W3CDTF">2016-12-03T13:58:47Z</dcterms:modified>
</cp:coreProperties>
</file>