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7" r:id="rId3"/>
    <p:sldId id="468" r:id="rId4"/>
    <p:sldId id="469" r:id="rId5"/>
    <p:sldId id="426" r:id="rId6"/>
    <p:sldId id="466" r:id="rId7"/>
    <p:sldId id="465" r:id="rId8"/>
    <p:sldId id="455" r:id="rId9"/>
    <p:sldId id="456" r:id="rId10"/>
    <p:sldId id="472" r:id="rId11"/>
    <p:sldId id="473" r:id="rId12"/>
    <p:sldId id="474" r:id="rId13"/>
    <p:sldId id="457" r:id="rId14"/>
    <p:sldId id="458" r:id="rId15"/>
    <p:sldId id="459" r:id="rId16"/>
    <p:sldId id="460" r:id="rId17"/>
    <p:sldId id="461" r:id="rId18"/>
    <p:sldId id="462" r:id="rId19"/>
    <p:sldId id="471" r:id="rId20"/>
    <p:sldId id="397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1" autoAdjust="0"/>
  </p:normalViewPr>
  <p:slideViewPr>
    <p:cSldViewPr>
      <p:cViewPr>
        <p:scale>
          <a:sx n="70" d="100"/>
          <a:sy n="70" d="100"/>
        </p:scale>
        <p:origin x="-605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A47B-02D2-426D-8E1E-58764CA69E5F}" type="datetimeFigureOut">
              <a:rPr lang="zh-CN" altLang="en-US" smtClean="0"/>
              <a:pPr/>
              <a:t>2016/12/3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9FB5-B99A-4059-ABC2-01B0009C1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4F41-FA35-4112-8B89-D414A4EE1D6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2016/12/3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MTD Review @BNL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2016/12/3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643174" y="6357937"/>
            <a:ext cx="5214961" cy="500063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dirty="0" err="1" smtClean="0">
                <a:solidFill>
                  <a:srgbClr val="0000FF"/>
                </a:solidFill>
                <a:latin typeface="+mn-lt"/>
                <a:ea typeface="+mn-ea"/>
              </a:rPr>
              <a:t>SoLID</a:t>
            </a:r>
            <a:r>
              <a:rPr lang="en-US" altLang="zh-CN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 meeting</a:t>
            </a:r>
            <a:r>
              <a:rPr lang="en-US" altLang="zh-CN" sz="14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, Dec 3, 2016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79" y="359853"/>
            <a:ext cx="2243868" cy="428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8454" y="135293"/>
            <a:ext cx="6675380" cy="836712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High time resolution TOF for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SoLID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1604" y="2928934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Outline: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Requirement of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SoLID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-TOF</a:t>
            </a:r>
            <a:endParaRPr lang="en-US" altLang="zh-CN" sz="2400" b="1" dirty="0" smtClean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Development of high rate and high time TOF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Next to do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25" y="1500188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              Wang Yi </a:t>
            </a: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00039" cy="42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260648"/>
            <a:ext cx="5832648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SCA based waveform digitizer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5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5" y="1196752"/>
            <a:ext cx="7614490" cy="46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71600" y="260648"/>
            <a:ext cx="5832648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Calibration of DC offset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73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8262"/>
            <a:ext cx="7755361" cy="47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71600" y="260648"/>
            <a:ext cx="5832648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Calibration of sampling interval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56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3" name="图片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38" r="1247" b="3790"/>
          <a:stretch/>
        </p:blipFill>
        <p:spPr bwMode="auto">
          <a:xfrm>
            <a:off x="285720" y="1214422"/>
            <a:ext cx="6258834" cy="2859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43608" y="260648"/>
            <a:ext cx="5705653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Cosmic test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286124"/>
            <a:ext cx="5080000" cy="286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6072206"/>
            <a:ext cx="6177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Gas Mixture : “Freon” (R134a) 90% : </a:t>
            </a:r>
            <a:r>
              <a:rPr lang="en-US" dirty="0" err="1" smtClean="0">
                <a:solidFill>
                  <a:srgbClr val="0000FF"/>
                </a:solidFill>
              </a:rPr>
              <a:t>Iso</a:t>
            </a:r>
            <a:r>
              <a:rPr lang="en-US" dirty="0" smtClean="0">
                <a:solidFill>
                  <a:srgbClr val="0000FF"/>
                </a:solidFill>
              </a:rPr>
              <a:t> 5% : SF6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158" y="1214422"/>
            <a:ext cx="2964462" cy="4399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C307D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Efficiency   HV=5.5kV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4781" r="20023" b="5578"/>
          <a:stretch/>
        </p:blipFill>
        <p:spPr bwMode="auto">
          <a:xfrm>
            <a:off x="500034" y="1643050"/>
            <a:ext cx="292895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6143636" y="1643050"/>
            <a:ext cx="2714644" cy="4071966"/>
            <a:chOff x="6821714" y="2932126"/>
            <a:chExt cx="2411944" cy="3599180"/>
          </a:xfrm>
        </p:grpSpPr>
        <p:pic>
          <p:nvPicPr>
            <p:cNvPr id="18" name="图片 1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715" y="2932126"/>
              <a:ext cx="2311448" cy="179959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714" y="4731716"/>
              <a:ext cx="2311200" cy="179959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32824" y="5446844"/>
              <a:ext cx="1300336" cy="29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5600V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2824" y="3708398"/>
              <a:ext cx="1400834" cy="29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5500V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971600" y="260648"/>
            <a:ext cx="5850114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T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2330" y="3500438"/>
            <a:ext cx="58669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/>
              <a:t>Charge</a:t>
            </a:r>
            <a:endParaRPr lang="zh-CN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43768" y="5572140"/>
            <a:ext cx="58669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/>
              <a:t>Charge</a:t>
            </a:r>
            <a:endParaRPr lang="zh-CN" altLang="en-US" sz="140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199886" y="3710719"/>
            <a:ext cx="6621828" cy="2691332"/>
            <a:chOff x="199886" y="3710719"/>
            <a:chExt cx="6621828" cy="2691332"/>
          </a:xfrm>
        </p:grpSpPr>
        <p:grpSp>
          <p:nvGrpSpPr>
            <p:cNvPr id="27" name="组合 8"/>
            <p:cNvGrpSpPr/>
            <p:nvPr/>
          </p:nvGrpSpPr>
          <p:grpSpPr>
            <a:xfrm>
              <a:off x="199886" y="3710719"/>
              <a:ext cx="6621828" cy="2691332"/>
              <a:chOff x="199886" y="3710719"/>
              <a:chExt cx="6621828" cy="2691332"/>
            </a:xfrm>
          </p:grpSpPr>
          <p:pic>
            <p:nvPicPr>
              <p:cNvPr id="30" name="图片 29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886" y="3723288"/>
                <a:ext cx="3240000" cy="2323486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1714" y="3710719"/>
                <a:ext cx="3240000" cy="23220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55369" y="6032719"/>
                <a:ext cx="2529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Efficiency of MRPC1</a:t>
                </a:r>
                <a:endPara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37197" y="6026322"/>
                <a:ext cx="2529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Efficiency of MRPC2</a:t>
                </a:r>
                <a:endPara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062401" y="5061250"/>
              <a:ext cx="1514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98.37%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44227" y="5078786"/>
              <a:ext cx="1514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99.10%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357686" y="1142984"/>
            <a:ext cx="4323024" cy="3105150"/>
            <a:chOff x="4357686" y="1142984"/>
            <a:chExt cx="4323024" cy="3105150"/>
          </a:xfrm>
        </p:grpSpPr>
        <p:pic>
          <p:nvPicPr>
            <p:cNvPr id="3" name="图片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686" y="1142984"/>
              <a:ext cx="4323024" cy="31051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15206" y="2214554"/>
              <a:ext cx="1143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σ </a:t>
              </a:r>
              <a:r>
                <a:rPr lang="en-US" altLang="zh-CN" sz="1600" b="1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89.92ps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2571744"/>
            <a:ext cx="4375864" cy="1685290"/>
            <a:chOff x="4768136" y="1711960"/>
            <a:chExt cx="4375864" cy="1685290"/>
          </a:xfrm>
        </p:grpSpPr>
        <p:pic>
          <p:nvPicPr>
            <p:cNvPr id="6" name="图片 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8" t="6633" r="8834" b="-123"/>
            <a:stretch/>
          </p:blipFill>
          <p:spPr bwMode="auto">
            <a:xfrm>
              <a:off x="4768136" y="1711960"/>
              <a:ext cx="2273879" cy="1684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图片 6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" t="7143" r="8325" b="-236"/>
            <a:stretch/>
          </p:blipFill>
          <p:spPr bwMode="auto">
            <a:xfrm>
              <a:off x="7052853" y="1711960"/>
              <a:ext cx="2091147" cy="16852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500562" y="5000636"/>
          <a:ext cx="403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6" imgW="2260600" imgH="381000" progId="Equation.DSMT4">
                  <p:embed/>
                </p:oleObj>
              </mc:Choice>
              <mc:Fallback>
                <p:oleObj name="Equation" r:id="rId6" imgW="2260600" imgH="3810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5000636"/>
                        <a:ext cx="403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852" y="4357694"/>
            <a:ext cx="18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Walk correction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2330" y="1571612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</a:t>
            </a:r>
            <a:endParaRPr lang="zh-CN" alt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0432" y="260648"/>
            <a:ext cx="5886416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Time resolution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4214818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difference of two MRPC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pic>
        <p:nvPicPr>
          <p:cNvPr id="30722" name="Picture 2" descr="F:\工作\硕博士\俞彦成\高能所束流实验\mmexport146785767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4000528" cy="2246451"/>
          </a:xfrm>
          <a:prstGeom prst="rect">
            <a:avLst/>
          </a:prstGeom>
          <a:noFill/>
        </p:spPr>
      </p:pic>
      <p:pic>
        <p:nvPicPr>
          <p:cNvPr id="4" name="Picture 2" descr="E:\Sam\Documents\硕士\beam test\MTD\201010@IHEP\BEPC实验束整体结构图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5764222" cy="35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7"/>
          <p:cNvGraphicFramePr>
            <a:graphicFrameLocks noGrp="1"/>
          </p:cNvGraphicFramePr>
          <p:nvPr/>
        </p:nvGraphicFramePr>
        <p:xfrm>
          <a:off x="5251450" y="1285860"/>
          <a:ext cx="3892550" cy="176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852"/>
                <a:gridCol w="509067"/>
                <a:gridCol w="2185631"/>
              </a:tblGrid>
              <a:tr h="352108">
                <a:tc gridSpan="2"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e+, e-,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+,-,p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rowSpan="3">
                  <a:txBody>
                    <a:bodyPr/>
                    <a:lstStyle/>
                    <a:p>
                      <a:r>
                        <a:rPr lang="en-US" altLang="zh-CN" sz="1600" dirty="0" smtClean="0"/>
                        <a:t>momentum</a:t>
                      </a:r>
                      <a:endParaRPr lang="zh-CN" altLang="en-US" sz="1600" dirty="0"/>
                    </a:p>
                  </a:txBody>
                  <a:tcPr marL="79773" marR="79773" marT="39847" marB="398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200MeV/c~1.3GeV/c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sym typeface="Symbol"/>
                        </a:rPr>
                        <a:t>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400MeV/c~900MeV/c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500MeV/c~1GeV/c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grid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rate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10~20Hz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28662" y="0"/>
            <a:ext cx="5902351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Beam Test at IHEP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ectangle 13"/>
          <p:cNvSpPr/>
          <p:nvPr/>
        </p:nvSpPr>
        <p:spPr bwMode="auto">
          <a:xfrm>
            <a:off x="7902144" y="3829083"/>
            <a:ext cx="989241" cy="91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4762500" y="3500439"/>
            <a:ext cx="4381500" cy="2155281"/>
            <a:chOff x="4762500" y="3500439"/>
            <a:chExt cx="4381500" cy="2155281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357818" y="5286388"/>
              <a:ext cx="1531561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atin typeface="+mn-ea"/>
                  <a:ea typeface="+mn-ea"/>
                </a:rPr>
                <a:t>   Trigger</a:t>
              </a:r>
              <a:endParaRPr lang="zh-CN" altLang="en-US" dirty="0" smtClean="0">
                <a:latin typeface="+mn-ea"/>
                <a:ea typeface="+mn-ea"/>
              </a:endParaRPr>
            </a:p>
          </p:txBody>
        </p:sp>
        <p:grpSp>
          <p:nvGrpSpPr>
            <p:cNvPr id="30725" name="Group 5"/>
            <p:cNvGrpSpPr>
              <a:grpSpLocks noChangeAspect="1"/>
            </p:cNvGrpSpPr>
            <p:nvPr/>
          </p:nvGrpSpPr>
          <p:grpSpPr bwMode="auto">
            <a:xfrm>
              <a:off x="4762500" y="3500439"/>
              <a:ext cx="4381500" cy="1757363"/>
              <a:chOff x="3000" y="2205"/>
              <a:chExt cx="2760" cy="1107"/>
            </a:xfrm>
          </p:grpSpPr>
          <p:sp>
            <p:nvSpPr>
              <p:cNvPr id="3072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000" y="2205"/>
                <a:ext cx="2760" cy="10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6" name="Rectangle 6"/>
              <p:cNvSpPr>
                <a:spLocks noChangeArrowheads="1"/>
              </p:cNvSpPr>
              <p:nvPr/>
            </p:nvSpPr>
            <p:spPr bwMode="auto">
              <a:xfrm>
                <a:off x="3304" y="2661"/>
                <a:ext cx="39" cy="163"/>
              </a:xfrm>
              <a:prstGeom prst="rect">
                <a:avLst/>
              </a:prstGeom>
              <a:solidFill>
                <a:srgbClr val="6C6E7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7" name="Rectangle 7"/>
              <p:cNvSpPr>
                <a:spLocks noChangeArrowheads="1"/>
              </p:cNvSpPr>
              <p:nvPr/>
            </p:nvSpPr>
            <p:spPr bwMode="auto">
              <a:xfrm>
                <a:off x="4346" y="2661"/>
                <a:ext cx="39" cy="163"/>
              </a:xfrm>
              <a:prstGeom prst="rect">
                <a:avLst/>
              </a:prstGeom>
              <a:solidFill>
                <a:srgbClr val="6C6E7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8" name="Rectangle 8"/>
              <p:cNvSpPr>
                <a:spLocks noChangeArrowheads="1"/>
              </p:cNvSpPr>
              <p:nvPr/>
            </p:nvSpPr>
            <p:spPr bwMode="auto">
              <a:xfrm>
                <a:off x="3556" y="2600"/>
                <a:ext cx="583" cy="285"/>
              </a:xfrm>
              <a:prstGeom prst="rect">
                <a:avLst/>
              </a:prstGeom>
              <a:solidFill>
                <a:srgbClr val="FAAF3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4572" y="2545"/>
                <a:ext cx="71" cy="396"/>
              </a:xfrm>
              <a:prstGeom prst="rect">
                <a:avLst/>
              </a:prstGeom>
              <a:solidFill>
                <a:srgbClr val="00A55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30" name="Rectangle 10"/>
              <p:cNvSpPr>
                <a:spLocks noChangeArrowheads="1"/>
              </p:cNvSpPr>
              <p:nvPr/>
            </p:nvSpPr>
            <p:spPr bwMode="auto">
              <a:xfrm>
                <a:off x="4821" y="2545"/>
                <a:ext cx="71" cy="396"/>
              </a:xfrm>
              <a:prstGeom prst="rect">
                <a:avLst/>
              </a:prstGeom>
              <a:solidFill>
                <a:srgbClr val="00A55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31" name="Rectangle 11"/>
              <p:cNvSpPr>
                <a:spLocks noChangeArrowheads="1"/>
              </p:cNvSpPr>
              <p:nvPr/>
            </p:nvSpPr>
            <p:spPr bwMode="auto">
              <a:xfrm>
                <a:off x="5068" y="2545"/>
                <a:ext cx="71" cy="396"/>
              </a:xfrm>
              <a:prstGeom prst="rect">
                <a:avLst/>
              </a:prstGeom>
              <a:solidFill>
                <a:srgbClr val="00A55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32" name="Rectangle 12"/>
              <p:cNvSpPr>
                <a:spLocks noChangeArrowheads="1"/>
              </p:cNvSpPr>
              <p:nvPr/>
            </p:nvSpPr>
            <p:spPr bwMode="auto">
              <a:xfrm>
                <a:off x="4303" y="2976"/>
                <a:ext cx="6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S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3" name="Rectangle 13"/>
              <p:cNvSpPr>
                <a:spLocks noChangeArrowheads="1"/>
              </p:cNvSpPr>
              <p:nvPr/>
            </p:nvSpPr>
            <p:spPr bwMode="auto">
              <a:xfrm>
                <a:off x="4341" y="2976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4" name="Rectangle 14"/>
              <p:cNvSpPr>
                <a:spLocks noChangeArrowheads="1"/>
              </p:cNvSpPr>
              <p:nvPr/>
            </p:nvSpPr>
            <p:spPr bwMode="auto">
              <a:xfrm>
                <a:off x="4386" y="2976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3273" y="2976"/>
                <a:ext cx="6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S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>
                <a:off x="3310" y="2976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7" name="Rectangle 17"/>
              <p:cNvSpPr>
                <a:spLocks noChangeArrowheads="1"/>
              </p:cNvSpPr>
              <p:nvPr/>
            </p:nvSpPr>
            <p:spPr bwMode="auto">
              <a:xfrm>
                <a:off x="3355" y="2976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>
                <a:off x="4650" y="2979"/>
                <a:ext cx="9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>
                <a:off x="4710" y="2979"/>
                <a:ext cx="9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W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0" name="Rectangle 20"/>
              <p:cNvSpPr>
                <a:spLocks noChangeArrowheads="1"/>
              </p:cNvSpPr>
              <p:nvPr/>
            </p:nvSpPr>
            <p:spPr bwMode="auto">
              <a:xfrm>
                <a:off x="4774" y="2979"/>
                <a:ext cx="6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P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>
                <a:off x="4811" y="2979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2" name="Rectangle 22"/>
              <p:cNvSpPr>
                <a:spLocks noChangeArrowheads="1"/>
              </p:cNvSpPr>
              <p:nvPr/>
            </p:nvSpPr>
            <p:spPr bwMode="auto">
              <a:xfrm>
                <a:off x="3792" y="2978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3" name="Rectangle 23"/>
              <p:cNvSpPr>
                <a:spLocks noChangeArrowheads="1"/>
              </p:cNvSpPr>
              <p:nvPr/>
            </p:nvSpPr>
            <p:spPr bwMode="auto">
              <a:xfrm>
                <a:off x="3837" y="297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8" name="Rectangle 28"/>
              <p:cNvSpPr>
                <a:spLocks noChangeArrowheads="1"/>
              </p:cNvSpPr>
              <p:nvPr/>
            </p:nvSpPr>
            <p:spPr bwMode="auto">
              <a:xfrm>
                <a:off x="5355" y="2369"/>
                <a:ext cx="225" cy="756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753" name="Rectangle 33"/>
              <p:cNvSpPr>
                <a:spLocks noChangeArrowheads="1"/>
              </p:cNvSpPr>
              <p:nvPr/>
            </p:nvSpPr>
            <p:spPr bwMode="auto">
              <a:xfrm>
                <a:off x="5174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4" name="Rectangle 34"/>
              <p:cNvSpPr>
                <a:spLocks noChangeArrowheads="1"/>
              </p:cNvSpPr>
              <p:nvPr/>
            </p:nvSpPr>
            <p:spPr bwMode="auto">
              <a:xfrm>
                <a:off x="5212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5" name="Rectangle 35"/>
              <p:cNvSpPr>
                <a:spLocks noChangeArrowheads="1"/>
              </p:cNvSpPr>
              <p:nvPr/>
            </p:nvSpPr>
            <p:spPr bwMode="auto">
              <a:xfrm>
                <a:off x="5272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7" name="Rectangle 37"/>
              <p:cNvSpPr>
                <a:spLocks noChangeArrowheads="1"/>
              </p:cNvSpPr>
              <p:nvPr/>
            </p:nvSpPr>
            <p:spPr bwMode="auto">
              <a:xfrm>
                <a:off x="5174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8" name="Rectangle 38"/>
              <p:cNvSpPr>
                <a:spLocks noChangeArrowheads="1"/>
              </p:cNvSpPr>
              <p:nvPr/>
            </p:nvSpPr>
            <p:spPr bwMode="auto">
              <a:xfrm>
                <a:off x="5212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9" name="Rectangle 39"/>
              <p:cNvSpPr>
                <a:spLocks noChangeArrowheads="1"/>
              </p:cNvSpPr>
              <p:nvPr/>
            </p:nvSpPr>
            <p:spPr bwMode="auto">
              <a:xfrm>
                <a:off x="5272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0" name="Rectangle 40"/>
              <p:cNvSpPr>
                <a:spLocks noChangeArrowheads="1"/>
              </p:cNvSpPr>
              <p:nvPr/>
            </p:nvSpPr>
            <p:spPr bwMode="auto">
              <a:xfrm>
                <a:off x="5313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3" name="Rectangle 43"/>
              <p:cNvSpPr>
                <a:spLocks noChangeArrowheads="1"/>
              </p:cNvSpPr>
              <p:nvPr/>
            </p:nvSpPr>
            <p:spPr bwMode="auto">
              <a:xfrm>
                <a:off x="5594" y="2874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6" name="Rectangle 46"/>
              <p:cNvSpPr>
                <a:spLocks noChangeArrowheads="1"/>
              </p:cNvSpPr>
              <p:nvPr/>
            </p:nvSpPr>
            <p:spPr bwMode="auto">
              <a:xfrm>
                <a:off x="5540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7" name="Rectangle 47"/>
              <p:cNvSpPr>
                <a:spLocks noChangeArrowheads="1"/>
              </p:cNvSpPr>
              <p:nvPr/>
            </p:nvSpPr>
            <p:spPr bwMode="auto">
              <a:xfrm>
                <a:off x="5600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71" name="Rectangle 51"/>
              <p:cNvSpPr>
                <a:spLocks noChangeArrowheads="1"/>
              </p:cNvSpPr>
              <p:nvPr/>
            </p:nvSpPr>
            <p:spPr bwMode="auto">
              <a:xfrm>
                <a:off x="5414" y="3138"/>
                <a:ext cx="1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 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72" name="Rectangle 52"/>
              <p:cNvSpPr>
                <a:spLocks noChangeArrowheads="1"/>
              </p:cNvSpPr>
              <p:nvPr/>
            </p:nvSpPr>
            <p:spPr bwMode="auto">
              <a:xfrm>
                <a:off x="5459" y="313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74" name="Rectangle 54"/>
              <p:cNvSpPr>
                <a:spLocks noChangeArrowheads="1"/>
              </p:cNvSpPr>
              <p:nvPr/>
            </p:nvSpPr>
            <p:spPr bwMode="auto">
              <a:xfrm>
                <a:off x="4346" y="2608"/>
                <a:ext cx="39" cy="53"/>
              </a:xfrm>
              <a:prstGeom prst="rect">
                <a:avLst/>
              </a:prstGeom>
              <a:solidFill>
                <a:srgbClr val="221E1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5" name="Rectangle 55"/>
              <p:cNvSpPr>
                <a:spLocks noChangeArrowheads="1"/>
              </p:cNvSpPr>
              <p:nvPr/>
            </p:nvSpPr>
            <p:spPr bwMode="auto">
              <a:xfrm>
                <a:off x="3304" y="2608"/>
                <a:ext cx="39" cy="53"/>
              </a:xfrm>
              <a:prstGeom prst="rect">
                <a:avLst/>
              </a:prstGeom>
              <a:solidFill>
                <a:srgbClr val="221E1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6" name="Rectangle 56"/>
              <p:cNvSpPr>
                <a:spLocks noChangeArrowheads="1"/>
              </p:cNvSpPr>
              <p:nvPr/>
            </p:nvSpPr>
            <p:spPr bwMode="auto">
              <a:xfrm>
                <a:off x="3716" y="2712"/>
                <a:ext cx="423" cy="71"/>
              </a:xfrm>
              <a:prstGeom prst="rect">
                <a:avLst/>
              </a:prstGeom>
              <a:solidFill>
                <a:srgbClr val="FAAF3F"/>
              </a:solidFill>
              <a:ln w="6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auto">
              <a:xfrm>
                <a:off x="3000" y="2743"/>
                <a:ext cx="273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1" y="0"/>
                  </a:cxn>
                  <a:cxn ang="0">
                    <a:pos x="0" y="0"/>
                  </a:cxn>
                </a:cxnLst>
                <a:rect l="0" t="0" r="r" b="b"/>
                <a:pathLst>
                  <a:path w="8201">
                    <a:moveTo>
                      <a:pt x="0" y="0"/>
                    </a:moveTo>
                    <a:lnTo>
                      <a:pt x="8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1B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8" name="Line 58"/>
              <p:cNvSpPr>
                <a:spLocks noChangeShapeType="1"/>
              </p:cNvSpPr>
              <p:nvPr/>
            </p:nvSpPr>
            <p:spPr bwMode="auto">
              <a:xfrm>
                <a:off x="3000" y="2743"/>
                <a:ext cx="2734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auto">
              <a:xfrm>
                <a:off x="5731" y="2739"/>
                <a:ext cx="9" cy="7"/>
              </a:xfrm>
              <a:custGeom>
                <a:avLst/>
                <a:gdLst/>
                <a:ahLst/>
                <a:cxnLst>
                  <a:cxn ang="0">
                    <a:pos x="28" y="11"/>
                  </a:cxn>
                  <a:cxn ang="0">
                    <a:pos x="0" y="22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28" y="11"/>
                  </a:cxn>
                </a:cxnLst>
                <a:rect l="0" t="0" r="r" b="b"/>
                <a:pathLst>
                  <a:path w="28" h="22">
                    <a:moveTo>
                      <a:pt x="28" y="11"/>
                    </a:moveTo>
                    <a:lnTo>
                      <a:pt x="0" y="2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EC1B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0" name="Line 60"/>
              <p:cNvSpPr>
                <a:spLocks noChangeShapeType="1"/>
              </p:cNvSpPr>
              <p:nvPr/>
            </p:nvSpPr>
            <p:spPr bwMode="auto">
              <a:xfrm>
                <a:off x="3000" y="2743"/>
                <a:ext cx="2734" cy="1"/>
              </a:xfrm>
              <a:prstGeom prst="line">
                <a:avLst/>
              </a:prstGeom>
              <a:noFill/>
              <a:ln w="7">
                <a:solidFill>
                  <a:srgbClr val="EC1B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1" name="Freeform 61"/>
              <p:cNvSpPr>
                <a:spLocks/>
              </p:cNvSpPr>
              <p:nvPr/>
            </p:nvSpPr>
            <p:spPr bwMode="auto">
              <a:xfrm>
                <a:off x="5723" y="2729"/>
                <a:ext cx="37" cy="27"/>
              </a:xfrm>
              <a:custGeom>
                <a:avLst/>
                <a:gdLst/>
                <a:ahLst/>
                <a:cxnLst>
                  <a:cxn ang="0">
                    <a:pos x="112" y="41"/>
                  </a:cxn>
                  <a:cxn ang="0">
                    <a:pos x="0" y="82"/>
                  </a:cxn>
                  <a:cxn ang="0">
                    <a:pos x="26" y="41"/>
                  </a:cxn>
                  <a:cxn ang="0">
                    <a:pos x="0" y="0"/>
                  </a:cxn>
                  <a:cxn ang="0">
                    <a:pos x="112" y="41"/>
                  </a:cxn>
                </a:cxnLst>
                <a:rect l="0" t="0" r="r" b="b"/>
                <a:pathLst>
                  <a:path w="112" h="82">
                    <a:moveTo>
                      <a:pt x="112" y="41"/>
                    </a:moveTo>
                    <a:lnTo>
                      <a:pt x="0" y="82"/>
                    </a:lnTo>
                    <a:lnTo>
                      <a:pt x="26" y="41"/>
                    </a:lnTo>
                    <a:lnTo>
                      <a:pt x="0" y="0"/>
                    </a:lnTo>
                    <a:lnTo>
                      <a:pt x="112" y="41"/>
                    </a:lnTo>
                    <a:close/>
                  </a:path>
                </a:pathLst>
              </a:custGeom>
              <a:solidFill>
                <a:srgbClr val="EC1B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2" name="Rectangle 62"/>
              <p:cNvSpPr>
                <a:spLocks noChangeArrowheads="1"/>
              </p:cNvSpPr>
              <p:nvPr/>
            </p:nvSpPr>
            <p:spPr bwMode="auto">
              <a:xfrm>
                <a:off x="3000" y="2640"/>
                <a:ext cx="8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e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3" name="Rectangle 63"/>
              <p:cNvSpPr>
                <a:spLocks noChangeArrowheads="1"/>
              </p:cNvSpPr>
              <p:nvPr/>
            </p:nvSpPr>
            <p:spPr bwMode="auto">
              <a:xfrm>
                <a:off x="3040" y="2640"/>
                <a:ext cx="6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,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4" name="Freeform 64"/>
              <p:cNvSpPr>
                <a:spLocks/>
              </p:cNvSpPr>
              <p:nvPr/>
            </p:nvSpPr>
            <p:spPr bwMode="auto">
              <a:xfrm>
                <a:off x="3085" y="2676"/>
                <a:ext cx="43" cy="3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2" y="2"/>
                  </a:cxn>
                  <a:cxn ang="0">
                    <a:pos x="17" y="6"/>
                  </a:cxn>
                  <a:cxn ang="0">
                    <a:pos x="10" y="12"/>
                  </a:cxn>
                  <a:cxn ang="0">
                    <a:pos x="0" y="34"/>
                  </a:cxn>
                  <a:cxn ang="0">
                    <a:pos x="5" y="34"/>
                  </a:cxn>
                  <a:cxn ang="0">
                    <a:pos x="15" y="21"/>
                  </a:cxn>
                  <a:cxn ang="0">
                    <a:pos x="22" y="17"/>
                  </a:cxn>
                  <a:cxn ang="0">
                    <a:pos x="42" y="16"/>
                  </a:cxn>
                  <a:cxn ang="0">
                    <a:pos x="38" y="43"/>
                  </a:cxn>
                  <a:cxn ang="0">
                    <a:pos x="33" y="60"/>
                  </a:cxn>
                  <a:cxn ang="0">
                    <a:pos x="18" y="86"/>
                  </a:cxn>
                  <a:cxn ang="0">
                    <a:pos x="12" y="93"/>
                  </a:cxn>
                  <a:cxn ang="0">
                    <a:pos x="11" y="100"/>
                  </a:cxn>
                  <a:cxn ang="0">
                    <a:pos x="15" y="108"/>
                  </a:cxn>
                  <a:cxn ang="0">
                    <a:pos x="19" y="111"/>
                  </a:cxn>
                  <a:cxn ang="0">
                    <a:pos x="25" y="111"/>
                  </a:cxn>
                  <a:cxn ang="0">
                    <a:pos x="32" y="110"/>
                  </a:cxn>
                  <a:cxn ang="0">
                    <a:pos x="38" y="106"/>
                  </a:cxn>
                  <a:cxn ang="0">
                    <a:pos x="40" y="102"/>
                  </a:cxn>
                  <a:cxn ang="0">
                    <a:pos x="46" y="79"/>
                  </a:cxn>
                  <a:cxn ang="0">
                    <a:pos x="50" y="54"/>
                  </a:cxn>
                  <a:cxn ang="0">
                    <a:pos x="81" y="16"/>
                  </a:cxn>
                  <a:cxn ang="0">
                    <a:pos x="77" y="50"/>
                  </a:cxn>
                  <a:cxn ang="0">
                    <a:pos x="74" y="86"/>
                  </a:cxn>
                  <a:cxn ang="0">
                    <a:pos x="77" y="97"/>
                  </a:cxn>
                  <a:cxn ang="0">
                    <a:pos x="81" y="105"/>
                  </a:cxn>
                  <a:cxn ang="0">
                    <a:pos x="85" y="107"/>
                  </a:cxn>
                  <a:cxn ang="0">
                    <a:pos x="95" y="111"/>
                  </a:cxn>
                  <a:cxn ang="0">
                    <a:pos x="101" y="111"/>
                  </a:cxn>
                  <a:cxn ang="0">
                    <a:pos x="112" y="110"/>
                  </a:cxn>
                  <a:cxn ang="0">
                    <a:pos x="120" y="103"/>
                  </a:cxn>
                  <a:cxn ang="0">
                    <a:pos x="126" y="93"/>
                  </a:cxn>
                  <a:cxn ang="0">
                    <a:pos x="129" y="78"/>
                  </a:cxn>
                  <a:cxn ang="0">
                    <a:pos x="125" y="78"/>
                  </a:cxn>
                  <a:cxn ang="0">
                    <a:pos x="120" y="89"/>
                  </a:cxn>
                  <a:cxn ang="0">
                    <a:pos x="109" y="93"/>
                  </a:cxn>
                  <a:cxn ang="0">
                    <a:pos x="104" y="92"/>
                  </a:cxn>
                  <a:cxn ang="0">
                    <a:pos x="99" y="89"/>
                  </a:cxn>
                  <a:cxn ang="0">
                    <a:pos x="97" y="82"/>
                  </a:cxn>
                  <a:cxn ang="0">
                    <a:pos x="95" y="69"/>
                  </a:cxn>
                  <a:cxn ang="0">
                    <a:pos x="98" y="16"/>
                  </a:cxn>
                  <a:cxn ang="0">
                    <a:pos x="129" y="0"/>
                  </a:cxn>
                  <a:cxn ang="0">
                    <a:pos x="45" y="0"/>
                  </a:cxn>
                </a:cxnLst>
                <a:rect l="0" t="0" r="r" b="b"/>
                <a:pathLst>
                  <a:path w="129" h="111">
                    <a:moveTo>
                      <a:pt x="45" y="0"/>
                    </a:moveTo>
                    <a:lnTo>
                      <a:pt x="45" y="0"/>
                    </a:lnTo>
                    <a:lnTo>
                      <a:pt x="31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4" y="22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22" y="17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38" y="43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26" y="73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2" y="93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2" y="105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9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9" y="111"/>
                    </a:lnTo>
                    <a:lnTo>
                      <a:pt x="32" y="110"/>
                    </a:lnTo>
                    <a:lnTo>
                      <a:pt x="35" y="108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2" y="96"/>
                    </a:lnTo>
                    <a:lnTo>
                      <a:pt x="46" y="79"/>
                    </a:lnTo>
                    <a:lnTo>
                      <a:pt x="46" y="79"/>
                    </a:lnTo>
                    <a:lnTo>
                      <a:pt x="50" y="54"/>
                    </a:lnTo>
                    <a:lnTo>
                      <a:pt x="53" y="16"/>
                    </a:lnTo>
                    <a:lnTo>
                      <a:pt x="81" y="16"/>
                    </a:lnTo>
                    <a:lnTo>
                      <a:pt x="77" y="50"/>
                    </a:lnTo>
                    <a:lnTo>
                      <a:pt x="77" y="50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6" y="92"/>
                    </a:lnTo>
                    <a:lnTo>
                      <a:pt x="77" y="97"/>
                    </a:lnTo>
                    <a:lnTo>
                      <a:pt x="78" y="101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85" y="107"/>
                    </a:lnTo>
                    <a:lnTo>
                      <a:pt x="90" y="110"/>
                    </a:lnTo>
                    <a:lnTo>
                      <a:pt x="95" y="111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6" y="111"/>
                    </a:lnTo>
                    <a:lnTo>
                      <a:pt x="112" y="110"/>
                    </a:lnTo>
                    <a:lnTo>
                      <a:pt x="116" y="107"/>
                    </a:lnTo>
                    <a:lnTo>
                      <a:pt x="120" y="103"/>
                    </a:lnTo>
                    <a:lnTo>
                      <a:pt x="123" y="98"/>
                    </a:lnTo>
                    <a:lnTo>
                      <a:pt x="126" y="93"/>
                    </a:lnTo>
                    <a:lnTo>
                      <a:pt x="128" y="86"/>
                    </a:lnTo>
                    <a:lnTo>
                      <a:pt x="129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3" y="84"/>
                    </a:lnTo>
                    <a:lnTo>
                      <a:pt x="120" y="89"/>
                    </a:lnTo>
                    <a:lnTo>
                      <a:pt x="115" y="92"/>
                    </a:lnTo>
                    <a:lnTo>
                      <a:pt x="109" y="93"/>
                    </a:lnTo>
                    <a:lnTo>
                      <a:pt x="109" y="93"/>
                    </a:lnTo>
                    <a:lnTo>
                      <a:pt x="104" y="92"/>
                    </a:lnTo>
                    <a:lnTo>
                      <a:pt x="99" y="89"/>
                    </a:lnTo>
                    <a:lnTo>
                      <a:pt x="99" y="89"/>
                    </a:lnTo>
                    <a:lnTo>
                      <a:pt x="98" y="87"/>
                    </a:lnTo>
                    <a:lnTo>
                      <a:pt x="97" y="82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7" y="53"/>
                    </a:lnTo>
                    <a:lnTo>
                      <a:pt x="98" y="16"/>
                    </a:lnTo>
                    <a:lnTo>
                      <a:pt x="129" y="16"/>
                    </a:lnTo>
                    <a:lnTo>
                      <a:pt x="12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5" name="Rectangle 65"/>
              <p:cNvSpPr>
                <a:spLocks noChangeArrowheads="1"/>
              </p:cNvSpPr>
              <p:nvPr/>
            </p:nvSpPr>
            <p:spPr bwMode="auto">
              <a:xfrm>
                <a:off x="3130" y="2640"/>
                <a:ext cx="6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,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6" name="Rectangle 66"/>
              <p:cNvSpPr>
                <a:spLocks noChangeArrowheads="1"/>
              </p:cNvSpPr>
              <p:nvPr/>
            </p:nvSpPr>
            <p:spPr bwMode="auto">
              <a:xfrm>
                <a:off x="3175" y="2640"/>
                <a:ext cx="89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p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7" name="Line 67"/>
              <p:cNvSpPr>
                <a:spLocks noChangeShapeType="1"/>
              </p:cNvSpPr>
              <p:nvPr/>
            </p:nvSpPr>
            <p:spPr bwMode="auto">
              <a:xfrm flipV="1">
                <a:off x="4607" y="2205"/>
                <a:ext cx="1" cy="340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8" name="Line 68"/>
              <p:cNvSpPr>
                <a:spLocks noChangeShapeType="1"/>
              </p:cNvSpPr>
              <p:nvPr/>
            </p:nvSpPr>
            <p:spPr bwMode="auto">
              <a:xfrm flipV="1">
                <a:off x="4857" y="2205"/>
                <a:ext cx="1" cy="340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9" name="Line 69"/>
              <p:cNvSpPr>
                <a:spLocks noChangeShapeType="1"/>
              </p:cNvSpPr>
              <p:nvPr/>
            </p:nvSpPr>
            <p:spPr bwMode="auto">
              <a:xfrm flipV="1">
                <a:off x="5103" y="2205"/>
                <a:ext cx="1" cy="340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0" name="Line 70"/>
              <p:cNvSpPr>
                <a:spLocks noChangeShapeType="1"/>
              </p:cNvSpPr>
              <p:nvPr/>
            </p:nvSpPr>
            <p:spPr bwMode="auto">
              <a:xfrm flipV="1">
                <a:off x="5430" y="2205"/>
                <a:ext cx="1" cy="164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1" name="Line 71"/>
              <p:cNvSpPr>
                <a:spLocks noChangeShapeType="1"/>
              </p:cNvSpPr>
              <p:nvPr/>
            </p:nvSpPr>
            <p:spPr bwMode="auto">
              <a:xfrm>
                <a:off x="4631" y="2306"/>
                <a:ext cx="193" cy="1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2" name="Freeform 72"/>
              <p:cNvSpPr>
                <a:spLocks/>
              </p:cNvSpPr>
              <p:nvPr/>
            </p:nvSpPr>
            <p:spPr bwMode="auto">
              <a:xfrm>
                <a:off x="4813" y="2294"/>
                <a:ext cx="45" cy="2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67" y="50"/>
                  </a:cxn>
                  <a:cxn ang="0">
                    <a:pos x="1" y="74"/>
                  </a:cxn>
                  <a:cxn ang="0">
                    <a:pos x="0" y="73"/>
                  </a:cxn>
                  <a:cxn ang="0">
                    <a:pos x="24" y="36"/>
                  </a:cxn>
                </a:cxnLst>
                <a:rect l="0" t="0" r="r" b="b"/>
                <a:pathLst>
                  <a:path w="136" h="74">
                    <a:moveTo>
                      <a:pt x="24" y="3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67" y="50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3" name="Freeform 73"/>
              <p:cNvSpPr>
                <a:spLocks/>
              </p:cNvSpPr>
              <p:nvPr/>
            </p:nvSpPr>
            <p:spPr bwMode="auto">
              <a:xfrm>
                <a:off x="4604" y="2293"/>
                <a:ext cx="38" cy="2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2" y="0"/>
                  </a:cxn>
                  <a:cxn ang="0">
                    <a:pos x="86" y="40"/>
                  </a:cxn>
                  <a:cxn ang="0">
                    <a:pos x="112" y="82"/>
                  </a:cxn>
                  <a:cxn ang="0">
                    <a:pos x="0" y="40"/>
                  </a:cxn>
                </a:cxnLst>
                <a:rect l="0" t="0" r="r" b="b"/>
                <a:pathLst>
                  <a:path w="112" h="82">
                    <a:moveTo>
                      <a:pt x="0" y="40"/>
                    </a:moveTo>
                    <a:lnTo>
                      <a:pt x="112" y="0"/>
                    </a:lnTo>
                    <a:lnTo>
                      <a:pt x="86" y="40"/>
                    </a:lnTo>
                    <a:lnTo>
                      <a:pt x="112" y="8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4" name="Line 74"/>
              <p:cNvSpPr>
                <a:spLocks noChangeShapeType="1"/>
              </p:cNvSpPr>
              <p:nvPr/>
            </p:nvSpPr>
            <p:spPr bwMode="auto">
              <a:xfrm>
                <a:off x="4877" y="2306"/>
                <a:ext cx="194" cy="1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5" name="Freeform 75"/>
              <p:cNvSpPr>
                <a:spLocks/>
              </p:cNvSpPr>
              <p:nvPr/>
            </p:nvSpPr>
            <p:spPr bwMode="auto">
              <a:xfrm>
                <a:off x="5059" y="2294"/>
                <a:ext cx="45" cy="2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67" y="50"/>
                  </a:cxn>
                  <a:cxn ang="0">
                    <a:pos x="1" y="74"/>
                  </a:cxn>
                  <a:cxn ang="0">
                    <a:pos x="0" y="73"/>
                  </a:cxn>
                  <a:cxn ang="0">
                    <a:pos x="24" y="36"/>
                  </a:cxn>
                </a:cxnLst>
                <a:rect l="0" t="0" r="r" b="b"/>
                <a:pathLst>
                  <a:path w="136" h="74">
                    <a:moveTo>
                      <a:pt x="24" y="3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67" y="50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6" name="Freeform 76"/>
              <p:cNvSpPr>
                <a:spLocks/>
              </p:cNvSpPr>
              <p:nvPr/>
            </p:nvSpPr>
            <p:spPr bwMode="auto">
              <a:xfrm>
                <a:off x="4851" y="2293"/>
                <a:ext cx="37" cy="2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2" y="0"/>
                  </a:cxn>
                  <a:cxn ang="0">
                    <a:pos x="86" y="40"/>
                  </a:cxn>
                  <a:cxn ang="0">
                    <a:pos x="112" y="82"/>
                  </a:cxn>
                  <a:cxn ang="0">
                    <a:pos x="0" y="40"/>
                  </a:cxn>
                </a:cxnLst>
                <a:rect l="0" t="0" r="r" b="b"/>
                <a:pathLst>
                  <a:path w="112" h="82">
                    <a:moveTo>
                      <a:pt x="0" y="40"/>
                    </a:moveTo>
                    <a:lnTo>
                      <a:pt x="112" y="0"/>
                    </a:lnTo>
                    <a:lnTo>
                      <a:pt x="86" y="40"/>
                    </a:lnTo>
                    <a:lnTo>
                      <a:pt x="112" y="8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>
                <a:off x="5130" y="2306"/>
                <a:ext cx="271" cy="1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8" name="Freeform 78"/>
              <p:cNvSpPr>
                <a:spLocks/>
              </p:cNvSpPr>
              <p:nvPr/>
            </p:nvSpPr>
            <p:spPr bwMode="auto">
              <a:xfrm>
                <a:off x="5390" y="2294"/>
                <a:ext cx="45" cy="2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67" y="50"/>
                  </a:cxn>
                  <a:cxn ang="0">
                    <a:pos x="1" y="74"/>
                  </a:cxn>
                  <a:cxn ang="0">
                    <a:pos x="0" y="73"/>
                  </a:cxn>
                  <a:cxn ang="0">
                    <a:pos x="24" y="36"/>
                  </a:cxn>
                </a:cxnLst>
                <a:rect l="0" t="0" r="r" b="b"/>
                <a:pathLst>
                  <a:path w="136" h="74">
                    <a:moveTo>
                      <a:pt x="24" y="3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67" y="50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9" name="Freeform 79"/>
              <p:cNvSpPr>
                <a:spLocks/>
              </p:cNvSpPr>
              <p:nvPr/>
            </p:nvSpPr>
            <p:spPr bwMode="auto">
              <a:xfrm>
                <a:off x="5103" y="2293"/>
                <a:ext cx="37" cy="2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1" y="0"/>
                  </a:cxn>
                  <a:cxn ang="0">
                    <a:pos x="86" y="40"/>
                  </a:cxn>
                  <a:cxn ang="0">
                    <a:pos x="111" y="82"/>
                  </a:cxn>
                  <a:cxn ang="0">
                    <a:pos x="0" y="40"/>
                  </a:cxn>
                </a:cxnLst>
                <a:rect l="0" t="0" r="r" b="b"/>
                <a:pathLst>
                  <a:path w="111" h="82">
                    <a:moveTo>
                      <a:pt x="0" y="40"/>
                    </a:moveTo>
                    <a:lnTo>
                      <a:pt x="111" y="0"/>
                    </a:lnTo>
                    <a:lnTo>
                      <a:pt x="86" y="40"/>
                    </a:lnTo>
                    <a:lnTo>
                      <a:pt x="111" y="8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00" name="Rectangle 80"/>
              <p:cNvSpPr>
                <a:spLocks noChangeArrowheads="1"/>
              </p:cNvSpPr>
              <p:nvPr/>
            </p:nvSpPr>
            <p:spPr bwMode="auto">
              <a:xfrm>
                <a:off x="4666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5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1" name="Rectangle 81"/>
              <p:cNvSpPr>
                <a:spLocks noChangeArrowheads="1"/>
              </p:cNvSpPr>
              <p:nvPr/>
            </p:nvSpPr>
            <p:spPr bwMode="auto">
              <a:xfrm>
                <a:off x="4700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2" name="Rectangle 82"/>
              <p:cNvSpPr>
                <a:spLocks noChangeArrowheads="1"/>
              </p:cNvSpPr>
              <p:nvPr/>
            </p:nvSpPr>
            <p:spPr bwMode="auto">
              <a:xfrm>
                <a:off x="4734" y="2228"/>
                <a:ext cx="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3" name="Rectangle 83"/>
              <p:cNvSpPr>
                <a:spLocks noChangeArrowheads="1"/>
              </p:cNvSpPr>
              <p:nvPr/>
            </p:nvSpPr>
            <p:spPr bwMode="auto">
              <a:xfrm>
                <a:off x="4763" y="2228"/>
                <a:ext cx="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4" name="Rectangle 84"/>
              <p:cNvSpPr>
                <a:spLocks noChangeArrowheads="1"/>
              </p:cNvSpPr>
              <p:nvPr/>
            </p:nvSpPr>
            <p:spPr bwMode="auto">
              <a:xfrm>
                <a:off x="4892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5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5" name="Rectangle 85"/>
              <p:cNvSpPr>
                <a:spLocks noChangeArrowheads="1"/>
              </p:cNvSpPr>
              <p:nvPr/>
            </p:nvSpPr>
            <p:spPr bwMode="auto">
              <a:xfrm>
                <a:off x="4926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6" name="Rectangle 86"/>
              <p:cNvSpPr>
                <a:spLocks noChangeArrowheads="1"/>
              </p:cNvSpPr>
              <p:nvPr/>
            </p:nvSpPr>
            <p:spPr bwMode="auto">
              <a:xfrm>
                <a:off x="4959" y="2228"/>
                <a:ext cx="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7" name="Rectangle 87"/>
              <p:cNvSpPr>
                <a:spLocks noChangeArrowheads="1"/>
              </p:cNvSpPr>
              <p:nvPr/>
            </p:nvSpPr>
            <p:spPr bwMode="auto">
              <a:xfrm>
                <a:off x="4989" y="2228"/>
                <a:ext cx="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8" name="Rectangle 88"/>
              <p:cNvSpPr>
                <a:spLocks noChangeArrowheads="1"/>
              </p:cNvSpPr>
              <p:nvPr/>
            </p:nvSpPr>
            <p:spPr bwMode="auto">
              <a:xfrm>
                <a:off x="5191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6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9" name="Rectangle 89"/>
              <p:cNvSpPr>
                <a:spLocks noChangeArrowheads="1"/>
              </p:cNvSpPr>
              <p:nvPr/>
            </p:nvSpPr>
            <p:spPr bwMode="auto">
              <a:xfrm>
                <a:off x="5224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10" name="Rectangle 90"/>
              <p:cNvSpPr>
                <a:spLocks noChangeArrowheads="1"/>
              </p:cNvSpPr>
              <p:nvPr/>
            </p:nvSpPr>
            <p:spPr bwMode="auto">
              <a:xfrm>
                <a:off x="5258" y="2228"/>
                <a:ext cx="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11" name="Rectangle 91"/>
              <p:cNvSpPr>
                <a:spLocks noChangeArrowheads="1"/>
              </p:cNvSpPr>
              <p:nvPr/>
            </p:nvSpPr>
            <p:spPr bwMode="auto">
              <a:xfrm>
                <a:off x="5288" y="2228"/>
                <a:ext cx="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8572528" y="4071942"/>
              <a:ext cx="7143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8715404" y="4071942"/>
              <a:ext cx="7143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429652" y="4714884"/>
              <a:ext cx="5629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MRPC</a:t>
              </a:r>
              <a:endParaRPr lang="zh-CN" altLang="en-US" sz="1000" dirty="0"/>
            </a:p>
          </p:txBody>
        </p:sp>
        <p:sp>
          <p:nvSpPr>
            <p:cNvPr id="108" name="Left Brace 6"/>
            <p:cNvSpPr/>
            <p:nvPr/>
          </p:nvSpPr>
          <p:spPr bwMode="auto">
            <a:xfrm rot="16200000">
              <a:off x="5942818" y="4272760"/>
              <a:ext cx="330199" cy="164307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pic>
        <p:nvPicPr>
          <p:cNvPr id="3" name="图片 2" descr="PMT时间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5286380" cy="2428892"/>
          </a:xfrm>
          <a:prstGeom prst="rect">
            <a:avLst/>
          </a:prstGeom>
        </p:spPr>
      </p:pic>
      <p:pic>
        <p:nvPicPr>
          <p:cNvPr id="4" name="图片 3" descr="PM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708725" cy="2577788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rot="10800000">
            <a:off x="2143108" y="2357430"/>
            <a:ext cx="357190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57422" y="3571876"/>
            <a:ext cx="5755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Time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3643314"/>
            <a:ext cx="5755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Time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500306"/>
            <a:ext cx="593432" cy="276999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Count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786710" y="1428736"/>
            <a:ext cx="1000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            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1643050"/>
            <a:ext cx="1000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1400" dirty="0" smtClean="0"/>
          </a:p>
          <a:p>
            <a:endParaRPr lang="zh-CN" altLang="en-US" sz="1400" dirty="0"/>
          </a:p>
        </p:txBody>
      </p:sp>
      <p:pic>
        <p:nvPicPr>
          <p:cNvPr id="12" name="图片 11" descr="nice140806.jpg"/>
          <p:cNvPicPr/>
          <p:nvPr/>
        </p:nvPicPr>
        <p:blipFill>
          <a:blip r:embed="rId4"/>
          <a:srcRect l="7352" r="7353"/>
          <a:stretch>
            <a:fillRect/>
          </a:stretch>
        </p:blipFill>
        <p:spPr>
          <a:xfrm>
            <a:off x="214282" y="3929066"/>
            <a:ext cx="4143404" cy="2357454"/>
          </a:xfrm>
          <a:prstGeom prst="rect">
            <a:avLst/>
          </a:prstGeom>
        </p:spPr>
      </p:pic>
      <p:pic>
        <p:nvPicPr>
          <p:cNvPr id="13" name="图片 12" descr="nice5936.jpg"/>
          <p:cNvPicPr/>
          <p:nvPr/>
        </p:nvPicPr>
        <p:blipFill>
          <a:blip r:embed="rId5"/>
          <a:srcRect l="7246" r="5797"/>
          <a:stretch>
            <a:fillRect/>
          </a:stretch>
        </p:blipFill>
        <p:spPr>
          <a:xfrm>
            <a:off x="4572000" y="3929066"/>
            <a:ext cx="4286280" cy="24288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7290" y="27860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ym typeface="Symbol"/>
              </a:rPr>
              <a:t>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17859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P</a:t>
            </a:r>
            <a:endParaRPr lang="zh-CN" alt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3668" y="265849"/>
            <a:ext cx="6104198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Signal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selection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62" y="285728"/>
            <a:ext cx="6362247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Time resolution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14546" y="1000108"/>
            <a:ext cx="4071966" cy="3000396"/>
            <a:chOff x="285720" y="1357298"/>
            <a:chExt cx="4214842" cy="3143272"/>
          </a:xfrm>
        </p:grpSpPr>
        <p:pic>
          <p:nvPicPr>
            <p:cNvPr id="3" name="图片 2" descr="final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1357298"/>
              <a:ext cx="4214842" cy="31432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43240" y="1643050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              </a:t>
              </a:r>
              <a:endParaRPr lang="zh-CN" altLang="en-US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4000504"/>
            <a:ext cx="8429684" cy="18573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Difference between time of  two MRPC: </a:t>
            </a:r>
            <a:r>
              <a:rPr lang="en-US" sz="1800" dirty="0" err="1" smtClean="0"/>
              <a:t>Δt</a:t>
            </a:r>
            <a:r>
              <a:rPr lang="en-US" sz="1800" dirty="0" smtClean="0"/>
              <a:t> = t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– t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= 52ps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σ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= </a:t>
            </a:r>
            <a:r>
              <a:rPr lang="en-US" sz="1800" dirty="0" err="1" smtClean="0"/>
              <a:t>Δt</a:t>
            </a:r>
            <a:r>
              <a:rPr lang="en-US" sz="1800" dirty="0" smtClean="0"/>
              <a:t>/√2 = </a:t>
            </a:r>
            <a:r>
              <a:rPr lang="en-US" sz="1800" dirty="0" smtClean="0">
                <a:solidFill>
                  <a:srgbClr val="FF0000"/>
                </a:solidFill>
              </a:rPr>
              <a:t>37 </a:t>
            </a:r>
            <a:r>
              <a:rPr lang="en-US" sz="1800" dirty="0" err="1" smtClean="0">
                <a:solidFill>
                  <a:srgbClr val="FF0000"/>
                </a:solidFill>
              </a:rPr>
              <a:t>ps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 protons are used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Used a “Leading Edge Discriminator technique” in software from waveform, slewing  correction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Wings </a:t>
            </a:r>
            <a:r>
              <a:rPr lang="en-US" sz="1800" dirty="0" err="1" smtClean="0">
                <a:solidFill>
                  <a:srgbClr val="000000"/>
                </a:solidFill>
              </a:rPr>
              <a:t>manily</a:t>
            </a:r>
            <a:r>
              <a:rPr lang="en-US" sz="1800" dirty="0" smtClean="0">
                <a:solidFill>
                  <a:srgbClr val="000000"/>
                </a:solidFill>
              </a:rPr>
              <a:t> due to jitter of waveform digitizer, low electric field, noise or analysis method.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We believe best result is 20 </a:t>
            </a:r>
            <a:r>
              <a:rPr lang="en-US" sz="1800" dirty="0" err="1" smtClean="0">
                <a:solidFill>
                  <a:srgbClr val="FF0000"/>
                </a:solidFill>
              </a:rPr>
              <a:t>ps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28662" y="285728"/>
            <a:ext cx="6362247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Next to 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00034" y="1142984"/>
            <a:ext cx="8104984" cy="478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Detailed calibration of DT5742 (DRS4)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Improve analysis method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Improve connect between MRPC and fast amplifier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Propose R&amp;D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NSFC key project (</a:t>
            </a:r>
            <a:r>
              <a:rPr lang="en-US" altLang="zh-CN" sz="2400" b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collaborate with CCNU, USTC) 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　　</a:t>
            </a:r>
            <a:endParaRPr lang="en-US" altLang="zh-CN" sz="24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15040" cy="72547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Particle rate entering MRPC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3438" y="2500306"/>
            <a:ext cx="4286312" cy="2286016"/>
          </a:xfrm>
        </p:spPr>
        <p:txBody>
          <a:bodyPr/>
          <a:lstStyle/>
          <a:p>
            <a:r>
              <a:rPr lang="en-US" sz="2400" dirty="0" smtClean="0"/>
              <a:t>Dominant by photon in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sz="2400" dirty="0" smtClean="0">
                <a:latin typeface="Times New Roman"/>
                <a:cs typeface="Times New Roman"/>
              </a:rPr>
              <a:t> : 250kHz/cm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e: 5kHz/cm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n: 3kHz/cm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endParaRPr lang="en-US" sz="2400" baseline="30000" dirty="0"/>
          </a:p>
        </p:txBody>
      </p:sp>
      <p:pic>
        <p:nvPicPr>
          <p:cNvPr id="7" name="Picture 2" descr="D:\Dropbox\tmp\fluxR_MRPC_fr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4608306" cy="3571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4876" y="1857364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Particle rate in front of MRPC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858048" cy="72547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Energy of Photon, electron and neutron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F:\工作\JLab\本底计数率\background_solid_CLEO_SIDIS_3he_Eklog_mrp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4976826" cy="4776417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8" y="2428868"/>
            <a:ext cx="2928958" cy="2286016"/>
          </a:xfrm>
        </p:spPr>
        <p:txBody>
          <a:bodyPr/>
          <a:lstStyle/>
          <a:p>
            <a:r>
              <a:rPr lang="en-US" sz="2400" dirty="0" smtClean="0"/>
              <a:t>Energy range</a:t>
            </a:r>
          </a:p>
          <a:p>
            <a:r>
              <a:rPr lang="en-US" sz="2400" dirty="0" smtClean="0"/>
              <a:t> </a:t>
            </a:r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sz="2400" dirty="0" smtClean="0">
                <a:latin typeface="Times New Roman"/>
                <a:cs typeface="Times New Roman"/>
              </a:rPr>
              <a:t> : 10</a:t>
            </a:r>
            <a:r>
              <a:rPr lang="en-US" sz="2400" baseline="30000" dirty="0" smtClean="0">
                <a:latin typeface="Times New Roman"/>
                <a:cs typeface="Times New Roman"/>
              </a:rPr>
              <a:t>-5 </a:t>
            </a:r>
            <a:r>
              <a:rPr lang="en-US" sz="2400" dirty="0" smtClean="0">
                <a:latin typeface="Times New Roman"/>
                <a:cs typeface="Times New Roman"/>
              </a:rPr>
              <a:t>– 10GeV</a:t>
            </a:r>
            <a:endParaRPr lang="en-US" sz="2400" baseline="300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e:  10</a:t>
            </a:r>
            <a:r>
              <a:rPr lang="en-US" sz="2400" baseline="30000" dirty="0" smtClean="0">
                <a:latin typeface="Times New Roman"/>
                <a:cs typeface="Times New Roman"/>
              </a:rPr>
              <a:t>-6</a:t>
            </a:r>
            <a:r>
              <a:rPr lang="en-US" sz="2400" dirty="0" smtClean="0">
                <a:latin typeface="Times New Roman"/>
                <a:cs typeface="Times New Roman"/>
              </a:rPr>
              <a:t> – 10GeV</a:t>
            </a:r>
            <a:endParaRPr lang="en-US" sz="2400" baseline="300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n:  10</a:t>
            </a:r>
            <a:r>
              <a:rPr lang="en-US" sz="2400" baseline="30000" dirty="0" smtClean="0">
                <a:latin typeface="Times New Roman"/>
                <a:cs typeface="Times New Roman"/>
              </a:rPr>
              <a:t>-6</a:t>
            </a:r>
            <a:r>
              <a:rPr lang="en-US" sz="2400" dirty="0" smtClean="0">
                <a:latin typeface="Times New Roman"/>
                <a:cs typeface="Times New Roman"/>
              </a:rPr>
              <a:t> – 1GeV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2714644" cy="35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858048" cy="72547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Particle rate detected by MRPC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D:\Dropbox\tmp\fluxR_MRPC_fr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608306" cy="35719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4348" y="4714884"/>
            <a:ext cx="3071834" cy="1571636"/>
          </a:xfrm>
        </p:spPr>
        <p:txBody>
          <a:bodyPr/>
          <a:lstStyle/>
          <a:p>
            <a:r>
              <a:rPr lang="en-US" sz="2000" dirty="0" smtClean="0"/>
              <a:t>Detected particle rate </a:t>
            </a:r>
          </a:p>
          <a:p>
            <a:r>
              <a:rPr lang="en-US" sz="2000" dirty="0" smtClean="0"/>
              <a:t> </a:t>
            </a:r>
            <a:r>
              <a:rPr lang="el-GR" sz="2000" dirty="0" smtClean="0"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latin typeface="Times New Roman"/>
                <a:cs typeface="Times New Roman"/>
              </a:rPr>
              <a:t> : 12.5kHz/cm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e:  5kHz/cm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n:  0.05kHz/cm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8" y="271462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>
                <a:latin typeface="Times New Roman"/>
                <a:cs typeface="Times New Roman"/>
              </a:rPr>
              <a:t>γ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32861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178592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e</a:t>
            </a:r>
            <a:endParaRPr lang="zh-CN" altLang="en-US" dirty="0"/>
          </a:p>
        </p:txBody>
      </p:sp>
      <p:sp>
        <p:nvSpPr>
          <p:cNvPr id="12" name="右大括号 11"/>
          <p:cNvSpPr/>
          <p:nvPr/>
        </p:nvSpPr>
        <p:spPr>
          <a:xfrm>
            <a:off x="3286116" y="5214950"/>
            <a:ext cx="428628" cy="92869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857620" y="5500702"/>
            <a:ext cx="21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Total: 18kHz/cm</a:t>
            </a:r>
            <a:r>
              <a:rPr lang="en-US" altLang="zh-CN" sz="2000" baseline="30000" dirty="0" smtClean="0">
                <a:solidFill>
                  <a:srgbClr val="0000FF"/>
                </a:solidFill>
              </a:rPr>
              <a:t>2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71600" y="214290"/>
            <a:ext cx="6048672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Main requirements for 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>
          <a:xfrm>
            <a:off x="642910" y="1428736"/>
            <a:ext cx="7143800" cy="23574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MRPC is developed for the TOF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Requirements for TOF: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 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/k separation up to </a:t>
            </a:r>
            <a:r>
              <a:rPr lang="en-US" altLang="zh-CN" sz="2400" kern="0" dirty="0" smtClean="0">
                <a:solidFill>
                  <a:srgbClr val="000000"/>
                </a:solidFill>
                <a:latin typeface="+mn-lt"/>
                <a:ea typeface="+mn-ea"/>
                <a:sym typeface="Symbol"/>
              </a:rPr>
              <a:t>7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GeV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/c &amp; 3 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Time resolution &lt; </a:t>
            </a:r>
            <a:r>
              <a:rPr lang="en-US" altLang="zh-CN" sz="2400" kern="0" dirty="0" smtClean="0">
                <a:solidFill>
                  <a:srgbClr val="000000"/>
                </a:solidFill>
                <a:latin typeface="+mn-lt"/>
                <a:ea typeface="+mn-ea"/>
                <a:sym typeface="Symbol"/>
              </a:rPr>
              <a:t>20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ps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Symbol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Rate capability : 18kHz/cm²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8215313" y="6356350"/>
            <a:ext cx="469900" cy="363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857224" y="4286256"/>
            <a:ext cx="7286676" cy="7143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big challenge of MRPC-TOF!!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57224" y="214290"/>
            <a:ext cx="6048672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High rate,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 high time precision TOF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r="3080"/>
          <a:stretch>
            <a:fillRect/>
          </a:stretch>
        </p:blipFill>
        <p:spPr bwMode="auto">
          <a:xfrm>
            <a:off x="500034" y="1285860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8750" t="25000" r="18750" b="14285"/>
          <a:stretch>
            <a:fillRect/>
          </a:stretch>
        </p:blipFill>
        <p:spPr bwMode="auto">
          <a:xfrm>
            <a:off x="214282" y="2000240"/>
            <a:ext cx="1643042" cy="99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l="18750" t="25000" r="18750" b="14285"/>
          <a:stretch>
            <a:fillRect/>
          </a:stretch>
        </p:blipFill>
        <p:spPr bwMode="auto">
          <a:xfrm>
            <a:off x="285720" y="4786322"/>
            <a:ext cx="1643042" cy="99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5" name="内容占位符 9" descr="光影魔术手拼图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5137" y="1401803"/>
            <a:ext cx="5643602" cy="35273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9451" y="4973703"/>
            <a:ext cx="1928826" cy="1143008"/>
            <a:chOff x="534441" y="1338048"/>
            <a:chExt cx="2121693" cy="1854627"/>
          </a:xfrm>
          <a:solidFill>
            <a:srgbClr val="0066FF"/>
          </a:solidFill>
        </p:grpSpPr>
        <p:sp>
          <p:nvSpPr>
            <p:cNvPr id="7" name="右箭头 6"/>
            <p:cNvSpPr/>
            <p:nvPr/>
          </p:nvSpPr>
          <p:spPr>
            <a:xfrm>
              <a:off x="534441" y="1338048"/>
              <a:ext cx="2121693" cy="1854627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右箭头 4"/>
            <p:cNvSpPr/>
            <p:nvPr/>
          </p:nvSpPr>
          <p:spPr>
            <a:xfrm>
              <a:off x="534441" y="1616242"/>
              <a:ext cx="1564748" cy="1298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Continuous melting</a:t>
              </a:r>
              <a:endParaRPr lang="zh-CN" altLang="en-US" sz="1800" b="1" kern="1200" dirty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08277" y="4973703"/>
            <a:ext cx="1784591" cy="1143007"/>
            <a:chOff x="3149299" y="1338048"/>
            <a:chExt cx="2121693" cy="1854627"/>
          </a:xfrm>
          <a:solidFill>
            <a:srgbClr val="0066FF"/>
          </a:solidFill>
        </p:grpSpPr>
        <p:sp>
          <p:nvSpPr>
            <p:cNvPr id="10" name="右箭头 9"/>
            <p:cNvSpPr/>
            <p:nvPr/>
          </p:nvSpPr>
          <p:spPr>
            <a:xfrm>
              <a:off x="3149299" y="1338048"/>
              <a:ext cx="2121693" cy="1854627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右箭头 6"/>
            <p:cNvSpPr/>
            <p:nvPr/>
          </p:nvSpPr>
          <p:spPr>
            <a:xfrm>
              <a:off x="3393548" y="1616242"/>
              <a:ext cx="1440699" cy="1298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800" b="1" kern="1200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Continuous pouring</a:t>
              </a:r>
              <a:endParaRPr lang="zh-CN" altLang="en-US" sz="1800" b="1" kern="1200" dirty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65601" y="4902265"/>
            <a:ext cx="2000296" cy="1357322"/>
            <a:chOff x="6103887" y="1338048"/>
            <a:chExt cx="2121693" cy="1854627"/>
          </a:xfrm>
          <a:solidFill>
            <a:srgbClr val="0066FF"/>
          </a:solidFill>
        </p:grpSpPr>
        <p:sp>
          <p:nvSpPr>
            <p:cNvPr id="13" name="右箭头 12"/>
            <p:cNvSpPr/>
            <p:nvPr/>
          </p:nvSpPr>
          <p:spPr>
            <a:xfrm>
              <a:off x="6103887" y="1338048"/>
              <a:ext cx="2121693" cy="1854627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右箭头 8"/>
            <p:cNvSpPr/>
            <p:nvPr/>
          </p:nvSpPr>
          <p:spPr>
            <a:xfrm>
              <a:off x="6179662" y="1675254"/>
              <a:ext cx="1363945" cy="11802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800" b="1" kern="1200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Continuous annealing</a:t>
              </a:r>
              <a:endParaRPr lang="zh-CN" altLang="en-US" sz="1800" b="1" kern="1200" dirty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15" name="Picture 2" descr="F:\工作\CBM合作\玻璃测试\玻璃批量生产\IMG_3130.JPG"/>
          <p:cNvPicPr>
            <a:picLocks noChangeAspect="1" noChangeArrowheads="1"/>
          </p:cNvPicPr>
          <p:nvPr/>
        </p:nvPicPr>
        <p:blipFill>
          <a:blip r:embed="rId3"/>
          <a:srcRect t="5789"/>
          <a:stretch>
            <a:fillRect/>
          </a:stretch>
        </p:blipFill>
        <p:spPr bwMode="auto">
          <a:xfrm>
            <a:off x="5808739" y="2132856"/>
            <a:ext cx="3357586" cy="2347694"/>
          </a:xfrm>
          <a:prstGeom prst="rect">
            <a:avLst/>
          </a:prstGeom>
          <a:noFill/>
        </p:spPr>
      </p:pic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971600" y="303532"/>
            <a:ext cx="612068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Glass mass production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4570466"/>
            <a:ext cx="265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The roughcast  of glass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52747"/>
              </p:ext>
            </p:extLst>
          </p:nvPr>
        </p:nvGraphicFramePr>
        <p:xfrm>
          <a:off x="571472" y="1357298"/>
          <a:ext cx="4071966" cy="378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Item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dimension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Honeycomb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90×265×7.5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Outer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PCB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120×298×0.6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Middle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PCB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120×298×1.2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Middle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PCB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120×328×1.2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Strip length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268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Strip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width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Mylar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90×268×0.25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Glass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80×258×0.5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Carbon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72×250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gap width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0.104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Number of gas gap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71599" y="260648"/>
            <a:ext cx="5867979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Structure of high time MRPC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18750" t="25000" r="18750" b="14285"/>
          <a:stretch>
            <a:fillRect/>
          </a:stretch>
        </p:blipFill>
        <p:spPr bwMode="auto">
          <a:xfrm>
            <a:off x="4672821" y="1214422"/>
            <a:ext cx="447117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" name="组合 112"/>
          <p:cNvGrpSpPr/>
          <p:nvPr/>
        </p:nvGrpSpPr>
        <p:grpSpPr>
          <a:xfrm>
            <a:off x="5500694" y="3929066"/>
            <a:ext cx="2786082" cy="2500330"/>
            <a:chOff x="9061240" y="181823"/>
            <a:chExt cx="3048000" cy="2709098"/>
          </a:xfrm>
        </p:grpSpPr>
        <p:sp>
          <p:nvSpPr>
            <p:cNvPr id="114" name="矩形 113"/>
            <p:cNvSpPr/>
            <p:nvPr/>
          </p:nvSpPr>
          <p:spPr>
            <a:xfrm>
              <a:off x="9087479" y="319181"/>
              <a:ext cx="710697" cy="117683"/>
            </a:xfrm>
            <a:prstGeom prst="rect">
              <a:avLst/>
            </a:prstGeom>
            <a:pattFill prst="sphere">
              <a:fgClr>
                <a:srgbClr val="FFC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cxnSp>
          <p:nvCxnSpPr>
            <p:cNvPr id="115" name="直接箭头连接符 114"/>
            <p:cNvCxnSpPr/>
            <p:nvPr/>
          </p:nvCxnSpPr>
          <p:spPr>
            <a:xfrm>
              <a:off x="10018637" y="377049"/>
              <a:ext cx="5073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16" name="文本框 114"/>
            <p:cNvSpPr txBox="1"/>
            <p:nvPr/>
          </p:nvSpPr>
          <p:spPr>
            <a:xfrm>
              <a:off x="10525993" y="181823"/>
              <a:ext cx="1583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Honey comb plate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7" name="直接箭头连接符 116"/>
            <p:cNvCxnSpPr/>
            <p:nvPr/>
          </p:nvCxnSpPr>
          <p:spPr>
            <a:xfrm>
              <a:off x="10018637" y="1054970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18" name="文本框 116"/>
            <p:cNvSpPr txBox="1"/>
            <p:nvPr/>
          </p:nvSpPr>
          <p:spPr>
            <a:xfrm>
              <a:off x="10602193" y="874796"/>
              <a:ext cx="1392024" cy="26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PCB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9" name="直接箭头连接符 118"/>
            <p:cNvCxnSpPr/>
            <p:nvPr/>
          </p:nvCxnSpPr>
          <p:spPr>
            <a:xfrm>
              <a:off x="10018637" y="1531703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20" name="文本框 118"/>
            <p:cNvSpPr txBox="1"/>
            <p:nvPr/>
          </p:nvSpPr>
          <p:spPr>
            <a:xfrm>
              <a:off x="10602193" y="1357987"/>
              <a:ext cx="87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Mylar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1" name="直接箭头连接符 120"/>
            <p:cNvCxnSpPr/>
            <p:nvPr/>
          </p:nvCxnSpPr>
          <p:spPr>
            <a:xfrm>
              <a:off x="10018637" y="2016386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22" name="文本框 120"/>
            <p:cNvSpPr txBox="1"/>
            <p:nvPr/>
          </p:nvSpPr>
          <p:spPr>
            <a:xfrm>
              <a:off x="10602193" y="1845027"/>
              <a:ext cx="1392024" cy="26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Carbon electrode</a:t>
              </a:r>
            </a:p>
          </p:txBody>
        </p:sp>
        <p:cxnSp>
          <p:nvCxnSpPr>
            <p:cNvPr id="123" name="直接箭头连接符 122"/>
            <p:cNvCxnSpPr/>
            <p:nvPr/>
          </p:nvCxnSpPr>
          <p:spPr>
            <a:xfrm>
              <a:off x="10018637" y="2703479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24" name="文本框 139"/>
            <p:cNvSpPr txBox="1"/>
            <p:nvPr/>
          </p:nvSpPr>
          <p:spPr>
            <a:xfrm>
              <a:off x="10623340" y="2521589"/>
              <a:ext cx="13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Glass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9065104" y="1048097"/>
              <a:ext cx="794463" cy="32626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9065737" y="1495953"/>
              <a:ext cx="774779" cy="45535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cxnSp>
          <p:nvCxnSpPr>
            <p:cNvPr id="127" name="直接连接符 126"/>
            <p:cNvCxnSpPr/>
            <p:nvPr/>
          </p:nvCxnSpPr>
          <p:spPr>
            <a:xfrm>
              <a:off x="9065104" y="2014637"/>
              <a:ext cx="77117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8" name="矩形 127"/>
            <p:cNvSpPr/>
            <p:nvPr/>
          </p:nvSpPr>
          <p:spPr>
            <a:xfrm flipV="1">
              <a:off x="9061240" y="2687644"/>
              <a:ext cx="798326" cy="3722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357298"/>
            <a:ext cx="3226268" cy="219487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72000" y="1000108"/>
            <a:ext cx="3772213" cy="2190413"/>
            <a:chOff x="4574270" y="1857796"/>
            <a:chExt cx="3772213" cy="2190413"/>
          </a:xfrm>
        </p:grpSpPr>
        <p:pic>
          <p:nvPicPr>
            <p:cNvPr id="5" name="图片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70" y="1857796"/>
              <a:ext cx="3599815" cy="2159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6007141" y="3648099"/>
              <a:ext cx="2339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itchFamily="18" charset="0"/>
                  <a:ea typeface="华文隶书" panose="02010800040101010101" pitchFamily="2" charset="-122"/>
                  <a:cs typeface="Times New Roman" pitchFamily="18" charset="0"/>
                </a:rPr>
                <a:t>Fast amplifier</a:t>
              </a:r>
              <a:endParaRPr lang="zh-CN" altLang="en-US" sz="2000" dirty="0">
                <a:latin typeface="Times New Roman" pitchFamily="18" charset="0"/>
                <a:ea typeface="华文隶书" panose="02010800040101010101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0034" y="4071942"/>
            <a:ext cx="5517127" cy="2159635"/>
            <a:chOff x="1198321" y="4235145"/>
            <a:chExt cx="5517127" cy="2159635"/>
          </a:xfrm>
        </p:grpSpPr>
        <p:pic>
          <p:nvPicPr>
            <p:cNvPr id="8" name="图片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" t="6533" r="3167" b="7750"/>
            <a:stretch/>
          </p:blipFill>
          <p:spPr bwMode="auto">
            <a:xfrm>
              <a:off x="2395543" y="4235145"/>
              <a:ext cx="4319905" cy="21596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98321" y="5663905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Waveform Digitizer</a:t>
              </a:r>
            </a:p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DT5742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71600" y="260648"/>
            <a:ext cx="5832648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Test equipment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364331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Gas box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9" y="4429132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DRS4-V5 chip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16 channels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12bit 5GS/s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dirty="0" smtClean="0"/>
              <a:t> 5 points for leading edge  of MRPC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45166</TotalTime>
  <Words>512</Words>
  <Application>Microsoft Office PowerPoint</Application>
  <PresentationFormat>全屏显示(4:3)</PresentationFormat>
  <Paragraphs>186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Equation</vt:lpstr>
      <vt:lpstr>PowerPoint 演示文稿</vt:lpstr>
      <vt:lpstr>Particle rate entering MRPC</vt:lpstr>
      <vt:lpstr>Energy of Photon, electron and neutron</vt:lpstr>
      <vt:lpstr>Particle rate detected by MRPC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wangyi</cp:lastModifiedBy>
  <cp:revision>1244</cp:revision>
  <dcterms:created xsi:type="dcterms:W3CDTF">2010-09-03T00:52:09Z</dcterms:created>
  <dcterms:modified xsi:type="dcterms:W3CDTF">2016-12-03T13:10:21Z</dcterms:modified>
</cp:coreProperties>
</file>