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93" r:id="rId3"/>
    <p:sldId id="294" r:id="rId4"/>
    <p:sldId id="295" r:id="rId5"/>
    <p:sldId id="296" r:id="rId6"/>
    <p:sldId id="287" r:id="rId7"/>
    <p:sldId id="281" r:id="rId8"/>
    <p:sldId id="286" r:id="rId9"/>
    <p:sldId id="291" r:id="rId10"/>
    <p:sldId id="292" r:id="rId11"/>
    <p:sldId id="298" r:id="rId12"/>
    <p:sldId id="299" r:id="rId13"/>
    <p:sldId id="300" r:id="rId14"/>
    <p:sldId id="289" r:id="rId15"/>
  </p:sldIdLst>
  <p:sldSz cx="12192000" cy="6858000"/>
  <p:notesSz cx="6858000" cy="9144000"/>
  <p:embeddedFontLst>
    <p:embeddedFont>
      <p:font typeface="Calibri Light" pitchFamily="34" charset="0"/>
      <p:regular r:id="rId17"/>
      <p:italic r:id="rId18"/>
    </p:embeddedFon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等线" charset="-122"/>
      <p:regular r:id="rId23"/>
      <p:bold r:id="rId24"/>
    </p:embeddedFont>
    <p:embeddedFont>
      <p:font typeface="Times" pitchFamily="18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954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74245-C4D2-4BD1-B951-46D7FBB6C214}" type="datetimeFigureOut">
              <a:rPr lang="en-US" smtClean="0"/>
              <a:pPr/>
              <a:t>12/2/2016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82CF25-F747-41DE-B650-2432F1B2DB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9263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2CF25-F747-41DE-B650-2432F1B2DB8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2CF25-F747-41DE-B650-2432F1B2DB8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9AAE7-34CB-49F2-BBD8-6C038EF9ECE3}" type="datetime1">
              <a:rPr lang="en-US" smtClean="0"/>
              <a:pPr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ACAD-9C10-4FF4-99D2-D9531319E8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6643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54157-6169-470E-A344-552765C07EA9}" type="datetime1">
              <a:rPr lang="en-US" smtClean="0"/>
              <a:pPr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ACAD-9C10-4FF4-99D2-D9531319E8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4994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BBDC1-5843-47FF-80AE-F7CCB175BCB4}" type="datetime1">
              <a:rPr lang="en-US" smtClean="0"/>
              <a:pPr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ACAD-9C10-4FF4-99D2-D9531319E8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9208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075A6-7F88-46B3-8DA7-3C2DC224BFC9}" type="datetime1">
              <a:rPr lang="en-US" smtClean="0"/>
              <a:pPr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ACAD-9C10-4FF4-99D2-D9531319E8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10702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E4D10-7AFE-4A3D-94A6-7DF40720DB82}" type="datetime1">
              <a:rPr lang="en-US" smtClean="0"/>
              <a:pPr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ACAD-9C10-4FF4-99D2-D9531319E8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1752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22501-1F54-4BBB-90C1-B97679201D13}" type="datetime1">
              <a:rPr lang="en-US" smtClean="0"/>
              <a:pPr/>
              <a:t>12/2/2016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ACAD-9C10-4FF4-99D2-D9531319E8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8018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7A8B9-3CCA-4B27-929D-F48CED99E718}" type="datetime1">
              <a:rPr lang="en-US" smtClean="0"/>
              <a:pPr/>
              <a:t>12/2/2016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ACAD-9C10-4FF4-99D2-D9531319E8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7720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97510-A4B2-4744-9A2C-782C1C577B67}" type="datetime1">
              <a:rPr lang="en-US" smtClean="0"/>
              <a:pPr/>
              <a:t>12/2/2016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ACAD-9C10-4FF4-99D2-D9531319E8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9405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0703B-8736-409D-885A-93203E9B5BE2}" type="datetime1">
              <a:rPr lang="en-US" smtClean="0"/>
              <a:pPr/>
              <a:t>12/2/2016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ACAD-9C10-4FF4-99D2-D9531319E8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2089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3993-DF49-4875-AD44-8B717033F320}" type="datetime1">
              <a:rPr lang="en-US" smtClean="0"/>
              <a:pPr/>
              <a:t>12/2/2016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ACAD-9C10-4FF4-99D2-D9531319E8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2236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AC546-9E5B-4D22-BD70-4042527C4A35}" type="datetime1">
              <a:rPr lang="en-US" smtClean="0"/>
              <a:pPr/>
              <a:t>12/2/2016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ACAD-9C10-4FF4-99D2-D9531319E8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1558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31736-FDF4-48D8-9D1A-86515D090326}" type="datetime1">
              <a:rPr lang="en-US" smtClean="0"/>
              <a:pPr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FACAD-9C10-4FF4-99D2-D9531319E8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8788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SoLID</a:t>
            </a:r>
            <a:r>
              <a:rPr lang="en-US" dirty="0" smtClean="0"/>
              <a:t> Simulation and </a:t>
            </a:r>
            <a:br>
              <a:rPr lang="en-US" dirty="0" smtClean="0"/>
            </a:br>
            <a:r>
              <a:rPr lang="en-US" dirty="0" smtClean="0"/>
              <a:t>Trigger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Zhiwen</a:t>
            </a:r>
            <a:r>
              <a:rPr lang="en-US" dirty="0" smtClean="0"/>
              <a:t> Zhao</a:t>
            </a:r>
          </a:p>
          <a:p>
            <a:r>
              <a:rPr lang="en-US" dirty="0" smtClean="0"/>
              <a:t>2016/12/02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2" descr="https://upload.wikimedia.org/wikipedia/commons/thumb/0/03/Duke_University_Logo.svg/2000px-Duke_University_Logo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" y="5715000"/>
            <a:ext cx="2773536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42" name="Picture 2" descr="D:\Google Drive\JPsi\optimization\solid_JPsi_optimization_20150426\theta_mom_fi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989" y="1295400"/>
            <a:ext cx="6346189" cy="347472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292" y="0"/>
            <a:ext cx="10723035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JPsi_LH2 trigger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093325" y="6492878"/>
            <a:ext cx="1098675" cy="365125"/>
          </a:xfrm>
          <a:prstGeom prst="rect">
            <a:avLst/>
          </a:prstGeom>
        </p:spPr>
        <p:txBody>
          <a:bodyPr/>
          <a:lstStyle/>
          <a:p>
            <a:fld id="{05B56A2D-B9AA-9D47-A6A7-53D1638EA1C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416800" y="990600"/>
            <a:ext cx="2378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Require decay pair only</a:t>
            </a:r>
            <a:endParaRPr lang="en-US" dirty="0"/>
          </a:p>
        </p:txBody>
      </p:sp>
      <p:pic>
        <p:nvPicPr>
          <p:cNvPr id="455683" name="Picture 3" descr="D:\Dropbox\tmp\ThetaP_2g_fin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283732"/>
            <a:ext cx="6000672" cy="36576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406400" y="4923472"/>
            <a:ext cx="10566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Possible Trigger 2 (radial)</a:t>
            </a:r>
            <a:r>
              <a:rPr lang="en-US" dirty="0" smtClean="0"/>
              <a:t>: electron trigger by FAEC with 4GeV (r=105-115cm), 3GeV (r=115-145cm) and 2GeV (r=145-235cm), by LAEC with 3GeV (r=80-100cm) and 2GeV (r=100-140cm) (stars shows trigger energy)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This allows both TCS and </a:t>
            </a:r>
            <a:r>
              <a:rPr lang="en-US" dirty="0" err="1" smtClean="0">
                <a:solidFill>
                  <a:srgbClr val="FF0000"/>
                </a:solidFill>
              </a:rPr>
              <a:t>JPsi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electroproduction</a:t>
            </a:r>
            <a:r>
              <a:rPr lang="en-US" dirty="0" smtClean="0">
                <a:solidFill>
                  <a:srgbClr val="FF0000"/>
                </a:solidFill>
              </a:rPr>
              <a:t> and </a:t>
            </a:r>
            <a:r>
              <a:rPr lang="en-US" dirty="0" err="1" smtClean="0">
                <a:solidFill>
                  <a:srgbClr val="FF0000"/>
                </a:solidFill>
              </a:rPr>
              <a:t>photoproduction</a:t>
            </a:r>
            <a:r>
              <a:rPr lang="en-US" dirty="0" smtClean="0">
                <a:solidFill>
                  <a:srgbClr val="FF0000"/>
                </a:solidFill>
              </a:rPr>
              <a:t> in data collection</a:t>
            </a:r>
          </a:p>
        </p:txBody>
      </p:sp>
      <p:sp>
        <p:nvSpPr>
          <p:cNvPr id="17" name="5-Point Star 16"/>
          <p:cNvSpPr/>
          <p:nvPr/>
        </p:nvSpPr>
        <p:spPr bwMode="auto">
          <a:xfrm>
            <a:off x="711200" y="4053840"/>
            <a:ext cx="182880" cy="13716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518400" y="762000"/>
            <a:ext cx="2404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Jpsi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en-US" dirty="0" err="1" smtClean="0">
                <a:solidFill>
                  <a:srgbClr val="FF0000"/>
                </a:solidFill>
              </a:rPr>
              <a:t>Electroproduction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45355" y="990600"/>
            <a:ext cx="3023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Require proton and decay pair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508002" y="762000"/>
            <a:ext cx="4022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TCS/BH (photo + quasi-</a:t>
            </a:r>
            <a:r>
              <a:rPr lang="en-US" dirty="0" err="1" smtClean="0">
                <a:solidFill>
                  <a:srgbClr val="FF0000"/>
                </a:solidFill>
              </a:rPr>
              <a:t>photoproduction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5-Point Star 29"/>
          <p:cNvSpPr/>
          <p:nvPr/>
        </p:nvSpPr>
        <p:spPr bwMode="auto">
          <a:xfrm>
            <a:off x="854633" y="4170380"/>
            <a:ext cx="182880" cy="13716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31" name="5-Point Star 30"/>
          <p:cNvSpPr/>
          <p:nvPr/>
        </p:nvSpPr>
        <p:spPr bwMode="auto">
          <a:xfrm>
            <a:off x="1117600" y="4268990"/>
            <a:ext cx="182880" cy="13716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32" name="5-Point Star 31"/>
          <p:cNvSpPr/>
          <p:nvPr/>
        </p:nvSpPr>
        <p:spPr bwMode="auto">
          <a:xfrm>
            <a:off x="1353073" y="4199965"/>
            <a:ext cx="182880" cy="13716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33" name="5-Point Star 32"/>
          <p:cNvSpPr/>
          <p:nvPr/>
        </p:nvSpPr>
        <p:spPr bwMode="auto">
          <a:xfrm>
            <a:off x="1727200" y="4282440"/>
            <a:ext cx="182880" cy="13716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34" name="5-Point Star 33"/>
          <p:cNvSpPr/>
          <p:nvPr/>
        </p:nvSpPr>
        <p:spPr bwMode="auto">
          <a:xfrm>
            <a:off x="3899047" y="4049355"/>
            <a:ext cx="182880" cy="13716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35" name="5-Point Star 34"/>
          <p:cNvSpPr/>
          <p:nvPr/>
        </p:nvSpPr>
        <p:spPr bwMode="auto">
          <a:xfrm>
            <a:off x="4042480" y="4165895"/>
            <a:ext cx="182880" cy="13716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36" name="5-Point Star 35"/>
          <p:cNvSpPr/>
          <p:nvPr/>
        </p:nvSpPr>
        <p:spPr bwMode="auto">
          <a:xfrm>
            <a:off x="4305447" y="4264505"/>
            <a:ext cx="182880" cy="13716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37" name="5-Point Star 36"/>
          <p:cNvSpPr/>
          <p:nvPr/>
        </p:nvSpPr>
        <p:spPr bwMode="auto">
          <a:xfrm>
            <a:off x="4540920" y="4195480"/>
            <a:ext cx="182880" cy="13716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38" name="5-Point Star 37"/>
          <p:cNvSpPr/>
          <p:nvPr/>
        </p:nvSpPr>
        <p:spPr bwMode="auto">
          <a:xfrm>
            <a:off x="4915047" y="4277955"/>
            <a:ext cx="182880" cy="13716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39" name="5-Point Star 38"/>
          <p:cNvSpPr/>
          <p:nvPr/>
        </p:nvSpPr>
        <p:spPr bwMode="auto">
          <a:xfrm>
            <a:off x="6908800" y="4076255"/>
            <a:ext cx="182880" cy="13716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0" name="5-Point Star 39"/>
          <p:cNvSpPr/>
          <p:nvPr/>
        </p:nvSpPr>
        <p:spPr bwMode="auto">
          <a:xfrm>
            <a:off x="7052233" y="4192795"/>
            <a:ext cx="182880" cy="13716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1" name="5-Point Star 40"/>
          <p:cNvSpPr/>
          <p:nvPr/>
        </p:nvSpPr>
        <p:spPr bwMode="auto">
          <a:xfrm>
            <a:off x="7315200" y="4291405"/>
            <a:ext cx="182880" cy="13716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2" name="5-Point Star 41"/>
          <p:cNvSpPr/>
          <p:nvPr/>
        </p:nvSpPr>
        <p:spPr bwMode="auto">
          <a:xfrm>
            <a:off x="7550673" y="4222380"/>
            <a:ext cx="182880" cy="13716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3" name="5-Point Star 42"/>
          <p:cNvSpPr/>
          <p:nvPr/>
        </p:nvSpPr>
        <p:spPr bwMode="auto">
          <a:xfrm>
            <a:off x="7924800" y="4304855"/>
            <a:ext cx="182880" cy="13716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4" name="5-Point Star 43"/>
          <p:cNvSpPr/>
          <p:nvPr/>
        </p:nvSpPr>
        <p:spPr bwMode="auto">
          <a:xfrm>
            <a:off x="9917353" y="4065495"/>
            <a:ext cx="182880" cy="13716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5" name="5-Point Star 44"/>
          <p:cNvSpPr/>
          <p:nvPr/>
        </p:nvSpPr>
        <p:spPr bwMode="auto">
          <a:xfrm>
            <a:off x="10060787" y="4182035"/>
            <a:ext cx="182880" cy="13716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6" name="5-Point Star 45"/>
          <p:cNvSpPr/>
          <p:nvPr/>
        </p:nvSpPr>
        <p:spPr bwMode="auto">
          <a:xfrm>
            <a:off x="10323753" y="4280645"/>
            <a:ext cx="182880" cy="13716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7" name="5-Point Star 46"/>
          <p:cNvSpPr/>
          <p:nvPr/>
        </p:nvSpPr>
        <p:spPr bwMode="auto">
          <a:xfrm>
            <a:off x="10559227" y="4211620"/>
            <a:ext cx="182880" cy="13716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8" name="5-Point Star 47"/>
          <p:cNvSpPr/>
          <p:nvPr/>
        </p:nvSpPr>
        <p:spPr bwMode="auto">
          <a:xfrm>
            <a:off x="10933353" y="4294095"/>
            <a:ext cx="182880" cy="13716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 condition		Trigger logic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16" y="1290918"/>
            <a:ext cx="5063706" cy="495460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500" dirty="0" err="1" smtClean="0"/>
              <a:t>e_FAEC</a:t>
            </a:r>
            <a:r>
              <a:rPr lang="en-US" sz="2500" dirty="0" smtClean="0"/>
              <a:t>: radial, Jin’s wiser trigger curve</a:t>
            </a:r>
          </a:p>
          <a:p>
            <a:r>
              <a:rPr lang="en-US" sz="2500" dirty="0" err="1" smtClean="0"/>
              <a:t>e_LAEC</a:t>
            </a:r>
            <a:r>
              <a:rPr lang="en-US" sz="2500" dirty="0" smtClean="0"/>
              <a:t>: radial, Jin’s wiser trigger curve</a:t>
            </a:r>
          </a:p>
          <a:p>
            <a:r>
              <a:rPr lang="en-US" sz="2500" dirty="0" err="1" smtClean="0"/>
              <a:t>e_LGC</a:t>
            </a:r>
            <a:r>
              <a:rPr lang="en-US" sz="2500" dirty="0" smtClean="0"/>
              <a:t>: at least 2 PMT and each has at least 2 photons, similar to PVDIS</a:t>
            </a:r>
          </a:p>
          <a:p>
            <a:r>
              <a:rPr lang="en-US" sz="2500" dirty="0" err="1" smtClean="0"/>
              <a:t>e_FASPD</a:t>
            </a:r>
            <a:r>
              <a:rPr lang="en-US" sz="2500" dirty="0" smtClean="0"/>
              <a:t> and </a:t>
            </a:r>
            <a:r>
              <a:rPr lang="en-US" sz="2500" dirty="0" err="1" smtClean="0"/>
              <a:t>h_FASPD</a:t>
            </a:r>
            <a:r>
              <a:rPr lang="en-US" sz="2500" dirty="0" smtClean="0"/>
              <a:t>: </a:t>
            </a:r>
            <a:r>
              <a:rPr lang="en-US" sz="2500" dirty="0" err="1" smtClean="0"/>
              <a:t>Edep</a:t>
            </a:r>
            <a:r>
              <a:rPr lang="en-US" sz="2500" dirty="0" smtClean="0"/>
              <a:t>&gt;0.5MeV</a:t>
            </a:r>
          </a:p>
          <a:p>
            <a:r>
              <a:rPr lang="en-US" sz="2500" dirty="0" err="1" smtClean="0"/>
              <a:t>e_LASPD</a:t>
            </a:r>
            <a:r>
              <a:rPr lang="en-US" sz="2500" dirty="0" smtClean="0"/>
              <a:t>: </a:t>
            </a:r>
            <a:r>
              <a:rPr lang="en-US" sz="2500" dirty="0" err="1" smtClean="0"/>
              <a:t>Edep</a:t>
            </a:r>
            <a:r>
              <a:rPr lang="en-US" sz="2500" dirty="0" smtClean="0"/>
              <a:t>&gt;1.5MeV</a:t>
            </a:r>
          </a:p>
          <a:p>
            <a:r>
              <a:rPr lang="en-US" sz="2500" dirty="0" err="1" smtClean="0">
                <a:solidFill>
                  <a:srgbClr val="7030A0"/>
                </a:solidFill>
              </a:rPr>
              <a:t>e_MRPC</a:t>
            </a:r>
            <a:r>
              <a:rPr lang="en-US" sz="2500" dirty="0" smtClean="0">
                <a:solidFill>
                  <a:srgbClr val="7030A0"/>
                </a:solidFill>
              </a:rPr>
              <a:t> and </a:t>
            </a:r>
            <a:r>
              <a:rPr lang="en-US" sz="2500" dirty="0" err="1" smtClean="0">
                <a:solidFill>
                  <a:srgbClr val="7030A0"/>
                </a:solidFill>
              </a:rPr>
              <a:t>h_MRPC</a:t>
            </a:r>
            <a:r>
              <a:rPr lang="en-US" sz="2500" dirty="0" smtClean="0">
                <a:solidFill>
                  <a:srgbClr val="7030A0"/>
                </a:solidFill>
              </a:rPr>
              <a:t> are not working yet, so not used</a:t>
            </a:r>
          </a:p>
          <a:p>
            <a:endParaRPr lang="en-US" sz="2500" dirty="0" smtClean="0"/>
          </a:p>
          <a:p>
            <a:endParaRPr lang="en-US" sz="2500" dirty="0" smtClean="0"/>
          </a:p>
          <a:p>
            <a:endParaRPr lang="en-US" sz="2500" dirty="0" smtClean="0"/>
          </a:p>
          <a:p>
            <a:endParaRPr lang="en-US" sz="2500" dirty="0" smtClean="0"/>
          </a:p>
          <a:p>
            <a:endParaRPr lang="en-US" sz="2500" dirty="0" smtClean="0"/>
          </a:p>
          <a:p>
            <a:endParaRPr lang="en-US" sz="2500" dirty="0" smtClean="0"/>
          </a:p>
          <a:p>
            <a:endParaRPr lang="en-US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ACAD-9C10-4FF4-99D2-D9531319E8D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87363" y="1288043"/>
            <a:ext cx="5063706" cy="49546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en-US" sz="2500" dirty="0" err="1" smtClean="0"/>
              <a:t>e_FA</a:t>
            </a:r>
            <a:r>
              <a:rPr lang="en-US" sz="2500" dirty="0" smtClean="0"/>
              <a:t>: </a:t>
            </a:r>
            <a:r>
              <a:rPr lang="en-US" sz="2500" dirty="0" err="1" smtClean="0"/>
              <a:t>e_FAEC</a:t>
            </a:r>
            <a:r>
              <a:rPr lang="en-US" sz="2500" dirty="0" smtClean="0"/>
              <a:t> &amp; </a:t>
            </a:r>
            <a:r>
              <a:rPr lang="en-US" sz="2500" dirty="0" err="1" smtClean="0"/>
              <a:t>e_LGC</a:t>
            </a:r>
            <a:r>
              <a:rPr lang="en-US" sz="2500" dirty="0" smtClean="0"/>
              <a:t> &amp; </a:t>
            </a:r>
            <a:r>
              <a:rPr lang="en-US" sz="2500" dirty="0" err="1" smtClean="0"/>
              <a:t>e_FASPD</a:t>
            </a:r>
            <a:endParaRPr lang="en-US" sz="2500" dirty="0" smtClean="0"/>
          </a:p>
          <a:p>
            <a:r>
              <a:rPr lang="en-US" sz="2500" dirty="0" err="1" smtClean="0"/>
              <a:t>e_LA</a:t>
            </a:r>
            <a:r>
              <a:rPr lang="en-US" sz="2500" dirty="0" smtClean="0"/>
              <a:t>: </a:t>
            </a:r>
            <a:r>
              <a:rPr lang="en-US" sz="2500" dirty="0" err="1" smtClean="0"/>
              <a:t>e_LAEC</a:t>
            </a:r>
            <a:r>
              <a:rPr lang="en-US" sz="2500" dirty="0" smtClean="0"/>
              <a:t> &amp; </a:t>
            </a:r>
            <a:r>
              <a:rPr lang="en-US" sz="2500" dirty="0" err="1" smtClean="0"/>
              <a:t>e_LASPD</a:t>
            </a:r>
            <a:endParaRPr lang="en-US" sz="2500" dirty="0" smtClean="0"/>
          </a:p>
          <a:p>
            <a:endParaRPr lang="en-US" sz="25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500" dirty="0" smtClean="0"/>
              <a:t>Starting from EC and record all hits pass trigger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dirty="0" smtClean="0"/>
              <a:t>Then check matching LGC sectors and two neighboring sectors, if any sector passes, then LHC pass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dirty="0" smtClean="0"/>
              <a:t>Then check matching SPD sector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dirty="0" smtClean="0"/>
              <a:t>Finally we have individual triggers, we can count single trigger rate without double counting</a:t>
            </a:r>
          </a:p>
          <a:p>
            <a:endParaRPr lang="en-US" sz="25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500" dirty="0" smtClean="0"/>
              <a:t>Then check coincidence trigger with all hits from single trigger</a:t>
            </a:r>
          </a:p>
          <a:p>
            <a:endParaRPr lang="en-US" sz="2500" dirty="0" smtClean="0"/>
          </a:p>
          <a:p>
            <a:endParaRPr lang="en-US" sz="2500" dirty="0" smtClean="0"/>
          </a:p>
          <a:p>
            <a:endParaRPr lang="en-US" sz="25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10536570" y="169847"/>
            <a:ext cx="1497278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1" dirty="0" smtClean="0"/>
              <a:t>hit matching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70292" y="0"/>
            <a:ext cx="1072303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JPsi_LH2 trigger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91" y="-119434"/>
            <a:ext cx="10515600" cy="1011935"/>
          </a:xfrm>
        </p:spPr>
        <p:txBody>
          <a:bodyPr>
            <a:normAutofit/>
          </a:bodyPr>
          <a:lstStyle/>
          <a:p>
            <a:r>
              <a:rPr lang="en-US" dirty="0" smtClean="0"/>
              <a:t>JPsi_LH2</a:t>
            </a:r>
            <a:endParaRPr lang="en-US" sz="2500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31343445"/>
              </p:ext>
            </p:extLst>
          </p:nvPr>
        </p:nvGraphicFramePr>
        <p:xfrm>
          <a:off x="748939" y="712696"/>
          <a:ext cx="8711500" cy="2654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7355">
                  <a:extLst>
                    <a:ext uri="{9D8B030D-6E8A-4147-A177-3AD203B41FA5}">
                      <a16:colId xmlns:a16="http://schemas.microsoft.com/office/drawing/2014/main" xmlns="" val="3899961455"/>
                    </a:ext>
                  </a:extLst>
                </a:gridCol>
                <a:gridCol w="2184715">
                  <a:extLst>
                    <a:ext uri="{9D8B030D-6E8A-4147-A177-3AD203B41FA5}">
                      <a16:colId xmlns:a16="http://schemas.microsoft.com/office/drawing/2014/main" xmlns="" val="2894134783"/>
                    </a:ext>
                  </a:extLst>
                </a:gridCol>
                <a:gridCol w="2184715">
                  <a:extLst>
                    <a:ext uri="{9D8B030D-6E8A-4147-A177-3AD203B41FA5}">
                      <a16:colId xmlns:a16="http://schemas.microsoft.com/office/drawing/2014/main" xmlns="" val="381627720"/>
                    </a:ext>
                  </a:extLst>
                </a:gridCol>
                <a:gridCol w="2184715">
                  <a:extLst>
                    <a:ext uri="{9D8B030D-6E8A-4147-A177-3AD203B41FA5}">
                      <a16:colId xmlns:a16="http://schemas.microsoft.com/office/drawing/2014/main" xmlns="" val="4171855250"/>
                    </a:ext>
                  </a:extLst>
                </a:gridCol>
              </a:tblGrid>
              <a:tr h="296831">
                <a:tc>
                  <a:txBody>
                    <a:bodyPr/>
                    <a:lstStyle/>
                    <a:p>
                      <a:r>
                        <a:rPr lang="en-US" sz="1500" b="1" i="0" u="sng" dirty="0" err="1" smtClean="0">
                          <a:solidFill>
                            <a:schemeClr val="bg1"/>
                          </a:solidFill>
                        </a:rPr>
                        <a:t>e_FA</a:t>
                      </a:r>
                      <a:r>
                        <a:rPr lang="en-US" sz="1500" b="1" i="0" u="sng" dirty="0" smtClean="0">
                          <a:solidFill>
                            <a:schemeClr val="bg1"/>
                          </a:solidFill>
                        </a:rPr>
                        <a:t>(kHz)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rgbClr val="C00000"/>
                          </a:solidFill>
                        </a:rPr>
                        <a:t>EC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C00000"/>
                          </a:solidFill>
                        </a:rPr>
                        <a:t>EC+LGC</a:t>
                      </a:r>
                      <a:endParaRPr lang="en-US" sz="15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C00000"/>
                          </a:solidFill>
                        </a:rPr>
                        <a:t>EC+LGC+SPD</a:t>
                      </a:r>
                      <a:endParaRPr lang="en-US" sz="15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4153547"/>
                  </a:ext>
                </a:extLst>
              </a:tr>
              <a:tr h="414168">
                <a:tc>
                  <a:txBody>
                    <a:bodyPr/>
                    <a:lstStyle/>
                    <a:p>
                      <a:r>
                        <a:rPr lang="en-US" sz="1500" dirty="0"/>
                        <a:t>electron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355</a:t>
                      </a:r>
                      <a:endParaRPr lang="en-US" sz="15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321</a:t>
                      </a:r>
                      <a:endParaRPr lang="en-US" sz="15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300</a:t>
                      </a:r>
                      <a:endParaRPr lang="en-US" sz="150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785945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500" dirty="0" err="1"/>
                        <a:t>Pim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588</a:t>
                      </a:r>
                      <a:endParaRPr lang="en-US" sz="15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10.2</a:t>
                      </a:r>
                      <a:endParaRPr lang="en-US" sz="15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9.4</a:t>
                      </a:r>
                      <a:endParaRPr lang="en-US" sz="15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3424994286"/>
                  </a:ext>
                </a:extLst>
              </a:tr>
              <a:tr h="296831">
                <a:tc>
                  <a:txBody>
                    <a:bodyPr/>
                    <a:lstStyle/>
                    <a:p>
                      <a:r>
                        <a:rPr lang="en-US" sz="1500" dirty="0"/>
                        <a:t>Pip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674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8.5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7.5</a:t>
                      </a:r>
                      <a:endParaRPr lang="en-US" sz="15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833914087"/>
                  </a:ext>
                </a:extLst>
              </a:tr>
              <a:tr h="296831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207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0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0</a:t>
                      </a:r>
                      <a:endParaRPr lang="en-US" sz="15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96831">
                <a:tc>
                  <a:txBody>
                    <a:bodyPr/>
                    <a:lstStyle/>
                    <a:p>
                      <a:r>
                        <a:rPr lang="en-US" sz="1500" dirty="0"/>
                        <a:t>Pi0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1762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48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26.4</a:t>
                      </a:r>
                      <a:endParaRPr lang="en-US" sz="15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620330839"/>
                  </a:ext>
                </a:extLst>
              </a:tr>
              <a:tr h="296831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all hadrons, no electron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3690</a:t>
                      </a:r>
                      <a:endParaRPr lang="en-US" sz="15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81</a:t>
                      </a:r>
                      <a:endParaRPr lang="en-US" sz="15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56</a:t>
                      </a:r>
                      <a:endParaRPr lang="en-US" sz="15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831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Total: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356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301448765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00578" y="-30566"/>
            <a:ext cx="72717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 smtClean="0">
                <a:solidFill>
                  <a:srgbClr val="00B050"/>
                </a:solidFill>
              </a:rPr>
              <a:t>hallD</a:t>
            </a:r>
            <a:r>
              <a:rPr lang="en-US" sz="2500" dirty="0" smtClean="0">
                <a:solidFill>
                  <a:srgbClr val="00B050"/>
                </a:solidFill>
              </a:rPr>
              <a:t> generator, SIDIS generator</a:t>
            </a:r>
          </a:p>
          <a:p>
            <a:r>
              <a:rPr lang="en-US" sz="2500" dirty="0" smtClean="0">
                <a:solidFill>
                  <a:srgbClr val="00B050"/>
                </a:solidFill>
              </a:rPr>
              <a:t> &amp; Jin’s EC Wiser trigger</a:t>
            </a:r>
            <a:endParaRPr lang="en-US" sz="2500" dirty="0">
              <a:solidFill>
                <a:srgbClr val="00B05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ACAD-9C10-4FF4-99D2-D9531319E8D5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31343445"/>
              </p:ext>
            </p:extLst>
          </p:nvPr>
        </p:nvGraphicFramePr>
        <p:xfrm>
          <a:off x="308078" y="3413796"/>
          <a:ext cx="4925681" cy="274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1670">
                  <a:extLst>
                    <a:ext uri="{9D8B030D-6E8A-4147-A177-3AD203B41FA5}">
                      <a16:colId xmlns:a16="http://schemas.microsoft.com/office/drawing/2014/main" xmlns="" val="3899961455"/>
                    </a:ext>
                  </a:extLst>
                </a:gridCol>
                <a:gridCol w="1377944">
                  <a:extLst>
                    <a:ext uri="{9D8B030D-6E8A-4147-A177-3AD203B41FA5}">
                      <a16:colId xmlns:a16="http://schemas.microsoft.com/office/drawing/2014/main" xmlns="" val="2894134783"/>
                    </a:ext>
                  </a:extLst>
                </a:gridCol>
                <a:gridCol w="1486067">
                  <a:extLst>
                    <a:ext uri="{9D8B030D-6E8A-4147-A177-3AD203B41FA5}">
                      <a16:colId xmlns:a16="http://schemas.microsoft.com/office/drawing/2014/main" xmlns="" val="3816277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500" b="1" i="0" u="sng" dirty="0" err="1" smtClean="0">
                          <a:solidFill>
                            <a:schemeClr val="bg1"/>
                          </a:solidFill>
                        </a:rPr>
                        <a:t>e_LA</a:t>
                      </a:r>
                      <a:r>
                        <a:rPr lang="en-US" sz="1500" b="1" i="0" u="sng" dirty="0" smtClean="0">
                          <a:solidFill>
                            <a:schemeClr val="bg1"/>
                          </a:solidFill>
                        </a:rPr>
                        <a:t>(kHz)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rgbClr val="C00000"/>
                          </a:solidFill>
                        </a:rPr>
                        <a:t>EC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C00000"/>
                          </a:solidFill>
                        </a:rPr>
                        <a:t>EC+SPD</a:t>
                      </a:r>
                      <a:endParaRPr lang="en-US" sz="15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4153547"/>
                  </a:ext>
                </a:extLst>
              </a:tr>
              <a:tr h="300574">
                <a:tc>
                  <a:txBody>
                    <a:bodyPr/>
                    <a:lstStyle/>
                    <a:p>
                      <a:r>
                        <a:rPr lang="en-US" sz="1500" dirty="0"/>
                        <a:t>electron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21</a:t>
                      </a:r>
                      <a:endParaRPr lang="en-US" sz="15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19</a:t>
                      </a:r>
                      <a:endParaRPr lang="en-US" sz="150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7859456"/>
                  </a:ext>
                </a:extLst>
              </a:tr>
              <a:tr h="350058">
                <a:tc>
                  <a:txBody>
                    <a:bodyPr/>
                    <a:lstStyle/>
                    <a:p>
                      <a:r>
                        <a:rPr lang="en-US" sz="1500" dirty="0" err="1"/>
                        <a:t>Pim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117</a:t>
                      </a:r>
                      <a:endParaRPr lang="en-US" sz="15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106</a:t>
                      </a:r>
                      <a:endParaRPr lang="en-US" sz="15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3424994286"/>
                  </a:ext>
                </a:extLst>
              </a:tr>
              <a:tr h="350058">
                <a:tc>
                  <a:txBody>
                    <a:bodyPr/>
                    <a:lstStyle/>
                    <a:p>
                      <a:r>
                        <a:rPr lang="en-US" sz="1500" dirty="0"/>
                        <a:t>Pip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179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164</a:t>
                      </a:r>
                      <a:endParaRPr lang="en-US" sz="15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833914087"/>
                  </a:ext>
                </a:extLst>
              </a:tr>
              <a:tr h="350058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123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114</a:t>
                      </a:r>
                      <a:endParaRPr lang="en-US" sz="15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0058">
                <a:tc>
                  <a:txBody>
                    <a:bodyPr/>
                    <a:lstStyle/>
                    <a:p>
                      <a:r>
                        <a:rPr lang="en-US" sz="1500" dirty="0"/>
                        <a:t>Pi0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306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11</a:t>
                      </a:r>
                      <a:endParaRPr lang="en-US" sz="15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620330839"/>
                  </a:ext>
                </a:extLst>
              </a:tr>
              <a:tr h="3500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all hadrons, no electron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814</a:t>
                      </a:r>
                      <a:endParaRPr lang="en-US" sz="15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414</a:t>
                      </a:r>
                      <a:endParaRPr lang="en-US" sz="15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058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Total: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433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3014487652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10694722" y="109462"/>
            <a:ext cx="1497278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1" dirty="0" smtClean="0"/>
              <a:t>hit matching</a:t>
            </a:r>
            <a:endParaRPr lang="en-US" dirty="0"/>
          </a:p>
        </p:txBody>
      </p:sp>
      <p:sp>
        <p:nvSpPr>
          <p:cNvPr id="14" name="Content Placeholder 4"/>
          <p:cNvSpPr txBox="1">
            <a:spLocks/>
          </p:cNvSpPr>
          <p:nvPr/>
        </p:nvSpPr>
        <p:spPr>
          <a:xfrm>
            <a:off x="154341" y="6301669"/>
            <a:ext cx="7304115" cy="43858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rtlCol="0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Random coin (</a:t>
            </a:r>
            <a:r>
              <a:rPr lang="en-US" sz="2500" dirty="0" smtClean="0"/>
              <a:t>356+433)*(356+433)*1e3*30e-9=19KHz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26536574"/>
              </p:ext>
            </p:extLst>
          </p:nvPr>
        </p:nvGraphicFramePr>
        <p:xfrm>
          <a:off x="5963770" y="3473658"/>
          <a:ext cx="579008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6110">
                  <a:extLst>
                    <a:ext uri="{9D8B030D-6E8A-4147-A177-3AD203B41FA5}">
                      <a16:colId xmlns:a16="http://schemas.microsoft.com/office/drawing/2014/main" xmlns="" val="3899961455"/>
                    </a:ext>
                  </a:extLst>
                </a:gridCol>
                <a:gridCol w="1187236">
                  <a:extLst>
                    <a:ext uri="{9D8B030D-6E8A-4147-A177-3AD203B41FA5}">
                      <a16:colId xmlns:a16="http://schemas.microsoft.com/office/drawing/2014/main" xmlns="" val="2894134783"/>
                    </a:ext>
                  </a:extLst>
                </a:gridCol>
                <a:gridCol w="1185745">
                  <a:extLst>
                    <a:ext uri="{9D8B030D-6E8A-4147-A177-3AD203B41FA5}">
                      <a16:colId xmlns:a16="http://schemas.microsoft.com/office/drawing/2014/main" xmlns="" val="4171855250"/>
                    </a:ext>
                  </a:extLst>
                </a:gridCol>
                <a:gridCol w="1800989"/>
              </a:tblGrid>
              <a:tr h="50992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Coin trigger rate (kHz)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>
                          <a:solidFill>
                            <a:srgbClr val="C00000"/>
                          </a:solidFill>
                        </a:rPr>
                        <a:t>e_FA</a:t>
                      </a:r>
                      <a:endParaRPr lang="en-US" sz="15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>
                          <a:solidFill>
                            <a:srgbClr val="C00000"/>
                          </a:solidFill>
                        </a:rPr>
                        <a:t>e_LA</a:t>
                      </a:r>
                      <a:endParaRPr lang="en-US" sz="15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>
                          <a:solidFill>
                            <a:srgbClr val="C00000"/>
                          </a:solidFill>
                        </a:rPr>
                        <a:t>(</a:t>
                      </a:r>
                      <a:r>
                        <a:rPr lang="en-US" sz="1500" baseline="0" dirty="0" err="1" smtClean="0">
                          <a:solidFill>
                            <a:srgbClr val="C00000"/>
                          </a:solidFill>
                        </a:rPr>
                        <a:t>e_FA</a:t>
                      </a:r>
                      <a:r>
                        <a:rPr lang="en-US" sz="1500" baseline="0" dirty="0" smtClean="0">
                          <a:solidFill>
                            <a:srgbClr val="C00000"/>
                          </a:solidFill>
                        </a:rPr>
                        <a:t> + </a:t>
                      </a:r>
                      <a:r>
                        <a:rPr lang="en-US" sz="1500" baseline="0" dirty="0" err="1" smtClean="0">
                          <a:solidFill>
                            <a:srgbClr val="C00000"/>
                          </a:solidFill>
                        </a:rPr>
                        <a:t>e_LA</a:t>
                      </a:r>
                      <a:r>
                        <a:rPr lang="en-US" sz="1500" baseline="0" dirty="0" smtClean="0">
                          <a:solidFill>
                            <a:srgbClr val="C00000"/>
                          </a:solidFill>
                        </a:rPr>
                        <a:t>)  &amp; (</a:t>
                      </a:r>
                      <a:r>
                        <a:rPr lang="en-US" sz="1500" baseline="0" dirty="0" err="1" smtClean="0">
                          <a:solidFill>
                            <a:srgbClr val="C00000"/>
                          </a:solidFill>
                        </a:rPr>
                        <a:t>e_FA</a:t>
                      </a:r>
                      <a:r>
                        <a:rPr lang="en-US" sz="1500" baseline="0" dirty="0" smtClean="0">
                          <a:solidFill>
                            <a:srgbClr val="C00000"/>
                          </a:solidFill>
                        </a:rPr>
                        <a:t> + </a:t>
                      </a:r>
                      <a:r>
                        <a:rPr lang="en-US" sz="1500" baseline="0" dirty="0" err="1" smtClean="0">
                          <a:solidFill>
                            <a:srgbClr val="C00000"/>
                          </a:solidFill>
                        </a:rPr>
                        <a:t>e_LA</a:t>
                      </a:r>
                      <a:r>
                        <a:rPr lang="en-US" sz="1500" baseline="0" dirty="0" smtClean="0">
                          <a:solidFill>
                            <a:srgbClr val="C00000"/>
                          </a:solidFill>
                        </a:rPr>
                        <a:t>)  </a:t>
                      </a:r>
                      <a:endParaRPr lang="en-US" sz="15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94153547"/>
                  </a:ext>
                </a:extLst>
              </a:tr>
              <a:tr h="303733">
                <a:tc>
                  <a:txBody>
                    <a:bodyPr/>
                    <a:lstStyle/>
                    <a:p>
                      <a:r>
                        <a:rPr lang="en-US" sz="1500" dirty="0" err="1" smtClean="0"/>
                        <a:t>e+pip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250</a:t>
                      </a:r>
                      <a:endParaRPr lang="en-US" sz="15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24</a:t>
                      </a:r>
                      <a:endParaRPr lang="en-US" sz="15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327859456"/>
                  </a:ext>
                </a:extLst>
              </a:tr>
              <a:tr h="303733">
                <a:tc>
                  <a:txBody>
                    <a:bodyPr/>
                    <a:lstStyle/>
                    <a:p>
                      <a:r>
                        <a:rPr lang="en-US" sz="1500" dirty="0" err="1" smtClean="0"/>
                        <a:t>e+pim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185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18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3.5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24994286"/>
                  </a:ext>
                </a:extLst>
              </a:tr>
              <a:tr h="3037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e+pi0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217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19.5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3.6</a:t>
                      </a:r>
                      <a:endParaRPr lang="en-US" sz="1500" dirty="0"/>
                    </a:p>
                  </a:txBody>
                  <a:tcPr/>
                </a:tc>
              </a:tr>
              <a:tr h="3037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err="1" smtClean="0"/>
                        <a:t>e+p</a:t>
                      </a:r>
                      <a:endParaRPr lang="en-US" sz="15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120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13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1.8</a:t>
                      </a:r>
                      <a:endParaRPr lang="en-US" sz="1500" dirty="0"/>
                    </a:p>
                  </a:txBody>
                  <a:tcPr/>
                </a:tc>
              </a:tr>
              <a:tr h="5099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all hadrons, no electron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56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414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0.3</a:t>
                      </a:r>
                      <a:endParaRPr lang="en-US" sz="1500" dirty="0"/>
                    </a:p>
                  </a:txBody>
                  <a:tcPr/>
                </a:tc>
              </a:tr>
              <a:tr h="339947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14.2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Content Placeholder 4"/>
          <p:cNvSpPr txBox="1">
            <a:spLocks/>
          </p:cNvSpPr>
          <p:nvPr/>
        </p:nvSpPr>
        <p:spPr>
          <a:xfrm>
            <a:off x="7574316" y="6282619"/>
            <a:ext cx="2704458" cy="43858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rtlCol="0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True coin   14.2kHz 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10401817" y="6282619"/>
            <a:ext cx="1752083" cy="43858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rtlCol="0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500" dirty="0" smtClean="0"/>
              <a:t>Total </a:t>
            </a:r>
            <a:r>
              <a:rPr lang="en-US" sz="2500" dirty="0" smtClean="0">
                <a:solidFill>
                  <a:srgbClr val="FF0000"/>
                </a:solidFill>
              </a:rPr>
              <a:t>52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kHz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539948" y="929759"/>
            <a:ext cx="2465611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Coincidence trigger </a:t>
            </a:r>
          </a:p>
          <a:p>
            <a:r>
              <a:rPr lang="en-US" dirty="0" smtClean="0"/>
              <a:t>searches through all</a:t>
            </a:r>
          </a:p>
          <a:p>
            <a:r>
              <a:rPr lang="en-US" dirty="0" smtClean="0"/>
              <a:t> possible candidates  (N)</a:t>
            </a:r>
          </a:p>
          <a:p>
            <a:r>
              <a:rPr lang="en-US" dirty="0" smtClean="0"/>
              <a:t>and find pairs N*(N-1)/2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9649342" y="2625019"/>
            <a:ext cx="2418833" cy="63607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1500" dirty="0" smtClean="0"/>
              <a:t>Self Coin </a:t>
            </a:r>
            <a:r>
              <a:rPr lang="en-US" sz="1500" dirty="0" err="1" smtClean="0"/>
              <a:t>prescaled</a:t>
            </a:r>
            <a:r>
              <a:rPr lang="en-US" sz="1500" dirty="0" smtClean="0"/>
              <a:t> by 100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1500" dirty="0" smtClean="0"/>
              <a:t>(356+433)/100=8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kHz 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058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Todo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ACAD-9C10-4FF4-99D2-D9531319E8D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Use </a:t>
            </a:r>
            <a:r>
              <a:rPr lang="en-US" sz="2800" dirty="0" err="1" smtClean="0">
                <a:solidFill>
                  <a:srgbClr val="FF0000"/>
                </a:solidFill>
              </a:rPr>
              <a:t>halld</a:t>
            </a:r>
            <a:r>
              <a:rPr lang="en-US" sz="2800" dirty="0" smtClean="0">
                <a:solidFill>
                  <a:srgbClr val="FF0000"/>
                </a:solidFill>
              </a:rPr>
              <a:t> generator for He3 window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en-US" sz="2800" dirty="0" smtClean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7030A0"/>
                </a:solidFill>
              </a:rPr>
              <a:t>Update EC trigger curve and work on EC simulation in general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800" dirty="0" smtClean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00B050"/>
                </a:solidFill>
              </a:rPr>
              <a:t>Modify </a:t>
            </a:r>
            <a:r>
              <a:rPr lang="en-US" sz="2800" dirty="0" err="1" smtClean="0">
                <a:solidFill>
                  <a:srgbClr val="00B050"/>
                </a:solidFill>
              </a:rPr>
              <a:t>halld</a:t>
            </a:r>
            <a:r>
              <a:rPr lang="en-US" sz="2800" dirty="0" smtClean="0">
                <a:solidFill>
                  <a:srgbClr val="00B050"/>
                </a:solidFill>
              </a:rPr>
              <a:t> generator including e and hadrons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en-US" sz="2800" dirty="0" smtClean="0"/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Add low energy EM better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en-US" sz="2800" dirty="0" smtClean="0"/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Add elastic, quasi-elastic?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Add </a:t>
            </a:r>
            <a:r>
              <a:rPr lang="en-US" sz="2800" dirty="0" err="1" smtClean="0"/>
              <a:t>radiative</a:t>
            </a:r>
            <a:r>
              <a:rPr lang="en-US" sz="2800" dirty="0" smtClean="0"/>
              <a:t> correction?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800" dirty="0" smtClean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8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5849276" y="4705984"/>
            <a:ext cx="5673348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4000" dirty="0" smtClean="0"/>
              <a:t>Need manpower urgently!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 Comment </a:t>
            </a:r>
            <a:br>
              <a:rPr lang="en-US" dirty="0" smtClean="0"/>
            </a:br>
            <a:r>
              <a:rPr lang="en-US" dirty="0" smtClean="0"/>
              <a:t>(general simulation)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End-to-end simulations with realistic subsystem responses and material budgets</a:t>
            </a:r>
          </a:p>
          <a:p>
            <a:r>
              <a:rPr lang="en-US" dirty="0" smtClean="0"/>
              <a:t>The development of a simulation framework with realistic reconstruction and analysis should be pursued with high priority and increased resources.</a:t>
            </a:r>
          </a:p>
          <a:p>
            <a:r>
              <a:rPr lang="en-US" dirty="0" smtClean="0"/>
              <a:t>Having a functional simulation and reconstruction routines as soon as possible should be a high priority in the software effort. Such software will pay off many times over in experimental design and avoiding pitfalls.</a:t>
            </a:r>
          </a:p>
          <a:p>
            <a:r>
              <a:rPr lang="en-US" dirty="0" smtClean="0"/>
              <a:t>Acceptances, efficiencies, and systematic uncertainties should be simulated for each of the core measurements.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657600"/>
            <a:ext cx="569427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7602" y="3581400"/>
            <a:ext cx="569427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1000"/>
            <a:ext cx="569428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94400" y="381000"/>
            <a:ext cx="569428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09600" y="-2286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000" b="1" dirty="0" smtClean="0">
                <a:solidFill>
                  <a:prstClr val="black"/>
                </a:solidFill>
              </a:rPr>
              <a:t>all subsystems with various level of details in the unified simulation “</a:t>
            </a:r>
            <a:r>
              <a:rPr lang="en-US" sz="2000" b="1" dirty="0" err="1" smtClean="0">
                <a:solidFill>
                  <a:prstClr val="black"/>
                </a:solidFill>
              </a:rPr>
              <a:t>solid_gemc</a:t>
            </a:r>
            <a:r>
              <a:rPr lang="en-US" sz="2000" b="1" dirty="0" smtClean="0">
                <a:solidFill>
                  <a:prstClr val="black"/>
                </a:solidFill>
              </a:rPr>
              <a:t>”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381" y="454199"/>
            <a:ext cx="10515600" cy="47999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PVDIS LD2 Rate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B8E23-FF8E-4626-A713-E90A91340C28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26713337"/>
              </p:ext>
            </p:extLst>
          </p:nvPr>
        </p:nvGraphicFramePr>
        <p:xfrm>
          <a:off x="268354" y="678396"/>
          <a:ext cx="11638724" cy="3665370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2909681">
                  <a:extLst>
                    <a:ext uri="{9D8B030D-6E8A-4147-A177-3AD203B41FA5}">
                      <a16:colId xmlns="" xmlns:a16="http://schemas.microsoft.com/office/drawing/2014/main" val="1632963296"/>
                    </a:ext>
                  </a:extLst>
                </a:gridCol>
                <a:gridCol w="2909681">
                  <a:extLst>
                    <a:ext uri="{9D8B030D-6E8A-4147-A177-3AD203B41FA5}">
                      <a16:colId xmlns="" xmlns:a16="http://schemas.microsoft.com/office/drawing/2014/main" val="126508790"/>
                    </a:ext>
                  </a:extLst>
                </a:gridCol>
                <a:gridCol w="2909681">
                  <a:extLst>
                    <a:ext uri="{9D8B030D-6E8A-4147-A177-3AD203B41FA5}">
                      <a16:colId xmlns="" xmlns:a16="http://schemas.microsoft.com/office/drawing/2014/main" val="443561395"/>
                    </a:ext>
                  </a:extLst>
                </a:gridCol>
                <a:gridCol w="2909681">
                  <a:extLst>
                    <a:ext uri="{9D8B030D-6E8A-4147-A177-3AD203B41FA5}">
                      <a16:colId xmlns="" xmlns:a16="http://schemas.microsoft.com/office/drawing/2014/main" val="2945698510"/>
                    </a:ext>
                  </a:extLst>
                </a:gridCol>
              </a:tblGrid>
              <a:tr h="1339247">
                <a:tc>
                  <a:txBody>
                    <a:bodyPr/>
                    <a:lstStyle/>
                    <a:p>
                      <a:r>
                        <a:rPr lang="en-US" sz="2400" dirty="0"/>
                        <a:t>PID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Only</a:t>
                      </a:r>
                      <a:r>
                        <a:rPr lang="en-US" sz="2400" baseline="0" dirty="0"/>
                        <a:t> EC fired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Rate with 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EC and </a:t>
                      </a:r>
                      <a:r>
                        <a:rPr lang="en-US" sz="2400" dirty="0" err="1">
                          <a:solidFill>
                            <a:srgbClr val="FFFF00"/>
                          </a:solidFill>
                        </a:rPr>
                        <a:t>lgc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 both</a:t>
                      </a:r>
                      <a:r>
                        <a:rPr lang="en-US" sz="2400" dirty="0"/>
                        <a:t> fired for</a:t>
                      </a:r>
                      <a:r>
                        <a:rPr lang="en-US" sz="2400" baseline="0" dirty="0"/>
                        <a:t> the same e or pion event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Efficiency</a:t>
                      </a:r>
                      <a:r>
                        <a:rPr lang="en-US" sz="2400" baseline="0" dirty="0"/>
                        <a:t> of LGC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80584748"/>
                  </a:ext>
                </a:extLst>
              </a:tr>
              <a:tr h="484609">
                <a:tc>
                  <a:txBody>
                    <a:bodyPr/>
                    <a:lstStyle/>
                    <a:p>
                      <a:r>
                        <a:rPr lang="en-US" sz="2400" dirty="0"/>
                        <a:t>Electron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0.24</a:t>
                      </a:r>
                      <a:r>
                        <a:rPr lang="en-US" sz="2400" baseline="0" dirty="0"/>
                        <a:t> MHz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0.23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95.7%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16998802"/>
                  </a:ext>
                </a:extLst>
              </a:tr>
              <a:tr h="484609">
                <a:tc>
                  <a:txBody>
                    <a:bodyPr/>
                    <a:lstStyle/>
                    <a:p>
                      <a:r>
                        <a:rPr lang="en-US" sz="2400" dirty="0" err="1"/>
                        <a:t>Pim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/>
                        <a:t>4.43 MHz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0.64 KHz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0.01%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92239971"/>
                  </a:ext>
                </a:extLst>
              </a:tr>
              <a:tr h="872296">
                <a:tc>
                  <a:txBody>
                    <a:bodyPr/>
                    <a:lstStyle/>
                    <a:p>
                      <a:r>
                        <a:rPr lang="en-US" sz="2400" dirty="0"/>
                        <a:t>Pip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0.43</a:t>
                      </a:r>
                      <a:r>
                        <a:rPr lang="en-US" sz="2400" baseline="0" dirty="0"/>
                        <a:t> MHz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       (limit</a:t>
                      </a:r>
                      <a:r>
                        <a:rPr lang="en-US" sz="2400" baseline="0" dirty="0"/>
                        <a:t>: </a:t>
                      </a:r>
                      <a:r>
                        <a:rPr lang="en-US" sz="2400" dirty="0"/>
                        <a:t>0.04kHz)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0.01%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96520506"/>
                  </a:ext>
                </a:extLst>
              </a:tr>
              <a:tr h="484609">
                <a:tc>
                  <a:txBody>
                    <a:bodyPr/>
                    <a:lstStyle/>
                    <a:p>
                      <a:r>
                        <a:rPr lang="en-US" sz="2400" dirty="0"/>
                        <a:t>Pi0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0.015</a:t>
                      </a:r>
                      <a:r>
                        <a:rPr lang="en-US" sz="2400" baseline="0" dirty="0"/>
                        <a:t> MHz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8.5 KHz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72409771"/>
                  </a:ext>
                </a:extLst>
              </a:tr>
            </a:tbl>
          </a:graphicData>
        </a:graphic>
      </p:graphicFrame>
      <p:sp>
        <p:nvSpPr>
          <p:cNvPr id="6" name="Down Arrow 5"/>
          <p:cNvSpPr/>
          <p:nvPr/>
        </p:nvSpPr>
        <p:spPr>
          <a:xfrm>
            <a:off x="6476080" y="4452160"/>
            <a:ext cx="1172817" cy="8249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5277108"/>
            <a:ext cx="12042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Well defined particles with EC&amp;LGC = (230 + 0.64 + 0.04 + 8.5) KHz = 239 KHz = 8 KHz/sector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276" y="5750588"/>
            <a:ext cx="9982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Random coincidence per sector = 170 KHz * 803 KHz * 30ns = 4.1 KHz/sector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212253"/>
            <a:ext cx="62375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Total: (8+4.1) KHz = 12.1 KHz/sector</a:t>
            </a:r>
          </a:p>
        </p:txBody>
      </p:sp>
      <p:sp>
        <p:nvSpPr>
          <p:cNvPr id="10" name="Rectangle 9"/>
          <p:cNvSpPr/>
          <p:nvPr/>
        </p:nvSpPr>
        <p:spPr>
          <a:xfrm>
            <a:off x="9543038" y="6263759"/>
            <a:ext cx="144937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b="1" dirty="0" err="1" smtClean="0"/>
              <a:t>Yuxiang</a:t>
            </a:r>
            <a:r>
              <a:rPr lang="en-US" b="1" dirty="0" smtClean="0"/>
              <a:t> Zhao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65431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 condition		Trigger logic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16" y="1290918"/>
            <a:ext cx="5063706" cy="495460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sz="2500" dirty="0" err="1" smtClean="0"/>
              <a:t>e_FAEC</a:t>
            </a:r>
            <a:r>
              <a:rPr lang="en-US" sz="2500" dirty="0" smtClean="0"/>
              <a:t>: R(105-235)cm, Q2&gt;=1, Jin’s wiser trigger curve</a:t>
            </a:r>
          </a:p>
          <a:p>
            <a:r>
              <a:rPr lang="en-US" sz="2500" dirty="0" err="1" smtClean="0"/>
              <a:t>e_LAEC</a:t>
            </a:r>
            <a:r>
              <a:rPr lang="en-US" sz="2500" dirty="0" smtClean="0"/>
              <a:t>: R(80-140)</a:t>
            </a:r>
            <a:r>
              <a:rPr lang="en-US" sz="2500" dirty="0" err="1" smtClean="0"/>
              <a:t>cm,P</a:t>
            </a:r>
            <a:r>
              <a:rPr lang="en-US" sz="2500" dirty="0" smtClean="0"/>
              <a:t>&gt;3, Jin’s wiser trigger curve</a:t>
            </a:r>
          </a:p>
          <a:p>
            <a:r>
              <a:rPr lang="en-US" sz="2500" dirty="0" err="1" smtClean="0"/>
              <a:t>h_FAEC</a:t>
            </a:r>
            <a:r>
              <a:rPr lang="en-US" sz="2500" dirty="0" smtClean="0"/>
              <a:t>: R(105-235)cm, cut below MIP, Jin’s wiser trigger curve</a:t>
            </a:r>
          </a:p>
          <a:p>
            <a:r>
              <a:rPr lang="en-US" sz="2500" dirty="0" err="1" smtClean="0"/>
              <a:t>e_LGC</a:t>
            </a:r>
            <a:r>
              <a:rPr lang="en-US" sz="2500" dirty="0" smtClean="0"/>
              <a:t>: at least 2 PMT and each has at least 2 photons, similar to PVDIS</a:t>
            </a:r>
          </a:p>
          <a:p>
            <a:r>
              <a:rPr lang="en-US" sz="2500" dirty="0" err="1" smtClean="0"/>
              <a:t>e_FASPD</a:t>
            </a:r>
            <a:r>
              <a:rPr lang="en-US" sz="2500" dirty="0" smtClean="0"/>
              <a:t> and </a:t>
            </a:r>
            <a:r>
              <a:rPr lang="en-US" sz="2500" dirty="0" err="1" smtClean="0"/>
              <a:t>h_FASPD</a:t>
            </a:r>
            <a:r>
              <a:rPr lang="en-US" sz="2500" dirty="0" smtClean="0"/>
              <a:t>: </a:t>
            </a:r>
            <a:r>
              <a:rPr lang="en-US" sz="2500" dirty="0" err="1" smtClean="0"/>
              <a:t>Edep</a:t>
            </a:r>
            <a:r>
              <a:rPr lang="en-US" sz="2500" dirty="0" smtClean="0"/>
              <a:t>&gt;0.5MeV</a:t>
            </a:r>
          </a:p>
          <a:p>
            <a:r>
              <a:rPr lang="en-US" sz="2500" dirty="0" err="1" smtClean="0"/>
              <a:t>e_LASPD</a:t>
            </a:r>
            <a:r>
              <a:rPr lang="en-US" sz="2500" dirty="0" smtClean="0"/>
              <a:t>: </a:t>
            </a:r>
            <a:r>
              <a:rPr lang="en-US" sz="2500" dirty="0" err="1" smtClean="0"/>
              <a:t>Edep</a:t>
            </a:r>
            <a:r>
              <a:rPr lang="en-US" sz="2500" dirty="0" smtClean="0"/>
              <a:t>&gt;1.5MeV</a:t>
            </a:r>
          </a:p>
          <a:p>
            <a:r>
              <a:rPr lang="en-US" sz="2500" dirty="0" err="1" smtClean="0">
                <a:solidFill>
                  <a:srgbClr val="7030A0"/>
                </a:solidFill>
              </a:rPr>
              <a:t>e_MRPC</a:t>
            </a:r>
            <a:r>
              <a:rPr lang="en-US" sz="2500" dirty="0" smtClean="0">
                <a:solidFill>
                  <a:srgbClr val="7030A0"/>
                </a:solidFill>
              </a:rPr>
              <a:t> and </a:t>
            </a:r>
            <a:r>
              <a:rPr lang="en-US" sz="2500" dirty="0" err="1" smtClean="0">
                <a:solidFill>
                  <a:srgbClr val="7030A0"/>
                </a:solidFill>
              </a:rPr>
              <a:t>h_MRPC</a:t>
            </a:r>
            <a:r>
              <a:rPr lang="en-US" sz="2500" dirty="0" smtClean="0">
                <a:solidFill>
                  <a:srgbClr val="7030A0"/>
                </a:solidFill>
              </a:rPr>
              <a:t> are not working yet, so not used</a:t>
            </a:r>
          </a:p>
          <a:p>
            <a:endParaRPr lang="en-US" sz="2500" dirty="0" smtClean="0"/>
          </a:p>
          <a:p>
            <a:endParaRPr lang="en-US" sz="2500" dirty="0" smtClean="0"/>
          </a:p>
          <a:p>
            <a:endParaRPr lang="en-US" sz="2500" dirty="0" smtClean="0"/>
          </a:p>
          <a:p>
            <a:endParaRPr lang="en-US" sz="2500" dirty="0" smtClean="0"/>
          </a:p>
          <a:p>
            <a:endParaRPr lang="en-US" sz="2500" dirty="0" smtClean="0"/>
          </a:p>
          <a:p>
            <a:endParaRPr lang="en-US" sz="2500" dirty="0" smtClean="0"/>
          </a:p>
          <a:p>
            <a:endParaRPr lang="en-US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ACAD-9C10-4FF4-99D2-D9531319E8D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87363" y="1288043"/>
            <a:ext cx="5063706" cy="49546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7500" lnSpcReduction="20000"/>
          </a:bodyPr>
          <a:lstStyle/>
          <a:p>
            <a:r>
              <a:rPr lang="en-US" sz="2500" dirty="0" err="1" smtClean="0"/>
              <a:t>e_FA</a:t>
            </a:r>
            <a:r>
              <a:rPr lang="en-US" sz="2500" dirty="0" smtClean="0"/>
              <a:t>: </a:t>
            </a:r>
            <a:r>
              <a:rPr lang="en-US" sz="2500" dirty="0" err="1" smtClean="0"/>
              <a:t>e_FAEC</a:t>
            </a:r>
            <a:r>
              <a:rPr lang="en-US" sz="2500" dirty="0" smtClean="0"/>
              <a:t> &amp; </a:t>
            </a:r>
            <a:r>
              <a:rPr lang="en-US" sz="2500" dirty="0" err="1" smtClean="0"/>
              <a:t>e_LGC</a:t>
            </a:r>
            <a:r>
              <a:rPr lang="en-US" sz="2500" dirty="0" smtClean="0"/>
              <a:t> &amp; </a:t>
            </a:r>
            <a:r>
              <a:rPr lang="en-US" sz="2500" dirty="0" err="1" smtClean="0"/>
              <a:t>e_FASPD</a:t>
            </a:r>
            <a:endParaRPr lang="en-US" sz="2500" dirty="0" smtClean="0"/>
          </a:p>
          <a:p>
            <a:r>
              <a:rPr lang="en-US" sz="2500" dirty="0" err="1" smtClean="0"/>
              <a:t>e_LA</a:t>
            </a:r>
            <a:r>
              <a:rPr lang="en-US" sz="2500" dirty="0" smtClean="0"/>
              <a:t>: </a:t>
            </a:r>
            <a:r>
              <a:rPr lang="en-US" sz="2500" dirty="0" err="1" smtClean="0"/>
              <a:t>e_LAEC</a:t>
            </a:r>
            <a:r>
              <a:rPr lang="en-US" sz="2500" dirty="0" smtClean="0"/>
              <a:t> &amp; </a:t>
            </a:r>
            <a:r>
              <a:rPr lang="en-US" sz="2500" dirty="0" err="1" smtClean="0"/>
              <a:t>e_LASPD</a:t>
            </a:r>
            <a:endParaRPr lang="en-US" sz="2500" dirty="0" smtClean="0"/>
          </a:p>
          <a:p>
            <a:r>
              <a:rPr lang="en-US" sz="2500" dirty="0" err="1" smtClean="0"/>
              <a:t>h_FA</a:t>
            </a:r>
            <a:r>
              <a:rPr lang="en-US" sz="2500" dirty="0" smtClean="0"/>
              <a:t>: </a:t>
            </a:r>
            <a:r>
              <a:rPr lang="en-US" sz="2500" dirty="0" err="1" smtClean="0"/>
              <a:t>h_FAEC</a:t>
            </a:r>
            <a:r>
              <a:rPr lang="en-US" sz="2500" dirty="0" smtClean="0"/>
              <a:t> &amp; </a:t>
            </a:r>
            <a:r>
              <a:rPr lang="en-US" sz="2500" dirty="0" err="1" smtClean="0"/>
              <a:t>h_FASPD</a:t>
            </a:r>
            <a:endParaRPr lang="en-US" sz="2500" dirty="0" smtClean="0"/>
          </a:p>
          <a:p>
            <a:endParaRPr lang="en-US" sz="25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500" dirty="0" smtClean="0"/>
              <a:t>Starting from EC and record all hits pass trigger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dirty="0" smtClean="0"/>
              <a:t>Then check matching LGC sectors and two neighboring sectors, if any sector passes, then LHC pass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dirty="0" smtClean="0"/>
              <a:t>Then check matching SPD sector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dirty="0" smtClean="0"/>
              <a:t>Finally we have individual triggers, we can count single trigger rate without double counting</a:t>
            </a:r>
          </a:p>
          <a:p>
            <a:endParaRPr lang="en-US" sz="25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500" dirty="0" smtClean="0"/>
              <a:t>Then check coincidence trigger with all hits from single trigger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dirty="0" smtClean="0"/>
              <a:t>Check </a:t>
            </a:r>
            <a:r>
              <a:rPr lang="en-US" sz="2500" dirty="0" err="1" smtClean="0"/>
              <a:t>e_LA</a:t>
            </a:r>
            <a:r>
              <a:rPr lang="en-US" sz="2500" dirty="0" smtClean="0"/>
              <a:t> &amp; </a:t>
            </a:r>
            <a:r>
              <a:rPr lang="en-US" sz="2500" dirty="0" err="1" smtClean="0"/>
              <a:t>h_FA</a:t>
            </a:r>
            <a:endParaRPr lang="en-US" sz="25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500" dirty="0" smtClean="0"/>
              <a:t>Check </a:t>
            </a:r>
            <a:r>
              <a:rPr lang="en-US" sz="2500" dirty="0" err="1" smtClean="0"/>
              <a:t>e_FA</a:t>
            </a:r>
            <a:r>
              <a:rPr lang="en-US" sz="2500" dirty="0" smtClean="0"/>
              <a:t> &amp; </a:t>
            </a:r>
            <a:r>
              <a:rPr lang="en-US" sz="2500" dirty="0" err="1" smtClean="0"/>
              <a:t>h_FA</a:t>
            </a:r>
            <a:r>
              <a:rPr lang="en-US" sz="2500" dirty="0" smtClean="0"/>
              <a:t> and choose to cut on hit distance on FAEC</a:t>
            </a:r>
          </a:p>
          <a:p>
            <a:endParaRPr lang="en-US" sz="2500" dirty="0" smtClean="0"/>
          </a:p>
          <a:p>
            <a:endParaRPr lang="en-US" sz="2500" dirty="0" smtClean="0"/>
          </a:p>
          <a:p>
            <a:endParaRPr lang="en-US" sz="25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10536570" y="169847"/>
            <a:ext cx="1497278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1" dirty="0" smtClean="0"/>
              <a:t>hit matching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669711" y="0"/>
            <a:ext cx="4729821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dirty="0" smtClean="0"/>
              <a:t>SIDIS_He3 trigger</a:t>
            </a:r>
            <a:endParaRPr lang="en-US" sz="5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91" y="-119434"/>
            <a:ext cx="10515600" cy="1011935"/>
          </a:xfrm>
        </p:spPr>
        <p:txBody>
          <a:bodyPr>
            <a:normAutofit/>
          </a:bodyPr>
          <a:lstStyle/>
          <a:p>
            <a:r>
              <a:rPr lang="en-US" b="1" dirty="0" smtClean="0"/>
              <a:t>single </a:t>
            </a:r>
            <a:r>
              <a:rPr lang="en-US" sz="2500" b="1" dirty="0" smtClean="0"/>
              <a:t>(gas(</a:t>
            </a:r>
            <a:r>
              <a:rPr lang="en-US" sz="2500" b="1" dirty="0" err="1" smtClean="0"/>
              <a:t>hallD</a:t>
            </a:r>
            <a:r>
              <a:rPr lang="en-US" sz="2500" b="1" dirty="0" smtClean="0"/>
              <a:t>),</a:t>
            </a:r>
            <a:r>
              <a:rPr lang="en-US" sz="2500" b="1" dirty="0" smtClean="0">
                <a:solidFill>
                  <a:srgbClr val="7030A0"/>
                </a:solidFill>
              </a:rPr>
              <a:t>win up(wiser)</a:t>
            </a:r>
            <a:r>
              <a:rPr lang="en-US" sz="2500" b="1" dirty="0" smtClean="0"/>
              <a:t>,</a:t>
            </a:r>
            <a:r>
              <a:rPr lang="en-US" sz="2500" b="1" dirty="0" smtClean="0">
                <a:solidFill>
                  <a:schemeClr val="accent2"/>
                </a:solidFill>
              </a:rPr>
              <a:t>win down(wiser)</a:t>
            </a:r>
            <a:r>
              <a:rPr lang="en-US" sz="2500" b="1" dirty="0" smtClean="0"/>
              <a:t>)</a:t>
            </a:r>
            <a:endParaRPr lang="en-US" sz="2500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31343445"/>
              </p:ext>
            </p:extLst>
          </p:nvPr>
        </p:nvGraphicFramePr>
        <p:xfrm>
          <a:off x="748939" y="712696"/>
          <a:ext cx="8711500" cy="2654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7355">
                  <a:extLst>
                    <a:ext uri="{9D8B030D-6E8A-4147-A177-3AD203B41FA5}">
                      <a16:colId xmlns:a16="http://schemas.microsoft.com/office/drawing/2014/main" xmlns="" val="3899961455"/>
                    </a:ext>
                  </a:extLst>
                </a:gridCol>
                <a:gridCol w="2184715">
                  <a:extLst>
                    <a:ext uri="{9D8B030D-6E8A-4147-A177-3AD203B41FA5}">
                      <a16:colId xmlns:a16="http://schemas.microsoft.com/office/drawing/2014/main" xmlns="" val="2894134783"/>
                    </a:ext>
                  </a:extLst>
                </a:gridCol>
                <a:gridCol w="2184715">
                  <a:extLst>
                    <a:ext uri="{9D8B030D-6E8A-4147-A177-3AD203B41FA5}">
                      <a16:colId xmlns:a16="http://schemas.microsoft.com/office/drawing/2014/main" xmlns="" val="381627720"/>
                    </a:ext>
                  </a:extLst>
                </a:gridCol>
                <a:gridCol w="2184715">
                  <a:extLst>
                    <a:ext uri="{9D8B030D-6E8A-4147-A177-3AD203B41FA5}">
                      <a16:colId xmlns:a16="http://schemas.microsoft.com/office/drawing/2014/main" xmlns="" val="4171855250"/>
                    </a:ext>
                  </a:extLst>
                </a:gridCol>
              </a:tblGrid>
              <a:tr h="296831">
                <a:tc>
                  <a:txBody>
                    <a:bodyPr/>
                    <a:lstStyle/>
                    <a:p>
                      <a:r>
                        <a:rPr lang="en-US" sz="1500" b="1" i="0" u="sng" dirty="0" err="1" smtClean="0">
                          <a:solidFill>
                            <a:schemeClr val="bg1"/>
                          </a:solidFill>
                        </a:rPr>
                        <a:t>e_FA</a:t>
                      </a:r>
                      <a:r>
                        <a:rPr lang="en-US" sz="1500" b="1" i="0" u="sng" dirty="0" smtClean="0">
                          <a:solidFill>
                            <a:schemeClr val="bg1"/>
                          </a:solidFill>
                        </a:rPr>
                        <a:t>(kHz)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rgbClr val="C00000"/>
                          </a:solidFill>
                        </a:rPr>
                        <a:t>EC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C00000"/>
                          </a:solidFill>
                        </a:rPr>
                        <a:t>EC+LGC</a:t>
                      </a:r>
                      <a:endParaRPr lang="en-US" sz="15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C00000"/>
                          </a:solidFill>
                        </a:rPr>
                        <a:t>EC+LGC+SPD</a:t>
                      </a:r>
                      <a:endParaRPr lang="en-US" sz="15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4153547"/>
                  </a:ext>
                </a:extLst>
              </a:tr>
              <a:tr h="414168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Electron</a:t>
                      </a:r>
                      <a:endParaRPr lang="en-US" sz="15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68 (57)</a:t>
                      </a:r>
                      <a:endParaRPr lang="en-US" sz="15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63(56)</a:t>
                      </a:r>
                      <a:endParaRPr lang="en-US" sz="15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58(52)+</a:t>
                      </a:r>
                      <a:r>
                        <a:rPr lang="en-US" sz="1500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  <a:r>
                        <a:rPr lang="en-US" sz="1500" dirty="0" smtClean="0"/>
                        <a:t>+</a:t>
                      </a:r>
                      <a:r>
                        <a:rPr lang="en-US" sz="1500" dirty="0" smtClean="0">
                          <a:solidFill>
                            <a:schemeClr val="accent2"/>
                          </a:solidFill>
                        </a:rPr>
                        <a:t>2</a:t>
                      </a:r>
                      <a:endParaRPr lang="en-US" sz="150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785945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500" dirty="0"/>
                        <a:t>Pip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694(643)</a:t>
                      </a:r>
                      <a:endParaRPr lang="en-US" sz="15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4.2(3.3)</a:t>
                      </a:r>
                      <a:endParaRPr lang="en-US" sz="15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3.8(3.1)+</a:t>
                      </a:r>
                      <a:r>
                        <a:rPr lang="en-US" sz="1500" dirty="0" smtClean="0">
                          <a:solidFill>
                            <a:srgbClr val="7030A0"/>
                          </a:solidFill>
                        </a:rPr>
                        <a:t>2.5/2</a:t>
                      </a:r>
                      <a:r>
                        <a:rPr lang="en-US" sz="1500" dirty="0" smtClean="0"/>
                        <a:t>+</a:t>
                      </a:r>
                      <a:r>
                        <a:rPr lang="en-US" sz="1500" dirty="0" smtClean="0">
                          <a:solidFill>
                            <a:schemeClr val="accent2"/>
                          </a:solidFill>
                        </a:rPr>
                        <a:t>1.6/2</a:t>
                      </a:r>
                      <a:endParaRPr lang="en-US" sz="15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3424994286"/>
                  </a:ext>
                </a:extLst>
              </a:tr>
              <a:tr h="296831">
                <a:tc>
                  <a:txBody>
                    <a:bodyPr/>
                    <a:lstStyle/>
                    <a:p>
                      <a:r>
                        <a:rPr lang="en-US" sz="1500" dirty="0" err="1"/>
                        <a:t>Pim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537(492)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4.0(3.2)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3.6(3.0) +</a:t>
                      </a:r>
                      <a:r>
                        <a:rPr lang="en-US" sz="1500" dirty="0" smtClean="0">
                          <a:solidFill>
                            <a:srgbClr val="7030A0"/>
                          </a:solidFill>
                        </a:rPr>
                        <a:t>2.3/2</a:t>
                      </a:r>
                      <a:r>
                        <a:rPr lang="en-US" sz="1500" dirty="0" smtClean="0"/>
                        <a:t>+</a:t>
                      </a:r>
                      <a:r>
                        <a:rPr lang="en-US" sz="1500" dirty="0" smtClean="0">
                          <a:solidFill>
                            <a:schemeClr val="accent2"/>
                          </a:solidFill>
                        </a:rPr>
                        <a:t>2.1/2</a:t>
                      </a:r>
                      <a:endParaRPr lang="en-US" sz="15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833914087"/>
                  </a:ext>
                </a:extLst>
              </a:tr>
              <a:tr h="296831">
                <a:tc>
                  <a:txBody>
                    <a:bodyPr/>
                    <a:lstStyle/>
                    <a:p>
                      <a:r>
                        <a:rPr lang="en-US" sz="1500" dirty="0"/>
                        <a:t>Pi0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1024(120)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43(31)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32(30) +</a:t>
                      </a:r>
                      <a:r>
                        <a:rPr lang="en-US" sz="1500" dirty="0" smtClean="0">
                          <a:solidFill>
                            <a:srgbClr val="7030A0"/>
                          </a:solidFill>
                        </a:rPr>
                        <a:t>1.1/2</a:t>
                      </a:r>
                      <a:r>
                        <a:rPr lang="en-US" sz="1500" dirty="0" smtClean="0"/>
                        <a:t>+</a:t>
                      </a:r>
                      <a:r>
                        <a:rPr lang="en-US" sz="1500" dirty="0" smtClean="0">
                          <a:solidFill>
                            <a:schemeClr val="accent2"/>
                          </a:solidFill>
                        </a:rPr>
                        <a:t>5.8/2</a:t>
                      </a:r>
                      <a:endParaRPr lang="en-US" sz="1500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96831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202(185)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0(0)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0(0) +</a:t>
                      </a:r>
                      <a:r>
                        <a:rPr lang="en-US" sz="1500" dirty="0" smtClean="0">
                          <a:solidFill>
                            <a:srgbClr val="7030A0"/>
                          </a:solidFill>
                        </a:rPr>
                        <a:t>0/2</a:t>
                      </a:r>
                      <a:r>
                        <a:rPr lang="en-US" sz="1500" dirty="0" smtClean="0"/>
                        <a:t>+</a:t>
                      </a:r>
                      <a:r>
                        <a:rPr lang="en-US" sz="1500" dirty="0" smtClean="0">
                          <a:solidFill>
                            <a:schemeClr val="accent2"/>
                          </a:solidFill>
                        </a:rPr>
                        <a:t>0/2</a:t>
                      </a:r>
                      <a:endParaRPr lang="en-US" sz="15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620330839"/>
                  </a:ext>
                </a:extLst>
              </a:tr>
              <a:tr h="296831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all hadrons, no electron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2692</a:t>
                      </a:r>
                      <a:endParaRPr lang="en-US" sz="15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62</a:t>
                      </a:r>
                      <a:endParaRPr lang="en-US" sz="15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47 +</a:t>
                      </a:r>
                      <a:r>
                        <a:rPr lang="en-US" sz="1500" dirty="0" smtClean="0">
                          <a:solidFill>
                            <a:srgbClr val="7030A0"/>
                          </a:solidFill>
                        </a:rPr>
                        <a:t>?</a:t>
                      </a:r>
                      <a:r>
                        <a:rPr lang="en-US" sz="1500" dirty="0" smtClean="0"/>
                        <a:t>+</a:t>
                      </a:r>
                      <a:r>
                        <a:rPr lang="en-US" sz="1500" dirty="0" smtClean="0">
                          <a:solidFill>
                            <a:schemeClr val="accent2"/>
                          </a:solidFill>
                        </a:rPr>
                        <a:t>?</a:t>
                      </a:r>
                      <a:endParaRPr lang="en-US" sz="15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831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Total: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105</a:t>
                      </a:r>
                      <a:r>
                        <a:rPr lang="en-US" sz="1500" dirty="0" smtClean="0"/>
                        <a:t>+</a:t>
                      </a:r>
                      <a:r>
                        <a:rPr lang="en-US" sz="1500" dirty="0" smtClean="0">
                          <a:solidFill>
                            <a:srgbClr val="7030A0"/>
                          </a:solidFill>
                        </a:rPr>
                        <a:t>4</a:t>
                      </a:r>
                      <a:r>
                        <a:rPr lang="en-US" sz="1500" dirty="0" smtClean="0"/>
                        <a:t>+</a:t>
                      </a:r>
                      <a:r>
                        <a:rPr lang="en-US" sz="1500" dirty="0" smtClean="0">
                          <a:solidFill>
                            <a:schemeClr val="accent2"/>
                          </a:solidFill>
                        </a:rPr>
                        <a:t>7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116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1448765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943850" y="64684"/>
            <a:ext cx="36140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00B050"/>
                </a:solidFill>
              </a:rPr>
              <a:t>Jin’s EC Wiser trigger</a:t>
            </a:r>
            <a:endParaRPr lang="en-US" sz="2500" dirty="0">
              <a:solidFill>
                <a:srgbClr val="00B05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ACAD-9C10-4FF4-99D2-D9531319E8D5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31343445"/>
              </p:ext>
            </p:extLst>
          </p:nvPr>
        </p:nvGraphicFramePr>
        <p:xfrm>
          <a:off x="60428" y="3429793"/>
          <a:ext cx="5016398" cy="2759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5072">
                  <a:extLst>
                    <a:ext uri="{9D8B030D-6E8A-4147-A177-3AD203B41FA5}">
                      <a16:colId xmlns:a16="http://schemas.microsoft.com/office/drawing/2014/main" xmlns="" val="3899961455"/>
                    </a:ext>
                  </a:extLst>
                </a:gridCol>
                <a:gridCol w="923925">
                  <a:extLst>
                    <a:ext uri="{9D8B030D-6E8A-4147-A177-3AD203B41FA5}">
                      <a16:colId xmlns:a16="http://schemas.microsoft.com/office/drawing/2014/main" xmlns="" val="2894134783"/>
                    </a:ext>
                  </a:extLst>
                </a:gridCol>
                <a:gridCol w="2057401">
                  <a:extLst>
                    <a:ext uri="{9D8B030D-6E8A-4147-A177-3AD203B41FA5}">
                      <a16:colId xmlns:a16="http://schemas.microsoft.com/office/drawing/2014/main" xmlns="" val="381627720"/>
                    </a:ext>
                  </a:extLst>
                </a:gridCol>
              </a:tblGrid>
              <a:tr h="338968">
                <a:tc>
                  <a:txBody>
                    <a:bodyPr/>
                    <a:lstStyle/>
                    <a:p>
                      <a:r>
                        <a:rPr lang="en-US" sz="1500" b="1" i="0" u="sng" dirty="0" err="1" smtClean="0">
                          <a:solidFill>
                            <a:schemeClr val="bg1"/>
                          </a:solidFill>
                        </a:rPr>
                        <a:t>e_LA</a:t>
                      </a:r>
                      <a:r>
                        <a:rPr lang="en-US" sz="1500" b="1" i="0" u="sng" dirty="0" smtClean="0">
                          <a:solidFill>
                            <a:schemeClr val="bg1"/>
                          </a:solidFill>
                        </a:rPr>
                        <a:t>(kHz)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rgbClr val="C00000"/>
                          </a:solidFill>
                        </a:rPr>
                        <a:t>EC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C00000"/>
                          </a:solidFill>
                        </a:rPr>
                        <a:t>EC+SPD</a:t>
                      </a:r>
                      <a:endParaRPr lang="en-US" sz="15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4153547"/>
                  </a:ext>
                </a:extLst>
              </a:tr>
              <a:tr h="300574">
                <a:tc>
                  <a:txBody>
                    <a:bodyPr/>
                    <a:lstStyle/>
                    <a:p>
                      <a:r>
                        <a:rPr lang="en-US" sz="1500" dirty="0"/>
                        <a:t>electron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4.5(4.3)</a:t>
                      </a:r>
                      <a:endParaRPr lang="en-US" sz="15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4.1(4)+</a:t>
                      </a:r>
                      <a:r>
                        <a:rPr lang="en-US" sz="1500" dirty="0" smtClean="0">
                          <a:solidFill>
                            <a:srgbClr val="7030A0"/>
                          </a:solidFill>
                        </a:rPr>
                        <a:t>3.6</a:t>
                      </a:r>
                      <a:r>
                        <a:rPr lang="en-US" sz="1500" dirty="0" smtClean="0"/>
                        <a:t>+</a:t>
                      </a:r>
                      <a:r>
                        <a:rPr lang="en-US" sz="1500" dirty="0" smtClean="0">
                          <a:solidFill>
                            <a:schemeClr val="accent2"/>
                          </a:solidFill>
                        </a:rPr>
                        <a:t>2.6</a:t>
                      </a:r>
                      <a:endParaRPr lang="en-US" sz="150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7859456"/>
                  </a:ext>
                </a:extLst>
              </a:tr>
              <a:tr h="350058">
                <a:tc>
                  <a:txBody>
                    <a:bodyPr/>
                    <a:lstStyle/>
                    <a:p>
                      <a:r>
                        <a:rPr lang="en-US" sz="1500" dirty="0"/>
                        <a:t>Pip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8.6(8.5)</a:t>
                      </a:r>
                      <a:endParaRPr lang="en-US" sz="15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7.9(8.1)+</a:t>
                      </a:r>
                      <a:r>
                        <a:rPr lang="en-US" sz="1500" dirty="0" smtClean="0">
                          <a:solidFill>
                            <a:srgbClr val="7030A0"/>
                          </a:solidFill>
                        </a:rPr>
                        <a:t>8.4/2</a:t>
                      </a:r>
                      <a:r>
                        <a:rPr lang="en-US" sz="1500" dirty="0" smtClean="0"/>
                        <a:t>+</a:t>
                      </a:r>
                      <a:r>
                        <a:rPr lang="en-US" sz="1500" dirty="0" smtClean="0">
                          <a:solidFill>
                            <a:schemeClr val="accent2"/>
                          </a:solidFill>
                        </a:rPr>
                        <a:t>5.6/2</a:t>
                      </a:r>
                      <a:endParaRPr lang="en-US" sz="15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3424994286"/>
                  </a:ext>
                </a:extLst>
              </a:tr>
              <a:tr h="350058">
                <a:tc>
                  <a:txBody>
                    <a:bodyPr/>
                    <a:lstStyle/>
                    <a:p>
                      <a:r>
                        <a:rPr lang="en-US" sz="1500" dirty="0" err="1"/>
                        <a:t>Pim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6.4(6.0)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5.9(5.7) +</a:t>
                      </a:r>
                      <a:r>
                        <a:rPr lang="en-US" sz="1500" dirty="0" smtClean="0">
                          <a:solidFill>
                            <a:srgbClr val="7030A0"/>
                          </a:solidFill>
                        </a:rPr>
                        <a:t>6.1/2</a:t>
                      </a:r>
                      <a:r>
                        <a:rPr lang="en-US" sz="1500" dirty="0" smtClean="0"/>
                        <a:t>+</a:t>
                      </a:r>
                      <a:r>
                        <a:rPr lang="en-US" sz="1500" dirty="0" smtClean="0">
                          <a:solidFill>
                            <a:schemeClr val="accent2"/>
                          </a:solidFill>
                        </a:rPr>
                        <a:t>3.7/2</a:t>
                      </a:r>
                      <a:endParaRPr lang="en-US" sz="15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833914087"/>
                  </a:ext>
                </a:extLst>
              </a:tr>
              <a:tr h="350058">
                <a:tc>
                  <a:txBody>
                    <a:bodyPr/>
                    <a:lstStyle/>
                    <a:p>
                      <a:r>
                        <a:rPr lang="en-US" sz="1500" dirty="0"/>
                        <a:t>Pi0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15.3(0.2)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0.6(0.2) +</a:t>
                      </a:r>
                      <a:r>
                        <a:rPr lang="en-US" sz="1500" dirty="0" smtClean="0">
                          <a:solidFill>
                            <a:srgbClr val="7030A0"/>
                          </a:solidFill>
                        </a:rPr>
                        <a:t>0.4/2</a:t>
                      </a:r>
                      <a:r>
                        <a:rPr lang="en-US" sz="1500" dirty="0" smtClean="0"/>
                        <a:t>+</a:t>
                      </a:r>
                      <a:r>
                        <a:rPr lang="en-US" sz="1500" dirty="0" smtClean="0">
                          <a:solidFill>
                            <a:schemeClr val="accent2"/>
                          </a:solidFill>
                        </a:rPr>
                        <a:t>0.3/2</a:t>
                      </a:r>
                      <a:endParaRPr lang="en-US" sz="1500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0058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2.9(3.2)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2.8(3.0) +</a:t>
                      </a:r>
                      <a:r>
                        <a:rPr lang="en-US" sz="1500" dirty="0" smtClean="0">
                          <a:solidFill>
                            <a:srgbClr val="7030A0"/>
                          </a:solidFill>
                        </a:rPr>
                        <a:t>7.6/2</a:t>
                      </a:r>
                      <a:r>
                        <a:rPr lang="en-US" sz="1500" dirty="0" smtClean="0"/>
                        <a:t>+</a:t>
                      </a:r>
                      <a:r>
                        <a:rPr lang="en-US" sz="1500" dirty="0" smtClean="0">
                          <a:solidFill>
                            <a:schemeClr val="accent2"/>
                          </a:solidFill>
                        </a:rPr>
                        <a:t>4.8/2</a:t>
                      </a:r>
                      <a:endParaRPr lang="en-US" sz="15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620330839"/>
                  </a:ext>
                </a:extLst>
              </a:tr>
              <a:tr h="3500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all hadrons, no electron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38</a:t>
                      </a:r>
                      <a:endParaRPr lang="en-US" sz="15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18 +</a:t>
                      </a:r>
                      <a:r>
                        <a:rPr lang="en-US" sz="1500" dirty="0" smtClean="0">
                          <a:solidFill>
                            <a:srgbClr val="7030A0"/>
                          </a:solidFill>
                        </a:rPr>
                        <a:t>?</a:t>
                      </a:r>
                      <a:r>
                        <a:rPr lang="en-US" sz="1500" dirty="0" smtClean="0"/>
                        <a:t>+</a:t>
                      </a:r>
                      <a:r>
                        <a:rPr lang="en-US" sz="1500" dirty="0" smtClean="0">
                          <a:solidFill>
                            <a:schemeClr val="accent2"/>
                          </a:solidFill>
                        </a:rPr>
                        <a:t>?</a:t>
                      </a:r>
                      <a:endParaRPr lang="en-US" sz="15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058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Total: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r>
                        <a:rPr lang="en-US" sz="1500" dirty="0" smtClean="0"/>
                        <a:t> +</a:t>
                      </a:r>
                      <a:r>
                        <a:rPr lang="en-US" sz="1500" dirty="0" smtClean="0">
                          <a:solidFill>
                            <a:srgbClr val="7030A0"/>
                          </a:solidFill>
                        </a:rPr>
                        <a:t>14</a:t>
                      </a:r>
                      <a:r>
                        <a:rPr lang="en-US" sz="1500" dirty="0" smtClean="0"/>
                        <a:t>+</a:t>
                      </a:r>
                      <a:r>
                        <a:rPr lang="en-US" sz="1500" dirty="0" smtClean="0">
                          <a:solidFill>
                            <a:schemeClr val="accent2"/>
                          </a:solidFill>
                        </a:rPr>
                        <a:t>10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46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14487652"/>
                  </a:ext>
                </a:extLst>
              </a:tr>
            </a:tbl>
          </a:graphicData>
        </a:graphic>
      </p:graphicFrame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31343445"/>
              </p:ext>
            </p:extLst>
          </p:nvPr>
        </p:nvGraphicFramePr>
        <p:xfrm>
          <a:off x="5188609" y="3446211"/>
          <a:ext cx="6849374" cy="2765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5191">
                  <a:extLst>
                    <a:ext uri="{9D8B030D-6E8A-4147-A177-3AD203B41FA5}">
                      <a16:colId xmlns:a16="http://schemas.microsoft.com/office/drawing/2014/main" xmlns="" val="3899961455"/>
                    </a:ext>
                  </a:extLst>
                </a:gridCol>
                <a:gridCol w="1457325">
                  <a:extLst>
                    <a:ext uri="{9D8B030D-6E8A-4147-A177-3AD203B41FA5}">
                      <a16:colId xmlns:a16="http://schemas.microsoft.com/office/drawing/2014/main" xmlns="" val="2894134783"/>
                    </a:ext>
                  </a:extLst>
                </a:gridCol>
                <a:gridCol w="3036858">
                  <a:extLst>
                    <a:ext uri="{9D8B030D-6E8A-4147-A177-3AD203B41FA5}">
                      <a16:colId xmlns:a16="http://schemas.microsoft.com/office/drawing/2014/main" xmlns="" val="3816277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u="sng" dirty="0" err="1" smtClean="0">
                          <a:solidFill>
                            <a:schemeClr val="bg1"/>
                          </a:solidFill>
                        </a:rPr>
                        <a:t>h_FA</a:t>
                      </a:r>
                      <a:r>
                        <a:rPr lang="en-US" sz="1500" b="1" i="0" u="sng" dirty="0" smtClean="0">
                          <a:solidFill>
                            <a:schemeClr val="bg1"/>
                          </a:solidFill>
                        </a:rPr>
                        <a:t>(kHz)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rgbClr val="C00000"/>
                          </a:solidFill>
                        </a:rPr>
                        <a:t>EC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C00000"/>
                          </a:solidFill>
                        </a:rPr>
                        <a:t>EC+SPD</a:t>
                      </a:r>
                      <a:endParaRPr lang="en-US" sz="15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4153547"/>
                  </a:ext>
                </a:extLst>
              </a:tr>
              <a:tr h="303931">
                <a:tc>
                  <a:txBody>
                    <a:bodyPr/>
                    <a:lstStyle/>
                    <a:p>
                      <a:r>
                        <a:rPr lang="en-US" sz="1500" dirty="0"/>
                        <a:t>electron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140(94)</a:t>
                      </a:r>
                      <a:endParaRPr lang="en-US" sz="15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100(87) +</a:t>
                      </a:r>
                      <a:r>
                        <a:rPr lang="en-US" sz="1500" dirty="0" smtClean="0">
                          <a:solidFill>
                            <a:srgbClr val="7030A0"/>
                          </a:solidFill>
                        </a:rPr>
                        <a:t>4</a:t>
                      </a:r>
                      <a:r>
                        <a:rPr lang="en-US" sz="1500" dirty="0" smtClean="0"/>
                        <a:t>+</a:t>
                      </a:r>
                      <a:r>
                        <a:rPr lang="en-US" sz="1500" dirty="0" smtClean="0">
                          <a:solidFill>
                            <a:schemeClr val="accent2"/>
                          </a:solidFill>
                        </a:rPr>
                        <a:t>4</a:t>
                      </a:r>
                      <a:endParaRPr lang="en-US" sz="15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7859456"/>
                  </a:ext>
                </a:extLst>
              </a:tr>
              <a:tr h="303931">
                <a:tc>
                  <a:txBody>
                    <a:bodyPr/>
                    <a:lstStyle/>
                    <a:p>
                      <a:r>
                        <a:rPr lang="en-US" sz="1500" dirty="0"/>
                        <a:t>Pip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5855(4898)</a:t>
                      </a:r>
                      <a:endParaRPr lang="en-US" sz="15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5151(4447) +</a:t>
                      </a:r>
                      <a:r>
                        <a:rPr lang="en-US" sz="1500" dirty="0" smtClean="0">
                          <a:solidFill>
                            <a:srgbClr val="7030A0"/>
                          </a:solidFill>
                        </a:rPr>
                        <a:t>3405/2</a:t>
                      </a:r>
                      <a:r>
                        <a:rPr lang="en-US" sz="1500" dirty="0" smtClean="0"/>
                        <a:t>+</a:t>
                      </a:r>
                      <a:r>
                        <a:rPr lang="en-US" sz="1500" dirty="0" smtClean="0">
                          <a:solidFill>
                            <a:schemeClr val="accent2"/>
                          </a:solidFill>
                        </a:rPr>
                        <a:t>4570/2</a:t>
                      </a:r>
                      <a:endParaRPr lang="en-US" sz="15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3424994286"/>
                  </a:ext>
                </a:extLst>
              </a:tr>
              <a:tr h="525714">
                <a:tc>
                  <a:txBody>
                    <a:bodyPr/>
                    <a:lstStyle/>
                    <a:p>
                      <a:r>
                        <a:rPr lang="en-US" sz="1500" dirty="0" err="1"/>
                        <a:t>Pim</a:t>
                      </a:r>
                      <a:endParaRPr lang="en-US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4925(3787)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3971(3435) +</a:t>
                      </a:r>
                      <a:r>
                        <a:rPr lang="en-US" sz="1500" dirty="0" smtClean="0">
                          <a:solidFill>
                            <a:srgbClr val="7030A0"/>
                          </a:solidFill>
                        </a:rPr>
                        <a:t>3300/2</a:t>
                      </a:r>
                      <a:r>
                        <a:rPr lang="en-US" sz="1500" dirty="0" smtClean="0"/>
                        <a:t>+</a:t>
                      </a:r>
                      <a:r>
                        <a:rPr lang="en-US" sz="1500" dirty="0" smtClean="0">
                          <a:solidFill>
                            <a:schemeClr val="accent2"/>
                          </a:solidFill>
                        </a:rPr>
                        <a:t>4590/2</a:t>
                      </a:r>
                      <a:endParaRPr lang="en-US" sz="15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833914087"/>
                  </a:ext>
                </a:extLst>
              </a:tr>
              <a:tr h="303931">
                <a:tc>
                  <a:txBody>
                    <a:bodyPr/>
                    <a:lstStyle/>
                    <a:p>
                      <a:r>
                        <a:rPr lang="en-US" sz="1500" dirty="0"/>
                        <a:t>Pi0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4607(811)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548(468) +</a:t>
                      </a:r>
                      <a:r>
                        <a:rPr lang="en-US" sz="1500" dirty="0" smtClean="0">
                          <a:solidFill>
                            <a:srgbClr val="7030A0"/>
                          </a:solidFill>
                        </a:rPr>
                        <a:t>33/2</a:t>
                      </a:r>
                      <a:r>
                        <a:rPr lang="en-US" sz="1500" dirty="0" smtClean="0"/>
                        <a:t>+</a:t>
                      </a:r>
                      <a:r>
                        <a:rPr lang="en-US" sz="1500" dirty="0" smtClean="0">
                          <a:solidFill>
                            <a:schemeClr val="accent2"/>
                          </a:solidFill>
                        </a:rPr>
                        <a:t>171/2</a:t>
                      </a:r>
                      <a:endParaRPr lang="en-US" sz="1500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3931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3510(3103)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3164(2831) +</a:t>
                      </a:r>
                      <a:r>
                        <a:rPr lang="en-US" sz="1500" dirty="0" smtClean="0">
                          <a:solidFill>
                            <a:srgbClr val="7030A0"/>
                          </a:solidFill>
                        </a:rPr>
                        <a:t>2243/2</a:t>
                      </a:r>
                      <a:r>
                        <a:rPr lang="en-US" sz="1500" dirty="0" smtClean="0"/>
                        <a:t>+</a:t>
                      </a:r>
                      <a:r>
                        <a:rPr lang="en-US" sz="1500" dirty="0" smtClean="0">
                          <a:solidFill>
                            <a:schemeClr val="accent2"/>
                          </a:solidFill>
                        </a:rPr>
                        <a:t>2563/2</a:t>
                      </a:r>
                      <a:endParaRPr lang="en-US" sz="15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620330839"/>
                  </a:ext>
                </a:extLst>
              </a:tr>
              <a:tr h="3039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all hadrons, no electron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17392</a:t>
                      </a:r>
                      <a:endParaRPr lang="en-US" sz="15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12805 +</a:t>
                      </a:r>
                      <a:r>
                        <a:rPr lang="en-US" sz="1500" dirty="0" smtClean="0">
                          <a:solidFill>
                            <a:srgbClr val="7030A0"/>
                          </a:solidFill>
                        </a:rPr>
                        <a:t>?</a:t>
                      </a:r>
                      <a:r>
                        <a:rPr lang="en-US" sz="1500" dirty="0" smtClean="0"/>
                        <a:t>+</a:t>
                      </a:r>
                      <a:r>
                        <a:rPr lang="en-US" sz="1500" dirty="0" smtClean="0">
                          <a:solidFill>
                            <a:schemeClr val="accent2"/>
                          </a:solidFill>
                        </a:rPr>
                        <a:t>?</a:t>
                      </a:r>
                      <a:endParaRPr lang="en-US" sz="1500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931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Total: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12913</a:t>
                      </a:r>
                      <a:r>
                        <a:rPr lang="en-US" sz="1500" dirty="0" smtClean="0"/>
                        <a:t> +</a:t>
                      </a:r>
                      <a:r>
                        <a:rPr lang="en-US" sz="1500" dirty="0" smtClean="0">
                          <a:solidFill>
                            <a:srgbClr val="7030A0"/>
                          </a:solidFill>
                        </a:rPr>
                        <a:t>4500</a:t>
                      </a:r>
                      <a:r>
                        <a:rPr lang="en-US" sz="1500" dirty="0" smtClean="0"/>
                        <a:t>+</a:t>
                      </a:r>
                      <a:r>
                        <a:rPr lang="en-US" sz="1500" dirty="0" smtClean="0">
                          <a:solidFill>
                            <a:schemeClr val="accent2"/>
                          </a:solidFill>
                        </a:rPr>
                        <a:t>6000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23413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14487652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10694722" y="109462"/>
            <a:ext cx="1497278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1" dirty="0" smtClean="0"/>
              <a:t>hit matching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830924" y="1453664"/>
            <a:ext cx="22372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/>
              <a:t>Only primary particle in parenthesis, </a:t>
            </a:r>
          </a:p>
          <a:p>
            <a:pPr>
              <a:defRPr/>
            </a:pPr>
            <a:r>
              <a:rPr lang="en-US" dirty="0" smtClean="0"/>
              <a:t>In case of pi0, only e+ or e-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4" name="Content Placeholder 4"/>
          <p:cNvSpPr txBox="1">
            <a:spLocks/>
          </p:cNvSpPr>
          <p:nvPr/>
        </p:nvSpPr>
        <p:spPr>
          <a:xfrm>
            <a:off x="88832" y="6381318"/>
            <a:ext cx="8615372" cy="43858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Random coin (116+46-10.3-7.06-6.96)*23413*1e3*30e-9=97KHz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772650" y="2592142"/>
            <a:ext cx="24193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Pi0 before LGC 26(26)  </a:t>
            </a:r>
          </a:p>
          <a:p>
            <a:r>
              <a:rPr lang="en-US" dirty="0" smtClean="0"/>
              <a:t>Pi0 before GEM 13(12)</a:t>
            </a:r>
            <a:endParaRPr lang="en-US" dirty="0"/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9582150" y="638175"/>
            <a:ext cx="2419350" cy="84382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500" dirty="0" smtClean="0"/>
              <a:t>electron trigger self coin </a:t>
            </a:r>
            <a:r>
              <a:rPr lang="en-US" sz="1500" dirty="0" err="1" smtClean="0"/>
              <a:t>prescaled</a:t>
            </a:r>
            <a:r>
              <a:rPr lang="en-US" sz="1500" dirty="0" smtClean="0"/>
              <a:t> by 10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500" dirty="0" smtClean="0"/>
              <a:t>61/10=6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kHz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058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ACAD-9C10-4FF4-99D2-D9531319E8D5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26536574"/>
              </p:ext>
            </p:extLst>
          </p:nvPr>
        </p:nvGraphicFramePr>
        <p:xfrm>
          <a:off x="439270" y="672837"/>
          <a:ext cx="11327164" cy="5351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6281">
                  <a:extLst>
                    <a:ext uri="{9D8B030D-6E8A-4147-A177-3AD203B41FA5}">
                      <a16:colId xmlns:a16="http://schemas.microsoft.com/office/drawing/2014/main" xmlns="" val="3899961455"/>
                    </a:ext>
                  </a:extLst>
                </a:gridCol>
                <a:gridCol w="1246281"/>
                <a:gridCol w="915550">
                  <a:extLst>
                    <a:ext uri="{9D8B030D-6E8A-4147-A177-3AD203B41FA5}">
                      <a16:colId xmlns:a16="http://schemas.microsoft.com/office/drawing/2014/main" xmlns="" val="2894134783"/>
                    </a:ext>
                  </a:extLst>
                </a:gridCol>
                <a:gridCol w="1276710"/>
                <a:gridCol w="914400">
                  <a:extLst>
                    <a:ext uri="{9D8B030D-6E8A-4147-A177-3AD203B41FA5}">
                      <a16:colId xmlns:a16="http://schemas.microsoft.com/office/drawing/2014/main" xmlns="" val="4171855250"/>
                    </a:ext>
                  </a:extLst>
                </a:gridCol>
                <a:gridCol w="1337094"/>
                <a:gridCol w="1759789">
                  <a:extLst>
                    <a:ext uri="{9D8B030D-6E8A-4147-A177-3AD203B41FA5}">
                      <a16:colId xmlns:a16="http://schemas.microsoft.com/office/drawing/2014/main" xmlns="" val="1133593290"/>
                    </a:ext>
                  </a:extLst>
                </a:gridCol>
                <a:gridCol w="1388852"/>
                <a:gridCol w="1242207"/>
              </a:tblGrid>
              <a:tr h="422696">
                <a:tc gridSpan="2">
                  <a:txBody>
                    <a:bodyPr/>
                    <a:lstStyle/>
                    <a:p>
                      <a:r>
                        <a:rPr lang="en-US" sz="1500" dirty="0" smtClean="0"/>
                        <a:t>Coin trigger rate (kHz)</a:t>
                      </a:r>
                    </a:p>
                    <a:p>
                      <a:r>
                        <a:rPr lang="en-US" sz="1500" dirty="0" smtClean="0"/>
                        <a:t>(EC distance</a:t>
                      </a:r>
                      <a:r>
                        <a:rPr lang="en-US" sz="1500" baseline="0" dirty="0" smtClean="0"/>
                        <a:t> cut for </a:t>
                      </a:r>
                    </a:p>
                    <a:p>
                      <a:r>
                        <a:rPr lang="en-US" sz="1500" baseline="0" dirty="0" err="1" smtClean="0">
                          <a:solidFill>
                            <a:srgbClr val="C00000"/>
                          </a:solidFill>
                        </a:rPr>
                        <a:t>e_FA</a:t>
                      </a:r>
                      <a:r>
                        <a:rPr lang="en-US" sz="1500" baseline="0" dirty="0" smtClean="0">
                          <a:solidFill>
                            <a:srgbClr val="C00000"/>
                          </a:solidFill>
                        </a:rPr>
                        <a:t> &amp; </a:t>
                      </a:r>
                      <a:r>
                        <a:rPr lang="en-US" sz="1500" baseline="0" dirty="0" err="1" smtClean="0">
                          <a:solidFill>
                            <a:srgbClr val="C00000"/>
                          </a:solidFill>
                        </a:rPr>
                        <a:t>h_FA</a:t>
                      </a:r>
                      <a:r>
                        <a:rPr lang="en-US" sz="1500" baseline="0" dirty="0" smtClean="0"/>
                        <a:t>)</a:t>
                      </a:r>
                      <a:endParaRPr lang="en-US" sz="15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>
                          <a:solidFill>
                            <a:srgbClr val="C00000"/>
                          </a:solidFill>
                        </a:rPr>
                        <a:t>e_FA</a:t>
                      </a:r>
                      <a:endParaRPr lang="en-US" sz="15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>
                          <a:solidFill>
                            <a:srgbClr val="C00000"/>
                          </a:solidFill>
                        </a:rPr>
                        <a:t>h_FA</a:t>
                      </a:r>
                      <a:endParaRPr lang="en-US" sz="15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>
                          <a:solidFill>
                            <a:srgbClr val="C00000"/>
                          </a:solidFill>
                        </a:rPr>
                        <a:t>e_LA</a:t>
                      </a:r>
                      <a:endParaRPr lang="en-US" sz="15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aseline="0" dirty="0" err="1" smtClean="0">
                          <a:solidFill>
                            <a:srgbClr val="C00000"/>
                          </a:solidFill>
                        </a:rPr>
                        <a:t>e_FA</a:t>
                      </a:r>
                      <a:r>
                        <a:rPr lang="en-US" sz="1500" baseline="0" dirty="0" smtClean="0">
                          <a:solidFill>
                            <a:srgbClr val="C00000"/>
                          </a:solidFill>
                        </a:rPr>
                        <a:t> &amp; </a:t>
                      </a:r>
                      <a:r>
                        <a:rPr lang="en-US" sz="1500" baseline="0" dirty="0" err="1" smtClean="0">
                          <a:solidFill>
                            <a:srgbClr val="C00000"/>
                          </a:solidFill>
                        </a:rPr>
                        <a:t>h_FA</a:t>
                      </a:r>
                      <a:endParaRPr lang="en-US" sz="1500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aseline="0" dirty="0" err="1" smtClean="0">
                          <a:solidFill>
                            <a:srgbClr val="C00000"/>
                          </a:solidFill>
                        </a:rPr>
                        <a:t>e_LA</a:t>
                      </a:r>
                      <a:r>
                        <a:rPr lang="en-US" sz="1500" baseline="0" dirty="0" smtClean="0">
                          <a:solidFill>
                            <a:srgbClr val="C00000"/>
                          </a:solidFill>
                        </a:rPr>
                        <a:t> &amp; </a:t>
                      </a:r>
                      <a:r>
                        <a:rPr lang="en-US" sz="1500" baseline="0" dirty="0" err="1" smtClean="0">
                          <a:solidFill>
                            <a:srgbClr val="C00000"/>
                          </a:solidFill>
                        </a:rPr>
                        <a:t>h_FA</a:t>
                      </a:r>
                      <a:endParaRPr lang="en-US" sz="1500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>
                          <a:solidFill>
                            <a:srgbClr val="C00000"/>
                          </a:solidFill>
                        </a:rPr>
                        <a:t>(</a:t>
                      </a:r>
                      <a:r>
                        <a:rPr lang="en-US" sz="1500" baseline="0" dirty="0" err="1" smtClean="0">
                          <a:solidFill>
                            <a:srgbClr val="C00000"/>
                          </a:solidFill>
                        </a:rPr>
                        <a:t>e_FA</a:t>
                      </a:r>
                      <a:r>
                        <a:rPr lang="en-US" sz="1500" baseline="0" dirty="0" smtClean="0">
                          <a:solidFill>
                            <a:srgbClr val="C00000"/>
                          </a:solidFill>
                        </a:rPr>
                        <a:t> &amp; </a:t>
                      </a:r>
                      <a:r>
                        <a:rPr lang="en-US" sz="1500" baseline="0" dirty="0" err="1" smtClean="0">
                          <a:solidFill>
                            <a:srgbClr val="C00000"/>
                          </a:solidFill>
                        </a:rPr>
                        <a:t>h_FA</a:t>
                      </a:r>
                      <a:r>
                        <a:rPr lang="en-US" sz="1500" baseline="0" dirty="0" smtClean="0">
                          <a:solidFill>
                            <a:srgbClr val="C00000"/>
                          </a:solidFill>
                        </a:rPr>
                        <a:t>) + (</a:t>
                      </a:r>
                      <a:r>
                        <a:rPr lang="en-US" sz="1500" baseline="0" dirty="0" err="1" smtClean="0">
                          <a:solidFill>
                            <a:srgbClr val="C00000"/>
                          </a:solidFill>
                        </a:rPr>
                        <a:t>e_LA</a:t>
                      </a:r>
                      <a:r>
                        <a:rPr lang="en-US" sz="1500" baseline="0" dirty="0" smtClean="0">
                          <a:solidFill>
                            <a:srgbClr val="C00000"/>
                          </a:solidFill>
                        </a:rPr>
                        <a:t> &amp; </a:t>
                      </a:r>
                      <a:r>
                        <a:rPr lang="en-US" sz="1500" baseline="0" dirty="0" err="1" smtClean="0">
                          <a:solidFill>
                            <a:srgbClr val="C00000"/>
                          </a:solidFill>
                        </a:rPr>
                        <a:t>h_FA</a:t>
                      </a:r>
                      <a:r>
                        <a:rPr lang="en-US" sz="1500" baseline="0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  <a:endParaRPr lang="en-US" sz="15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Direct estimation</a:t>
                      </a:r>
                      <a:endParaRPr lang="en-US" sz="15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94153547"/>
                  </a:ext>
                </a:extLst>
              </a:tr>
              <a:tr h="381177">
                <a:tc>
                  <a:txBody>
                    <a:bodyPr/>
                    <a:lstStyle/>
                    <a:p>
                      <a:r>
                        <a:rPr lang="en-US" sz="1500" dirty="0" err="1" smtClean="0"/>
                        <a:t>e+pip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&gt;= 0cm </a:t>
                      </a:r>
                      <a:endParaRPr lang="en-US" sz="15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36(32)</a:t>
                      </a:r>
                      <a:endParaRPr lang="en-US" sz="15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127(74)</a:t>
                      </a:r>
                      <a:endParaRPr lang="en-US" sz="15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4.5(3.5)</a:t>
                      </a:r>
                      <a:endParaRPr lang="en-US" sz="15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[80]</a:t>
                      </a:r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36</a:t>
                      </a:r>
                      <a:r>
                        <a:rPr lang="en-US" sz="1500" dirty="0" smtClean="0"/>
                        <a:t>(6.3)</a:t>
                      </a:r>
                      <a:endParaRPr lang="en-US" sz="15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[1.3]</a:t>
                      </a:r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1.2</a:t>
                      </a:r>
                      <a:r>
                        <a:rPr lang="en-US" sz="1500" dirty="0" smtClean="0"/>
                        <a:t>(0.71)</a:t>
                      </a:r>
                      <a:endParaRPr lang="en-US" sz="15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[81.3]37.2(7.0)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(7.54)</a:t>
                      </a:r>
                      <a:endParaRPr lang="en-US" sz="15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327859456"/>
                  </a:ext>
                </a:extLst>
              </a:tr>
              <a:tr h="381177"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&gt;= 0.1cm 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same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same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same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[18]13(6.3)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Same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[19.3]14.2(7.0)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(7.54)</a:t>
                      </a:r>
                      <a:endParaRPr lang="en-US" sz="15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1177"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&gt;= 32.5cm 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same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same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same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[11]</a:t>
                      </a:r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9.1</a:t>
                      </a:r>
                      <a:r>
                        <a:rPr lang="en-US" sz="1500" dirty="0" smtClean="0"/>
                        <a:t>(6.3)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same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[12.2]</a:t>
                      </a:r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10.3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(7.0)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(7.45)</a:t>
                      </a:r>
                      <a:endParaRPr lang="en-US" sz="15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1177">
                <a:tc>
                  <a:txBody>
                    <a:bodyPr/>
                    <a:lstStyle/>
                    <a:p>
                      <a:r>
                        <a:rPr lang="en-US" sz="1500" dirty="0" err="1" smtClean="0"/>
                        <a:t>e+pim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&gt;= 0cm 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27(25)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99(58)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3.3(2.8)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[58]</a:t>
                      </a:r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27</a:t>
                      </a:r>
                      <a:r>
                        <a:rPr lang="en-US" sz="1500" dirty="0" smtClean="0"/>
                        <a:t>(4.7)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[1]</a:t>
                      </a:r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0.76(</a:t>
                      </a:r>
                      <a:r>
                        <a:rPr lang="en-US" sz="1500" dirty="0" smtClean="0"/>
                        <a:t>0.53)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[59]27.76(5.2)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(5.51)</a:t>
                      </a:r>
                      <a:endParaRPr lang="en-US" sz="15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3424994286"/>
                  </a:ext>
                </a:extLst>
              </a:tr>
              <a:tr h="381177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&gt;= 0.1cm 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same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same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same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[13]9(4.7)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same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[14]9.76(5.2)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dirty="0" smtClean="0"/>
                        <a:t>(5.51)</a:t>
                      </a:r>
                      <a:endParaRPr lang="en-US" sz="1500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1177"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&gt;= 32.5cm 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same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same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same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[7.5]</a:t>
                      </a:r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6.3</a:t>
                      </a:r>
                      <a:r>
                        <a:rPr lang="en-US" sz="1500" dirty="0" smtClean="0"/>
                        <a:t>(4.7)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Same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[8.4]</a:t>
                      </a:r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7.06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(5.2)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(5.44)</a:t>
                      </a:r>
                      <a:endParaRPr lang="en-US" sz="15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11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e+pi0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&gt;= 0cm 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27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42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2.6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27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0.05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27.05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1177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&gt;= 0.1cm 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same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same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same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3.8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same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3.85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1177"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&gt;= 32.5cm 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same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same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same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0.6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same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0.65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11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err="1" smtClean="0"/>
                        <a:t>e+p</a:t>
                      </a:r>
                      <a:endParaRPr lang="en-US" sz="15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&gt;= 0cm 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22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94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2.5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22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0.76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22.76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1177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&gt;= 0.1cm 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same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same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same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7.9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same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8.66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1177"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&gt;= 32.5cm </a:t>
                      </a:r>
                      <a:endParaRPr lang="en-US" sz="15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same</a:t>
                      </a:r>
                      <a:endParaRPr lang="en-US" sz="15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same</a:t>
                      </a:r>
                      <a:endParaRPr lang="en-US" sz="15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same</a:t>
                      </a:r>
                      <a:endParaRPr lang="en-US" sz="15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6.2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same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6.96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063568" y="0"/>
            <a:ext cx="83309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Direct estimation: using SIDIS generator, EC&amp;GEM acceptance histogram and 8deg cut </a:t>
            </a:r>
          </a:p>
          <a:p>
            <a:r>
              <a:rPr lang="en-US" dirty="0" smtClean="0"/>
              <a:t>		with or without vertex angle&gt;2.5deg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58905" y="161226"/>
            <a:ext cx="1497278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1" dirty="0" smtClean="0"/>
              <a:t>hit matching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6143628"/>
            <a:ext cx="47266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/>
              <a:t>only primary particle in parenthesis, </a:t>
            </a:r>
          </a:p>
          <a:p>
            <a:pPr>
              <a:defRPr/>
            </a:pPr>
            <a:r>
              <a:rPr lang="en-US" dirty="0" smtClean="0"/>
              <a:t>double counting NOT removed in square bracket</a:t>
            </a:r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3848824" y="6069820"/>
            <a:ext cx="8284127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SIDIS coin (9.1+6.3+0.6+6.2)+(36+27+27+22)/10+(1.2+0.76+0.05+0.76)=36kHz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6591" y="-119434"/>
            <a:ext cx="10515600" cy="1011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Coin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ACAD-9C10-4FF4-99D2-D9531319E8D5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26536574"/>
              </p:ext>
            </p:extLst>
          </p:nvPr>
        </p:nvGraphicFramePr>
        <p:xfrm>
          <a:off x="439270" y="672837"/>
          <a:ext cx="11327164" cy="55188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6281">
                  <a:extLst>
                    <a:ext uri="{9D8B030D-6E8A-4147-A177-3AD203B41FA5}">
                      <a16:colId xmlns:a16="http://schemas.microsoft.com/office/drawing/2014/main" xmlns="" val="3899961455"/>
                    </a:ext>
                  </a:extLst>
                </a:gridCol>
                <a:gridCol w="1246281"/>
                <a:gridCol w="915550">
                  <a:extLst>
                    <a:ext uri="{9D8B030D-6E8A-4147-A177-3AD203B41FA5}">
                      <a16:colId xmlns:a16="http://schemas.microsoft.com/office/drawing/2014/main" xmlns="" val="2894134783"/>
                    </a:ext>
                  </a:extLst>
                </a:gridCol>
                <a:gridCol w="1276710"/>
                <a:gridCol w="914400">
                  <a:extLst>
                    <a:ext uri="{9D8B030D-6E8A-4147-A177-3AD203B41FA5}">
                      <a16:colId xmlns:a16="http://schemas.microsoft.com/office/drawing/2014/main" xmlns="" val="4171855250"/>
                    </a:ext>
                  </a:extLst>
                </a:gridCol>
                <a:gridCol w="1337094"/>
                <a:gridCol w="1759789">
                  <a:extLst>
                    <a:ext uri="{9D8B030D-6E8A-4147-A177-3AD203B41FA5}">
                      <a16:colId xmlns:a16="http://schemas.microsoft.com/office/drawing/2014/main" xmlns="" val="1133593290"/>
                    </a:ext>
                  </a:extLst>
                </a:gridCol>
                <a:gridCol w="1388852"/>
                <a:gridCol w="1242207"/>
              </a:tblGrid>
              <a:tr h="422696">
                <a:tc gridSpan="2">
                  <a:txBody>
                    <a:bodyPr/>
                    <a:lstStyle/>
                    <a:p>
                      <a:r>
                        <a:rPr lang="en-US" sz="1500" dirty="0" smtClean="0"/>
                        <a:t>Coin trigger rate (kHz)</a:t>
                      </a:r>
                    </a:p>
                    <a:p>
                      <a:r>
                        <a:rPr lang="en-US" sz="1500" dirty="0" smtClean="0"/>
                        <a:t>(EC distance</a:t>
                      </a:r>
                      <a:r>
                        <a:rPr lang="en-US" sz="1500" baseline="0" dirty="0" smtClean="0"/>
                        <a:t> cut for </a:t>
                      </a:r>
                    </a:p>
                    <a:p>
                      <a:r>
                        <a:rPr lang="en-US" sz="1500" baseline="0" dirty="0" err="1" smtClean="0">
                          <a:solidFill>
                            <a:srgbClr val="C00000"/>
                          </a:solidFill>
                        </a:rPr>
                        <a:t>e_FA</a:t>
                      </a:r>
                      <a:r>
                        <a:rPr lang="en-US" sz="1500" baseline="0" dirty="0" smtClean="0">
                          <a:solidFill>
                            <a:srgbClr val="C00000"/>
                          </a:solidFill>
                        </a:rPr>
                        <a:t> &amp; </a:t>
                      </a:r>
                      <a:r>
                        <a:rPr lang="en-US" sz="1500" baseline="0" dirty="0" err="1" smtClean="0">
                          <a:solidFill>
                            <a:srgbClr val="C00000"/>
                          </a:solidFill>
                        </a:rPr>
                        <a:t>h_FA</a:t>
                      </a:r>
                      <a:r>
                        <a:rPr lang="en-US" sz="1500" baseline="0" dirty="0" smtClean="0"/>
                        <a:t>)</a:t>
                      </a:r>
                      <a:endParaRPr lang="en-US" sz="15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>
                          <a:solidFill>
                            <a:srgbClr val="C00000"/>
                          </a:solidFill>
                        </a:rPr>
                        <a:t>e_FA</a:t>
                      </a:r>
                      <a:endParaRPr lang="en-US" sz="15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>
                          <a:solidFill>
                            <a:srgbClr val="C00000"/>
                          </a:solidFill>
                        </a:rPr>
                        <a:t>h_FA</a:t>
                      </a:r>
                      <a:endParaRPr lang="en-US" sz="15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>
                          <a:solidFill>
                            <a:srgbClr val="C00000"/>
                          </a:solidFill>
                        </a:rPr>
                        <a:t>e_LA</a:t>
                      </a:r>
                      <a:endParaRPr lang="en-US" sz="15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aseline="0" dirty="0" err="1" smtClean="0">
                          <a:solidFill>
                            <a:srgbClr val="C00000"/>
                          </a:solidFill>
                        </a:rPr>
                        <a:t>e_FA</a:t>
                      </a:r>
                      <a:r>
                        <a:rPr lang="en-US" sz="1500" baseline="0" dirty="0" smtClean="0">
                          <a:solidFill>
                            <a:srgbClr val="C00000"/>
                          </a:solidFill>
                        </a:rPr>
                        <a:t> &amp; </a:t>
                      </a:r>
                      <a:r>
                        <a:rPr lang="en-US" sz="1500" baseline="0" dirty="0" err="1" smtClean="0">
                          <a:solidFill>
                            <a:srgbClr val="C00000"/>
                          </a:solidFill>
                        </a:rPr>
                        <a:t>h_FA</a:t>
                      </a:r>
                      <a:endParaRPr lang="en-US" sz="1500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aseline="0" dirty="0" err="1" smtClean="0">
                          <a:solidFill>
                            <a:srgbClr val="C00000"/>
                          </a:solidFill>
                        </a:rPr>
                        <a:t>e_LA</a:t>
                      </a:r>
                      <a:r>
                        <a:rPr lang="en-US" sz="1500" baseline="0" dirty="0" smtClean="0">
                          <a:solidFill>
                            <a:srgbClr val="C00000"/>
                          </a:solidFill>
                        </a:rPr>
                        <a:t> &amp; </a:t>
                      </a:r>
                      <a:r>
                        <a:rPr lang="en-US" sz="1500" baseline="0" dirty="0" err="1" smtClean="0">
                          <a:solidFill>
                            <a:srgbClr val="C00000"/>
                          </a:solidFill>
                        </a:rPr>
                        <a:t>h_FA</a:t>
                      </a:r>
                      <a:endParaRPr lang="en-US" sz="1500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>
                          <a:solidFill>
                            <a:srgbClr val="C00000"/>
                          </a:solidFill>
                        </a:rPr>
                        <a:t>(</a:t>
                      </a:r>
                      <a:r>
                        <a:rPr lang="en-US" sz="1500" baseline="0" dirty="0" err="1" smtClean="0">
                          <a:solidFill>
                            <a:srgbClr val="C00000"/>
                          </a:solidFill>
                        </a:rPr>
                        <a:t>e_FA</a:t>
                      </a:r>
                      <a:r>
                        <a:rPr lang="en-US" sz="1500" baseline="0" dirty="0" smtClean="0">
                          <a:solidFill>
                            <a:srgbClr val="C00000"/>
                          </a:solidFill>
                        </a:rPr>
                        <a:t> &amp; </a:t>
                      </a:r>
                      <a:r>
                        <a:rPr lang="en-US" sz="1500" baseline="0" dirty="0" err="1" smtClean="0">
                          <a:solidFill>
                            <a:srgbClr val="C00000"/>
                          </a:solidFill>
                        </a:rPr>
                        <a:t>h_FA</a:t>
                      </a:r>
                      <a:r>
                        <a:rPr lang="en-US" sz="1500" baseline="0" dirty="0" smtClean="0">
                          <a:solidFill>
                            <a:srgbClr val="C00000"/>
                          </a:solidFill>
                        </a:rPr>
                        <a:t>) + (</a:t>
                      </a:r>
                      <a:r>
                        <a:rPr lang="en-US" sz="1500" baseline="0" dirty="0" err="1" smtClean="0">
                          <a:solidFill>
                            <a:srgbClr val="C00000"/>
                          </a:solidFill>
                        </a:rPr>
                        <a:t>e_LA</a:t>
                      </a:r>
                      <a:r>
                        <a:rPr lang="en-US" sz="1500" baseline="0" dirty="0" smtClean="0">
                          <a:solidFill>
                            <a:srgbClr val="C00000"/>
                          </a:solidFill>
                        </a:rPr>
                        <a:t> &amp; </a:t>
                      </a:r>
                      <a:r>
                        <a:rPr lang="en-US" sz="1500" baseline="0" dirty="0" err="1" smtClean="0">
                          <a:solidFill>
                            <a:srgbClr val="C00000"/>
                          </a:solidFill>
                        </a:rPr>
                        <a:t>h_FA</a:t>
                      </a:r>
                      <a:r>
                        <a:rPr lang="en-US" sz="1500" baseline="0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  <a:endParaRPr lang="en-US" sz="15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Direct estimation</a:t>
                      </a:r>
                      <a:endParaRPr lang="en-US" sz="15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94153547"/>
                  </a:ext>
                </a:extLst>
              </a:tr>
              <a:tr h="381177">
                <a:tc>
                  <a:txBody>
                    <a:bodyPr/>
                    <a:lstStyle/>
                    <a:p>
                      <a:r>
                        <a:rPr lang="en-US" sz="1500" dirty="0" err="1" smtClean="0"/>
                        <a:t>e+kp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&gt;= 0cm </a:t>
                      </a:r>
                      <a:endParaRPr lang="en-US" sz="15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10</a:t>
                      </a:r>
                      <a:endParaRPr lang="en-US" sz="15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19</a:t>
                      </a:r>
                      <a:endParaRPr lang="en-US" sz="15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</a:t>
                      </a:r>
                      <a:endParaRPr lang="en-US" sz="15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10</a:t>
                      </a:r>
                      <a:endParaRPr lang="en-US" sz="15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0.06</a:t>
                      </a:r>
                      <a:endParaRPr lang="en-US" sz="15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10.06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327859456"/>
                  </a:ext>
                </a:extLst>
              </a:tr>
              <a:tr h="381177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&gt;= 0.1cm 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same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same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same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1.7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same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1.76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1177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&gt;= 32.5cm 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same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same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same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0.6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same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0.66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1177">
                <a:tc>
                  <a:txBody>
                    <a:bodyPr/>
                    <a:lstStyle/>
                    <a:p>
                      <a:r>
                        <a:rPr lang="en-US" sz="1500" dirty="0" err="1" smtClean="0"/>
                        <a:t>e+km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&gt;= 0cm 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1.3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6.8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0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1.3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0.002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1.302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3424994286"/>
                  </a:ext>
                </a:extLst>
              </a:tr>
              <a:tr h="381177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&gt;= 0.1cm 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same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same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same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0.23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same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0.232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1177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&gt;= 32.5cm 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same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same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same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0.11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same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0.112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11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e+k0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&gt;= 0cm 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5.4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23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0.5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5.4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0.12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5.52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1177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&gt;= 0.1cm 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same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same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same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1.9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same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2.02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1177"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&gt;= 32.5cm </a:t>
                      </a:r>
                      <a:endParaRPr lang="en-US" sz="15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same</a:t>
                      </a:r>
                      <a:endParaRPr lang="en-US" sz="15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same</a:t>
                      </a:r>
                      <a:endParaRPr lang="en-US" sz="15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same</a:t>
                      </a:r>
                      <a:endParaRPr lang="en-US" sz="15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1.6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same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1.72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177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all hadrons, no electron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&gt;= 0cm </a:t>
                      </a:r>
                      <a:endParaRPr lang="en-US" sz="15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47</a:t>
                      </a:r>
                      <a:endParaRPr lang="en-US" sz="15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18</a:t>
                      </a:r>
                      <a:endParaRPr lang="en-US" sz="15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12805</a:t>
                      </a:r>
                      <a:endParaRPr lang="en-US" sz="15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47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5.9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53</a:t>
                      </a:r>
                      <a:endParaRPr lang="en-US" sz="15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81177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&gt;= 0.1cm 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same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same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same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22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same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28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1177"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&gt;= 32.5cm </a:t>
                      </a:r>
                      <a:endParaRPr lang="en-US" sz="15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same</a:t>
                      </a:r>
                      <a:endParaRPr lang="en-US" sz="15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same</a:t>
                      </a:r>
                      <a:endParaRPr lang="en-US" sz="15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same</a:t>
                      </a:r>
                      <a:endParaRPr lang="en-US" sz="15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17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same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6143628"/>
            <a:ext cx="47266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/>
              <a:t>only primary particle in parenthesis, </a:t>
            </a:r>
          </a:p>
          <a:p>
            <a:pPr>
              <a:defRPr/>
            </a:pPr>
            <a:r>
              <a:rPr lang="en-US" dirty="0" smtClean="0"/>
              <a:t>double counting NOT removed in square bracket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58905" y="161226"/>
            <a:ext cx="1497278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1" dirty="0" smtClean="0"/>
              <a:t>hit matching</a:t>
            </a:r>
            <a:endParaRPr lang="en-US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5211798" y="6294107"/>
            <a:ext cx="5170133" cy="43858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500" dirty="0" err="1" smtClean="0"/>
              <a:t>hadron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coin (17)+(47)/10+(5.9)=</a:t>
            </a:r>
            <a:r>
              <a:rPr lang="en-US" sz="2500" dirty="0" smtClean="0"/>
              <a:t>28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kHz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25468" y="18067"/>
            <a:ext cx="83309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Direct estimation: using SIDIS generator, EC&amp;GEM acceptance histogram and 8deg cut </a:t>
            </a:r>
          </a:p>
          <a:p>
            <a:r>
              <a:rPr lang="en-US" dirty="0" smtClean="0"/>
              <a:t>		with or without vertex angle&gt;2.5deg 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6591" y="-119434"/>
            <a:ext cx="10515600" cy="1011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Coin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SIDIS_He3 trigger rate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 e  116+46=162kHz</a:t>
            </a:r>
          </a:p>
          <a:p>
            <a:endParaRPr lang="en-US" dirty="0" smtClean="0"/>
          </a:p>
          <a:p>
            <a:r>
              <a:rPr lang="en-US" dirty="0" smtClean="0"/>
              <a:t>Random coin 97kHz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True </a:t>
            </a:r>
            <a:r>
              <a:rPr lang="en-US" dirty="0" smtClean="0">
                <a:solidFill>
                  <a:srgbClr val="00B050"/>
                </a:solidFill>
              </a:rPr>
              <a:t>coin rate &lt;70kHz</a:t>
            </a:r>
            <a:endParaRPr lang="en-US" dirty="0" smtClean="0">
              <a:solidFill>
                <a:srgbClr val="00B050"/>
              </a:solidFill>
            </a:endParaRP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electron trigger self coin 6kHz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coin from SIDIS 36kHz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coin from hadrons 28kHz  (still missing window)</a:t>
            </a:r>
          </a:p>
          <a:p>
            <a:pPr>
              <a:buNone/>
            </a:pPr>
            <a:r>
              <a:rPr lang="en-US" dirty="0" smtClean="0"/>
              <a:t>Total coin rate 167kHz + from hadrons of windows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ACAD-9C10-4FF4-99D2-D9531319E8D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376643" y="3063359"/>
            <a:ext cx="4815357" cy="124649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500" dirty="0" smtClean="0">
                <a:solidFill>
                  <a:srgbClr val="FF0000"/>
                </a:solidFill>
              </a:rPr>
              <a:t>All three true coin rate has overlaps</a:t>
            </a:r>
          </a:p>
          <a:p>
            <a:r>
              <a:rPr lang="en-US" sz="2500" dirty="0" smtClean="0">
                <a:solidFill>
                  <a:srgbClr val="FF0000"/>
                </a:solidFill>
              </a:rPr>
              <a:t>but can’t know how much </a:t>
            </a:r>
          </a:p>
          <a:p>
            <a:r>
              <a:rPr lang="en-US" sz="2500" dirty="0" smtClean="0">
                <a:solidFill>
                  <a:srgbClr val="FF0000"/>
                </a:solidFill>
              </a:rPr>
              <a:t>without a complete generator!</a:t>
            </a:r>
            <a:endParaRPr lang="en-US" sz="25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18869</TotalTime>
  <Words>1488</Words>
  <Application>Microsoft Office PowerPoint</Application>
  <PresentationFormat>Custom</PresentationFormat>
  <Paragraphs>525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 Light</vt:lpstr>
      <vt:lpstr>Calibri</vt:lpstr>
      <vt:lpstr>等线</vt:lpstr>
      <vt:lpstr>Times</vt:lpstr>
      <vt:lpstr>Office Theme</vt:lpstr>
      <vt:lpstr>1_Office Theme</vt:lpstr>
      <vt:lpstr>SoLID Simulation and  Trigger Update</vt:lpstr>
      <vt:lpstr>Review Comment  (general simulation)</vt:lpstr>
      <vt:lpstr>Slide 3</vt:lpstr>
      <vt:lpstr>PVDIS LD2 Rate </vt:lpstr>
      <vt:lpstr>Trigger condition  Trigger logic</vt:lpstr>
      <vt:lpstr>single (gas(hallD),win up(wiser),win down(wiser))</vt:lpstr>
      <vt:lpstr>Slide 7</vt:lpstr>
      <vt:lpstr>Slide 8</vt:lpstr>
      <vt:lpstr>SIDIS_He3 trigger rate summary</vt:lpstr>
      <vt:lpstr>JPsi_LH2 trigger</vt:lpstr>
      <vt:lpstr>Trigger condition  Trigger logic</vt:lpstr>
      <vt:lpstr>JPsi_LH2</vt:lpstr>
      <vt:lpstr>Todo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SIDIS trigger study</dc:title>
  <dc:creator>Yuxiang Zhao</dc:creator>
  <cp:lastModifiedBy>zhiwen zhao</cp:lastModifiedBy>
  <cp:revision>626</cp:revision>
  <dcterms:created xsi:type="dcterms:W3CDTF">2016-07-27T21:02:44Z</dcterms:created>
  <dcterms:modified xsi:type="dcterms:W3CDTF">2016-12-02T07:37:32Z</dcterms:modified>
</cp:coreProperties>
</file>