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87" r:id="rId3"/>
    <p:sldMasterId id="2147483701" r:id="rId4"/>
  </p:sldMasterIdLst>
  <p:notesMasterIdLst>
    <p:notesMasterId r:id="rId24"/>
  </p:notesMasterIdLst>
  <p:sldIdLst>
    <p:sldId id="309" r:id="rId5"/>
    <p:sldId id="418" r:id="rId6"/>
    <p:sldId id="1397" r:id="rId7"/>
    <p:sldId id="421" r:id="rId8"/>
    <p:sldId id="284" r:id="rId9"/>
    <p:sldId id="1394" r:id="rId10"/>
    <p:sldId id="1398" r:id="rId11"/>
    <p:sldId id="1399" r:id="rId12"/>
    <p:sldId id="1400" r:id="rId13"/>
    <p:sldId id="297" r:id="rId14"/>
    <p:sldId id="281" r:id="rId15"/>
    <p:sldId id="291" r:id="rId16"/>
    <p:sldId id="1395" r:id="rId17"/>
    <p:sldId id="1396" r:id="rId18"/>
    <p:sldId id="1401" r:id="rId19"/>
    <p:sldId id="428" r:id="rId20"/>
    <p:sldId id="1201" r:id="rId21"/>
    <p:sldId id="1402" r:id="rId22"/>
    <p:sldId id="120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lf Ent" initials="RE" lastIdx="1" clrIdx="0">
    <p:extLst>
      <p:ext uri="{19B8F6BF-5375-455C-9EA6-DF929625EA0E}">
        <p15:presenceInfo xmlns:p15="http://schemas.microsoft.com/office/powerpoint/2012/main" userId="Rolf En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9051"/>
    <a:srgbClr val="4E8F00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53" autoAdjust="0"/>
    <p:restoredTop sz="86426" autoAdjust="0"/>
  </p:normalViewPr>
  <p:slideViewPr>
    <p:cSldViewPr snapToGrid="0" snapToObjects="1">
      <p:cViewPr varScale="1">
        <p:scale>
          <a:sx n="67" d="100"/>
          <a:sy n="67" d="100"/>
        </p:scale>
        <p:origin x="1460" y="44"/>
      </p:cViewPr>
      <p:guideLst/>
    </p:cSldViewPr>
  </p:slideViewPr>
  <p:outlineViewPr>
    <p:cViewPr>
      <p:scale>
        <a:sx n="33" d="100"/>
        <a:sy n="33" d="100"/>
      </p:scale>
      <p:origin x="0" y="-338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jeffersonlab-my.sharepoint.com/personal/heyes_jlab_org/Documents/Scientific%20computing/Operation/2019/20190724%20ENP%20Computing%20V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Millions of</a:t>
            </a:r>
            <a:r>
              <a:rPr lang="en-US"/>
              <a:t> core hours vs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'ENP Resources'!$B$7:$B$15</c:f>
              <c:strCache>
                <c:ptCount val="9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  <c:pt idx="6">
                  <c:v>FY18</c:v>
                </c:pt>
                <c:pt idx="7">
                  <c:v>FY19</c:v>
                </c:pt>
                <c:pt idx="8">
                  <c:v>FY20</c:v>
                </c:pt>
              </c:strCache>
            </c:strRef>
          </c:cat>
          <c:val>
            <c:numRef>
              <c:f>'ENP Resources'!$K$7:$K$15</c:f>
              <c:numCache>
                <c:formatCode>0</c:formatCode>
                <c:ptCount val="9"/>
                <c:pt idx="0">
                  <c:v>3.3280544680851061</c:v>
                </c:pt>
                <c:pt idx="1">
                  <c:v>6.4279761702127658</c:v>
                </c:pt>
                <c:pt idx="2">
                  <c:v>28.060330212765955</c:v>
                </c:pt>
                <c:pt idx="3">
                  <c:v>28</c:v>
                </c:pt>
                <c:pt idx="4">
                  <c:v>41.936170212765958</c:v>
                </c:pt>
                <c:pt idx="5">
                  <c:v>41.936170212765958</c:v>
                </c:pt>
                <c:pt idx="6">
                  <c:v>77.363846808510644</c:v>
                </c:pt>
                <c:pt idx="7">
                  <c:v>121.6484425531915</c:v>
                </c:pt>
                <c:pt idx="8">
                  <c:v>161.50457872340428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9B-4716-B21A-71652B0D7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32757648"/>
        <c:axId val="532721760"/>
      </c:barChart>
      <c:catAx>
        <c:axId val="53275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2721760"/>
        <c:crosses val="autoZero"/>
        <c:auto val="1"/>
        <c:lblAlgn val="ctr"/>
        <c:lblOffset val="100"/>
        <c:noMultiLvlLbl val="0"/>
      </c:catAx>
      <c:valAx>
        <c:axId val="53272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2757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0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62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95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jp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jp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jp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jp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204" y="2866618"/>
            <a:ext cx="323817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3"/>
            <a:ext cx="4406981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7" y="5560510"/>
            <a:ext cx="2406093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4406981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8" y="6178128"/>
            <a:ext cx="1461154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548" y="6434378"/>
            <a:ext cx="1217201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514" y="6425551"/>
            <a:ext cx="379640" cy="3399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204" y="2866618"/>
            <a:ext cx="323817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9" y="505595"/>
            <a:ext cx="523973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570557" y="6341674"/>
            <a:ext cx="2406093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632905" y="145564"/>
            <a:ext cx="3270250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8" y="6178128"/>
            <a:ext cx="1461154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548" y="6434378"/>
            <a:ext cx="1217201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514" y="6425551"/>
            <a:ext cx="379640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929190" y="1720853"/>
            <a:ext cx="4214813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5632905" y="847495"/>
            <a:ext cx="3270250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420731" cy="3834656"/>
          </a:xfrm>
        </p:spPr>
        <p:txBody>
          <a:bodyPr>
            <a:normAutofit/>
          </a:bodyPr>
          <a:lstStyle>
            <a:lvl1pPr marL="342882" indent="-342882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766" indent="-228589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942" indent="-228589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120" indent="-228589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298" indent="-228589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MOLLER Dependencies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8F25-987F-4BFB-8354-93D8D34013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85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71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800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0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34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>
                <a:solidFill>
                  <a:srgbClr val="000000"/>
                </a:solidFill>
              </a:rPr>
              <a:pPr/>
              <a:t>Thursday, February 4, 2021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4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8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MOLLER Dependencies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6" y="6387408"/>
            <a:ext cx="1071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20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71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0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304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>
                <a:solidFill>
                  <a:srgbClr val="000000"/>
                </a:solidFill>
              </a:rPr>
              <a:pPr/>
              <a:t>Thursday, February 4, 2021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26365"/>
            <a:ext cx="4098242" cy="3861333"/>
          </a:xfrm>
        </p:spPr>
        <p:txBody>
          <a:bodyPr>
            <a:normAutofit/>
          </a:bodyPr>
          <a:lstStyle>
            <a:lvl1pPr marL="342882" indent="-342882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766" indent="-228589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942" indent="-228589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120" indent="-228589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298" indent="-228589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Hall A SBS, MOLLER, SoLID Experiments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Hall A SBS, MOLLER, SoLID Experiments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Hall A SBS, MOLLER, SoLID Experiments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Hall A SBS, MOLLER, SoLID Experiments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Hall A SBS, MOLLER, SoLID Experiments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Hall A SBS, MOLLER, SoLID Experiments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Hall A SBS, MOLLER, SoLID Experiments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173274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MOLLER Dependencies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6" y="6387408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653645" y="966055"/>
            <a:ext cx="411965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Hall A SBS, MOLLER, SoLID Experiments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Hall A SBS, MOLLER, SoLID Experiments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6989" y="273564"/>
            <a:ext cx="8229069" cy="114485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6989" y="1604494"/>
            <a:ext cx="4015558" cy="39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2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3767" y="1604494"/>
            <a:ext cx="4015558" cy="39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2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9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8" y="6459471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7" y="5560505"/>
            <a:ext cx="2406093" cy="365125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2" y="6450044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40" y="1725957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9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3070772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1" y="6407801"/>
            <a:ext cx="1329050" cy="4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68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8" y="6459471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2" y="6450044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4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0" y="659735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092" indent="0">
              <a:buFontTx/>
              <a:buNone/>
              <a:defRPr sz="3000" cap="none" baseline="0"/>
            </a:lvl2pPr>
            <a:lvl3pPr marL="914186" indent="0">
              <a:buFontTx/>
              <a:buNone/>
              <a:defRPr sz="3000" cap="none" baseline="0"/>
            </a:lvl3pPr>
            <a:lvl4pPr marL="1371279" indent="0">
              <a:buFontTx/>
              <a:buNone/>
              <a:defRPr sz="3000" cap="none" baseline="0"/>
            </a:lvl4pPr>
            <a:lvl5pPr marL="1828373" indent="0">
              <a:buFontTx/>
              <a:buNone/>
              <a:defRPr sz="3000" cap="none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0" y="5588003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092" indent="0">
              <a:buFontTx/>
              <a:buNone/>
              <a:defRPr sz="1000" baseline="0"/>
            </a:lvl2pPr>
            <a:lvl3pPr marL="914186" indent="0">
              <a:buFontTx/>
              <a:buNone/>
              <a:defRPr sz="1000" baseline="0"/>
            </a:lvl3pPr>
            <a:lvl4pPr marL="1371279" indent="0">
              <a:buFontTx/>
              <a:buNone/>
              <a:defRPr sz="1000" baseline="0"/>
            </a:lvl4pPr>
            <a:lvl5pPr marL="1828373" indent="0">
              <a:buFontTx/>
              <a:buNone/>
              <a:defRPr sz="1000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85004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50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000" smtClean="0">
                <a:solidFill>
                  <a:srgbClr val="000000"/>
                </a:solidFill>
              </a:rPr>
              <a:pPr/>
              <a:t>‹#›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1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349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6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000" smtClean="0">
                <a:solidFill>
                  <a:srgbClr val="FFFFFF"/>
                </a:solidFill>
              </a:rPr>
              <a:pPr/>
              <a:t>‹#›</a:t>
            </a:fld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26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ctr" defTabSz="914186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defTabSz="914186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7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2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1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463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6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000" smtClean="0">
                <a:solidFill>
                  <a:srgbClr val="FFFFFF"/>
                </a:solidFill>
              </a:rPr>
              <a:pPr/>
              <a:t>‹#›</a:t>
            </a:fld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7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2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1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5942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859074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MOLLER Dependencies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6" y="6387408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290459" y="4062939"/>
            <a:ext cx="3482840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290460" y="966789"/>
            <a:ext cx="3483259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3439837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2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1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1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750491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2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1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3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728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2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1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1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1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8502185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2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1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8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34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3439837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2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1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1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8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68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3951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2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1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1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5138893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9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2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1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00466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2941866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7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8" y="6459471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2" y="6450044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7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9" y="1750853"/>
            <a:ext cx="4098242" cy="3861333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5317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Slide </a:t>
            </a:r>
            <a:fld id="{38775EB2-A339-4F86-A837-4FFE1609D36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307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MOLLER Dependencies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6" y="6387408"/>
            <a:ext cx="1071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7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859074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MOLLER Dependencies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6" y="6387408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290459" y="966055"/>
            <a:ext cx="3482840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290460" y="3371187"/>
            <a:ext cx="3483259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FA85-A7FB-492E-A045-046D7E8A9ADA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EA898-4FA7-41E2-9B3C-50699AF0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749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2941863"/>
            <a:ext cx="4258582" cy="4258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22" descr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86" y="6232329"/>
            <a:ext cx="1720202" cy="55706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332386" y="505596"/>
            <a:ext cx="5774500" cy="617839"/>
          </a:xfrm>
          <a:prstGeom prst="rect">
            <a:avLst/>
          </a:prstGeom>
        </p:spPr>
        <p:txBody>
          <a:bodyPr anchor="b"/>
          <a:lstStyle>
            <a:lvl1pPr>
              <a:defRPr sz="2912"/>
            </a:lvl1pPr>
          </a:lstStyle>
          <a:p>
            <a:r>
              <a:t>Title Text</a:t>
            </a:r>
          </a:p>
        </p:txBody>
      </p:sp>
      <p:pic>
        <p:nvPicPr>
          <p:cNvPr id="115" name="Picture 26" descr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405" y="6459469"/>
            <a:ext cx="407284" cy="273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2909" y="6450041"/>
            <a:ext cx="1629562" cy="273532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4506687" y="1725952"/>
            <a:ext cx="4630965" cy="38216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06886" y="849094"/>
            <a:ext cx="2898322" cy="27758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165">
                <a:solidFill>
                  <a:srgbClr val="C00000"/>
                </a:solidFill>
              </a:defRPr>
            </a:lvl1pPr>
            <a:lvl2pPr marL="554721" indent="-110944">
              <a:buFontTx/>
              <a:buChar char="•"/>
              <a:defRPr sz="1165">
                <a:solidFill>
                  <a:srgbClr val="C00000"/>
                </a:solidFill>
              </a:defRPr>
            </a:lvl2pPr>
            <a:lvl3pPr marL="1020686" indent="-133133">
              <a:buFontTx/>
              <a:defRPr sz="1165">
                <a:solidFill>
                  <a:srgbClr val="C00000"/>
                </a:solidFill>
              </a:defRPr>
            </a:lvl3pPr>
            <a:lvl4pPr marL="1479255" indent="-147926">
              <a:buFontTx/>
              <a:buChar char="•"/>
              <a:defRPr sz="1165">
                <a:solidFill>
                  <a:srgbClr val="C00000"/>
                </a:solidFill>
              </a:defRPr>
            </a:lvl4pPr>
            <a:lvl5pPr marL="1923032" indent="-147926">
              <a:buFontTx/>
              <a:defRPr sz="1165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106886" y="156700"/>
            <a:ext cx="2898322" cy="63200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marL="0" indent="0">
              <a:buSzTx/>
              <a:buFontTx/>
              <a:buNone/>
              <a:defRPr sz="1400" b="1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120" name="Text Placeholder 6"/>
          <p:cNvSpPr>
            <a:spLocks noGrp="1"/>
          </p:cNvSpPr>
          <p:nvPr>
            <p:ph type="body" sz="half" idx="15"/>
          </p:nvPr>
        </p:nvSpPr>
        <p:spPr>
          <a:xfrm>
            <a:off x="318637" y="1726358"/>
            <a:ext cx="4098244" cy="3861333"/>
          </a:xfrm>
          <a:prstGeom prst="rect">
            <a:avLst/>
          </a:prstGeom>
        </p:spPr>
        <p:txBody>
          <a:bodyPr/>
          <a:lstStyle>
            <a:lvl1pPr marL="302575" indent="-302575">
              <a:defRPr>
                <a:solidFill>
                  <a:schemeClr val="accent1"/>
                </a:solidFill>
              </a:defRPr>
            </a:lvl1pPr>
          </a:lstStyle>
          <a:p>
            <a:pPr marL="342900" indent="-342900"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8126" y="6220544"/>
            <a:ext cx="275074" cy="271613"/>
          </a:xfrm>
          <a:prstGeom prst="rect">
            <a:avLst/>
          </a:prstGeom>
        </p:spPr>
        <p:txBody>
          <a:bodyPr/>
          <a:lstStyle>
            <a:lvl1pPr algn="r">
              <a:defRPr sz="1165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849287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5232590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MOLLER Dependencies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6" y="6387408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749702" y="966062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749702" y="3763631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991" y="966055"/>
            <a:ext cx="5232590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MOLLER Dependencies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6" y="6387408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2" y="966062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08922" y="3763631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3" y="3445216"/>
            <a:ext cx="4179397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MOLLER Dependencies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6" y="6387408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96606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96606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22" y="3445216"/>
            <a:ext cx="4179397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7" y="96606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3" y="966055"/>
            <a:ext cx="4179397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22" y="966055"/>
            <a:ext cx="4179397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66" indent="-22858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42" indent="-22858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68" indent="-285737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298" indent="-22858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MOLLER Dependencies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6" y="6387408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3914038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3914038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7" y="3914038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MOLLER Dependencies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Thursday, February 4, 2021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8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Hall A SBS, MOLLER, SoLID Experiments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5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9" r:id="rId11"/>
    <p:sldLayoutId id="214748370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186"/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186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</p:sldLayoutIdLst>
  <p:hf hdr="0" ft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/>
              <a:t>SoLID</a:t>
            </a:r>
            <a:r>
              <a:rPr lang="en-US" dirty="0"/>
              <a:t> in the </a:t>
            </a:r>
            <a:r>
              <a:rPr lang="en-US" dirty="0" err="1"/>
              <a:t>JLab</a:t>
            </a:r>
            <a:r>
              <a:rPr lang="en-US" dirty="0"/>
              <a:t>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390" y="1720793"/>
            <a:ext cx="6916135" cy="3246670"/>
          </a:xfrm>
        </p:spPr>
        <p:txBody>
          <a:bodyPr>
            <a:normAutofit/>
          </a:bodyPr>
          <a:lstStyle/>
          <a:p>
            <a:r>
              <a:rPr lang="en-US" sz="2400" dirty="0"/>
              <a:t>Possible Hall A Schedule</a:t>
            </a:r>
          </a:p>
          <a:p>
            <a:r>
              <a:rPr lang="en-US" sz="2400" dirty="0"/>
              <a:t>Project Dependencies</a:t>
            </a:r>
          </a:p>
          <a:p>
            <a:r>
              <a:rPr lang="en-US" sz="2400" dirty="0" err="1"/>
              <a:t>SoLID</a:t>
            </a:r>
            <a:r>
              <a:rPr lang="en-US" sz="2400" dirty="0"/>
              <a:t> in the context of other commitments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Rolf Ent</a:t>
            </a:r>
          </a:p>
          <a:p>
            <a:r>
              <a:rPr lang="en-US" sz="2000" dirty="0"/>
              <a:t>February 10,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DAFE4D-FE33-431D-9C13-1DCFD8B5229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738009" y="109885"/>
            <a:ext cx="1113950" cy="5263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1C93C-5050-FC42-8F10-D22D4F119D13}" type="slidenum">
              <a:rPr lang="en-US" sz="105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838200"/>
            <a:ext cx="8229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b="1" i="1" u="sng" dirty="0" err="1">
                <a:solidFill>
                  <a:srgbClr val="000000"/>
                </a:solidFill>
              </a:rPr>
              <a:t>Beamline:</a:t>
            </a:r>
            <a:r>
              <a:rPr lang="en-US" dirty="0" err="1">
                <a:solidFill>
                  <a:srgbClr val="000000"/>
                </a:solidFill>
              </a:rPr>
              <a:t>The</a:t>
            </a:r>
            <a:r>
              <a:rPr lang="en-US" dirty="0">
                <a:solidFill>
                  <a:srgbClr val="000000"/>
                </a:solidFill>
              </a:rPr>
              <a:t> Hall A beamline with standard instrumentation is assumed to be in operational condition and is not included in the </a:t>
            </a:r>
            <a:r>
              <a:rPr lang="en-US" dirty="0" err="1">
                <a:solidFill>
                  <a:srgbClr val="000000"/>
                </a:solidFill>
              </a:rPr>
              <a:t>SoLID</a:t>
            </a:r>
            <a:r>
              <a:rPr lang="en-US" dirty="0">
                <a:solidFill>
                  <a:srgbClr val="000000"/>
                </a:solidFill>
              </a:rPr>
              <a:t> base equipment.</a:t>
            </a:r>
          </a:p>
          <a:p>
            <a:pPr lvl="4"/>
            <a:r>
              <a:rPr lang="en-US" b="1" dirty="0">
                <a:solidFill>
                  <a:srgbClr val="0432FF"/>
                </a:solidFill>
              </a:rPr>
              <a:t>Note: piggybacks on work for MOLLER parity beam line.</a:t>
            </a:r>
          </a:p>
          <a:p>
            <a:pPr marL="457200" indent="-457200">
              <a:buFont typeface="+mj-lt"/>
              <a:buAutoNum type="arabicPeriod" startAt="3"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AutoNum type="arabicPeriod" startAt="3"/>
            </a:pPr>
            <a:r>
              <a:rPr lang="en-US" b="1" i="1" u="sng" dirty="0">
                <a:solidFill>
                  <a:srgbClr val="000000"/>
                </a:solidFill>
              </a:rPr>
              <a:t>Hall: </a:t>
            </a:r>
            <a:r>
              <a:rPr lang="en-US" dirty="0">
                <a:solidFill>
                  <a:srgbClr val="000000"/>
                </a:solidFill>
              </a:rPr>
              <a:t>It is assumed that the experiment in Hall A directly before </a:t>
            </a:r>
            <a:r>
              <a:rPr lang="en-US" dirty="0" err="1">
                <a:solidFill>
                  <a:srgbClr val="000000"/>
                </a:solidFill>
              </a:rPr>
              <a:t>SoLID</a:t>
            </a:r>
            <a:r>
              <a:rPr lang="en-US" dirty="0">
                <a:solidFill>
                  <a:srgbClr val="000000"/>
                </a:solidFill>
              </a:rPr>
              <a:t> will be de-installed in advance of, or not interfere with, the </a:t>
            </a:r>
            <a:r>
              <a:rPr lang="en-US" dirty="0" err="1">
                <a:solidFill>
                  <a:srgbClr val="000000"/>
                </a:solidFill>
              </a:rPr>
              <a:t>SoLID</a:t>
            </a:r>
            <a:r>
              <a:rPr lang="en-US" dirty="0">
                <a:solidFill>
                  <a:srgbClr val="000000"/>
                </a:solidFill>
              </a:rPr>
              <a:t> installation. It is not yet known what experiment this will be, as it is dependent on future laboratory scheduling and resources that can not be foreseen at this time. Moreover, de-installation is a standard Hall operations procedure. </a:t>
            </a:r>
          </a:p>
          <a:p>
            <a:r>
              <a:rPr lang="en-US" dirty="0">
                <a:solidFill>
                  <a:srgbClr val="000000"/>
                </a:solidFill>
              </a:rPr>
              <a:t>		</a:t>
            </a:r>
            <a:r>
              <a:rPr lang="en-US" b="1" dirty="0">
                <a:solidFill>
                  <a:srgbClr val="0432FF"/>
                </a:solidFill>
              </a:rPr>
              <a:t>Note: per the possible Hall A schedule shown before, 		this operational task will be the MOLLER deinstallation.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F8FD4-058F-0049-8EEF-A4BBDCC6F5D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738009" y="109885"/>
            <a:ext cx="1113950" cy="526374"/>
          </a:xfrm>
          <a:prstGeom prst="rect">
            <a:avLst/>
          </a:prstGeom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D26A083-4774-4F40-A02D-07610B222C2E}"/>
              </a:ext>
            </a:extLst>
          </p:cNvPr>
          <p:cNvSpPr txBox="1">
            <a:spLocks/>
          </p:cNvSpPr>
          <p:nvPr/>
        </p:nvSpPr>
        <p:spPr>
          <a:xfrm>
            <a:off x="308919" y="0"/>
            <a:ext cx="8464378" cy="728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Dependencies to </a:t>
            </a:r>
            <a:r>
              <a:rPr lang="en-US" u="sng" dirty="0">
                <a:solidFill>
                  <a:srgbClr val="000000"/>
                </a:solidFill>
              </a:rPr>
              <a:t>Base</a:t>
            </a:r>
            <a:r>
              <a:rPr lang="en-US" dirty="0">
                <a:solidFill>
                  <a:srgbClr val="000000"/>
                </a:solidFill>
              </a:rPr>
              <a:t> Equipment - III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602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1C93C-5050-FC42-8F10-D22D4F119D13}" type="slidenum">
              <a:rPr lang="en-US" sz="105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740" y="792108"/>
            <a:ext cx="873433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i="1" u="sng" dirty="0"/>
              <a:t>For SIDIS with a polarized 3He target</a:t>
            </a:r>
            <a:r>
              <a:rPr lang="en-US" dirty="0"/>
              <a:t>: The existing polarized </a:t>
            </a:r>
            <a:r>
              <a:rPr lang="en-US" baseline="30000" dirty="0"/>
              <a:t>3</a:t>
            </a:r>
            <a:r>
              <a:rPr lang="en-US" dirty="0"/>
              <a:t>He target with performance already achieved from the 6 GeV </a:t>
            </a:r>
            <a:r>
              <a:rPr lang="en-US" dirty="0" err="1"/>
              <a:t>transversity</a:t>
            </a:r>
            <a:r>
              <a:rPr lang="en-US" dirty="0"/>
              <a:t> (E06-010) experiment is required. However, modifications to the stand, supports, and services may be required to accommodate integration into </a:t>
            </a:r>
            <a:r>
              <a:rPr lang="en-US" dirty="0" err="1"/>
              <a:t>SoLID</a:t>
            </a:r>
            <a:r>
              <a:rPr lang="en-US" dirty="0"/>
              <a:t>. 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600" b="1" dirty="0">
                <a:solidFill>
                  <a:srgbClr val="0432FF"/>
                </a:solidFill>
              </a:rPr>
              <a:t>Polarized 3He targets with performance well beyond the 6 GeV </a:t>
            </a:r>
            <a:r>
              <a:rPr lang="en-US" sz="1600" b="1" dirty="0" err="1">
                <a:solidFill>
                  <a:srgbClr val="0432FF"/>
                </a:solidFill>
              </a:rPr>
              <a:t>transversity</a:t>
            </a:r>
            <a:r>
              <a:rPr lang="en-US" sz="1600" b="1" dirty="0">
                <a:solidFill>
                  <a:srgbClr val="0432FF"/>
                </a:solidFill>
              </a:rPr>
              <a:t> experiment ran in Hall C (A1n) and are planned for Hall A with SBS (</a:t>
            </a:r>
            <a:r>
              <a:rPr lang="en-US" sz="1600" b="1" dirty="0" err="1">
                <a:solidFill>
                  <a:srgbClr val="0432FF"/>
                </a:solidFill>
              </a:rPr>
              <a:t>GEn</a:t>
            </a:r>
            <a:r>
              <a:rPr lang="en-US" sz="1600" b="1" dirty="0">
                <a:solidFill>
                  <a:srgbClr val="0432FF"/>
                </a:solidFill>
              </a:rPr>
              <a:t>). However, the stand and support modifications for </a:t>
            </a:r>
            <a:r>
              <a:rPr lang="en-US" sz="1600" b="1" dirty="0" err="1">
                <a:solidFill>
                  <a:srgbClr val="0432FF"/>
                </a:solidFill>
              </a:rPr>
              <a:t>SoLID</a:t>
            </a:r>
            <a:r>
              <a:rPr lang="en-US" sz="1600" b="1" dirty="0">
                <a:solidFill>
                  <a:srgbClr val="0432FF"/>
                </a:solidFill>
              </a:rPr>
              <a:t> have not been looked into yet.</a:t>
            </a:r>
            <a:endParaRPr lang="en-US" sz="1600" b="1" i="1" u="sng" dirty="0"/>
          </a:p>
          <a:p>
            <a:pPr marL="285750" indent="-285750">
              <a:buFont typeface="Arial" charset="0"/>
              <a:buChar char="•"/>
            </a:pPr>
            <a:endParaRPr lang="en-US" b="1" i="1" u="sng" dirty="0"/>
          </a:p>
          <a:p>
            <a:pPr marL="285750" indent="-285750">
              <a:buFont typeface="Arial" charset="0"/>
              <a:buChar char="•"/>
            </a:pPr>
            <a:r>
              <a:rPr lang="en-US" b="1" i="1" u="sng" dirty="0"/>
              <a:t>For J/Ψ: </a:t>
            </a:r>
            <a:r>
              <a:rPr lang="en-US" dirty="0"/>
              <a:t>The standard cryogenic LH2 target system is assumed. This is standard Hall A equipment; however, the </a:t>
            </a:r>
            <a:r>
              <a:rPr lang="en-US" dirty="0" err="1"/>
              <a:t>SoLID</a:t>
            </a:r>
            <a:r>
              <a:rPr lang="en-US" dirty="0"/>
              <a:t> SIDIS configuration will require rearrangement of the detector system for the target and there may be significant modifications required for both to accommodate integration into </a:t>
            </a:r>
            <a:r>
              <a:rPr lang="en-US" dirty="0" err="1"/>
              <a:t>SoLID</a:t>
            </a:r>
            <a:r>
              <a:rPr lang="en-US" dirty="0"/>
              <a:t>.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600" b="1" dirty="0">
                <a:solidFill>
                  <a:srgbClr val="0432FF"/>
                </a:solidFill>
              </a:rPr>
              <a:t>This is a standard operations task for </a:t>
            </a:r>
            <a:r>
              <a:rPr lang="en-US" sz="1600" b="1" dirty="0" err="1">
                <a:solidFill>
                  <a:srgbClr val="0432FF"/>
                </a:solidFill>
              </a:rPr>
              <a:t>JLab</a:t>
            </a:r>
            <a:r>
              <a:rPr lang="en-US" sz="1600" b="1" dirty="0">
                <a:solidFill>
                  <a:srgbClr val="0432FF"/>
                </a:solidFill>
              </a:rPr>
              <a:t> experiments.</a:t>
            </a:r>
            <a:r>
              <a:rPr lang="en-US" sz="1600" dirty="0"/>
              <a:t> </a:t>
            </a:r>
          </a:p>
          <a:p>
            <a:pPr marL="457200" lvl="2"/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i="1" u="sng" dirty="0"/>
              <a:t>For PVDIS: </a:t>
            </a:r>
            <a:r>
              <a:rPr lang="en-US" dirty="0"/>
              <a:t>A Compton polarimeter and a superconducting Moller polarimeter (both also required by the MOLLER project) are assumed to be available.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</a:rPr>
              <a:t>This piggybacks again on ongoing work in Halls A &amp; C (FY20-FY23).</a:t>
            </a: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b="1" i="1" u="sng" dirty="0"/>
              <a:t>For PVDIS: </a:t>
            </a:r>
            <a:r>
              <a:rPr lang="en-US" dirty="0"/>
              <a:t>modifications to a custom, high-power </a:t>
            </a:r>
            <a:r>
              <a:rPr lang="en-US" dirty="0" err="1"/>
              <a:t>cryotarget</a:t>
            </a:r>
            <a:r>
              <a:rPr lang="en-US" dirty="0"/>
              <a:t> beyond what is required for SBS </a:t>
            </a:r>
            <a:r>
              <a:rPr lang="en-US" dirty="0" err="1"/>
              <a:t>GEp</a:t>
            </a:r>
            <a:r>
              <a:rPr lang="en-US" dirty="0"/>
              <a:t> and MOLLER experiments.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</a:rPr>
              <a:t>This is assumed in the capital equipment planning for FY25-FY27.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B85C90-DF0C-4D72-9A71-84DD556B9EB0}"/>
              </a:ext>
            </a:extLst>
          </p:cNvPr>
          <p:cNvSpPr txBox="1">
            <a:spLocks/>
          </p:cNvSpPr>
          <p:nvPr/>
        </p:nvSpPr>
        <p:spPr>
          <a:xfrm>
            <a:off x="308919" y="0"/>
            <a:ext cx="8464378" cy="728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Experiment-Specific Dependencies - 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06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1C93C-5050-FC42-8F10-D22D4F119D13}" type="slidenum">
              <a:rPr lang="en-US" sz="105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740" y="986709"/>
            <a:ext cx="84942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i="1" u="sng" dirty="0"/>
              <a:t>For SIDIS with transversely polarized proton: </a:t>
            </a:r>
            <a:r>
              <a:rPr lang="en-US" dirty="0"/>
              <a:t>a transversely polarized proton target needs to be developed. The development of such a dynamic nuclear polarized target is required for other approved experiments in the </a:t>
            </a:r>
            <a:r>
              <a:rPr lang="en-US" dirty="0" err="1"/>
              <a:t>JLab</a:t>
            </a:r>
            <a:r>
              <a:rPr lang="en-US" dirty="0"/>
              <a:t> science program. An initial study has been performed by Oxford which concluded that such a target is feasible.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58B3AB-3E55-415A-9C5B-879D1E2C18C7}"/>
              </a:ext>
            </a:extLst>
          </p:cNvPr>
          <p:cNvSpPr txBox="1"/>
          <p:nvPr/>
        </p:nvSpPr>
        <p:spPr>
          <a:xfrm>
            <a:off x="1876425" y="2809970"/>
            <a:ext cx="6943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Note that this implicitly also assumes that there is a beam line chicane compatible with a multi-GeV electron beam traversing a small 5 T target magnet system.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92DEFAA-35B0-4B07-BFFD-230384BF3A95}"/>
              </a:ext>
            </a:extLst>
          </p:cNvPr>
          <p:cNvSpPr txBox="1">
            <a:spLocks/>
          </p:cNvSpPr>
          <p:nvPr/>
        </p:nvSpPr>
        <p:spPr>
          <a:xfrm>
            <a:off x="308919" y="0"/>
            <a:ext cx="8464378" cy="728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Experiment-Specific Dependencies - II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97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9FE3C-EF58-6840-832B-CA2DD4F6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Transverse Polarized Target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1AC9E-BA7E-B140-85A0-125150FD1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067CB4-40EE-4FB0-A522-49DC1948A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6" y="885825"/>
            <a:ext cx="2998877" cy="491100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6310A3-262A-4CC8-B6DD-1F60C1C716D4}"/>
              </a:ext>
            </a:extLst>
          </p:cNvPr>
          <p:cNvCxnSpPr>
            <a:cxnSpLocks/>
          </p:cNvCxnSpPr>
          <p:nvPr/>
        </p:nvCxnSpPr>
        <p:spPr>
          <a:xfrm flipH="1">
            <a:off x="304799" y="4789128"/>
            <a:ext cx="1499439" cy="391298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6CD7DA-CC48-4CDE-BCBA-BB0E22824787}"/>
              </a:ext>
            </a:extLst>
          </p:cNvPr>
          <p:cNvCxnSpPr>
            <a:cxnSpLocks/>
          </p:cNvCxnSpPr>
          <p:nvPr/>
        </p:nvCxnSpPr>
        <p:spPr>
          <a:xfrm>
            <a:off x="2087267" y="4789128"/>
            <a:ext cx="1216409" cy="2721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FDC47D-6318-4FA8-B4A1-6C70F2813EB0}"/>
              </a:ext>
            </a:extLst>
          </p:cNvPr>
          <p:cNvCxnSpPr>
            <a:cxnSpLocks/>
          </p:cNvCxnSpPr>
          <p:nvPr/>
        </p:nvCxnSpPr>
        <p:spPr>
          <a:xfrm>
            <a:off x="304799" y="4359144"/>
            <a:ext cx="1186543" cy="27758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9098C37-5E10-4D51-881C-547FC3817688}"/>
              </a:ext>
            </a:extLst>
          </p:cNvPr>
          <p:cNvSpPr txBox="1"/>
          <p:nvPr/>
        </p:nvSpPr>
        <p:spPr>
          <a:xfrm rot="708357">
            <a:off x="426775" y="4344924"/>
            <a:ext cx="769258" cy="240066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lIns="0" tIns="27432" rIns="0" bIns="27432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Helvetica" pitchFamily="2" charset="0"/>
              </a:rPr>
              <a:t>beam</a:t>
            </a:r>
            <a:endParaRPr lang="en-US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828535-1AC7-4AD3-8D94-FDB7FF638CFD}"/>
              </a:ext>
            </a:extLst>
          </p:cNvPr>
          <p:cNvSpPr txBox="1"/>
          <p:nvPr/>
        </p:nvSpPr>
        <p:spPr>
          <a:xfrm rot="20672578">
            <a:off x="570336" y="4885733"/>
            <a:ext cx="769258" cy="240066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lIns="0" tIns="27432" rIns="0" bIns="27432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field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61844A-0941-407A-9C19-8B4E2F653AE2}"/>
              </a:ext>
            </a:extLst>
          </p:cNvPr>
          <p:cNvSpPr txBox="1"/>
          <p:nvPr/>
        </p:nvSpPr>
        <p:spPr>
          <a:xfrm>
            <a:off x="3314171" y="885825"/>
            <a:ext cx="5677429" cy="35086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Solid NH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&amp; ND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dynamically polarized at 1 K &amp; 5 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superconducting 5 T magnet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order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67% larger aperture in transverse orientation (± 25°)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Horizontal or vertical field direction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cryogen-free: cooled by one or more cryocoolers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Existing infrastructure from previous g2p/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experiments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1K refrigerator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vacuum chamber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microwaves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NMR system for polarization measurement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12,000 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/h pumping system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5EF856-E3E1-4080-BFEA-B6AB8A733DD7}"/>
              </a:ext>
            </a:extLst>
          </p:cNvPr>
          <p:cNvSpPr txBox="1"/>
          <p:nvPr/>
        </p:nvSpPr>
        <p:spPr>
          <a:xfrm>
            <a:off x="3314169" y="4580261"/>
            <a:ext cx="497277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Expected operation in three experimental halls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Hall C (NPS/CPS)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Hall B (Run Group H)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Hall A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8587F-811F-47DC-BDC8-E1C5CC0CD350}"/>
              </a:ext>
            </a:extLst>
          </p:cNvPr>
          <p:cNvSpPr txBox="1"/>
          <p:nvPr/>
        </p:nvSpPr>
        <p:spPr>
          <a:xfrm>
            <a:off x="141369" y="5825204"/>
            <a:ext cx="8991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requirement beyond transverse target: restore beam line chicane as in g2p/</a:t>
            </a:r>
            <a:r>
              <a:rPr lang="en-US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</a:t>
            </a: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experiment – folded in as capital equipment for outyears (FY24-FY26)</a:t>
            </a:r>
          </a:p>
        </p:txBody>
      </p:sp>
    </p:spTree>
    <p:extLst>
      <p:ext uri="{BB962C8B-B14F-4D97-AF65-F5344CB8AC3E}">
        <p14:creationId xmlns:p14="http://schemas.microsoft.com/office/powerpoint/2010/main" val="3711781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9FE3C-EF58-6840-832B-CA2DD4F6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58879" cy="7280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Capital Equipment Projections (annual LMBB slide - draft)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1AC9E-BA7E-B140-85A0-125150FD1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5A4C1D80-9BD9-4474-8EBE-FF61A8964042}"/>
              </a:ext>
            </a:extLst>
          </p:cNvPr>
          <p:cNvSpPr txBox="1">
            <a:spLocks/>
          </p:cNvSpPr>
          <p:nvPr/>
        </p:nvSpPr>
        <p:spPr>
          <a:xfrm>
            <a:off x="4038600" y="6519451"/>
            <a:ext cx="2133600" cy="190125"/>
          </a:xfrm>
          <a:prstGeom prst="rect">
            <a:avLst/>
          </a:prstGeom>
        </p:spPr>
        <p:txBody>
          <a:bodyPr vert="horz" lIns="91387" tIns="45693" rIns="91387" bIns="45693" rtlCol="0" anchor="ctr"/>
          <a:lstStyle>
            <a:defPPr>
              <a:defRPr lang="en-US"/>
            </a:defPPr>
            <a:lvl1pPr marL="0" algn="ctr" defTabSz="914079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Arial" panose="020B0604020202020204" pitchFamily="34" charset="0"/>
              </a:defRPr>
            </a:lvl1pPr>
            <a:lvl2pPr marL="457039" algn="l" defTabSz="91407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79" algn="l" defTabSz="91407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19" algn="l" defTabSz="91407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59" algn="l" defTabSz="91407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199" algn="l" defTabSz="91407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37" algn="l" defTabSz="91407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278" algn="l" defTabSz="91407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316" algn="l" defTabSz="91407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6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"/>
                <a:ea typeface="+mn-ea"/>
                <a:cs typeface="Arial" panose="020B0604020202020204" pitchFamily="34" charset="0"/>
              </a:rPr>
              <a:pPr marL="0" marR="0" lvl="0" indent="0" algn="ctr" defTabSz="4569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nion Pro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B2488C10-2D2E-4654-89CB-CA768D878C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895590"/>
              </p:ext>
            </p:extLst>
          </p:nvPr>
        </p:nvGraphicFramePr>
        <p:xfrm>
          <a:off x="20730" y="792303"/>
          <a:ext cx="7488707" cy="5793011"/>
        </p:xfrm>
        <a:graphic>
          <a:graphicData uri="http://schemas.openxmlformats.org/drawingml/2006/table">
            <a:tbl>
              <a:tblPr firstRow="1" bandRow="1"/>
              <a:tblGrid>
                <a:gridCol w="615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4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49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629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0290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46291">
                  <a:extLst>
                    <a:ext uri="{9D8B030D-6E8A-4147-A177-3AD203B41FA5}">
                      <a16:colId xmlns:a16="http://schemas.microsoft.com/office/drawing/2014/main" val="3759469058"/>
                    </a:ext>
                  </a:extLst>
                </a:gridCol>
                <a:gridCol w="746291">
                  <a:extLst>
                    <a:ext uri="{9D8B030D-6E8A-4147-A177-3AD203B41FA5}">
                      <a16:colId xmlns:a16="http://schemas.microsoft.com/office/drawing/2014/main" val="3106915048"/>
                    </a:ext>
                  </a:extLst>
                </a:gridCol>
              </a:tblGrid>
              <a:tr h="334532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Hall</a:t>
                      </a:r>
                    </a:p>
                  </a:txBody>
                  <a:tcPr marL="90692" marR="90692" marT="45346" marB="45346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Capital Equipment</a:t>
                      </a:r>
                    </a:p>
                  </a:txBody>
                  <a:tcPr marL="90692" marR="90692" marT="45346" marB="45346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FY22</a:t>
                      </a:r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FY23</a:t>
                      </a:r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FY24</a:t>
                      </a:r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FY25</a:t>
                      </a:r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FY26</a:t>
                      </a:r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FY27</a:t>
                      </a:r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6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1" spc="-7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COL</a:t>
                      </a:r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1" spc="-7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COL</a:t>
                      </a:r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1" spc="-7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COL</a:t>
                      </a:r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-7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COL</a:t>
                      </a:r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-7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COL</a:t>
                      </a:r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-7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COL</a:t>
                      </a:r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39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b="1" dirty="0"/>
                        <a:t>A</a:t>
                      </a:r>
                    </a:p>
                  </a:txBody>
                  <a:tcPr marL="90692" marR="90692" marT="45346" marB="45346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err="1">
                          <a:latin typeface="Arial" pitchFamily="34" charset="0"/>
                          <a:cs typeface="Arial" pitchFamily="34" charset="0"/>
                        </a:rPr>
                        <a:t>SoLID</a:t>
                      </a:r>
                      <a:r>
                        <a:rPr lang="en-US" sz="1000" baseline="0" dirty="0">
                          <a:latin typeface="Arial" pitchFamily="34" charset="0"/>
                          <a:cs typeface="Arial" pitchFamily="34" charset="0"/>
                        </a:rPr>
                        <a:t> Magnet refurbish (incl. cold test)</a:t>
                      </a:r>
                    </a:p>
                  </a:txBody>
                  <a:tcPr marL="90692" marR="90692" marT="45346" marB="45346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00B050"/>
                          </a:solidFill>
                          <a:latin typeface="+mn-lt"/>
                        </a:rPr>
                        <a:t> </a:t>
                      </a:r>
                      <a:endParaRPr lang="en-US" sz="1200" dirty="0"/>
                    </a:p>
                  </a:txBody>
                  <a:tcPr marL="90692" marR="90692" marT="45346" marB="4534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199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300" b="1" dirty="0"/>
                    </a:p>
                  </a:txBody>
                  <a:tcPr marL="90692" marR="90692" marT="45346" marB="45346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>
                          <a:latin typeface="Arial" pitchFamily="34" charset="0"/>
                          <a:cs typeface="Arial" pitchFamily="34" charset="0"/>
                        </a:rPr>
                        <a:t>Tagged DIS Detector Electronics (alternate </a:t>
                      </a:r>
                      <a:r>
                        <a:rPr lang="en-US" sz="1000" baseline="0" dirty="0" err="1">
                          <a:latin typeface="Arial" pitchFamily="34" charset="0"/>
                          <a:cs typeface="Arial" pitchFamily="34" charset="0"/>
                        </a:rPr>
                        <a:t>Hypernuclear</a:t>
                      </a:r>
                      <a:r>
                        <a:rPr lang="en-US" sz="1000" baseline="0" dirty="0">
                          <a:latin typeface="Arial" pitchFamily="34" charset="0"/>
                          <a:cs typeface="Arial" pitchFamily="34" charset="0"/>
                        </a:rPr>
                        <a:t> Exp. Setup)</a:t>
                      </a:r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33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 </a:t>
                      </a:r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398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300" b="1" dirty="0"/>
                    </a:p>
                  </a:txBody>
                  <a:tcPr marL="90692" marR="90692" marT="45346" marB="45346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baseline="0" dirty="0">
                          <a:latin typeface="Arial" pitchFamily="34" charset="0"/>
                          <a:cs typeface="Arial" pitchFamily="34" charset="0"/>
                        </a:rPr>
                        <a:t>High-Power Target Infrastructure</a:t>
                      </a:r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537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b="1" dirty="0"/>
                        <a:t>B</a:t>
                      </a:r>
                    </a:p>
                  </a:txBody>
                  <a:tcPr marL="90692" marR="90692" marT="45346" marB="45346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000" baseline="0" dirty="0"/>
                        <a:t>Transverse target (DNP)</a:t>
                      </a:r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baseline="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baseline="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baseline="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baseline="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baseline="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baseline="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4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38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High </a:t>
                      </a:r>
                      <a:r>
                        <a:rPr lang="en-US" sz="1000" dirty="0" err="1"/>
                        <a:t>Lumi</a:t>
                      </a:r>
                      <a:r>
                        <a:rPr lang="en-US" sz="1000" dirty="0"/>
                        <a:t> Region-1 Tracker</a:t>
                      </a:r>
                    </a:p>
                  </a:txBody>
                  <a:tcPr marL="90692" marR="90692" marT="45346" marB="45346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baseline="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baseline="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baseline="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943492"/>
                  </a:ext>
                </a:extLst>
              </a:tr>
              <a:tr h="194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/>
                        <a:t>Double DVCS calorimeter (NEW)*</a:t>
                      </a:r>
                    </a:p>
                  </a:txBody>
                  <a:tcPr marL="90692" marR="90692" marT="45346" marB="45346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baseline="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baseline="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baseline="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957838"/>
                  </a:ext>
                </a:extLst>
              </a:tr>
              <a:tr h="395492">
                <a:tc row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b="1" dirty="0"/>
                        <a:t>C</a:t>
                      </a:r>
                    </a:p>
                  </a:txBody>
                  <a:tcPr marL="90692" marR="90692" marT="45346" marB="45346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000" baseline="0" dirty="0"/>
                        <a:t>Compact Photon Source</a:t>
                      </a:r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aseline="0" dirty="0"/>
                        <a:t> </a:t>
                      </a:r>
                      <a:endParaRPr lang="en-US" sz="12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1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/>
                        <a:t>High-Precision Polarimetry A/C</a:t>
                      </a:r>
                      <a:endParaRPr lang="en-US" sz="10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89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/>
                        <a:t>Transv</a:t>
                      </a:r>
                      <a:r>
                        <a:rPr lang="en-US" sz="1000" dirty="0"/>
                        <a:t>. Pol. Target Infrastructure</a:t>
                      </a:r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6464487"/>
                  </a:ext>
                </a:extLst>
              </a:tr>
              <a:tr h="2789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SBS-like capability in Hall C (NEW)</a:t>
                      </a:r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812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b="1" dirty="0"/>
                        <a:t>D</a:t>
                      </a:r>
                    </a:p>
                  </a:txBody>
                  <a:tcPr marL="90692" marR="90692" marT="45346" marB="45346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Forward Calorimeter upgrade (Hi-Res)</a:t>
                      </a:r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30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Klong Beam Line</a:t>
                      </a:r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368570"/>
                  </a:ext>
                </a:extLst>
              </a:tr>
              <a:tr h="1730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Transition Radiation Detector (NEW)*</a:t>
                      </a:r>
                    </a:p>
                  </a:txBody>
                  <a:tcPr marL="90692" marR="90692" marT="45346" marB="45346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8951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300" b="1" dirty="0"/>
                        <a:t>All</a:t>
                      </a:r>
                    </a:p>
                  </a:txBody>
                  <a:tcPr marL="90692" marR="90692" marT="45346" marB="45346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000" dirty="0"/>
                        <a:t>Fast</a:t>
                      </a:r>
                      <a:r>
                        <a:rPr lang="en-US" sz="1000" baseline="0" dirty="0"/>
                        <a:t> Electronics (Streaming Mode)</a:t>
                      </a:r>
                      <a:endParaRPr lang="en-US" sz="1000" dirty="0"/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33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30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/>
                        <a:t>Parity DAQ/Beam Diagnostics System</a:t>
                      </a:r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33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714044"/>
                  </a:ext>
                </a:extLst>
              </a:tr>
              <a:tr h="330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/>
                        <a:t>General-Purpose Calorimetry*</a:t>
                      </a:r>
                    </a:p>
                  </a:txBody>
                  <a:tcPr marL="90692" marR="90692" marT="45346" marB="4534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33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200" dirty="0"/>
                    </a:p>
                  </a:txBody>
                  <a:tcPr marL="90692" marR="90692" marT="45346" marB="4534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776903"/>
                  </a:ext>
                </a:extLst>
              </a:tr>
            </a:tbl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16D48E98-01F4-4ED3-A95B-49A1224C311F}"/>
              </a:ext>
            </a:extLst>
          </p:cNvPr>
          <p:cNvGrpSpPr/>
          <p:nvPr/>
        </p:nvGrpSpPr>
        <p:grpSpPr>
          <a:xfrm>
            <a:off x="7716405" y="1690853"/>
            <a:ext cx="1475486" cy="2737309"/>
            <a:chOff x="7373923" y="1606963"/>
            <a:chExt cx="1777814" cy="258220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749894D-ACE2-4C23-BD98-FD738901566A}"/>
                </a:ext>
              </a:extLst>
            </p:cNvPr>
            <p:cNvSpPr/>
            <p:nvPr/>
          </p:nvSpPr>
          <p:spPr>
            <a:xfrm>
              <a:off x="7373923" y="1606963"/>
              <a:ext cx="1738039" cy="2582209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BE1D1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0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19AF44B-7744-4B9E-B86F-BB488680E85D}"/>
                </a:ext>
              </a:extLst>
            </p:cNvPr>
            <p:cNvSpPr/>
            <p:nvPr/>
          </p:nvSpPr>
          <p:spPr>
            <a:xfrm>
              <a:off x="7490691" y="2102417"/>
              <a:ext cx="378691" cy="157018"/>
            </a:xfrm>
            <a:prstGeom prst="rect">
              <a:avLst/>
            </a:prstGeom>
            <a:solidFill>
              <a:srgbClr val="009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0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A11081A-C0B6-4698-B439-8F1576B38477}"/>
                </a:ext>
              </a:extLst>
            </p:cNvPr>
            <p:cNvSpPr/>
            <p:nvPr/>
          </p:nvSpPr>
          <p:spPr>
            <a:xfrm>
              <a:off x="7486075" y="2460731"/>
              <a:ext cx="378691" cy="157018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0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A1CA878-73E0-49AC-9682-D5300ECF700B}"/>
                </a:ext>
              </a:extLst>
            </p:cNvPr>
            <p:cNvSpPr/>
            <p:nvPr/>
          </p:nvSpPr>
          <p:spPr>
            <a:xfrm>
              <a:off x="7489848" y="3132988"/>
              <a:ext cx="378691" cy="157018"/>
            </a:xfrm>
            <a:prstGeom prst="rect">
              <a:avLst/>
            </a:prstGeom>
            <a:gradFill flip="none" rotWithShape="1">
              <a:gsLst>
                <a:gs pos="0">
                  <a:srgbClr val="009900">
                    <a:tint val="66000"/>
                    <a:satMod val="160000"/>
                  </a:srgbClr>
                </a:gs>
                <a:gs pos="50000">
                  <a:srgbClr val="009900">
                    <a:tint val="44500"/>
                    <a:satMod val="160000"/>
                  </a:srgbClr>
                </a:gs>
                <a:gs pos="100000">
                  <a:srgbClr val="009900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0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6D17BB0-E229-4BE1-8B22-A229BD838F14}"/>
                </a:ext>
              </a:extLst>
            </p:cNvPr>
            <p:cNvSpPr txBox="1"/>
            <p:nvPr/>
          </p:nvSpPr>
          <p:spPr>
            <a:xfrm>
              <a:off x="7970984" y="2010052"/>
              <a:ext cx="10375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0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 pitchFamily="34" charset="0"/>
                </a:rPr>
                <a:t>Included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A99AEC5-2481-446C-8915-F0E08037BC71}"/>
                </a:ext>
              </a:extLst>
            </p:cNvPr>
            <p:cNvSpPr txBox="1"/>
            <p:nvPr/>
          </p:nvSpPr>
          <p:spPr>
            <a:xfrm>
              <a:off x="7966367" y="2377602"/>
              <a:ext cx="10144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0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 pitchFamily="34" charset="0"/>
                </a:rPr>
                <a:t>Delayed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628A570-878E-49EB-8861-4FB7DE0FE827}"/>
                </a:ext>
              </a:extLst>
            </p:cNvPr>
            <p:cNvSpPr txBox="1"/>
            <p:nvPr/>
          </p:nvSpPr>
          <p:spPr>
            <a:xfrm>
              <a:off x="7970137" y="3059095"/>
              <a:ext cx="9429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0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 pitchFamily="34" charset="0"/>
                </a:rPr>
                <a:t>Backup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4B575BD-34CE-43C5-98D8-EDC70BFF9B47}"/>
                </a:ext>
              </a:extLst>
            </p:cNvPr>
            <p:cNvSpPr txBox="1"/>
            <p:nvPr/>
          </p:nvSpPr>
          <p:spPr>
            <a:xfrm>
              <a:off x="7486075" y="2640841"/>
              <a:ext cx="1625887" cy="348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0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 pitchFamily="34" charset="0"/>
                </a:rPr>
                <a:t>(w.r.t. last year, due to change of planning)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9144A3E-577F-4638-81AE-AB83632729AF}"/>
                </a:ext>
              </a:extLst>
            </p:cNvPr>
            <p:cNvSpPr txBox="1"/>
            <p:nvPr/>
          </p:nvSpPr>
          <p:spPr>
            <a:xfrm>
              <a:off x="7692284" y="1624952"/>
              <a:ext cx="118823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0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 pitchFamily="34" charset="0"/>
                </a:rPr>
                <a:t>LEGEND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BC06EFD-1ED9-4E93-B7B9-A21E66A30803}"/>
                </a:ext>
              </a:extLst>
            </p:cNvPr>
            <p:cNvSpPr/>
            <p:nvPr/>
          </p:nvSpPr>
          <p:spPr>
            <a:xfrm>
              <a:off x="7506589" y="3509946"/>
              <a:ext cx="378691" cy="157018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0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6E03872-AE5A-4F5E-8B4F-251AD4D10ACF}"/>
                </a:ext>
              </a:extLst>
            </p:cNvPr>
            <p:cNvSpPr txBox="1"/>
            <p:nvPr/>
          </p:nvSpPr>
          <p:spPr>
            <a:xfrm>
              <a:off x="7506589" y="3742813"/>
              <a:ext cx="16053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0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 pitchFamily="34" charset="0"/>
                </a:rPr>
                <a:t>(w.r.t. last year)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D088DC2-03B7-43A0-B8E0-00A9799CC955}"/>
                </a:ext>
              </a:extLst>
            </p:cNvPr>
            <p:cNvSpPr txBox="1"/>
            <p:nvPr/>
          </p:nvSpPr>
          <p:spPr>
            <a:xfrm>
              <a:off x="7969297" y="3435605"/>
              <a:ext cx="11824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0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 pitchFamily="34" charset="0"/>
                </a:rPr>
                <a:t>Expedit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 pitchFamily="34" charset="0"/>
                </a:rPr>
                <a:t>ed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91462CB2-23D4-48B7-B1D6-A66791A30753}"/>
              </a:ext>
            </a:extLst>
          </p:cNvPr>
          <p:cNvSpPr txBox="1"/>
          <p:nvPr/>
        </p:nvSpPr>
        <p:spPr>
          <a:xfrm>
            <a:off x="7694921" y="5553796"/>
            <a:ext cx="144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914079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From earlier FY versions, were postponed with other priorities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7955FB5-BEED-427F-9E1E-804F3F67D857}"/>
              </a:ext>
            </a:extLst>
          </p:cNvPr>
          <p:cNvSpPr/>
          <p:nvPr/>
        </p:nvSpPr>
        <p:spPr>
          <a:xfrm>
            <a:off x="504825" y="2003450"/>
            <a:ext cx="2619375" cy="338303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44132F0-A87B-40A6-89F5-86520C1A21A5}"/>
              </a:ext>
            </a:extLst>
          </p:cNvPr>
          <p:cNvSpPr/>
          <p:nvPr/>
        </p:nvSpPr>
        <p:spPr>
          <a:xfrm>
            <a:off x="428625" y="3731316"/>
            <a:ext cx="2619375" cy="338303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D1FCC8C-F00E-4F89-8A56-4C4D5B5FAEB3}"/>
              </a:ext>
            </a:extLst>
          </p:cNvPr>
          <p:cNvSpPr/>
          <p:nvPr/>
        </p:nvSpPr>
        <p:spPr>
          <a:xfrm>
            <a:off x="428624" y="4061451"/>
            <a:ext cx="2619375" cy="338303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FCD9A38-7DAC-4D89-BC7D-0142D7C63251}"/>
              </a:ext>
            </a:extLst>
          </p:cNvPr>
          <p:cNvSpPr/>
          <p:nvPr/>
        </p:nvSpPr>
        <p:spPr>
          <a:xfrm>
            <a:off x="428625" y="5617430"/>
            <a:ext cx="2619375" cy="338303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96AD571-6858-4E2B-A4FB-01D7BDBC62EE}"/>
              </a:ext>
            </a:extLst>
          </p:cNvPr>
          <p:cNvSpPr/>
          <p:nvPr/>
        </p:nvSpPr>
        <p:spPr>
          <a:xfrm>
            <a:off x="7882203" y="875690"/>
            <a:ext cx="1167794" cy="307622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207674-E692-491B-880A-DF66FB576B1C}"/>
              </a:ext>
            </a:extLst>
          </p:cNvPr>
          <p:cNvSpPr txBox="1"/>
          <p:nvPr/>
        </p:nvSpPr>
        <p:spPr>
          <a:xfrm>
            <a:off x="7863648" y="908046"/>
            <a:ext cx="12410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Relevant for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6F5C49-860B-4B6F-8AB4-816CDD485D29}"/>
              </a:ext>
            </a:extLst>
          </p:cNvPr>
          <p:cNvSpPr txBox="1"/>
          <p:nvPr/>
        </p:nvSpPr>
        <p:spPr>
          <a:xfrm>
            <a:off x="7509437" y="1360336"/>
            <a:ext cx="8331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(just in case)</a:t>
            </a:r>
          </a:p>
        </p:txBody>
      </p:sp>
    </p:spTree>
    <p:extLst>
      <p:ext uri="{BB962C8B-B14F-4D97-AF65-F5344CB8AC3E}">
        <p14:creationId xmlns:p14="http://schemas.microsoft.com/office/powerpoint/2010/main" val="2767568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1C93C-5050-FC42-8F10-D22D4F119D13}" type="slidenum">
              <a:rPr lang="en-US" sz="105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CC3555-C77A-4FA9-8355-17A0DDA51805}"/>
              </a:ext>
            </a:extLst>
          </p:cNvPr>
          <p:cNvSpPr txBox="1"/>
          <p:nvPr/>
        </p:nvSpPr>
        <p:spPr>
          <a:xfrm>
            <a:off x="333376" y="847725"/>
            <a:ext cx="8172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the 12-GeV Project era, </a:t>
            </a:r>
            <a:r>
              <a:rPr lang="en-US" dirty="0" err="1"/>
              <a:t>JLab</a:t>
            </a:r>
            <a:r>
              <a:rPr lang="en-US" dirty="0"/>
              <a:t> simultaneously delivered as new detectors: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Hall D (~$45M PED and construction scope)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Hall B (~$75M)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Hall C (~$35M)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EIC detector scope and </a:t>
            </a:r>
            <a:r>
              <a:rPr lang="en-US" dirty="0" err="1"/>
              <a:t>SoLID</a:t>
            </a:r>
            <a:r>
              <a:rPr lang="en-US" dirty="0"/>
              <a:t> scope are similar magnitude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 issue will be assembly space, as presently </a:t>
            </a:r>
            <a:r>
              <a:rPr lang="en-US" dirty="0" err="1"/>
              <a:t>JLab</a:t>
            </a:r>
            <a:r>
              <a:rPr lang="en-US" dirty="0"/>
              <a:t> does not have the possibility to fully assemble and test </a:t>
            </a:r>
            <a:r>
              <a:rPr lang="en-US" dirty="0" err="1"/>
              <a:t>SoLID</a:t>
            </a:r>
            <a:r>
              <a:rPr lang="en-US" dirty="0"/>
              <a:t> and then move into Hall A.</a:t>
            </a:r>
          </a:p>
        </p:txBody>
      </p:sp>
      <p:pic>
        <p:nvPicPr>
          <p:cNvPr id="7" name="Picture 3" descr="J:\Physics\Planning\PTSB\Summary\PTSB-Interior20002.jpg">
            <a:extLst>
              <a:ext uri="{FF2B5EF4-FFF2-40B4-BE49-F238E27FC236}">
                <a16:creationId xmlns:a16="http://schemas.microsoft.com/office/drawing/2014/main" id="{78814063-B0C9-4A46-B29C-A7514D50D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2"/>
          <a:stretch/>
        </p:blipFill>
        <p:spPr bwMode="auto">
          <a:xfrm>
            <a:off x="200026" y="3591785"/>
            <a:ext cx="4124279" cy="228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J:\Physics\Planning\PTSB\Summary\PTSB-Interior20004.jpg">
            <a:extLst>
              <a:ext uri="{FF2B5EF4-FFF2-40B4-BE49-F238E27FC236}">
                <a16:creationId xmlns:a16="http://schemas.microsoft.com/office/drawing/2014/main" id="{EEAC90CF-DAC6-48EB-AE83-903491D13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3" y="3591785"/>
            <a:ext cx="4191000" cy="228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66D6A5-5459-4675-A574-265B8ACEE4B3}"/>
              </a:ext>
            </a:extLst>
          </p:cNvPr>
          <p:cNvSpPr txBox="1"/>
          <p:nvPr/>
        </p:nvSpPr>
        <p:spPr>
          <a:xfrm>
            <a:off x="1060947" y="2902161"/>
            <a:ext cx="645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Thomas Jefferson Infrastructure Improvement Project (CD-0) </a:t>
            </a:r>
          </a:p>
          <a:p>
            <a:r>
              <a:rPr lang="en-US" i="1" dirty="0"/>
              <a:t>New Test Lab Hi Bay Annex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6E3B1C-00C3-4E43-BBD8-B8F15CCC9560}"/>
              </a:ext>
            </a:extLst>
          </p:cNvPr>
          <p:cNvSpPr txBox="1"/>
          <p:nvPr/>
        </p:nvSpPr>
        <p:spPr>
          <a:xfrm>
            <a:off x="880947" y="5813497"/>
            <a:ext cx="2762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Northeastern Perspective</a:t>
            </a:r>
          </a:p>
          <a:p>
            <a:pPr algn="ctr"/>
            <a:r>
              <a:rPr lang="en-US" i="1" dirty="0"/>
              <a:t>(Technical Staff Area)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B84EB6-7A6B-4D7F-A455-11390F0E508B}"/>
              </a:ext>
            </a:extLst>
          </p:cNvPr>
          <p:cNvSpPr txBox="1"/>
          <p:nvPr/>
        </p:nvSpPr>
        <p:spPr>
          <a:xfrm>
            <a:off x="4876798" y="5813498"/>
            <a:ext cx="3943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Southeastern Perspective</a:t>
            </a:r>
          </a:p>
          <a:p>
            <a:pPr algn="ctr"/>
            <a:r>
              <a:rPr lang="en-US" i="1" dirty="0"/>
              <a:t>(High Bay with CLEO-II magnet)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7B87DD-1892-41FD-A6E4-654585011894}"/>
              </a:ext>
            </a:extLst>
          </p:cNvPr>
          <p:cNvSpPr txBox="1"/>
          <p:nvPr/>
        </p:nvSpPr>
        <p:spPr>
          <a:xfrm>
            <a:off x="5029192" y="3198036"/>
            <a:ext cx="363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Timeframe compatible with </a:t>
            </a:r>
            <a:r>
              <a:rPr lang="en-US" dirty="0" err="1"/>
              <a:t>SoLID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B4CA062-F37A-4347-AC6F-CD5471ED565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58879" cy="728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000000"/>
                </a:solidFill>
              </a:rPr>
              <a:t>SoLID</a:t>
            </a:r>
            <a:r>
              <a:rPr lang="en-US" dirty="0">
                <a:solidFill>
                  <a:srgbClr val="000000"/>
                </a:solidFill>
              </a:rPr>
              <a:t> in the Context of Other </a:t>
            </a:r>
            <a:r>
              <a:rPr lang="en-US" dirty="0" err="1">
                <a:solidFill>
                  <a:srgbClr val="000000"/>
                </a:solidFill>
              </a:rPr>
              <a:t>JLab</a:t>
            </a:r>
            <a:r>
              <a:rPr lang="en-US" dirty="0">
                <a:solidFill>
                  <a:srgbClr val="000000"/>
                </a:solidFill>
              </a:rPr>
              <a:t> Commitments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197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2DC35-E583-1849-8244-1A6887A4E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9" y="87300"/>
            <a:ext cx="9000181" cy="487490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SoLID</a:t>
            </a:r>
            <a:r>
              <a:rPr lang="en-US" dirty="0"/>
              <a:t> in the </a:t>
            </a:r>
            <a:r>
              <a:rPr lang="en-US" dirty="0" err="1"/>
              <a:t>JLab</a:t>
            </a:r>
            <a:r>
              <a:rPr lang="en-US" dirty="0"/>
              <a:t> Program -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D90CA-7DE4-E449-9B41-D3133C7B3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20" y="874079"/>
            <a:ext cx="8464378" cy="5381694"/>
          </a:xfrm>
        </p:spPr>
        <p:txBody>
          <a:bodyPr>
            <a:noAutofit/>
          </a:bodyPr>
          <a:lstStyle/>
          <a:p>
            <a:r>
              <a:rPr lang="en-US" sz="1800" dirty="0"/>
              <a:t>The </a:t>
            </a:r>
            <a:r>
              <a:rPr lang="en-US" sz="1800" dirty="0" err="1"/>
              <a:t>SoLID</a:t>
            </a:r>
            <a:r>
              <a:rPr lang="en-US" sz="1800" dirty="0"/>
              <a:t> science program remains worldwide unique in the valence quark region due to its combination of large acceptance and high luminosity.</a:t>
            </a:r>
          </a:p>
          <a:p>
            <a:r>
              <a:rPr lang="en-US" sz="1800" dirty="0"/>
              <a:t>The Hall A science program is foreseen to be a few years of SBS experiments followed by MOLLER installation and running, and then the </a:t>
            </a:r>
            <a:r>
              <a:rPr lang="en-US" sz="1800" dirty="0" err="1"/>
              <a:t>SoLID</a:t>
            </a:r>
            <a:r>
              <a:rPr lang="en-US" sz="1800" dirty="0"/>
              <a:t> program.</a:t>
            </a:r>
          </a:p>
          <a:p>
            <a:r>
              <a:rPr lang="en-US" sz="1800" dirty="0"/>
              <a:t>The technically-driven </a:t>
            </a:r>
            <a:r>
              <a:rPr lang="en-US" sz="1800" dirty="0" err="1"/>
              <a:t>SoLID</a:t>
            </a:r>
            <a:r>
              <a:rPr lang="en-US" sz="1800" dirty="0"/>
              <a:t> schedule as assumed by the collaboration would be about 6Q early with reasonable assumptions for SBS and MOLLER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Many of the base-equipment dependencies of </a:t>
            </a:r>
            <a:r>
              <a:rPr lang="en-US" sz="1800" dirty="0" err="1"/>
              <a:t>SoLID</a:t>
            </a:r>
            <a:r>
              <a:rPr lang="en-US" sz="1800" dirty="0"/>
              <a:t> take advantage of the earlier need for MOLLER (polarization, beam line, ESR-2)</a:t>
            </a:r>
          </a:p>
          <a:p>
            <a:r>
              <a:rPr lang="en-US" sz="1800" dirty="0"/>
              <a:t>Many of the experiment-specific dependencies take advantage of synergy with the experimental programs in other Halls (fast and/or streaming electronics, computing needs, polarized 3He target, transverse dynamic nuclear polarized target system)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 err="1"/>
              <a:t>SoLID</a:t>
            </a:r>
            <a:r>
              <a:rPr lang="en-US" sz="1800" dirty="0"/>
              <a:t> is compatible with other </a:t>
            </a:r>
            <a:r>
              <a:rPr lang="en-US" sz="1800" dirty="0" err="1"/>
              <a:t>JLab</a:t>
            </a:r>
            <a:r>
              <a:rPr lang="en-US" sz="1800" dirty="0"/>
              <a:t> commitments, and a natural part of the 12-GeV science program.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C9E45-D06D-044D-9F9F-372B72CA6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76425" y="4860701"/>
            <a:ext cx="689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result, all dependencies are in the planning and/or execution phase to be ready well in advance of </a:t>
            </a:r>
            <a:r>
              <a:rPr lang="en-US" sz="20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C425B1-EC5D-485D-9729-148C6A5632D1}"/>
              </a:ext>
            </a:extLst>
          </p:cNvPr>
          <p:cNvSpPr txBox="1"/>
          <p:nvPr/>
        </p:nvSpPr>
        <p:spPr>
          <a:xfrm>
            <a:off x="1876425" y="2728744"/>
            <a:ext cx="6756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reasonable at this stage of the </a:t>
            </a:r>
            <a:r>
              <a:rPr lang="en-US" sz="20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project.</a:t>
            </a:r>
          </a:p>
        </p:txBody>
      </p:sp>
    </p:spTree>
    <p:extLst>
      <p:ext uri="{BB962C8B-B14F-4D97-AF65-F5344CB8AC3E}">
        <p14:creationId xmlns:p14="http://schemas.microsoft.com/office/powerpoint/2010/main" val="80018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8" y="114287"/>
            <a:ext cx="8464378" cy="48749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</a:rPr>
              <a:t>Backup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7989" y="6087649"/>
            <a:ext cx="1553227" cy="53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459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811" y="85712"/>
            <a:ext cx="8464378" cy="60907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Dependencies to Base Equipment – from pre-CDR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7989" y="6087649"/>
            <a:ext cx="1553227" cy="53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56974D-CE99-8D4B-91B9-BBC4672B0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8" y="966055"/>
            <a:ext cx="7885056" cy="538169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DAQ electronics: </a:t>
            </a:r>
            <a:r>
              <a:rPr lang="en-US" dirty="0" err="1"/>
              <a:t>JLab</a:t>
            </a:r>
            <a:r>
              <a:rPr lang="en-US" dirty="0"/>
              <a:t> intends to have an electronics pool to share basic DAQ electronics among the four experimental halls. Some of these electronics, mainly 188 FADCs will be borrowed by </a:t>
            </a:r>
            <a:r>
              <a:rPr lang="en-US" dirty="0" err="1"/>
              <a:t>SoLID</a:t>
            </a:r>
            <a:r>
              <a:rPr lang="en-US" dirty="0"/>
              <a:t>. It was assumed that the mass storage silo will be able to handle 3 GB/s by the time the first </a:t>
            </a:r>
            <a:r>
              <a:rPr lang="en-US" dirty="0" err="1"/>
              <a:t>SoLID</a:t>
            </a:r>
            <a:r>
              <a:rPr lang="en-US" dirty="0"/>
              <a:t> experiment runs. </a:t>
            </a:r>
          </a:p>
          <a:p>
            <a:r>
              <a:rPr lang="en-US" dirty="0"/>
              <a:t>Magnet: </a:t>
            </a:r>
            <a:r>
              <a:rPr lang="en-US" dirty="0" err="1"/>
              <a:t>JLab</a:t>
            </a:r>
            <a:r>
              <a:rPr lang="en-US" dirty="0"/>
              <a:t> formally requested the CLEO-II magnet and received a positive response from Cornell University. </a:t>
            </a:r>
            <a:r>
              <a:rPr lang="en-US" dirty="0" err="1"/>
              <a:t>JLab</a:t>
            </a:r>
            <a:r>
              <a:rPr lang="en-US" dirty="0"/>
              <a:t>, in coordination with Cornell, had the magnet coils, coil collars and cryostat transported to </a:t>
            </a:r>
            <a:r>
              <a:rPr lang="en-US" dirty="0" err="1"/>
              <a:t>JLab</a:t>
            </a:r>
            <a:r>
              <a:rPr lang="en-US" dirty="0"/>
              <a:t> in the fall of 2016. The CLEO-II magnet iron pieces arrived at </a:t>
            </a:r>
            <a:r>
              <a:rPr lang="en-US" dirty="0" err="1"/>
              <a:t>JLab</a:t>
            </a:r>
            <a:r>
              <a:rPr lang="en-US" dirty="0"/>
              <a:t> in August 2019. </a:t>
            </a:r>
          </a:p>
          <a:p>
            <a:r>
              <a:rPr lang="en-US" dirty="0"/>
              <a:t>Beamline: The Hall A beamline with standard instrumentation is assumed to be in operational condition and is not included in the </a:t>
            </a:r>
            <a:r>
              <a:rPr lang="en-US" dirty="0" err="1"/>
              <a:t>SoLID</a:t>
            </a:r>
            <a:r>
              <a:rPr lang="en-US" dirty="0"/>
              <a:t> base equipment. </a:t>
            </a:r>
          </a:p>
          <a:p>
            <a:r>
              <a:rPr lang="en-US" dirty="0"/>
              <a:t>It is assumed that the experiment in Hall A directly before </a:t>
            </a:r>
            <a:r>
              <a:rPr lang="en-US" dirty="0" err="1"/>
              <a:t>SoLID</a:t>
            </a:r>
            <a:r>
              <a:rPr lang="en-US" dirty="0"/>
              <a:t> will be de-installed in advance of, or not interfere with, the </a:t>
            </a:r>
            <a:r>
              <a:rPr lang="en-US" dirty="0" err="1"/>
              <a:t>SoLID</a:t>
            </a:r>
            <a:r>
              <a:rPr lang="en-US" dirty="0"/>
              <a:t> installation. It is not yet known what experiment this will be, as it is dependent on future laboratory scheduling and resources that can not be foreseen at this time. Moreover, de-installation is a standard Hall operations procedure.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48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8AD3-5F1F-2345-AA88-252D21DF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29"/>
          </a:xfrm>
        </p:spPr>
        <p:txBody>
          <a:bodyPr/>
          <a:lstStyle/>
          <a:p>
            <a:pPr algn="ctr"/>
            <a:r>
              <a:rPr lang="en-US" dirty="0"/>
              <a:t>Experiment-specific Dependencies – from pre-CDR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AB269-557D-FC4F-99D1-5741F7499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8" y="966055"/>
            <a:ext cx="8360069" cy="538169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 SIDIS with a polarized 3He target: The existing polarized 3He target with performance already achieved from the 6 GeV </a:t>
            </a:r>
            <a:r>
              <a:rPr lang="en-US" dirty="0" err="1"/>
              <a:t>transversity</a:t>
            </a:r>
            <a:r>
              <a:rPr lang="en-US" dirty="0"/>
              <a:t> (E06-010) experiment is required. However, modifications to the stand, supports, and services may be required to accommodate integration into </a:t>
            </a:r>
            <a:r>
              <a:rPr lang="en-US" dirty="0" err="1"/>
              <a:t>SoLID</a:t>
            </a:r>
            <a:r>
              <a:rPr lang="en-US" dirty="0"/>
              <a:t>. </a:t>
            </a:r>
          </a:p>
          <a:p>
            <a:r>
              <a:rPr lang="en-US" dirty="0"/>
              <a:t>For J/</a:t>
            </a:r>
            <a:r>
              <a:rPr lang="el-GR" dirty="0"/>
              <a:t>Ψ: </a:t>
            </a:r>
            <a:r>
              <a:rPr lang="en-US" dirty="0"/>
              <a:t>The standard cryogenic LH2 target system is assumed. This is standard Hall A equipment; however, the </a:t>
            </a:r>
            <a:r>
              <a:rPr lang="en-US" dirty="0" err="1"/>
              <a:t>SoLID</a:t>
            </a:r>
            <a:r>
              <a:rPr lang="en-US" dirty="0"/>
              <a:t> SIDIS configuration will require rearrangement of the de- </a:t>
            </a:r>
            <a:r>
              <a:rPr lang="en-US" dirty="0" err="1"/>
              <a:t>tector</a:t>
            </a:r>
            <a:r>
              <a:rPr lang="en-US" dirty="0"/>
              <a:t> system for the target and there may be significant modifications required for both to accommodate integration into </a:t>
            </a:r>
            <a:r>
              <a:rPr lang="en-US" dirty="0" err="1"/>
              <a:t>SoLID</a:t>
            </a:r>
            <a:r>
              <a:rPr lang="en-US" dirty="0"/>
              <a:t>. </a:t>
            </a:r>
          </a:p>
          <a:p>
            <a:r>
              <a:rPr lang="en-US" dirty="0"/>
              <a:t>For PVDIS: A Compton polarimeter and a superconducting Moller polarimeter (both also required by the MOLLER project) are assumed to be available. </a:t>
            </a:r>
          </a:p>
          <a:p>
            <a:r>
              <a:rPr lang="en-US" dirty="0"/>
              <a:t>For PVDIS: modifications to a custom, high-power </a:t>
            </a:r>
            <a:r>
              <a:rPr lang="en-US" dirty="0" err="1"/>
              <a:t>cryotarget</a:t>
            </a:r>
            <a:r>
              <a:rPr lang="en-US" dirty="0"/>
              <a:t> beyond what is required for SBS </a:t>
            </a:r>
            <a:r>
              <a:rPr lang="en-US" dirty="0" err="1"/>
              <a:t>GEp</a:t>
            </a:r>
            <a:r>
              <a:rPr lang="en-US" dirty="0"/>
              <a:t> and MOLLER experiments. The scope will be folded into </a:t>
            </a:r>
            <a:r>
              <a:rPr lang="en-US" dirty="0" err="1"/>
              <a:t>JLab’s</a:t>
            </a:r>
            <a:r>
              <a:rPr lang="en-US" dirty="0"/>
              <a:t> planning. ESR2 is assumed to be available as required by the MOLLER project. </a:t>
            </a:r>
          </a:p>
          <a:p>
            <a:r>
              <a:rPr lang="en-US" dirty="0"/>
              <a:t>For SIDIS with transversely polarized proton: a transversely polarized proton target needs to be developed. The development of such a dynamic nuclear polarized target is required for other approved experiments in the </a:t>
            </a:r>
            <a:r>
              <a:rPr lang="en-US" dirty="0" err="1"/>
              <a:t>JLab</a:t>
            </a:r>
            <a:r>
              <a:rPr lang="en-US" dirty="0"/>
              <a:t> science program. An initial study has been performed by Oxford which concluded that such a target is feasible.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B07E9-A327-6649-BC62-FEF13933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534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2DC35-E583-1849-8244-1A6887A4E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76" y="175027"/>
            <a:ext cx="8671574" cy="48749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Possible Hall A Schedule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C9E45-D06D-044D-9F9F-372B72CA6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233919-40BD-4ECB-828E-3E172E938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" y="919134"/>
            <a:ext cx="9144000" cy="22574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CF9860-3E53-47C4-9D7D-235F991B1D58}"/>
              </a:ext>
            </a:extLst>
          </p:cNvPr>
          <p:cNvSpPr txBox="1"/>
          <p:nvPr/>
        </p:nvSpPr>
        <p:spPr>
          <a:xfrm>
            <a:off x="1578824" y="3504605"/>
            <a:ext cx="5964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High-level schedule assumption: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SBS program (3 nucleon form factor experiments and either SBS tagged DIS or SIDIS)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MOLLER installation, engineering run, 3-year 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installation starts – about 6Q after present technically-driven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project schedule assumption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A1BA51-E567-47E8-A6B6-92217B57A4E3}"/>
              </a:ext>
            </a:extLst>
          </p:cNvPr>
          <p:cNvSpPr txBox="1"/>
          <p:nvPr/>
        </p:nvSpPr>
        <p:spPr>
          <a:xfrm>
            <a:off x="2457450" y="5539968"/>
            <a:ext cx="61722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Plus: any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dependencies that are similar to MOLLER dependencies will be completed well ahead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003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2DC35-E583-1849-8244-1A6887A4E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75" y="175027"/>
            <a:ext cx="9000181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MOLLER depends on several facilities upgrades/improvements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D90CA-7DE4-E449-9B41-D3133C7B3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Hall A electrical power and Low Conductivity Water (LCW) upgrades</a:t>
            </a:r>
          </a:p>
          <a:p>
            <a:pPr lvl="1"/>
            <a:r>
              <a:rPr lang="en-US" sz="1600" dirty="0"/>
              <a:t>Conventional industrial systems; scheduled for </a:t>
            </a:r>
            <a:r>
              <a:rPr lang="en-US" sz="1600" b="1" dirty="0">
                <a:solidFill>
                  <a:srgbClr val="0432FF"/>
                </a:solidFill>
              </a:rPr>
              <a:t>FY2020-2021</a:t>
            </a:r>
          </a:p>
          <a:p>
            <a:pPr lvl="1"/>
            <a:r>
              <a:rPr lang="en-US" sz="1600" dirty="0"/>
              <a:t>Required for SBS experiment running prior to MOLLER</a:t>
            </a:r>
          </a:p>
          <a:p>
            <a:r>
              <a:rPr lang="en-US" sz="1800" dirty="0"/>
              <a:t>End Station Refrigerator 2 (ESR-2)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(for high-power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SoLID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target operation)</a:t>
            </a:r>
            <a:endParaRPr lang="en-US" sz="1800" dirty="0"/>
          </a:p>
          <a:p>
            <a:pPr lvl="1"/>
            <a:r>
              <a:rPr lang="en-US" sz="1600" dirty="0"/>
              <a:t>Required to provide cooling capacity for MOLLER LH</a:t>
            </a:r>
            <a:r>
              <a:rPr lang="en-US" sz="1600" baseline="-25000" dirty="0"/>
              <a:t>2</a:t>
            </a:r>
            <a:r>
              <a:rPr lang="en-US" sz="1600" dirty="0"/>
              <a:t> target</a:t>
            </a:r>
          </a:p>
          <a:p>
            <a:pPr lvl="1"/>
            <a:r>
              <a:rPr lang="en-US" sz="1600" dirty="0"/>
              <a:t>Project is scheduled for completion in </a:t>
            </a:r>
            <a:r>
              <a:rPr lang="en-US" sz="1600" b="1" dirty="0">
                <a:solidFill>
                  <a:srgbClr val="0432FF"/>
                </a:solidFill>
              </a:rPr>
              <a:t>FY2023</a:t>
            </a:r>
          </a:p>
          <a:p>
            <a:r>
              <a:rPr lang="en-US" sz="1800" dirty="0"/>
              <a:t>Polarimeter upgrades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(to reach &lt;0.5% beam polarization precision)</a:t>
            </a:r>
          </a:p>
          <a:p>
            <a:pPr lvl="1"/>
            <a:r>
              <a:rPr lang="en-US" sz="1600" dirty="0"/>
              <a:t>Refine existing technology for both Compton and Moller polarimeters</a:t>
            </a:r>
          </a:p>
          <a:p>
            <a:pPr lvl="1"/>
            <a:r>
              <a:rPr lang="en-US" sz="1600" dirty="0"/>
              <a:t>Leverage time during experiments scheduled </a:t>
            </a:r>
            <a:r>
              <a:rPr lang="en-US" sz="1600" b="1" dirty="0">
                <a:solidFill>
                  <a:srgbClr val="0432FF"/>
                </a:solidFill>
              </a:rPr>
              <a:t>for FY2020-2022 </a:t>
            </a:r>
            <a:r>
              <a:rPr lang="en-US" sz="1600" dirty="0"/>
              <a:t>to perfect technique </a:t>
            </a:r>
          </a:p>
          <a:p>
            <a:pPr lvl="1"/>
            <a:r>
              <a:rPr lang="en-US" sz="1600" dirty="0"/>
              <a:t>New GEM tracking detectors for Moller polarimeter are only elements on project</a:t>
            </a:r>
          </a:p>
          <a:p>
            <a:r>
              <a:rPr lang="en-US" sz="1800" dirty="0"/>
              <a:t>Beam-line and injector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(for parity-violating electrons scattering program)</a:t>
            </a:r>
            <a:endParaRPr lang="en-US" sz="1800" dirty="0"/>
          </a:p>
          <a:p>
            <a:pPr lvl="1"/>
            <a:r>
              <a:rPr lang="en-US" sz="1600" dirty="0"/>
              <a:t>Injector upgrade underway during current shutdown</a:t>
            </a:r>
          </a:p>
          <a:p>
            <a:pPr lvl="1"/>
            <a:r>
              <a:rPr lang="en-US" sz="1600" dirty="0"/>
              <a:t>Small helicity-correlated beam asymmetries and acceptable beam halo</a:t>
            </a:r>
          </a:p>
          <a:p>
            <a:pPr lvl="1"/>
            <a:r>
              <a:rPr lang="en-US" sz="1600" dirty="0"/>
              <a:t>Ongoing instrumentation upgrades scheduled </a:t>
            </a:r>
            <a:r>
              <a:rPr lang="en-US" sz="1600" b="1" dirty="0">
                <a:solidFill>
                  <a:srgbClr val="0432FF"/>
                </a:solidFill>
              </a:rPr>
              <a:t>through FY2023</a:t>
            </a:r>
          </a:p>
          <a:p>
            <a:r>
              <a:rPr lang="en-US" sz="1800" dirty="0"/>
              <a:t>Software, computing, network, and tapes</a:t>
            </a:r>
          </a:p>
          <a:p>
            <a:pPr lvl="1"/>
            <a:r>
              <a:rPr lang="en-US" sz="1600" dirty="0"/>
              <a:t>Natural evolution of existing resource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3CC7D3-291C-9943-86CA-A3E78E07C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MOLLER Dependencies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C9E45-D06D-044D-9F9F-372B72CA6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90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F229F-64C7-0D47-A2E2-8FEF0826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33" y="87300"/>
            <a:ext cx="8171949" cy="567672"/>
          </a:xfrm>
        </p:spPr>
        <p:txBody>
          <a:bodyPr/>
          <a:lstStyle/>
          <a:p>
            <a:pPr algn="ctr"/>
            <a:r>
              <a:rPr lang="en-US" dirty="0"/>
              <a:t>Electron Beam Polarimetry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FBABA-9C94-4F49-98F7-0FC25977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2" descr="igure 7">
            <a:extLst>
              <a:ext uri="{FF2B5EF4-FFF2-40B4-BE49-F238E27FC236}">
                <a16:creationId xmlns:a16="http://schemas.microsoft.com/office/drawing/2014/main" id="{7D9BD9B1-974A-FD4D-93DB-15C40BA9B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846" y="1376666"/>
            <a:ext cx="5136775" cy="314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DB0336-291A-9542-A6A6-EB4B3D26D47C}"/>
              </a:ext>
            </a:extLst>
          </p:cNvPr>
          <p:cNvSpPr txBox="1"/>
          <p:nvPr/>
        </p:nvSpPr>
        <p:spPr>
          <a:xfrm>
            <a:off x="5376470" y="878012"/>
            <a:ext cx="252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C: Q-Weak, Run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B5CB5-55C7-584B-8CD8-2C7E38D1C150}"/>
              </a:ext>
            </a:extLst>
          </p:cNvPr>
          <p:cNvSpPr txBox="1"/>
          <p:nvPr/>
        </p:nvSpPr>
        <p:spPr>
          <a:xfrm>
            <a:off x="185104" y="931856"/>
            <a:ext cx="3582427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Polarimetry in 6 GeV era:</a:t>
            </a: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HAPPEX 3 (2009):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 at 3 GeV</a:t>
            </a: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PREX (2010):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  at 1 GeV</a:t>
            </a: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QWEAK (2012):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0.62% at 1 GeV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Compton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 = 0.59%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Møller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dP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/P = 0.85%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00636F-966D-2F4E-A82D-BC4259C7C696}"/>
              </a:ext>
            </a:extLst>
          </p:cNvPr>
          <p:cNvSpPr txBox="1"/>
          <p:nvPr/>
        </p:nvSpPr>
        <p:spPr>
          <a:xfrm>
            <a:off x="307029" y="4627617"/>
            <a:ext cx="87375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achieved during Q-Weak (Hall C) approaches that needed for MOLLER and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Similarities between Hall A and C polarimetry systems allow lessons from   Q-Weak to be applied in Hall A</a:t>
            </a:r>
          </a:p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HIPPOL capital project (FY20-FY23) goal: achieve similar capabilities </a:t>
            </a: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Compton polarimetry in Halls A and C (improved laser system, upgraded DAQ, diamond electron detectors).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19194D-3AB4-2148-8BB2-4FDC985A4C3A}"/>
              </a:ext>
            </a:extLst>
          </p:cNvPr>
          <p:cNvSpPr txBox="1"/>
          <p:nvPr/>
        </p:nvSpPr>
        <p:spPr>
          <a:xfrm>
            <a:off x="4699905" y="3524800"/>
            <a:ext cx="1353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Scale uncertainties</a:t>
            </a:r>
          </a:p>
        </p:txBody>
      </p:sp>
    </p:spTree>
    <p:extLst>
      <p:ext uri="{BB962C8B-B14F-4D97-AF65-F5344CB8AC3E}">
        <p14:creationId xmlns:p14="http://schemas.microsoft.com/office/powerpoint/2010/main" val="385969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799" y="838200"/>
            <a:ext cx="84643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DAQ electronics: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intends to have an electronics pool to share basic DAQ electronics among the four experimental halls. Some of these electronics, mainly 188 FADCs, will be borrowed by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SoLID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It was assumed that the mass storage silo will be able to handle 3 GB/s by the time the first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SoLID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experiment runs.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Need: 295 FADC total: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Plan to borrow 188 from electronics group </a:t>
            </a:r>
            <a:r>
              <a:rPr kumimoji="0" lang="en-US" sz="1800" b="1" i="1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 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exist already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107 FADC in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SoLID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project budget to purchase, CD-0+2-3 years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Chips to build the current FADC250 probably won’t be buyable then, but the Fast Electronics group plans to build a new ADC with modern parts that is backwards compatible with the current model.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Physics Division in addition plans to purchase further FADC compatible with a streaming readout approach in FY24-FY27.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F8FD4-058F-0049-8EEF-A4BBDCC6F5D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738009" y="109885"/>
            <a:ext cx="1113950" cy="526374"/>
          </a:xfrm>
          <a:prstGeom prst="rect">
            <a:avLst/>
          </a:prstGeom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BACE19-D37B-4489-ADCE-AFC39720E9CB}"/>
              </a:ext>
            </a:extLst>
          </p:cNvPr>
          <p:cNvSpPr txBox="1">
            <a:spLocks/>
          </p:cNvSpPr>
          <p:nvPr/>
        </p:nvSpPr>
        <p:spPr>
          <a:xfrm>
            <a:off x="308919" y="0"/>
            <a:ext cx="8464378" cy="728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Dependencies to </a:t>
            </a:r>
            <a:r>
              <a:rPr lang="en-US" u="sng" dirty="0">
                <a:solidFill>
                  <a:srgbClr val="000000"/>
                </a:solidFill>
              </a:rPr>
              <a:t>Base</a:t>
            </a:r>
            <a:r>
              <a:rPr lang="en-US" dirty="0">
                <a:solidFill>
                  <a:srgbClr val="000000"/>
                </a:solidFill>
              </a:rPr>
              <a:t> Equipment - 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154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714ED4B-2C97-4FFB-84A2-470CFF8B8429}"/>
              </a:ext>
            </a:extLst>
          </p:cNvPr>
          <p:cNvGraphicFramePr>
            <a:graphicFrameLocks/>
          </p:cNvGraphicFramePr>
          <p:nvPr/>
        </p:nvGraphicFramePr>
        <p:xfrm>
          <a:off x="308920" y="786647"/>
          <a:ext cx="8506964" cy="4118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909FE3C-EF58-6840-832B-CA2DD4F6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/>
          <a:lstStyle/>
          <a:p>
            <a:pPr algn="ctr"/>
            <a:r>
              <a:rPr lang="en-US" dirty="0"/>
              <a:t>Farm Growth in Normalized core hours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1AC9E-BA7E-B140-85A0-125150FD1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3B398-FA70-4DF1-984C-59B09EC39370}"/>
              </a:ext>
            </a:extLst>
          </p:cNvPr>
          <p:cNvSpPr txBox="1"/>
          <p:nvPr/>
        </p:nvSpPr>
        <p:spPr>
          <a:xfrm>
            <a:off x="948055" y="1353145"/>
            <a:ext cx="4591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Typical mode of operation:</a:t>
            </a:r>
          </a:p>
          <a:p>
            <a:r>
              <a:rPr lang="en-US" i="1" dirty="0"/>
              <a:t>Offline data analysis uses farm</a:t>
            </a:r>
          </a:p>
          <a:p>
            <a:r>
              <a:rPr lang="en-US" i="1" dirty="0"/>
              <a:t>Extensive simulations use offsite resources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D69005-5635-4364-8CEC-980F48ECE66F}"/>
              </a:ext>
            </a:extLst>
          </p:cNvPr>
          <p:cNvSpPr txBox="1"/>
          <p:nvPr/>
        </p:nvSpPr>
        <p:spPr>
          <a:xfrm>
            <a:off x="684513" y="4925891"/>
            <a:ext cx="775577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Present cluster: 13000 physical cores.</a:t>
            </a:r>
          </a:p>
          <a:p>
            <a:r>
              <a:rPr lang="en-US" sz="2000" dirty="0"/>
              <a:t>		~18000 Broadwell equivalent.</a:t>
            </a:r>
          </a:p>
          <a:p>
            <a:r>
              <a:rPr lang="en-US" sz="2000" dirty="0"/>
              <a:t>Present storage</a:t>
            </a:r>
            <a:r>
              <a:rPr lang="en-US" sz="2000" dirty="0">
                <a:cs typeface="Arial" panose="020B0604020202020204" pitchFamily="34" charset="0"/>
              </a:rPr>
              <a:t>: 5 PB disk (LUSTRE)</a:t>
            </a:r>
          </a:p>
          <a:p>
            <a:r>
              <a:rPr lang="en-US" sz="2000" dirty="0">
                <a:cs typeface="Arial" panose="020B0604020202020204" pitchFamily="34" charset="0"/>
              </a:rPr>
              <a:t>Expect natural evolution over years with experiments pushing luminosity</a:t>
            </a:r>
          </a:p>
          <a:p>
            <a:r>
              <a:rPr lang="en-US" sz="2000" dirty="0">
                <a:cs typeface="Arial" panose="020B0604020202020204" pitchFamily="34" charset="0"/>
              </a:rPr>
              <a:t>Network: presently dual 10 Gb to </a:t>
            </a:r>
            <a:r>
              <a:rPr lang="en-US" sz="2000" dirty="0" err="1">
                <a:cs typeface="Arial" panose="020B0604020202020204" pitchFamily="34" charset="0"/>
              </a:rPr>
              <a:t>ESNet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D5321-696C-4E6C-BD97-E5EFB0D682CF}"/>
              </a:ext>
            </a:extLst>
          </p:cNvPr>
          <p:cNvSpPr txBox="1"/>
          <p:nvPr/>
        </p:nvSpPr>
        <p:spPr>
          <a:xfrm>
            <a:off x="684513" y="2573893"/>
            <a:ext cx="568251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SoLID</a:t>
            </a:r>
            <a:r>
              <a:rPr lang="en-US" dirty="0"/>
              <a:t> requirement (projected) ~ 100 </a:t>
            </a:r>
            <a:r>
              <a:rPr lang="en-US" dirty="0" err="1"/>
              <a:t>Mcore</a:t>
            </a:r>
            <a:r>
              <a:rPr lang="en-US" dirty="0"/>
              <a:t> hours per year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B4D803-3B88-4906-8C92-E8012368F0BC}"/>
              </a:ext>
            </a:extLst>
          </p:cNvPr>
          <p:cNvCxnSpPr>
            <a:stCxn id="3" idx="3"/>
          </p:cNvCxnSpPr>
          <p:nvPr/>
        </p:nvCxnSpPr>
        <p:spPr>
          <a:xfrm>
            <a:off x="6367031" y="2758559"/>
            <a:ext cx="2329294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C1FF9B1-62E7-4152-9998-861D8229898D}"/>
              </a:ext>
            </a:extLst>
          </p:cNvPr>
          <p:cNvSpPr txBox="1"/>
          <p:nvPr/>
        </p:nvSpPr>
        <p:spPr>
          <a:xfrm>
            <a:off x="7038975" y="4925891"/>
            <a:ext cx="2105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Note: the farm will still grow the next years in anticipation of data at higher intensity and use of newer-generation cores.</a:t>
            </a:r>
          </a:p>
        </p:txBody>
      </p:sp>
    </p:spTree>
    <p:extLst>
      <p:ext uri="{BB962C8B-B14F-4D97-AF65-F5344CB8AC3E}">
        <p14:creationId xmlns:p14="http://schemas.microsoft.com/office/powerpoint/2010/main" val="352436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698" y="809779"/>
            <a:ext cx="8464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Magnet: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formally requested the CLEO-II magnet and received a positive response from Cornell University.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in coordination with Cornell, had the magnet coils, coil collars and cryostat transported to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the fall of 2016. The CLEO-II magnet iron pieces arrived 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August 2019.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F8FD4-058F-0049-8EEF-A4BBDCC6F5D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738009" y="109885"/>
            <a:ext cx="1113950" cy="526374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87FE76C9-0443-4C85-8EEA-581C23786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" y="2362061"/>
            <a:ext cx="9139238" cy="4095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89DD15-E463-4473-BE96-C748E8ACE967}"/>
              </a:ext>
            </a:extLst>
          </p:cNvPr>
          <p:cNvSpPr txBox="1"/>
          <p:nvPr/>
        </p:nvSpPr>
        <p:spPr>
          <a:xfrm>
            <a:off x="1242183" y="2019633"/>
            <a:ext cx="760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432FF"/>
                </a:solidFill>
              </a:rPr>
              <a:t>Ongoing: preparations for a cold and low-current test later this year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2E8B6D-BFAC-41FC-97DF-86B3F051EAD8}"/>
              </a:ext>
            </a:extLst>
          </p:cNvPr>
          <p:cNvSpPr txBox="1">
            <a:spLocks/>
          </p:cNvSpPr>
          <p:nvPr/>
        </p:nvSpPr>
        <p:spPr>
          <a:xfrm>
            <a:off x="308919" y="0"/>
            <a:ext cx="8464378" cy="728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Dependencies to </a:t>
            </a:r>
            <a:r>
              <a:rPr lang="en-US" u="sng" dirty="0">
                <a:solidFill>
                  <a:srgbClr val="000000"/>
                </a:solidFill>
              </a:rPr>
              <a:t>Base</a:t>
            </a:r>
            <a:r>
              <a:rPr lang="en-US" dirty="0">
                <a:solidFill>
                  <a:srgbClr val="000000"/>
                </a:solidFill>
              </a:rPr>
              <a:t> Equipment - II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054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F8FD4-058F-0049-8EEF-A4BBDCC6F5D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738009" y="109885"/>
            <a:ext cx="1113950" cy="526374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C0A228-90D2-47FA-B59C-D53080AB4AFC}"/>
              </a:ext>
            </a:extLst>
          </p:cNvPr>
          <p:cNvSpPr txBox="1"/>
          <p:nvPr/>
        </p:nvSpPr>
        <p:spPr>
          <a:xfrm>
            <a:off x="339811" y="889843"/>
            <a:ext cx="846437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New Instrumentation and Control System FY18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Design the system completed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Identify hardware and software requirements completed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Procurement completed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Assemble and test of the new I&amp;C</a:t>
            </a:r>
          </a:p>
          <a:p>
            <a:pPr lvl="1"/>
            <a:r>
              <a:rPr lang="en-US" dirty="0"/>
              <a:t>	in progress, preparing for assembly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342900" indent="-342900">
              <a:buFont typeface="+mj-lt"/>
              <a:buAutoNum type="arabicPeriod" startAt="2"/>
            </a:pPr>
            <a:r>
              <a:rPr lang="en-US" dirty="0"/>
              <a:t>New </a:t>
            </a:r>
            <a:r>
              <a:rPr lang="en-US" dirty="0" err="1"/>
              <a:t>Cryo</a:t>
            </a:r>
            <a:r>
              <a:rPr lang="en-US" dirty="0"/>
              <a:t> Control Reservoir FY 19-20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Design to interface w/ CLEO and JLAB ESR system in progress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Procurement: fabrication completed, in factory-testing phase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Acceptance testing upon arrival (leak &amp; pressure) – </a:t>
            </a:r>
            <a:r>
              <a:rPr lang="en-US" b="1" dirty="0">
                <a:solidFill>
                  <a:srgbClr val="0432FF"/>
                </a:solidFill>
              </a:rPr>
              <a:t>arriving soon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 startAt="3"/>
            </a:pPr>
            <a:r>
              <a:rPr lang="en-US" dirty="0"/>
              <a:t>Static Testing of the CLEO Magnet FY 18-20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Check out of existing instrumentation in the cryostat completed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HIPOT test of the coil completed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Tested 50% of the radial loadcells </a:t>
            </a:r>
            <a:r>
              <a:rPr lang="en-US" b="1" dirty="0">
                <a:solidFill>
                  <a:srgbClr val="0432FF"/>
                </a:solidFill>
              </a:rPr>
              <a:t>completed (Nov 2020)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C996E7-DE4C-4702-A782-3388DFD52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217" y="1846523"/>
            <a:ext cx="3555742" cy="175472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A73150-3862-4A02-8058-CBC15DA8C81C}"/>
              </a:ext>
            </a:extLst>
          </p:cNvPr>
          <p:cNvSpPr txBox="1">
            <a:spLocks/>
          </p:cNvSpPr>
          <p:nvPr/>
        </p:nvSpPr>
        <p:spPr>
          <a:xfrm>
            <a:off x="308919" y="0"/>
            <a:ext cx="6996756" cy="728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Arial" panose="020B0604020202020204" pitchFamily="34" charset="0"/>
              </a:rPr>
              <a:t>CLEO-II </a:t>
            </a:r>
            <a:r>
              <a:rPr lang="en-US" dirty="0">
                <a:solidFill>
                  <a:srgbClr val="000000"/>
                </a:solidFill>
              </a:rPr>
              <a:t>Magnet Refurbishment and Testing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889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F8FD4-058F-0049-8EEF-A4BBDCC6F5D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738009" y="109885"/>
            <a:ext cx="1113950" cy="526374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C0A228-90D2-47FA-B59C-D53080AB4AFC}"/>
              </a:ext>
            </a:extLst>
          </p:cNvPr>
          <p:cNvSpPr txBox="1"/>
          <p:nvPr/>
        </p:nvSpPr>
        <p:spPr>
          <a:xfrm>
            <a:off x="242114" y="834590"/>
            <a:ext cx="87835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 startAt="4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Lab Layout – FY20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a careful magnetic analysis of coil in test lab*  – completed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50 gauss and 5 gauss boundaries* – </a:t>
            </a:r>
            <a:r>
              <a:rPr lang="en-US" b="1" i="0" u="none" strike="noStrike" baseline="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(both for 100 A without steel (left) and 800 A with one layer of steel (right))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existing transfer lines that can be used in test – </a:t>
            </a:r>
            <a:r>
              <a:rPr lang="en-US" b="0" i="0" u="none" strike="noStrike" baseline="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 down final magnet position for test – </a:t>
            </a:r>
            <a:r>
              <a:rPr lang="en-US" b="0" i="0" u="none" strike="noStrike" baseline="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progress</a:t>
            </a:r>
          </a:p>
          <a:p>
            <a:pPr marL="342900" indent="-342900">
              <a:buFont typeface="+mj-lt"/>
              <a:buAutoNum type="arabicPeriod" startAt="4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Structures for Cold Test – FY 20-21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platform to support CCR/personnel access – </a:t>
            </a:r>
            <a:r>
              <a:rPr lang="en-US" b="0" i="0" u="none" strike="noStrike" baseline="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going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 supports – in progress</a:t>
            </a:r>
          </a:p>
          <a:p>
            <a:pPr marL="342900" indent="-342900">
              <a:buFont typeface="+mj-lt"/>
              <a:buAutoNum type="arabicPeriod" startAt="4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6D426D-B309-4FB7-9C4B-475277342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5"/>
          <a:stretch/>
        </p:blipFill>
        <p:spPr>
          <a:xfrm>
            <a:off x="3287666" y="3784012"/>
            <a:ext cx="5238750" cy="2698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883FEA-53CF-4AA1-8F6F-24B7CFF9F6A1}"/>
              </a:ext>
            </a:extLst>
          </p:cNvPr>
          <p:cNvSpPr txBox="1"/>
          <p:nvPr/>
        </p:nvSpPr>
        <p:spPr>
          <a:xfrm>
            <a:off x="4700586" y="4763730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Power supply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64F9D87-F328-4708-A90C-25C98CC2C2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58" b="1972"/>
          <a:stretch/>
        </p:blipFill>
        <p:spPr>
          <a:xfrm>
            <a:off x="636506" y="4368820"/>
            <a:ext cx="1944700" cy="2098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49CB76-3C8A-4063-B89A-20CC7CAB0D1B}"/>
              </a:ext>
            </a:extLst>
          </p:cNvPr>
          <p:cNvSpPr txBox="1"/>
          <p:nvPr/>
        </p:nvSpPr>
        <p:spPr>
          <a:xfrm>
            <a:off x="2148623" y="4553486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Cryo</a:t>
            </a:r>
            <a:r>
              <a:rPr lang="en-US" sz="900" dirty="0"/>
              <a:t> supply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CE5BB2E-F826-4E3C-8711-8A37E8411435}"/>
              </a:ext>
            </a:extLst>
          </p:cNvPr>
          <p:cNvSpPr txBox="1">
            <a:spLocks/>
          </p:cNvSpPr>
          <p:nvPr/>
        </p:nvSpPr>
        <p:spPr>
          <a:xfrm>
            <a:off x="308919" y="0"/>
            <a:ext cx="6996756" cy="728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Arial" panose="020B0604020202020204" pitchFamily="34" charset="0"/>
              </a:rPr>
              <a:t>CLEO-II </a:t>
            </a:r>
            <a:r>
              <a:rPr lang="en-US" dirty="0">
                <a:solidFill>
                  <a:srgbClr val="000000"/>
                </a:solidFill>
              </a:rPr>
              <a:t>Magnet Refurbishment and Testing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53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LLER.potx" id="{A9EF1728-669C-E042-BF22-941145A8115E}" vid="{F7ADB328-B8EA-8E47-B0DA-C1878F93CEAD}"/>
    </a:ext>
  </a:extLst>
</a:theme>
</file>

<file path=ppt/theme/theme2.xml><?xml version="1.0" encoding="utf-8"?>
<a:theme xmlns:a="http://schemas.openxmlformats.org/drawingml/2006/main" name="1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3.xml><?xml version="1.0" encoding="utf-8"?>
<a:theme xmlns:a="http://schemas.openxmlformats.org/drawingml/2006/main" name="2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4.xml><?xml version="1.0" encoding="utf-8"?>
<a:theme xmlns:a="http://schemas.openxmlformats.org/drawingml/2006/main" name="11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9052</TotalTime>
  <Words>2441</Words>
  <Application>Microsoft Office PowerPoint</Application>
  <PresentationFormat>On-screen Show (4:3)</PresentationFormat>
  <Paragraphs>248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.AppleSystemUIFont</vt:lpstr>
      <vt:lpstr>.PingFangSC-Regular</vt:lpstr>
      <vt:lpstr>Arial</vt:lpstr>
      <vt:lpstr>Calibri</vt:lpstr>
      <vt:lpstr>Courier New</vt:lpstr>
      <vt:lpstr>Helvetica</vt:lpstr>
      <vt:lpstr>Minion Pro</vt:lpstr>
      <vt:lpstr>PingFangSC-Regular</vt:lpstr>
      <vt:lpstr>Wingdings</vt:lpstr>
      <vt:lpstr>Office Theme</vt:lpstr>
      <vt:lpstr>1_Office Theme</vt:lpstr>
      <vt:lpstr>2_Office Theme</vt:lpstr>
      <vt:lpstr>11_JeffersonLabTemplate</vt:lpstr>
      <vt:lpstr>SoLID in the JLab Program</vt:lpstr>
      <vt:lpstr>Possible Hall A Schedule</vt:lpstr>
      <vt:lpstr>MOLLER depends on several facilities upgrades/improvements</vt:lpstr>
      <vt:lpstr>Electron Beam Polarimetry</vt:lpstr>
      <vt:lpstr>PowerPoint Presentation</vt:lpstr>
      <vt:lpstr>Farm Growth in Normalized core hours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Transverse Polarized Target Status</vt:lpstr>
      <vt:lpstr>Capital Equipment Projections (annual LMBB slide - draft)</vt:lpstr>
      <vt:lpstr>PowerPoint Presentation</vt:lpstr>
      <vt:lpstr>SoLID in the JLab Program - SUMMARY</vt:lpstr>
      <vt:lpstr>Backup</vt:lpstr>
      <vt:lpstr>Dependencies to Base Equipment – from pre-CDR</vt:lpstr>
      <vt:lpstr>Experiment-specific Dependencies – from pre-CDR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Fast, James E</dc:creator>
  <cp:lastModifiedBy>Rolf Ent</cp:lastModifiedBy>
  <cp:revision>201</cp:revision>
  <dcterms:created xsi:type="dcterms:W3CDTF">2020-05-26T14:32:57Z</dcterms:created>
  <dcterms:modified xsi:type="dcterms:W3CDTF">2021-02-04T14:58:02Z</dcterms:modified>
</cp:coreProperties>
</file>