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6"/>
  </p:notesMasterIdLst>
  <p:sldIdLst>
    <p:sldId id="256" r:id="rId4"/>
    <p:sldId id="266" r:id="rId5"/>
    <p:sldId id="374" r:id="rId6"/>
    <p:sldId id="375" r:id="rId7"/>
    <p:sldId id="345" r:id="rId8"/>
    <p:sldId id="351" r:id="rId9"/>
    <p:sldId id="352" r:id="rId10"/>
    <p:sldId id="353" r:id="rId11"/>
    <p:sldId id="376" r:id="rId12"/>
    <p:sldId id="260" r:id="rId13"/>
    <p:sldId id="277" r:id="rId14"/>
    <p:sldId id="278" r:id="rId15"/>
    <p:sldId id="348" r:id="rId16"/>
    <p:sldId id="368" r:id="rId17"/>
    <p:sldId id="349" r:id="rId18"/>
    <p:sldId id="269" r:id="rId19"/>
    <p:sldId id="285" r:id="rId20"/>
    <p:sldId id="271" r:id="rId21"/>
    <p:sldId id="272" r:id="rId22"/>
    <p:sldId id="364" r:id="rId23"/>
    <p:sldId id="365" r:id="rId24"/>
    <p:sldId id="270" r:id="rId25"/>
    <p:sldId id="259" r:id="rId26"/>
    <p:sldId id="385" r:id="rId27"/>
    <p:sldId id="280" r:id="rId28"/>
    <p:sldId id="386" r:id="rId29"/>
    <p:sldId id="381" r:id="rId30"/>
    <p:sldId id="382" r:id="rId31"/>
    <p:sldId id="330" r:id="rId32"/>
    <p:sldId id="380" r:id="rId33"/>
    <p:sldId id="377" r:id="rId34"/>
    <p:sldId id="258" r:id="rId35"/>
    <p:sldId id="383" r:id="rId36"/>
    <p:sldId id="356" r:id="rId37"/>
    <p:sldId id="357" r:id="rId38"/>
    <p:sldId id="378" r:id="rId39"/>
    <p:sldId id="362" r:id="rId40"/>
    <p:sldId id="384" r:id="rId41"/>
    <p:sldId id="379" r:id="rId42"/>
    <p:sldId id="355" r:id="rId43"/>
    <p:sldId id="282" r:id="rId44"/>
    <p:sldId id="354" r:id="rId45"/>
  </p:sldIdLst>
  <p:sldSz cx="10077450" cy="75628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50"/>
    <p:restoredTop sz="94675"/>
  </p:normalViewPr>
  <p:slideViewPr>
    <p:cSldViewPr snapToGrid="0" snapToObjects="1">
      <p:cViewPr varScale="1">
        <p:scale>
          <a:sx n="100" d="100"/>
          <a:sy n="100" d="100"/>
        </p:scale>
        <p:origin x="20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Users/ole/Nextcloud/JLab/SoLID/SoLID%20Computing%20Requirements-v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le/Nextcloud/JLab/SoLID/SoLID%20Computing%20Requirements-v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ole/Nextcloud/JLab/SoLID/SoLID%20Computing%20Requirements-v4.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de-DE"/>
              <a:t>Raw</a:t>
            </a:r>
            <a:r>
              <a:rPr lang="de-DE" baseline="0"/>
              <a:t> Data Rate (MB/s)</a:t>
            </a:r>
            <a:endParaRPr lang="de-DE"/>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numRef>
              <c:f>Sheet1!$D$1:$O$1</c:f>
              <c:numCache>
                <c:formatCode>General</c:formatCode>
                <c:ptCount val="12"/>
                <c:pt idx="0">
                  <c:v>2029</c:v>
                </c:pt>
                <c:pt idx="2">
                  <c:v>2030</c:v>
                </c:pt>
                <c:pt idx="4">
                  <c:v>2031</c:v>
                </c:pt>
                <c:pt idx="6">
                  <c:v>2032</c:v>
                </c:pt>
                <c:pt idx="8">
                  <c:v>2033</c:v>
                </c:pt>
                <c:pt idx="10">
                  <c:v>2034</c:v>
                </c:pt>
              </c:numCache>
            </c:numRef>
          </c:cat>
          <c:val>
            <c:numRef>
              <c:f>Sheet1!$D$11:$O$11</c:f>
              <c:numCache>
                <c:formatCode>General</c:formatCode>
                <c:ptCount val="12"/>
                <c:pt idx="0">
                  <c:v>2000</c:v>
                </c:pt>
                <c:pt idx="1">
                  <c:v>2000</c:v>
                </c:pt>
                <c:pt idx="2">
                  <c:v>2000</c:v>
                </c:pt>
                <c:pt idx="3">
                  <c:v>2400</c:v>
                </c:pt>
                <c:pt idx="4">
                  <c:v>2000</c:v>
                </c:pt>
                <c:pt idx="5">
                  <c:v>2000</c:v>
                </c:pt>
                <c:pt idx="6">
                  <c:v>2000</c:v>
                </c:pt>
                <c:pt idx="7">
                  <c:v>0</c:v>
                </c:pt>
                <c:pt idx="8">
                  <c:v>1500</c:v>
                </c:pt>
                <c:pt idx="9">
                  <c:v>1500</c:v>
                </c:pt>
                <c:pt idx="10">
                  <c:v>1500</c:v>
                </c:pt>
                <c:pt idx="11">
                  <c:v>1500</c:v>
                </c:pt>
              </c:numCache>
            </c:numRef>
          </c:val>
          <c:extLst>
            <c:ext xmlns:c16="http://schemas.microsoft.com/office/drawing/2014/chart" uri="{C3380CC4-5D6E-409C-BE32-E72D297353CC}">
              <c16:uniqueId val="{00000000-241D-3C40-AE41-9664F9D56242}"/>
            </c:ext>
          </c:extLst>
        </c:ser>
        <c:dLbls>
          <c:showLegendKey val="0"/>
          <c:showVal val="0"/>
          <c:showCatName val="0"/>
          <c:showSerName val="0"/>
          <c:showPercent val="0"/>
          <c:showBubbleSize val="0"/>
        </c:dLbls>
        <c:gapWidth val="100"/>
        <c:overlap val="-24"/>
        <c:axId val="210824943"/>
        <c:axId val="210894623"/>
      </c:barChart>
      <c:catAx>
        <c:axId val="210824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10894623"/>
        <c:crosses val="autoZero"/>
        <c:auto val="1"/>
        <c:lblAlgn val="ctr"/>
        <c:lblOffset val="100"/>
        <c:noMultiLvlLbl val="0"/>
      </c:catAx>
      <c:valAx>
        <c:axId val="210894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108249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CPU Requirements (M-core-hours)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v>Simulation</c:v>
          </c:tx>
          <c:spPr>
            <a:solidFill>
              <a:schemeClr val="accent1"/>
            </a:solidFill>
            <a:ln>
              <a:noFill/>
            </a:ln>
            <a:effectLst/>
          </c:spPr>
          <c:invertIfNegative val="0"/>
          <c:cat>
            <c:numRef>
              <c:f>Sheet1!$D$1:$O$1</c:f>
              <c:numCache>
                <c:formatCode>General</c:formatCode>
                <c:ptCount val="12"/>
                <c:pt idx="0">
                  <c:v>2029</c:v>
                </c:pt>
                <c:pt idx="2">
                  <c:v>2030</c:v>
                </c:pt>
                <c:pt idx="4">
                  <c:v>2031</c:v>
                </c:pt>
                <c:pt idx="6">
                  <c:v>2032</c:v>
                </c:pt>
                <c:pt idx="8">
                  <c:v>2033</c:v>
                </c:pt>
                <c:pt idx="10">
                  <c:v>2034</c:v>
                </c:pt>
              </c:numCache>
            </c:numRef>
          </c:cat>
          <c:val>
            <c:numRef>
              <c:f>Sheet1!$D$22:$O$22</c:f>
              <c:numCache>
                <c:formatCode>0.0</c:formatCode>
                <c:ptCount val="12"/>
                <c:pt idx="0">
                  <c:v>5.4</c:v>
                </c:pt>
                <c:pt idx="1">
                  <c:v>5.4</c:v>
                </c:pt>
                <c:pt idx="2">
                  <c:v>4.2</c:v>
                </c:pt>
                <c:pt idx="3">
                  <c:v>4.32</c:v>
                </c:pt>
                <c:pt idx="4">
                  <c:v>5.4</c:v>
                </c:pt>
                <c:pt idx="5">
                  <c:v>5.4</c:v>
                </c:pt>
                <c:pt idx="6">
                  <c:v>3.6</c:v>
                </c:pt>
                <c:pt idx="7">
                  <c:v>0</c:v>
                </c:pt>
                <c:pt idx="8">
                  <c:v>16.200000000000003</c:v>
                </c:pt>
                <c:pt idx="9">
                  <c:v>16.200000000000003</c:v>
                </c:pt>
                <c:pt idx="10">
                  <c:v>16.200000000000003</c:v>
                </c:pt>
                <c:pt idx="11">
                  <c:v>12.24</c:v>
                </c:pt>
              </c:numCache>
            </c:numRef>
          </c:val>
          <c:extLst>
            <c:ext xmlns:c16="http://schemas.microsoft.com/office/drawing/2014/chart" uri="{C3380CC4-5D6E-409C-BE32-E72D297353CC}">
              <c16:uniqueId val="{00000000-AD09-8F4E-8C4E-467080966774}"/>
            </c:ext>
          </c:extLst>
        </c:ser>
        <c:ser>
          <c:idx val="1"/>
          <c:order val="1"/>
          <c:tx>
            <c:v>Production</c:v>
          </c:tx>
          <c:spPr>
            <a:solidFill>
              <a:schemeClr val="accent2"/>
            </a:solidFill>
            <a:ln>
              <a:noFill/>
            </a:ln>
            <a:effectLst/>
          </c:spPr>
          <c:invertIfNegative val="0"/>
          <c:cat>
            <c:numRef>
              <c:f>Sheet1!$D$1:$O$1</c:f>
              <c:numCache>
                <c:formatCode>General</c:formatCode>
                <c:ptCount val="12"/>
                <c:pt idx="0">
                  <c:v>2029</c:v>
                </c:pt>
                <c:pt idx="2">
                  <c:v>2030</c:v>
                </c:pt>
                <c:pt idx="4">
                  <c:v>2031</c:v>
                </c:pt>
                <c:pt idx="6">
                  <c:v>2032</c:v>
                </c:pt>
                <c:pt idx="8">
                  <c:v>2033</c:v>
                </c:pt>
                <c:pt idx="10">
                  <c:v>2034</c:v>
                </c:pt>
              </c:numCache>
            </c:numRef>
          </c:cat>
          <c:val>
            <c:numRef>
              <c:f>Sheet1!$D$23:$O$23</c:f>
              <c:numCache>
                <c:formatCode>0.0</c:formatCode>
                <c:ptCount val="12"/>
                <c:pt idx="0">
                  <c:v>9.7200000000000006</c:v>
                </c:pt>
                <c:pt idx="1">
                  <c:v>9.7200000000000006</c:v>
                </c:pt>
                <c:pt idx="2">
                  <c:v>7.56</c:v>
                </c:pt>
                <c:pt idx="3">
                  <c:v>12.960000000000003</c:v>
                </c:pt>
                <c:pt idx="4">
                  <c:v>9.7200000000000006</c:v>
                </c:pt>
                <c:pt idx="5">
                  <c:v>9.7200000000000006</c:v>
                </c:pt>
                <c:pt idx="6">
                  <c:v>6.48</c:v>
                </c:pt>
                <c:pt idx="7">
                  <c:v>0</c:v>
                </c:pt>
                <c:pt idx="8">
                  <c:v>19.440000000000001</c:v>
                </c:pt>
                <c:pt idx="9">
                  <c:v>19.440000000000001</c:v>
                </c:pt>
                <c:pt idx="10">
                  <c:v>19.440000000000001</c:v>
                </c:pt>
                <c:pt idx="11">
                  <c:v>14.687999999999999</c:v>
                </c:pt>
              </c:numCache>
            </c:numRef>
          </c:val>
          <c:extLst>
            <c:ext xmlns:c16="http://schemas.microsoft.com/office/drawing/2014/chart" uri="{C3380CC4-5D6E-409C-BE32-E72D297353CC}">
              <c16:uniqueId val="{00000001-AD09-8F4E-8C4E-467080966774}"/>
            </c:ext>
          </c:extLst>
        </c:ser>
        <c:dLbls>
          <c:showLegendKey val="0"/>
          <c:showVal val="0"/>
          <c:showCatName val="0"/>
          <c:showSerName val="0"/>
          <c:showPercent val="0"/>
          <c:showBubbleSize val="0"/>
        </c:dLbls>
        <c:gapWidth val="150"/>
        <c:overlap val="100"/>
        <c:axId val="213116207"/>
        <c:axId val="213117855"/>
      </c:barChart>
      <c:catAx>
        <c:axId val="21311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117855"/>
        <c:crosses val="autoZero"/>
        <c:auto val="1"/>
        <c:lblAlgn val="ctr"/>
        <c:lblOffset val="100"/>
        <c:noMultiLvlLbl val="0"/>
      </c:catAx>
      <c:valAx>
        <c:axId val="213117855"/>
        <c:scaling>
          <c:orientation val="minMax"/>
          <c:max val="12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116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Tape Requirements (PB)</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v>Raw (no duplicates)</c:v>
          </c:tx>
          <c:spPr>
            <a:solidFill>
              <a:schemeClr val="accent1"/>
            </a:solidFill>
            <a:ln>
              <a:noFill/>
            </a:ln>
            <a:effectLst/>
          </c:spPr>
          <c:invertIfNegative val="0"/>
          <c:cat>
            <c:numRef>
              <c:f>Sheet1!$D$1:$O$1</c:f>
              <c:numCache>
                <c:formatCode>General</c:formatCode>
                <c:ptCount val="12"/>
                <c:pt idx="0">
                  <c:v>2029</c:v>
                </c:pt>
                <c:pt idx="2">
                  <c:v>2030</c:v>
                </c:pt>
                <c:pt idx="4">
                  <c:v>2031</c:v>
                </c:pt>
                <c:pt idx="6">
                  <c:v>2032</c:v>
                </c:pt>
                <c:pt idx="8">
                  <c:v>2033</c:v>
                </c:pt>
                <c:pt idx="10">
                  <c:v>2034</c:v>
                </c:pt>
              </c:numCache>
            </c:numRef>
          </c:cat>
          <c:val>
            <c:numRef>
              <c:f>Sheet1!$D$13:$O$13</c:f>
              <c:numCache>
                <c:formatCode>0.0</c:formatCode>
                <c:ptCount val="12"/>
                <c:pt idx="0">
                  <c:v>7.7759999999999998</c:v>
                </c:pt>
                <c:pt idx="1">
                  <c:v>7.7759999999999998</c:v>
                </c:pt>
                <c:pt idx="2">
                  <c:v>6.048</c:v>
                </c:pt>
                <c:pt idx="3">
                  <c:v>12.441600000000001</c:v>
                </c:pt>
                <c:pt idx="4">
                  <c:v>7.7759999999999998</c:v>
                </c:pt>
                <c:pt idx="5">
                  <c:v>7.7759999999999998</c:v>
                </c:pt>
                <c:pt idx="6">
                  <c:v>5.1840000000000002</c:v>
                </c:pt>
                <c:pt idx="7">
                  <c:v>0</c:v>
                </c:pt>
                <c:pt idx="8">
                  <c:v>5.8319999999999999</c:v>
                </c:pt>
                <c:pt idx="9">
                  <c:v>5.8319999999999999</c:v>
                </c:pt>
                <c:pt idx="10">
                  <c:v>5.8319999999999999</c:v>
                </c:pt>
                <c:pt idx="11">
                  <c:v>4.4063999999999997</c:v>
                </c:pt>
              </c:numCache>
            </c:numRef>
          </c:val>
          <c:extLst>
            <c:ext xmlns:c16="http://schemas.microsoft.com/office/drawing/2014/chart" uri="{C3380CC4-5D6E-409C-BE32-E72D297353CC}">
              <c16:uniqueId val="{00000000-01A2-C04A-8886-CFA0A819003A}"/>
            </c:ext>
          </c:extLst>
        </c:ser>
        <c:ser>
          <c:idx val="1"/>
          <c:order val="1"/>
          <c:tx>
            <c:v>Simulated</c:v>
          </c:tx>
          <c:spPr>
            <a:solidFill>
              <a:schemeClr val="accent2"/>
            </a:solidFill>
            <a:ln>
              <a:noFill/>
            </a:ln>
            <a:effectLst/>
          </c:spPr>
          <c:invertIfNegative val="0"/>
          <c:cat>
            <c:numRef>
              <c:f>Sheet1!$D$1:$O$1</c:f>
              <c:numCache>
                <c:formatCode>General</c:formatCode>
                <c:ptCount val="12"/>
                <c:pt idx="0">
                  <c:v>2029</c:v>
                </c:pt>
                <c:pt idx="2">
                  <c:v>2030</c:v>
                </c:pt>
                <c:pt idx="4">
                  <c:v>2031</c:v>
                </c:pt>
                <c:pt idx="6">
                  <c:v>2032</c:v>
                </c:pt>
                <c:pt idx="8">
                  <c:v>2033</c:v>
                </c:pt>
                <c:pt idx="10">
                  <c:v>2034</c:v>
                </c:pt>
              </c:numCache>
            </c:numRef>
          </c:cat>
          <c:val>
            <c:numRef>
              <c:f>Sheet1!$D$26:$O$26</c:f>
              <c:numCache>
                <c:formatCode>0.0</c:formatCode>
                <c:ptCount val="12"/>
                <c:pt idx="0">
                  <c:v>0.77760000000000007</c:v>
                </c:pt>
                <c:pt idx="1">
                  <c:v>0.77760000000000007</c:v>
                </c:pt>
                <c:pt idx="2">
                  <c:v>0.6048</c:v>
                </c:pt>
                <c:pt idx="3">
                  <c:v>1.2441600000000002</c:v>
                </c:pt>
                <c:pt idx="4">
                  <c:v>0.77760000000000007</c:v>
                </c:pt>
                <c:pt idx="5">
                  <c:v>0.77760000000000007</c:v>
                </c:pt>
                <c:pt idx="6">
                  <c:v>0.51840000000000008</c:v>
                </c:pt>
                <c:pt idx="7">
                  <c:v>0</c:v>
                </c:pt>
                <c:pt idx="8">
                  <c:v>0.29160000000000003</c:v>
                </c:pt>
                <c:pt idx="9">
                  <c:v>0.29160000000000003</c:v>
                </c:pt>
                <c:pt idx="10">
                  <c:v>0.29160000000000003</c:v>
                </c:pt>
                <c:pt idx="11">
                  <c:v>0.22031999999999999</c:v>
                </c:pt>
              </c:numCache>
            </c:numRef>
          </c:val>
          <c:extLst>
            <c:ext xmlns:c16="http://schemas.microsoft.com/office/drawing/2014/chart" uri="{C3380CC4-5D6E-409C-BE32-E72D297353CC}">
              <c16:uniqueId val="{00000001-01A2-C04A-8886-CFA0A819003A}"/>
            </c:ext>
          </c:extLst>
        </c:ser>
        <c:ser>
          <c:idx val="2"/>
          <c:order val="2"/>
          <c:tx>
            <c:v>Production</c:v>
          </c:tx>
          <c:spPr>
            <a:solidFill>
              <a:schemeClr val="accent3"/>
            </a:solidFill>
            <a:ln>
              <a:noFill/>
            </a:ln>
            <a:effectLst/>
          </c:spPr>
          <c:invertIfNegative val="0"/>
          <c:cat>
            <c:numRef>
              <c:f>Sheet1!$D$1:$O$1</c:f>
              <c:numCache>
                <c:formatCode>General</c:formatCode>
                <c:ptCount val="12"/>
                <c:pt idx="0">
                  <c:v>2029</c:v>
                </c:pt>
                <c:pt idx="2">
                  <c:v>2030</c:v>
                </c:pt>
                <c:pt idx="4">
                  <c:v>2031</c:v>
                </c:pt>
                <c:pt idx="6">
                  <c:v>2032</c:v>
                </c:pt>
                <c:pt idx="8">
                  <c:v>2033</c:v>
                </c:pt>
                <c:pt idx="10">
                  <c:v>2034</c:v>
                </c:pt>
              </c:numCache>
            </c:numRef>
          </c:cat>
          <c:val>
            <c:numRef>
              <c:f>Sheet1!$D$27:$O$27</c:f>
              <c:numCache>
                <c:formatCode>0.0</c:formatCode>
                <c:ptCount val="12"/>
                <c:pt idx="0">
                  <c:v>4.6656000000000004</c:v>
                </c:pt>
                <c:pt idx="1">
                  <c:v>4.6656000000000004</c:v>
                </c:pt>
                <c:pt idx="2">
                  <c:v>3.6288</c:v>
                </c:pt>
                <c:pt idx="3">
                  <c:v>7.4649600000000014</c:v>
                </c:pt>
                <c:pt idx="4">
                  <c:v>4.6656000000000004</c:v>
                </c:pt>
                <c:pt idx="5">
                  <c:v>4.6656000000000004</c:v>
                </c:pt>
                <c:pt idx="6">
                  <c:v>3.1104000000000003</c:v>
                </c:pt>
                <c:pt idx="7">
                  <c:v>0</c:v>
                </c:pt>
                <c:pt idx="8">
                  <c:v>8.7479999999999993</c:v>
                </c:pt>
                <c:pt idx="9">
                  <c:v>8.7479999999999993</c:v>
                </c:pt>
                <c:pt idx="10">
                  <c:v>8.7479999999999993</c:v>
                </c:pt>
                <c:pt idx="11">
                  <c:v>6.6095999999999995</c:v>
                </c:pt>
              </c:numCache>
            </c:numRef>
          </c:val>
          <c:extLst>
            <c:ext xmlns:c16="http://schemas.microsoft.com/office/drawing/2014/chart" uri="{C3380CC4-5D6E-409C-BE32-E72D297353CC}">
              <c16:uniqueId val="{00000002-01A2-C04A-8886-CFA0A819003A}"/>
            </c:ext>
          </c:extLst>
        </c:ser>
        <c:dLbls>
          <c:showLegendKey val="0"/>
          <c:showVal val="0"/>
          <c:showCatName val="0"/>
          <c:showSerName val="0"/>
          <c:showPercent val="0"/>
          <c:showBubbleSize val="0"/>
        </c:dLbls>
        <c:gapWidth val="150"/>
        <c:overlap val="100"/>
        <c:axId val="405796159"/>
        <c:axId val="405797807"/>
      </c:barChart>
      <c:catAx>
        <c:axId val="405796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5797807"/>
        <c:crosses val="autoZero"/>
        <c:auto val="1"/>
        <c:lblAlgn val="ctr"/>
        <c:lblOffset val="100"/>
        <c:noMultiLvlLbl val="0"/>
      </c:catAx>
      <c:valAx>
        <c:axId val="4057978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5796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B447A6AC-4CD4-AC44-A837-7E6ACC0D5EDA}" type="datetimeFigureOut">
              <a:rPr lang="en-US" smtClean="0"/>
              <a:t>2/2/21</a:t>
            </a:fld>
            <a:endParaRPr lang="en-US"/>
          </a:p>
        </p:txBody>
      </p:sp>
      <p:sp>
        <p:nvSpPr>
          <p:cNvPr id="4" name="Slide Image Placeholder 3"/>
          <p:cNvSpPr>
            <a:spLocks noGrp="1" noRot="1" noChangeAspect="1"/>
          </p:cNvSpPr>
          <p:nvPr>
            <p:ph type="sldImg" idx="2"/>
          </p:nvPr>
        </p:nvSpPr>
        <p:spPr>
          <a:xfrm>
            <a:off x="1625600" y="1257300"/>
            <a:ext cx="45212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41D96B32-A61D-6045-804B-1D920186C048}" type="slidenum">
              <a:rPr lang="en-US" smtClean="0"/>
              <a:t>‹#›</a:t>
            </a:fld>
            <a:endParaRPr lang="en-US"/>
          </a:p>
        </p:txBody>
      </p:sp>
    </p:spTree>
    <p:extLst>
      <p:ext uri="{BB962C8B-B14F-4D97-AF65-F5344CB8AC3E}">
        <p14:creationId xmlns:p14="http://schemas.microsoft.com/office/powerpoint/2010/main" val="307548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D96B32-A61D-6045-804B-1D920186C048}" type="slidenum">
              <a:rPr lang="en-US" smtClean="0"/>
              <a:t>1</a:t>
            </a:fld>
            <a:endParaRPr lang="en-US"/>
          </a:p>
        </p:txBody>
      </p:sp>
    </p:spTree>
    <p:extLst>
      <p:ext uri="{BB962C8B-B14F-4D97-AF65-F5344CB8AC3E}">
        <p14:creationId xmlns:p14="http://schemas.microsoft.com/office/powerpoint/2010/main" val="332280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C846C-95BF-A14D-9B22-7EA0C2DB7F0B}" type="slidenum">
              <a:rPr lang="en-US" smtClean="0"/>
              <a:t>34</a:t>
            </a:fld>
            <a:endParaRPr lang="en-US"/>
          </a:p>
        </p:txBody>
      </p:sp>
    </p:spTree>
    <p:extLst>
      <p:ext uri="{BB962C8B-B14F-4D97-AF65-F5344CB8AC3E}">
        <p14:creationId xmlns:p14="http://schemas.microsoft.com/office/powerpoint/2010/main" val="67680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96B32-A61D-6045-804B-1D920186C048}" type="slidenum">
              <a:rPr lang="en-US" smtClean="0"/>
              <a:t>42</a:t>
            </a:fld>
            <a:endParaRPr lang="en-US"/>
          </a:p>
        </p:txBody>
      </p:sp>
    </p:spTree>
    <p:extLst>
      <p:ext uri="{BB962C8B-B14F-4D97-AF65-F5344CB8AC3E}">
        <p14:creationId xmlns:p14="http://schemas.microsoft.com/office/powerpoint/2010/main" val="179849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30" name="PlaceHolder 2"/>
          <p:cNvSpPr>
            <a:spLocks noGrp="1"/>
          </p:cNvSpPr>
          <p:nvPr>
            <p:ph type="body"/>
          </p:nvPr>
        </p:nvSpPr>
        <p:spPr>
          <a:xfrm>
            <a:off x="503640" y="1769400"/>
            <a:ext cx="9069120" cy="2091960"/>
          </a:xfrm>
          <a:prstGeom prst="rect">
            <a:avLst/>
          </a:prstGeom>
        </p:spPr>
        <p:txBody>
          <a:bodyPr lIns="0" tIns="0" rIns="0" bIns="0">
            <a:normAutofit/>
          </a:bodyPr>
          <a:lstStyle/>
          <a:p>
            <a:endParaRPr lang="en-US" sz="3200" b="0" strike="noStrike" spc="-1">
              <a:latin typeface="Arial"/>
            </a:endParaRPr>
          </a:p>
        </p:txBody>
      </p:sp>
      <p:sp>
        <p:nvSpPr>
          <p:cNvPr id="31" name="PlaceHolder 3"/>
          <p:cNvSpPr>
            <a:spLocks noGrp="1"/>
          </p:cNvSpPr>
          <p:nvPr>
            <p:ph type="body"/>
          </p:nvPr>
        </p:nvSpPr>
        <p:spPr>
          <a:xfrm>
            <a:off x="503640" y="4060440"/>
            <a:ext cx="906912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33" name="PlaceHolder 2"/>
          <p:cNvSpPr>
            <a:spLocks noGrp="1"/>
          </p:cNvSpPr>
          <p:nvPr>
            <p:ph type="body"/>
          </p:nvPr>
        </p:nvSpPr>
        <p:spPr>
          <a:xfrm>
            <a:off x="503640" y="1769400"/>
            <a:ext cx="4425480" cy="209196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5150880" y="1769400"/>
            <a:ext cx="4425480" cy="209196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503640" y="4060440"/>
            <a:ext cx="4425480" cy="2091960"/>
          </a:xfrm>
          <a:prstGeom prst="rect">
            <a:avLst/>
          </a:prstGeom>
        </p:spPr>
        <p:txBody>
          <a:bodyPr lIns="0" tIns="0" rIns="0" bIns="0">
            <a:normAutofit/>
          </a:bodyPr>
          <a:lstStyle/>
          <a:p>
            <a:endParaRPr lang="en-US" sz="3200" b="0" strike="noStrike" spc="-1">
              <a:latin typeface="Arial"/>
            </a:endParaRPr>
          </a:p>
        </p:txBody>
      </p:sp>
      <p:sp>
        <p:nvSpPr>
          <p:cNvPr id="36" name="PlaceHolder 5"/>
          <p:cNvSpPr>
            <a:spLocks noGrp="1"/>
          </p:cNvSpPr>
          <p:nvPr>
            <p:ph type="body"/>
          </p:nvPr>
        </p:nvSpPr>
        <p:spPr>
          <a:xfrm>
            <a:off x="5150880" y="4060440"/>
            <a:ext cx="442548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38" name="PlaceHolder 2"/>
          <p:cNvSpPr>
            <a:spLocks noGrp="1"/>
          </p:cNvSpPr>
          <p:nvPr>
            <p:ph type="body"/>
          </p:nvPr>
        </p:nvSpPr>
        <p:spPr>
          <a:xfrm>
            <a:off x="503640" y="1769400"/>
            <a:ext cx="2919960" cy="2091960"/>
          </a:xfrm>
          <a:prstGeom prst="rect">
            <a:avLst/>
          </a:prstGeom>
        </p:spPr>
        <p:txBody>
          <a:bodyPr lIns="0" tIns="0" rIns="0" bIns="0">
            <a:normAutofit/>
          </a:bodyPr>
          <a:lstStyle/>
          <a:p>
            <a:endParaRPr lang="en-US" sz="3200" b="0" strike="noStrike" spc="-1">
              <a:latin typeface="Arial"/>
            </a:endParaRPr>
          </a:p>
        </p:txBody>
      </p:sp>
      <p:sp>
        <p:nvSpPr>
          <p:cNvPr id="39" name="PlaceHolder 3"/>
          <p:cNvSpPr>
            <a:spLocks noGrp="1"/>
          </p:cNvSpPr>
          <p:nvPr>
            <p:ph type="body"/>
          </p:nvPr>
        </p:nvSpPr>
        <p:spPr>
          <a:xfrm>
            <a:off x="3570120" y="1769400"/>
            <a:ext cx="2919960" cy="2091960"/>
          </a:xfrm>
          <a:prstGeom prst="rect">
            <a:avLst/>
          </a:prstGeom>
        </p:spPr>
        <p:txBody>
          <a:bodyPr lIns="0" tIns="0" rIns="0" bIns="0">
            <a:normAutofit/>
          </a:bodyPr>
          <a:lstStyle/>
          <a:p>
            <a:endParaRPr lang="en-US" sz="3200" b="0" strike="noStrike" spc="-1">
              <a:latin typeface="Arial"/>
            </a:endParaRPr>
          </a:p>
        </p:txBody>
      </p:sp>
      <p:sp>
        <p:nvSpPr>
          <p:cNvPr id="40" name="PlaceHolder 4"/>
          <p:cNvSpPr>
            <a:spLocks noGrp="1"/>
          </p:cNvSpPr>
          <p:nvPr>
            <p:ph type="body"/>
          </p:nvPr>
        </p:nvSpPr>
        <p:spPr>
          <a:xfrm>
            <a:off x="6636240" y="1769400"/>
            <a:ext cx="2919960" cy="2091960"/>
          </a:xfrm>
          <a:prstGeom prst="rect">
            <a:avLst/>
          </a:prstGeom>
        </p:spPr>
        <p:txBody>
          <a:bodyPr lIns="0" tIns="0" rIns="0" bIns="0">
            <a:normAutofit/>
          </a:bodyPr>
          <a:lstStyle/>
          <a:p>
            <a:endParaRPr lang="en-US" sz="3200" b="0" strike="noStrike" spc="-1">
              <a:latin typeface="Arial"/>
            </a:endParaRPr>
          </a:p>
        </p:txBody>
      </p:sp>
      <p:sp>
        <p:nvSpPr>
          <p:cNvPr id="41" name="PlaceHolder 5"/>
          <p:cNvSpPr>
            <a:spLocks noGrp="1"/>
          </p:cNvSpPr>
          <p:nvPr>
            <p:ph type="body"/>
          </p:nvPr>
        </p:nvSpPr>
        <p:spPr>
          <a:xfrm>
            <a:off x="503640" y="4060440"/>
            <a:ext cx="2919960" cy="2091960"/>
          </a:xfrm>
          <a:prstGeom prst="rect">
            <a:avLst/>
          </a:prstGeom>
        </p:spPr>
        <p:txBody>
          <a:bodyPr lIns="0" tIns="0" rIns="0" bIns="0">
            <a:normAutofit/>
          </a:bodyPr>
          <a:lstStyle/>
          <a:p>
            <a:endParaRPr lang="en-US" sz="3200" b="0" strike="noStrike" spc="-1">
              <a:latin typeface="Arial"/>
            </a:endParaRPr>
          </a:p>
        </p:txBody>
      </p:sp>
      <p:sp>
        <p:nvSpPr>
          <p:cNvPr id="42" name="PlaceHolder 6"/>
          <p:cNvSpPr>
            <a:spLocks noGrp="1"/>
          </p:cNvSpPr>
          <p:nvPr>
            <p:ph type="body"/>
          </p:nvPr>
        </p:nvSpPr>
        <p:spPr>
          <a:xfrm>
            <a:off x="3570120" y="4060440"/>
            <a:ext cx="2919960" cy="2091960"/>
          </a:xfrm>
          <a:prstGeom prst="rect">
            <a:avLst/>
          </a:prstGeom>
        </p:spPr>
        <p:txBody>
          <a:bodyPr lIns="0" tIns="0" rIns="0" bIns="0">
            <a:normAutofit/>
          </a:bodyPr>
          <a:lstStyle/>
          <a:p>
            <a:endParaRPr lang="en-US" sz="3200" b="0" strike="noStrike" spc="-1">
              <a:latin typeface="Arial"/>
            </a:endParaRPr>
          </a:p>
        </p:txBody>
      </p:sp>
      <p:sp>
        <p:nvSpPr>
          <p:cNvPr id="43" name="PlaceHolder 7"/>
          <p:cNvSpPr>
            <a:spLocks noGrp="1"/>
          </p:cNvSpPr>
          <p:nvPr>
            <p:ph type="body"/>
          </p:nvPr>
        </p:nvSpPr>
        <p:spPr>
          <a:xfrm>
            <a:off x="6636240" y="4060440"/>
            <a:ext cx="291996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endParaRPr lang="en-US">
              <a:solidFill>
                <a:prstClr val="black">
                  <a:tint val="75000"/>
                </a:prstClr>
              </a:solidFill>
            </a:endParaRPr>
          </a:p>
        </p:txBody>
      </p:sp>
      <p:sp>
        <p:nvSpPr>
          <p:cNvPr id="5" name="Footer Placeholder 4"/>
          <p:cNvSpPr>
            <a:spLocks noGrp="1"/>
          </p:cNvSpPr>
          <p:nvPr>
            <p:ph type="ftr" sz="quarter" idx="11"/>
          </p:nvPr>
        </p:nvSpPr>
        <p:spPr/>
        <p:txBody>
          <a:bodyPr numCol="1"/>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numCol="1"/>
          <a:lstStyle/>
          <a:p>
            <a:fld id="{F1203761-64BA-7146-AA8E-D5DDF60B33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035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5FAAF5C-0594-C44B-BD59-B870A3C8F75D}"/>
              </a:ext>
            </a:extLst>
          </p:cNvPr>
          <p:cNvSpPr>
            <a:spLocks noGrp="1"/>
          </p:cNvSpPr>
          <p:nvPr>
            <p:ph type="title"/>
          </p:nvPr>
        </p:nvSpPr>
        <p:spPr>
          <a:xfrm>
            <a:off x="216441" y="233099"/>
            <a:ext cx="9167950" cy="770109"/>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3">
            <a:extLst>
              <a:ext uri="{FF2B5EF4-FFF2-40B4-BE49-F238E27FC236}">
                <a16:creationId xmlns:a16="http://schemas.microsoft.com/office/drawing/2014/main" id="{6B839780-D1E2-3A4D-B78F-369F9C616A22}"/>
              </a:ext>
            </a:extLst>
          </p:cNvPr>
          <p:cNvSpPr>
            <a:spLocks noGrp="1"/>
          </p:cNvSpPr>
          <p:nvPr>
            <p:ph idx="1"/>
          </p:nvPr>
        </p:nvSpPr>
        <p:spPr>
          <a:xfrm>
            <a:off x="216441" y="1258274"/>
            <a:ext cx="9751849" cy="55922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3025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5FAAF5C-0594-C44B-BD59-B870A3C8F75D}"/>
              </a:ext>
            </a:extLst>
          </p:cNvPr>
          <p:cNvSpPr>
            <a:spLocks noGrp="1"/>
          </p:cNvSpPr>
          <p:nvPr>
            <p:ph type="title"/>
          </p:nvPr>
        </p:nvSpPr>
        <p:spPr>
          <a:xfrm>
            <a:off x="216441" y="233099"/>
            <a:ext cx="9167950" cy="770109"/>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3">
            <a:extLst>
              <a:ext uri="{FF2B5EF4-FFF2-40B4-BE49-F238E27FC236}">
                <a16:creationId xmlns:a16="http://schemas.microsoft.com/office/drawing/2014/main" id="{6B839780-D1E2-3A4D-B78F-369F9C616A22}"/>
              </a:ext>
            </a:extLst>
          </p:cNvPr>
          <p:cNvSpPr>
            <a:spLocks noGrp="1"/>
          </p:cNvSpPr>
          <p:nvPr>
            <p:ph idx="1"/>
          </p:nvPr>
        </p:nvSpPr>
        <p:spPr>
          <a:xfrm>
            <a:off x="216441" y="1258274"/>
            <a:ext cx="9751849" cy="55922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534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5FAAF5C-0594-C44B-BD59-B870A3C8F75D}"/>
              </a:ext>
            </a:extLst>
          </p:cNvPr>
          <p:cNvSpPr>
            <a:spLocks noGrp="1"/>
          </p:cNvSpPr>
          <p:nvPr>
            <p:ph type="title"/>
          </p:nvPr>
        </p:nvSpPr>
        <p:spPr>
          <a:xfrm>
            <a:off x="216441" y="233099"/>
            <a:ext cx="9167950" cy="770109"/>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3">
            <a:extLst>
              <a:ext uri="{FF2B5EF4-FFF2-40B4-BE49-F238E27FC236}">
                <a16:creationId xmlns:a16="http://schemas.microsoft.com/office/drawing/2014/main" id="{6B839780-D1E2-3A4D-B78F-369F9C616A22}"/>
              </a:ext>
            </a:extLst>
          </p:cNvPr>
          <p:cNvSpPr>
            <a:spLocks noGrp="1"/>
          </p:cNvSpPr>
          <p:nvPr>
            <p:ph idx="1"/>
          </p:nvPr>
        </p:nvSpPr>
        <p:spPr>
          <a:xfrm>
            <a:off x="216441" y="1258274"/>
            <a:ext cx="9751849" cy="55922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2725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40455" y="265261"/>
            <a:ext cx="9328450" cy="537593"/>
          </a:xfrm>
        </p:spPr>
        <p:txBody>
          <a:bodyPr>
            <a:normAutofit/>
          </a:bodyPr>
          <a:lstStyle>
            <a:lvl1pPr>
              <a:defRPr sz="1984"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40454" y="1065344"/>
            <a:ext cx="4572302" cy="5934813"/>
          </a:xfrm>
        </p:spPr>
        <p:txBody>
          <a:bodyPr/>
          <a:lstStyle>
            <a:lvl1pPr>
              <a:defRPr sz="1819" baseline="0">
                <a:solidFill>
                  <a:schemeClr val="tx1"/>
                </a:solidFill>
                <a:latin typeface="Arial" charset="0"/>
              </a:defRPr>
            </a:lvl1pPr>
            <a:lvl2pPr marL="566882" indent="-188961">
              <a:buFont typeface="PingFangSC-Regular" charset="-122"/>
              <a:buChar char="－"/>
              <a:defRPr sz="1653" baseline="0">
                <a:solidFill>
                  <a:schemeClr val="tx1"/>
                </a:solidFill>
                <a:latin typeface="Arial" charset="0"/>
              </a:defRPr>
            </a:lvl2pPr>
            <a:lvl3pPr marL="944804" indent="-188961">
              <a:buFont typeface="Arial" charset="0"/>
              <a:buChar char="•"/>
              <a:defRPr sz="1488" baseline="0">
                <a:solidFill>
                  <a:schemeClr val="tx1"/>
                </a:solidFill>
                <a:latin typeface="Arial" charset="0"/>
              </a:defRPr>
            </a:lvl3pPr>
            <a:lvl4pPr marL="1369966" indent="-236201">
              <a:buFont typeface="PingFangSC-Regular" charset="-122"/>
              <a:buChar char="－"/>
              <a:defRPr sz="1323" baseline="0">
                <a:solidFill>
                  <a:schemeClr val="tx1"/>
                </a:solidFill>
                <a:latin typeface="Arial" charset="0"/>
              </a:defRPr>
            </a:lvl4pPr>
            <a:lvl5pPr marL="1700647" indent="-188961">
              <a:buFont typeface="Arial" charset="0"/>
              <a:buChar char="•"/>
              <a:defRPr sz="1157"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5164694" y="1065344"/>
            <a:ext cx="4504211" cy="5934813"/>
          </a:xfrm>
        </p:spPr>
        <p:txBody>
          <a:bodyPr/>
          <a:lstStyle>
            <a:lvl1pPr>
              <a:defRPr sz="1819" baseline="0">
                <a:solidFill>
                  <a:schemeClr val="tx1"/>
                </a:solidFill>
                <a:latin typeface="Arial" charset="0"/>
              </a:defRPr>
            </a:lvl1pPr>
            <a:lvl2pPr marL="566882" indent="-188961">
              <a:buFont typeface="PingFangSC-Regular" charset="-122"/>
              <a:buChar char="－"/>
              <a:defRPr sz="1653" baseline="0">
                <a:solidFill>
                  <a:schemeClr val="tx1"/>
                </a:solidFill>
                <a:latin typeface="Arial" charset="0"/>
              </a:defRPr>
            </a:lvl2pPr>
            <a:lvl3pPr marL="944804" indent="-188961">
              <a:buFont typeface="Arial" charset="0"/>
              <a:buChar char="•"/>
              <a:defRPr sz="1488" baseline="0">
                <a:solidFill>
                  <a:schemeClr val="tx1"/>
                </a:solidFill>
                <a:latin typeface="Arial" charset="0"/>
              </a:defRPr>
            </a:lvl3pPr>
            <a:lvl4pPr marL="1369966" indent="-236201">
              <a:buFont typeface="PingFangSC-Regular" charset="-122"/>
              <a:buChar char="－"/>
              <a:defRPr sz="1323" baseline="0">
                <a:solidFill>
                  <a:schemeClr val="tx1"/>
                </a:solidFill>
                <a:latin typeface="Arial" charset="0"/>
              </a:defRPr>
            </a:lvl4pPr>
            <a:lvl5pPr marL="1700647" indent="-188961">
              <a:buFont typeface="Arial" charset="0"/>
              <a:buChar char="•"/>
              <a:defRPr sz="1157"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9054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74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3708-63A5-FC4E-882E-BF9838E100BC}"/>
              </a:ext>
            </a:extLst>
          </p:cNvPr>
          <p:cNvSpPr>
            <a:spLocks noGrp="1"/>
          </p:cNvSpPr>
          <p:nvPr>
            <p:ph type="ctrTitle"/>
          </p:nvPr>
        </p:nvSpPr>
        <p:spPr>
          <a:xfrm>
            <a:off x="1260475" y="1238250"/>
            <a:ext cx="7558088" cy="263207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EDAFF-49B8-2948-B38F-AC17150A9E4D}"/>
              </a:ext>
            </a:extLst>
          </p:cNvPr>
          <p:cNvSpPr>
            <a:spLocks noGrp="1"/>
          </p:cNvSpPr>
          <p:nvPr>
            <p:ph type="subTitle" idx="1"/>
          </p:nvPr>
        </p:nvSpPr>
        <p:spPr>
          <a:xfrm>
            <a:off x="1260475" y="3971925"/>
            <a:ext cx="7558088"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C8CF49-E00B-7846-A745-BE75107EE95C}"/>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5" name="Footer Placeholder 4">
            <a:extLst>
              <a:ext uri="{FF2B5EF4-FFF2-40B4-BE49-F238E27FC236}">
                <a16:creationId xmlns:a16="http://schemas.microsoft.com/office/drawing/2014/main" id="{E02C4A95-63F4-EA45-A177-481A327D7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7CE42-7A6A-8E43-88DC-FC81443D4BA6}"/>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413760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9" name="PlaceHolder 2"/>
          <p:cNvSpPr>
            <a:spLocks noGrp="1"/>
          </p:cNvSpPr>
          <p:nvPr>
            <p:ph type="subTitle"/>
          </p:nvPr>
        </p:nvSpPr>
        <p:spPr>
          <a:xfrm>
            <a:off x="503640" y="1769400"/>
            <a:ext cx="9069120" cy="43858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D75C-9D54-DF43-A736-03A829B0E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B9AE3-F39F-004E-9B60-DCE68E3713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67D90-C322-EB43-BC90-0B1DD7063D2F}"/>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5" name="Footer Placeholder 4">
            <a:extLst>
              <a:ext uri="{FF2B5EF4-FFF2-40B4-BE49-F238E27FC236}">
                <a16:creationId xmlns:a16="http://schemas.microsoft.com/office/drawing/2014/main" id="{60BFC90F-6B6D-084D-9795-66AABF048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47435-C45A-8249-BAA2-A68D1444D740}"/>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1704324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3998-5ED2-3943-988B-C0FA3249CAA5}"/>
              </a:ext>
            </a:extLst>
          </p:cNvPr>
          <p:cNvSpPr>
            <a:spLocks noGrp="1"/>
          </p:cNvSpPr>
          <p:nvPr>
            <p:ph type="title"/>
          </p:nvPr>
        </p:nvSpPr>
        <p:spPr>
          <a:xfrm>
            <a:off x="687388" y="1885950"/>
            <a:ext cx="8691562" cy="31448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6BE71A-C4C5-5B42-91B8-CAA46EB092E7}"/>
              </a:ext>
            </a:extLst>
          </p:cNvPr>
          <p:cNvSpPr>
            <a:spLocks noGrp="1"/>
          </p:cNvSpPr>
          <p:nvPr>
            <p:ph type="body" idx="1"/>
          </p:nvPr>
        </p:nvSpPr>
        <p:spPr>
          <a:xfrm>
            <a:off x="687388" y="5060950"/>
            <a:ext cx="8691562" cy="16541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4E1E4D-1BC9-3542-B967-2F2B7EB757E8}"/>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5" name="Footer Placeholder 4">
            <a:extLst>
              <a:ext uri="{FF2B5EF4-FFF2-40B4-BE49-F238E27FC236}">
                <a16:creationId xmlns:a16="http://schemas.microsoft.com/office/drawing/2014/main" id="{3843CA79-5E7B-9C4C-A947-F4A29087D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B67A8-E631-794D-95F1-C9DC24E9AD88}"/>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347266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1E4CA-F1E7-8C42-9B0E-4169EDAEA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1BB43D-680D-854F-9939-8C0218E842D9}"/>
              </a:ext>
            </a:extLst>
          </p:cNvPr>
          <p:cNvSpPr>
            <a:spLocks noGrp="1"/>
          </p:cNvSpPr>
          <p:nvPr>
            <p:ph sz="half" idx="1"/>
          </p:nvPr>
        </p:nvSpPr>
        <p:spPr>
          <a:xfrm>
            <a:off x="692150" y="2012950"/>
            <a:ext cx="4270375" cy="479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B4E99C-8121-0849-872E-5B5A85DE1BDD}"/>
              </a:ext>
            </a:extLst>
          </p:cNvPr>
          <p:cNvSpPr>
            <a:spLocks noGrp="1"/>
          </p:cNvSpPr>
          <p:nvPr>
            <p:ph sz="half" idx="2"/>
          </p:nvPr>
        </p:nvSpPr>
        <p:spPr>
          <a:xfrm>
            <a:off x="5114925" y="2012950"/>
            <a:ext cx="4270375" cy="479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7AE22-0C7D-C649-9885-CD44AAA7E9C4}"/>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6" name="Footer Placeholder 5">
            <a:extLst>
              <a:ext uri="{FF2B5EF4-FFF2-40B4-BE49-F238E27FC236}">
                <a16:creationId xmlns:a16="http://schemas.microsoft.com/office/drawing/2014/main" id="{B8E321CA-9D46-3B48-8232-678DB3481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3B45A-0C4B-424E-B550-974AA707EFE9}"/>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2791642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B097-3C27-724A-84E6-9DF391950186}"/>
              </a:ext>
            </a:extLst>
          </p:cNvPr>
          <p:cNvSpPr>
            <a:spLocks noGrp="1"/>
          </p:cNvSpPr>
          <p:nvPr>
            <p:ph type="title"/>
          </p:nvPr>
        </p:nvSpPr>
        <p:spPr>
          <a:xfrm>
            <a:off x="693738" y="403225"/>
            <a:ext cx="8691562" cy="1460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1735F1-82F9-BC46-BFE7-F5581F5F7365}"/>
              </a:ext>
            </a:extLst>
          </p:cNvPr>
          <p:cNvSpPr>
            <a:spLocks noGrp="1"/>
          </p:cNvSpPr>
          <p:nvPr>
            <p:ph type="body" idx="1"/>
          </p:nvPr>
        </p:nvSpPr>
        <p:spPr>
          <a:xfrm>
            <a:off x="693738" y="1854200"/>
            <a:ext cx="426402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BFCECF-A9D8-C04C-9B1C-B2A40370DE2C}"/>
              </a:ext>
            </a:extLst>
          </p:cNvPr>
          <p:cNvSpPr>
            <a:spLocks noGrp="1"/>
          </p:cNvSpPr>
          <p:nvPr>
            <p:ph sz="half" idx="2"/>
          </p:nvPr>
        </p:nvSpPr>
        <p:spPr>
          <a:xfrm>
            <a:off x="693738" y="2762250"/>
            <a:ext cx="4264025" cy="40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C2A926-1A90-A546-A528-993A71CF1010}"/>
              </a:ext>
            </a:extLst>
          </p:cNvPr>
          <p:cNvSpPr>
            <a:spLocks noGrp="1"/>
          </p:cNvSpPr>
          <p:nvPr>
            <p:ph type="body" sz="quarter" idx="3"/>
          </p:nvPr>
        </p:nvSpPr>
        <p:spPr>
          <a:xfrm>
            <a:off x="5102225" y="1854200"/>
            <a:ext cx="42830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43A8F5-681E-CE4F-9E39-78896E568A35}"/>
              </a:ext>
            </a:extLst>
          </p:cNvPr>
          <p:cNvSpPr>
            <a:spLocks noGrp="1"/>
          </p:cNvSpPr>
          <p:nvPr>
            <p:ph sz="quarter" idx="4"/>
          </p:nvPr>
        </p:nvSpPr>
        <p:spPr>
          <a:xfrm>
            <a:off x="5102225" y="2762250"/>
            <a:ext cx="4283075" cy="40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AC7D48-4021-AD49-8D93-1999BCB633F0}"/>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8" name="Footer Placeholder 7">
            <a:extLst>
              <a:ext uri="{FF2B5EF4-FFF2-40B4-BE49-F238E27FC236}">
                <a16:creationId xmlns:a16="http://schemas.microsoft.com/office/drawing/2014/main" id="{3D625D79-A707-2445-BB9C-EA0DB38B2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44113-E06D-A54F-A1BC-D40856A8193D}"/>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4024025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85EA-44DE-0948-8692-0FA6AC263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AEBEDE-6986-274D-AB8E-9D3EB78FAE96}"/>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4" name="Footer Placeholder 3">
            <a:extLst>
              <a:ext uri="{FF2B5EF4-FFF2-40B4-BE49-F238E27FC236}">
                <a16:creationId xmlns:a16="http://schemas.microsoft.com/office/drawing/2014/main" id="{49C9F45B-0DCD-D240-B9A5-CEE2DD633A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48D301-6190-2E48-B3EE-BB643CC24BFC}"/>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260534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58D7A6-6B5F-D44D-8F14-F06D3E9161B0}"/>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3" name="Footer Placeholder 2">
            <a:extLst>
              <a:ext uri="{FF2B5EF4-FFF2-40B4-BE49-F238E27FC236}">
                <a16:creationId xmlns:a16="http://schemas.microsoft.com/office/drawing/2014/main" id="{9358A8A7-630A-8442-9853-2B686A318B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6DC56-F4EA-5040-BF97-A283556EE9D8}"/>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599367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4014-3C75-E740-B718-38420F891A14}"/>
              </a:ext>
            </a:extLst>
          </p:cNvPr>
          <p:cNvSpPr>
            <a:spLocks noGrp="1"/>
          </p:cNvSpPr>
          <p:nvPr>
            <p:ph type="title"/>
          </p:nvPr>
        </p:nvSpPr>
        <p:spPr>
          <a:xfrm>
            <a:off x="693738" y="504825"/>
            <a:ext cx="3251200" cy="17637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196E16-5DF3-694C-914F-61BCAD2F6F28}"/>
              </a:ext>
            </a:extLst>
          </p:cNvPr>
          <p:cNvSpPr>
            <a:spLocks noGrp="1"/>
          </p:cNvSpPr>
          <p:nvPr>
            <p:ph idx="1"/>
          </p:nvPr>
        </p:nvSpPr>
        <p:spPr>
          <a:xfrm>
            <a:off x="4284663" y="1089025"/>
            <a:ext cx="5100637"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EC1AF1-BBC2-0341-9DA2-732D0351B855}"/>
              </a:ext>
            </a:extLst>
          </p:cNvPr>
          <p:cNvSpPr>
            <a:spLocks noGrp="1"/>
          </p:cNvSpPr>
          <p:nvPr>
            <p:ph type="body" sz="half" idx="2"/>
          </p:nvPr>
        </p:nvSpPr>
        <p:spPr>
          <a:xfrm>
            <a:off x="693738" y="2268538"/>
            <a:ext cx="3251200"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28A451-2BF9-6343-B63A-E6CCC2C5953F}"/>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6" name="Footer Placeholder 5">
            <a:extLst>
              <a:ext uri="{FF2B5EF4-FFF2-40B4-BE49-F238E27FC236}">
                <a16:creationId xmlns:a16="http://schemas.microsoft.com/office/drawing/2014/main" id="{CA40871E-10FE-5B40-89A4-65C2C8E4A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D017B-8997-964B-8E30-3C792D9C1781}"/>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2371372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549F-1CBB-2E4D-8240-60CBCB035AD7}"/>
              </a:ext>
            </a:extLst>
          </p:cNvPr>
          <p:cNvSpPr>
            <a:spLocks noGrp="1"/>
          </p:cNvSpPr>
          <p:nvPr>
            <p:ph type="title"/>
          </p:nvPr>
        </p:nvSpPr>
        <p:spPr>
          <a:xfrm>
            <a:off x="693738" y="504825"/>
            <a:ext cx="3251200" cy="17637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988768-F44D-224E-B520-9626F13F3AFC}"/>
              </a:ext>
            </a:extLst>
          </p:cNvPr>
          <p:cNvSpPr>
            <a:spLocks noGrp="1"/>
          </p:cNvSpPr>
          <p:nvPr>
            <p:ph type="pic" idx="1"/>
          </p:nvPr>
        </p:nvSpPr>
        <p:spPr>
          <a:xfrm>
            <a:off x="4284663" y="1089025"/>
            <a:ext cx="5100637"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DC0F95-E681-1B4B-91BF-E746D7C21229}"/>
              </a:ext>
            </a:extLst>
          </p:cNvPr>
          <p:cNvSpPr>
            <a:spLocks noGrp="1"/>
          </p:cNvSpPr>
          <p:nvPr>
            <p:ph type="body" sz="half" idx="2"/>
          </p:nvPr>
        </p:nvSpPr>
        <p:spPr>
          <a:xfrm>
            <a:off x="693738" y="2268538"/>
            <a:ext cx="3251200"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71DDB-7DBE-A740-9A2B-7C571D1E5BFE}"/>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6" name="Footer Placeholder 5">
            <a:extLst>
              <a:ext uri="{FF2B5EF4-FFF2-40B4-BE49-F238E27FC236}">
                <a16:creationId xmlns:a16="http://schemas.microsoft.com/office/drawing/2014/main" id="{BAE01D82-4A7F-FD4A-82BF-CD248FCED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01590-DD64-474B-B02E-ADB0E1E8020B}"/>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257089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7DFD-19D2-1541-92D5-EBB83FB8C7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AE699-5CB2-4348-A44B-B01F95B84E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89924-3AA7-7346-B3D7-7D8286BA1A4C}"/>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5" name="Footer Placeholder 4">
            <a:extLst>
              <a:ext uri="{FF2B5EF4-FFF2-40B4-BE49-F238E27FC236}">
                <a16:creationId xmlns:a16="http://schemas.microsoft.com/office/drawing/2014/main" id="{A6767C49-1137-524C-A59A-4C3F0FCCC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88109-9690-0C48-9954-298D3ED51A89}"/>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3144318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A62988-E115-DF49-9508-ABFC1A518C63}"/>
              </a:ext>
            </a:extLst>
          </p:cNvPr>
          <p:cNvSpPr>
            <a:spLocks noGrp="1"/>
          </p:cNvSpPr>
          <p:nvPr>
            <p:ph type="title" orient="vert"/>
          </p:nvPr>
        </p:nvSpPr>
        <p:spPr>
          <a:xfrm>
            <a:off x="7212013" y="403225"/>
            <a:ext cx="2173287" cy="64087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E66098-3551-E447-9519-AE4FC23E2FB9}"/>
              </a:ext>
            </a:extLst>
          </p:cNvPr>
          <p:cNvSpPr>
            <a:spLocks noGrp="1"/>
          </p:cNvSpPr>
          <p:nvPr>
            <p:ph type="body" orient="vert" idx="1"/>
          </p:nvPr>
        </p:nvSpPr>
        <p:spPr>
          <a:xfrm>
            <a:off x="692150" y="403225"/>
            <a:ext cx="6367463" cy="6408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80BE6-AE66-5348-80FA-CA1B27AF8A60}"/>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5" name="Footer Placeholder 4">
            <a:extLst>
              <a:ext uri="{FF2B5EF4-FFF2-40B4-BE49-F238E27FC236}">
                <a16:creationId xmlns:a16="http://schemas.microsoft.com/office/drawing/2014/main" id="{26223CDA-B985-5749-9F1C-04D642199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6FDF7-E1D5-A148-8CAA-7D1D1ADAB534}"/>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4044525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11" name="PlaceHolder 2"/>
          <p:cNvSpPr>
            <a:spLocks noGrp="1"/>
          </p:cNvSpPr>
          <p:nvPr>
            <p:ph type="body"/>
          </p:nvPr>
        </p:nvSpPr>
        <p:spPr>
          <a:xfrm>
            <a:off x="503640" y="1769400"/>
            <a:ext cx="9069120" cy="4385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12D62-CA71-CF47-8BF9-D0CDE88613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A6620C-8A41-5E43-B750-723D44F3DDA2}"/>
              </a:ext>
            </a:extLst>
          </p:cNvPr>
          <p:cNvSpPr>
            <a:spLocks noGrp="1"/>
          </p:cNvSpPr>
          <p:nvPr>
            <p:ph type="dt" sz="half" idx="10"/>
          </p:nvPr>
        </p:nvSpPr>
        <p:spPr/>
        <p:txBody>
          <a:bodyPr/>
          <a:lstStyle/>
          <a:p>
            <a:fld id="{DC67FFBF-7EE5-2945-9792-8968003DDC73}" type="datetimeFigureOut">
              <a:rPr lang="en-US" smtClean="0"/>
              <a:t>2/2/21</a:t>
            </a:fld>
            <a:endParaRPr lang="en-US"/>
          </a:p>
        </p:txBody>
      </p:sp>
      <p:sp>
        <p:nvSpPr>
          <p:cNvPr id="4" name="Footer Placeholder 3">
            <a:extLst>
              <a:ext uri="{FF2B5EF4-FFF2-40B4-BE49-F238E27FC236}">
                <a16:creationId xmlns:a16="http://schemas.microsoft.com/office/drawing/2014/main" id="{434E7DBE-C4C6-4149-A628-9ADBF17D8C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5EA41F-B46D-5049-BCBA-AB41A33D8A7A}"/>
              </a:ext>
            </a:extLst>
          </p:cNvPr>
          <p:cNvSpPr>
            <a:spLocks noGrp="1"/>
          </p:cNvSpPr>
          <p:nvPr>
            <p:ph type="sldNum" sz="quarter" idx="12"/>
          </p:nvPr>
        </p:nvSpPr>
        <p:spPr/>
        <p:txBody>
          <a:bodyPr/>
          <a:lstStyle/>
          <a:p>
            <a:fld id="{1D6EDABD-CF72-8C41-A0F5-B50E9AA6AF4B}" type="slidenum">
              <a:rPr lang="en-US" smtClean="0"/>
              <a:t>‹#›</a:t>
            </a:fld>
            <a:endParaRPr lang="en-US"/>
          </a:p>
        </p:txBody>
      </p:sp>
    </p:spTree>
    <p:extLst>
      <p:ext uri="{BB962C8B-B14F-4D97-AF65-F5344CB8AC3E}">
        <p14:creationId xmlns:p14="http://schemas.microsoft.com/office/powerpoint/2010/main" val="1678725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97EB-7E66-6748-8B9C-32303B28A707}"/>
              </a:ext>
            </a:extLst>
          </p:cNvPr>
          <p:cNvSpPr>
            <a:spLocks noGrp="1"/>
          </p:cNvSpPr>
          <p:nvPr>
            <p:ph type="ctrTitle"/>
          </p:nvPr>
        </p:nvSpPr>
        <p:spPr>
          <a:xfrm>
            <a:off x="1260475" y="1238250"/>
            <a:ext cx="7558088" cy="2632075"/>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197655-9FAE-764E-A102-20D0447670C9}"/>
              </a:ext>
            </a:extLst>
          </p:cNvPr>
          <p:cNvSpPr>
            <a:spLocks noGrp="1"/>
          </p:cNvSpPr>
          <p:nvPr>
            <p:ph type="subTitle" idx="1"/>
          </p:nvPr>
        </p:nvSpPr>
        <p:spPr>
          <a:xfrm>
            <a:off x="1260475" y="3971925"/>
            <a:ext cx="7558088" cy="18256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43D68F-F6E4-FD40-8A9D-B864003AEB08}"/>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5" name="Footer Placeholder 4">
            <a:extLst>
              <a:ext uri="{FF2B5EF4-FFF2-40B4-BE49-F238E27FC236}">
                <a16:creationId xmlns:a16="http://schemas.microsoft.com/office/drawing/2014/main" id="{095A87BD-6C55-A24B-A53E-1635CAB367BC}"/>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8886A6-12AB-EE43-BA9F-3704FF405AC6}"/>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2541331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040F2-E2C4-EC42-B5A6-B4F0D3BEE2C8}"/>
              </a:ext>
            </a:extLst>
          </p:cNvPr>
          <p:cNvSpPr>
            <a:spLocks noGrp="1"/>
          </p:cNvSpPr>
          <p:nvPr>
            <p:ph type="title"/>
          </p:nvPr>
        </p:nvSpPr>
        <p:spPr>
          <a:xfrm>
            <a:off x="692150" y="403225"/>
            <a:ext cx="8693150" cy="1460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FCD4A1-7614-9246-8B23-B005C2E6C35E}"/>
              </a:ext>
            </a:extLst>
          </p:cNvPr>
          <p:cNvSpPr>
            <a:spLocks noGrp="1"/>
          </p:cNvSpPr>
          <p:nvPr>
            <p:ph idx="1"/>
          </p:nvPr>
        </p:nvSpPr>
        <p:spPr>
          <a:xfrm>
            <a:off x="692150" y="2012950"/>
            <a:ext cx="8693150" cy="479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28E2F-EDD7-C54A-9B51-5B8366AF876D}"/>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5" name="Footer Placeholder 4">
            <a:extLst>
              <a:ext uri="{FF2B5EF4-FFF2-40B4-BE49-F238E27FC236}">
                <a16:creationId xmlns:a16="http://schemas.microsoft.com/office/drawing/2014/main" id="{D0F77DDA-7994-3A44-8BA9-DE9BFE525906}"/>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A5AA50-67ED-894A-90A0-7706D1E3DF42}"/>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3544734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1DF3-6D99-3447-A7FE-C7ED677FD22A}"/>
              </a:ext>
            </a:extLst>
          </p:cNvPr>
          <p:cNvSpPr>
            <a:spLocks noGrp="1"/>
          </p:cNvSpPr>
          <p:nvPr>
            <p:ph type="title"/>
          </p:nvPr>
        </p:nvSpPr>
        <p:spPr>
          <a:xfrm>
            <a:off x="687388" y="1885950"/>
            <a:ext cx="8691562" cy="3144838"/>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3B6B76-0802-D542-AC12-675C07B93360}"/>
              </a:ext>
            </a:extLst>
          </p:cNvPr>
          <p:cNvSpPr>
            <a:spLocks noGrp="1"/>
          </p:cNvSpPr>
          <p:nvPr>
            <p:ph type="body" idx="1"/>
          </p:nvPr>
        </p:nvSpPr>
        <p:spPr>
          <a:xfrm>
            <a:off x="687388" y="5060950"/>
            <a:ext cx="8691562" cy="16541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B38373-E19B-F048-8DCF-EE0C44E4A69F}"/>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5" name="Footer Placeholder 4">
            <a:extLst>
              <a:ext uri="{FF2B5EF4-FFF2-40B4-BE49-F238E27FC236}">
                <a16:creationId xmlns:a16="http://schemas.microsoft.com/office/drawing/2014/main" id="{73FD979D-F9BF-CF43-A7D8-939E0DA7FA04}"/>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1331B1-895E-144C-99FE-8C61B45279DB}"/>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1902198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8D50-3A6F-5E4F-B4BB-FECBD77DDB0B}"/>
              </a:ext>
            </a:extLst>
          </p:cNvPr>
          <p:cNvSpPr>
            <a:spLocks noGrp="1"/>
          </p:cNvSpPr>
          <p:nvPr>
            <p:ph type="title"/>
          </p:nvPr>
        </p:nvSpPr>
        <p:spPr>
          <a:xfrm>
            <a:off x="692150" y="403225"/>
            <a:ext cx="8693150" cy="1460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B1CCED-3261-E64F-B1C3-D4D0DC9E67BF}"/>
              </a:ext>
            </a:extLst>
          </p:cNvPr>
          <p:cNvSpPr>
            <a:spLocks noGrp="1"/>
          </p:cNvSpPr>
          <p:nvPr>
            <p:ph sz="half" idx="1"/>
          </p:nvPr>
        </p:nvSpPr>
        <p:spPr>
          <a:xfrm>
            <a:off x="692150" y="2012950"/>
            <a:ext cx="4270375" cy="479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A8025-2A1C-A648-959B-E0D5C6CF1732}"/>
              </a:ext>
            </a:extLst>
          </p:cNvPr>
          <p:cNvSpPr>
            <a:spLocks noGrp="1"/>
          </p:cNvSpPr>
          <p:nvPr>
            <p:ph sz="half" idx="2"/>
          </p:nvPr>
        </p:nvSpPr>
        <p:spPr>
          <a:xfrm>
            <a:off x="5114925" y="2012950"/>
            <a:ext cx="4270375" cy="479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026AA-AACA-5947-95EB-D92CAE11E368}"/>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6" name="Footer Placeholder 5">
            <a:extLst>
              <a:ext uri="{FF2B5EF4-FFF2-40B4-BE49-F238E27FC236}">
                <a16:creationId xmlns:a16="http://schemas.microsoft.com/office/drawing/2014/main" id="{6BD7CDC7-3312-944D-A920-B942D403CD6C}"/>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D9A184-D8AC-464F-A926-2993BD23B45C}"/>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2840021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650B4-73C2-4B47-A74F-0E769EEF2DAA}"/>
              </a:ext>
            </a:extLst>
          </p:cNvPr>
          <p:cNvSpPr>
            <a:spLocks noGrp="1"/>
          </p:cNvSpPr>
          <p:nvPr>
            <p:ph type="title"/>
          </p:nvPr>
        </p:nvSpPr>
        <p:spPr>
          <a:xfrm>
            <a:off x="693738" y="403225"/>
            <a:ext cx="8691562" cy="1460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0B467A1-3E32-A748-9E4F-8B0FC4690690}"/>
              </a:ext>
            </a:extLst>
          </p:cNvPr>
          <p:cNvSpPr>
            <a:spLocks noGrp="1"/>
          </p:cNvSpPr>
          <p:nvPr>
            <p:ph type="body" idx="1"/>
          </p:nvPr>
        </p:nvSpPr>
        <p:spPr>
          <a:xfrm>
            <a:off x="693738" y="1854200"/>
            <a:ext cx="4264025" cy="9080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5024AC-4309-8341-AA49-47F272DF8F25}"/>
              </a:ext>
            </a:extLst>
          </p:cNvPr>
          <p:cNvSpPr>
            <a:spLocks noGrp="1"/>
          </p:cNvSpPr>
          <p:nvPr>
            <p:ph sz="half" idx="2"/>
          </p:nvPr>
        </p:nvSpPr>
        <p:spPr>
          <a:xfrm>
            <a:off x="693738" y="2762250"/>
            <a:ext cx="4264025" cy="406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44D643-831D-0B4E-BEB0-F7C8AD3E02C6}"/>
              </a:ext>
            </a:extLst>
          </p:cNvPr>
          <p:cNvSpPr>
            <a:spLocks noGrp="1"/>
          </p:cNvSpPr>
          <p:nvPr>
            <p:ph type="body" sz="quarter" idx="3"/>
          </p:nvPr>
        </p:nvSpPr>
        <p:spPr>
          <a:xfrm>
            <a:off x="5102225" y="1854200"/>
            <a:ext cx="4283075" cy="9080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F594C7-AD59-A244-8E47-73F027A82587}"/>
              </a:ext>
            </a:extLst>
          </p:cNvPr>
          <p:cNvSpPr>
            <a:spLocks noGrp="1"/>
          </p:cNvSpPr>
          <p:nvPr>
            <p:ph sz="quarter" idx="4"/>
          </p:nvPr>
        </p:nvSpPr>
        <p:spPr>
          <a:xfrm>
            <a:off x="5102225" y="2762250"/>
            <a:ext cx="4283075" cy="406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AF7AFE-31BA-DA4D-943E-5B0E9F45FAE3}"/>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8" name="Footer Placeholder 7">
            <a:extLst>
              <a:ext uri="{FF2B5EF4-FFF2-40B4-BE49-F238E27FC236}">
                <a16:creationId xmlns:a16="http://schemas.microsoft.com/office/drawing/2014/main" id="{598ADC43-8E71-894A-BCA3-D68F36EDB59F}"/>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E92F451-A20C-4640-A068-0A242491CFB7}"/>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1035059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5BC16-686F-A644-972A-25B84BEF7318}"/>
              </a:ext>
            </a:extLst>
          </p:cNvPr>
          <p:cNvSpPr>
            <a:spLocks noGrp="1"/>
          </p:cNvSpPr>
          <p:nvPr>
            <p:ph type="title"/>
          </p:nvPr>
        </p:nvSpPr>
        <p:spPr>
          <a:xfrm>
            <a:off x="692150" y="403225"/>
            <a:ext cx="8693150" cy="14605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BD0CBBC-F992-7640-A1A6-C8505E9D1A13}"/>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4" name="Footer Placeholder 3">
            <a:extLst>
              <a:ext uri="{FF2B5EF4-FFF2-40B4-BE49-F238E27FC236}">
                <a16:creationId xmlns:a16="http://schemas.microsoft.com/office/drawing/2014/main" id="{59F50CBB-925E-5043-A1EE-071D94385892}"/>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1F88FD-0D6D-BB4A-90DF-B4184C887865}"/>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3244403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B56FC-926B-4C42-818A-62EB71C7C4FD}"/>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3" name="Footer Placeholder 2">
            <a:extLst>
              <a:ext uri="{FF2B5EF4-FFF2-40B4-BE49-F238E27FC236}">
                <a16:creationId xmlns:a16="http://schemas.microsoft.com/office/drawing/2014/main" id="{F0D5A06F-5FCA-A341-A836-ED70F0493944}"/>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74BF7B2-CF32-874F-B910-FD026B7D15DC}"/>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3383750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1C69-E6E6-0540-9217-C6A8EA12F16B}"/>
              </a:ext>
            </a:extLst>
          </p:cNvPr>
          <p:cNvSpPr>
            <a:spLocks noGrp="1"/>
          </p:cNvSpPr>
          <p:nvPr>
            <p:ph type="title"/>
          </p:nvPr>
        </p:nvSpPr>
        <p:spPr>
          <a:xfrm>
            <a:off x="693738" y="504825"/>
            <a:ext cx="3251200" cy="1763713"/>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FEC8F0-A0BC-1A40-BC68-7B8F2DF050F3}"/>
              </a:ext>
            </a:extLst>
          </p:cNvPr>
          <p:cNvSpPr>
            <a:spLocks noGrp="1"/>
          </p:cNvSpPr>
          <p:nvPr>
            <p:ph idx="1"/>
          </p:nvPr>
        </p:nvSpPr>
        <p:spPr>
          <a:xfrm>
            <a:off x="4284663" y="1089025"/>
            <a:ext cx="5100637" cy="53736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30D06E-12B4-EC4E-A39E-936BCBBBD957}"/>
              </a:ext>
            </a:extLst>
          </p:cNvPr>
          <p:cNvSpPr>
            <a:spLocks noGrp="1"/>
          </p:cNvSpPr>
          <p:nvPr>
            <p:ph type="body" sz="half" idx="2"/>
          </p:nvPr>
        </p:nvSpPr>
        <p:spPr>
          <a:xfrm>
            <a:off x="693738" y="2268538"/>
            <a:ext cx="3251200" cy="42037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EE724-125C-9F42-B820-5716546B9D71}"/>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6" name="Footer Placeholder 5">
            <a:extLst>
              <a:ext uri="{FF2B5EF4-FFF2-40B4-BE49-F238E27FC236}">
                <a16:creationId xmlns:a16="http://schemas.microsoft.com/office/drawing/2014/main" id="{007F73D8-580F-D749-832E-B7FC0B4BD8A8}"/>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E703B1-DAB8-8047-9BB1-F429E2243D87}"/>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2104036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4A46-157E-E148-B4FB-108CCBAB1593}"/>
              </a:ext>
            </a:extLst>
          </p:cNvPr>
          <p:cNvSpPr>
            <a:spLocks noGrp="1"/>
          </p:cNvSpPr>
          <p:nvPr>
            <p:ph type="title"/>
          </p:nvPr>
        </p:nvSpPr>
        <p:spPr>
          <a:xfrm>
            <a:off x="693738" y="504825"/>
            <a:ext cx="3251200" cy="1763713"/>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6F0497-2672-6D44-B519-A736FB0150D4}"/>
              </a:ext>
            </a:extLst>
          </p:cNvPr>
          <p:cNvSpPr>
            <a:spLocks noGrp="1"/>
          </p:cNvSpPr>
          <p:nvPr>
            <p:ph type="pic" idx="1"/>
          </p:nvPr>
        </p:nvSpPr>
        <p:spPr>
          <a:xfrm>
            <a:off x="4284663" y="1089025"/>
            <a:ext cx="5100637" cy="53736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D7AA82-E797-D941-ADFF-3428374AD5FC}"/>
              </a:ext>
            </a:extLst>
          </p:cNvPr>
          <p:cNvSpPr>
            <a:spLocks noGrp="1"/>
          </p:cNvSpPr>
          <p:nvPr>
            <p:ph type="body" sz="half" idx="2"/>
          </p:nvPr>
        </p:nvSpPr>
        <p:spPr>
          <a:xfrm>
            <a:off x="693738" y="2268538"/>
            <a:ext cx="3251200" cy="42037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8BCBA-1284-6C4E-91D6-6687994296A9}"/>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6" name="Footer Placeholder 5">
            <a:extLst>
              <a:ext uri="{FF2B5EF4-FFF2-40B4-BE49-F238E27FC236}">
                <a16:creationId xmlns:a16="http://schemas.microsoft.com/office/drawing/2014/main" id="{3AB13004-FFAA-124E-9601-03EB285716BF}"/>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A6227B-96EF-CB4D-A332-5D768A502E92}"/>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154307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13" name="PlaceHolder 2"/>
          <p:cNvSpPr>
            <a:spLocks noGrp="1"/>
          </p:cNvSpPr>
          <p:nvPr>
            <p:ph type="body"/>
          </p:nvPr>
        </p:nvSpPr>
        <p:spPr>
          <a:xfrm>
            <a:off x="503640" y="1769400"/>
            <a:ext cx="4425480" cy="4385880"/>
          </a:xfrm>
          <a:prstGeom prst="rect">
            <a:avLst/>
          </a:prstGeom>
        </p:spPr>
        <p:txBody>
          <a:bodyPr lIns="0" tIns="0" rIns="0" bIns="0">
            <a:normAutofit/>
          </a:bodyPr>
          <a:lstStyle/>
          <a:p>
            <a:endParaRPr lang="en-US" sz="3200" b="0" strike="noStrike" spc="-1">
              <a:latin typeface="Arial"/>
            </a:endParaRPr>
          </a:p>
        </p:txBody>
      </p:sp>
      <p:sp>
        <p:nvSpPr>
          <p:cNvPr id="14" name="PlaceHolder 3"/>
          <p:cNvSpPr>
            <a:spLocks noGrp="1"/>
          </p:cNvSpPr>
          <p:nvPr>
            <p:ph type="body"/>
          </p:nvPr>
        </p:nvSpPr>
        <p:spPr>
          <a:xfrm>
            <a:off x="5150880" y="1769400"/>
            <a:ext cx="4425480" cy="4385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B5AA0-B1A1-9149-AF3F-3B25B70C624E}"/>
              </a:ext>
            </a:extLst>
          </p:cNvPr>
          <p:cNvSpPr>
            <a:spLocks noGrp="1"/>
          </p:cNvSpPr>
          <p:nvPr>
            <p:ph type="title"/>
          </p:nvPr>
        </p:nvSpPr>
        <p:spPr>
          <a:xfrm>
            <a:off x="692150" y="403225"/>
            <a:ext cx="8693150" cy="146050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83F6B1-DAB7-8D40-9ECF-5D3DFF28006A}"/>
              </a:ext>
            </a:extLst>
          </p:cNvPr>
          <p:cNvSpPr>
            <a:spLocks noGrp="1"/>
          </p:cNvSpPr>
          <p:nvPr>
            <p:ph type="body" orient="vert" idx="1"/>
          </p:nvPr>
        </p:nvSpPr>
        <p:spPr>
          <a:xfrm>
            <a:off x="692150" y="2012950"/>
            <a:ext cx="8693150" cy="479901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D532E-7DB7-BA41-8A3A-97C33892DFF5}"/>
              </a:ext>
            </a:extLst>
          </p:cNvPr>
          <p:cNvSpPr>
            <a:spLocks noGrp="1"/>
          </p:cNvSpPr>
          <p:nvPr>
            <p:ph type="dt" sz="half" idx="10"/>
          </p:nvPr>
        </p:nvSpPr>
        <p:spPr>
          <a:xfrm>
            <a:off x="692150" y="7010400"/>
            <a:ext cx="2268538" cy="401638"/>
          </a:xfrm>
          <a:prstGeom prst="rect">
            <a:avLst/>
          </a:prstGeom>
        </p:spPr>
        <p:txBody>
          <a:bodyPr/>
          <a:lstStyle/>
          <a:p>
            <a:fld id="{FCA394EF-0056-CC4A-B6F9-1912911E90A7}" type="datetimeFigureOut">
              <a:rPr lang="en-US" smtClean="0"/>
              <a:t>2/2/21</a:t>
            </a:fld>
            <a:endParaRPr lang="en-US"/>
          </a:p>
        </p:txBody>
      </p:sp>
      <p:sp>
        <p:nvSpPr>
          <p:cNvPr id="5" name="Footer Placeholder 4">
            <a:extLst>
              <a:ext uri="{FF2B5EF4-FFF2-40B4-BE49-F238E27FC236}">
                <a16:creationId xmlns:a16="http://schemas.microsoft.com/office/drawing/2014/main" id="{B7C3327F-4C38-5146-8C49-4B34EE7F0BA2}"/>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264195-8B92-F947-8F41-0D5399F32F5B}"/>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3445551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DB891A-9E9C-564E-B215-499A3ABDD28A}"/>
              </a:ext>
            </a:extLst>
          </p:cNvPr>
          <p:cNvSpPr>
            <a:spLocks noGrp="1"/>
          </p:cNvSpPr>
          <p:nvPr>
            <p:ph type="title" orient="vert"/>
          </p:nvPr>
        </p:nvSpPr>
        <p:spPr>
          <a:xfrm>
            <a:off x="7212013" y="403225"/>
            <a:ext cx="2173287" cy="64087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175927-5DC4-3543-B3B5-7904C28516ED}"/>
              </a:ext>
            </a:extLst>
          </p:cNvPr>
          <p:cNvSpPr>
            <a:spLocks noGrp="1"/>
          </p:cNvSpPr>
          <p:nvPr>
            <p:ph type="body" orient="vert" idx="1"/>
          </p:nvPr>
        </p:nvSpPr>
        <p:spPr>
          <a:xfrm>
            <a:off x="692150" y="403225"/>
            <a:ext cx="6367463" cy="64087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F3A33D9-5278-5049-8EEA-DA1FE6E299B3}"/>
              </a:ext>
            </a:extLst>
          </p:cNvPr>
          <p:cNvSpPr>
            <a:spLocks noGrp="1"/>
          </p:cNvSpPr>
          <p:nvPr>
            <p:ph type="ftr" sz="quarter" idx="11"/>
          </p:nvPr>
        </p:nvSpPr>
        <p:spPr>
          <a:xfrm>
            <a:off x="3338513" y="7010400"/>
            <a:ext cx="3400425" cy="40163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0F30EE-C99F-0A4B-9F9D-CE1E808D9A85}"/>
              </a:ext>
            </a:extLst>
          </p:cNvPr>
          <p:cNvSpPr>
            <a:spLocks noGrp="1"/>
          </p:cNvSpPr>
          <p:nvPr>
            <p:ph type="sldNum" sz="quarter" idx="12"/>
          </p:nvPr>
        </p:nvSpPr>
        <p:spPr>
          <a:xfrm>
            <a:off x="7116763" y="7010400"/>
            <a:ext cx="2268537" cy="401638"/>
          </a:xfrm>
          <a:prstGeom prst="rect">
            <a:avLst/>
          </a:prstGeom>
        </p:spPr>
        <p:txBody>
          <a:bodyPr/>
          <a:lstStyle/>
          <a:p>
            <a:fld id="{DCA61A77-6BDF-7548-B876-4B9C81556598}" type="slidenum">
              <a:rPr lang="en-US" smtClean="0"/>
              <a:t>‹#›</a:t>
            </a:fld>
            <a:endParaRPr lang="en-US"/>
          </a:p>
        </p:txBody>
      </p:sp>
    </p:spTree>
    <p:extLst>
      <p:ext uri="{BB962C8B-B14F-4D97-AF65-F5344CB8AC3E}">
        <p14:creationId xmlns:p14="http://schemas.microsoft.com/office/powerpoint/2010/main" val="2290750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503640" y="301680"/>
            <a:ext cx="9069120" cy="585360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18" name="PlaceHolder 2"/>
          <p:cNvSpPr>
            <a:spLocks noGrp="1"/>
          </p:cNvSpPr>
          <p:nvPr>
            <p:ph type="body"/>
          </p:nvPr>
        </p:nvSpPr>
        <p:spPr>
          <a:xfrm>
            <a:off x="503640" y="1769400"/>
            <a:ext cx="4425480" cy="209196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5150880" y="1769400"/>
            <a:ext cx="4425480" cy="438588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503640" y="4060440"/>
            <a:ext cx="442548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22" name="PlaceHolder 2"/>
          <p:cNvSpPr>
            <a:spLocks noGrp="1"/>
          </p:cNvSpPr>
          <p:nvPr>
            <p:ph type="body"/>
          </p:nvPr>
        </p:nvSpPr>
        <p:spPr>
          <a:xfrm>
            <a:off x="503640" y="1769400"/>
            <a:ext cx="4425480" cy="438588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5150880" y="1769400"/>
            <a:ext cx="4425480" cy="209196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5150880" y="4060440"/>
            <a:ext cx="442548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26" name="PlaceHolder 2"/>
          <p:cNvSpPr>
            <a:spLocks noGrp="1"/>
          </p:cNvSpPr>
          <p:nvPr>
            <p:ph type="body"/>
          </p:nvPr>
        </p:nvSpPr>
        <p:spPr>
          <a:xfrm>
            <a:off x="503640" y="1769400"/>
            <a:ext cx="4425480" cy="209196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5150880" y="1769400"/>
            <a:ext cx="4425480" cy="2091960"/>
          </a:xfrm>
          <a:prstGeom prst="rect">
            <a:avLst/>
          </a:prstGeom>
        </p:spPr>
        <p:txBody>
          <a:bodyPr lIns="0" tIns="0" rIns="0" bIns="0">
            <a:normAutofit/>
          </a:bodyPr>
          <a:lstStyle/>
          <a:p>
            <a:endParaRPr lang="en-US" sz="3200" b="0" strike="noStrike" spc="-1">
              <a:latin typeface="Arial"/>
            </a:endParaRPr>
          </a:p>
        </p:txBody>
      </p:sp>
      <p:sp>
        <p:nvSpPr>
          <p:cNvPr id="28" name="PlaceHolder 4"/>
          <p:cNvSpPr>
            <a:spLocks noGrp="1"/>
          </p:cNvSpPr>
          <p:nvPr>
            <p:ph type="body"/>
          </p:nvPr>
        </p:nvSpPr>
        <p:spPr>
          <a:xfrm>
            <a:off x="503640" y="4060440"/>
            <a:ext cx="906912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CustomShape 1"/>
          <p:cNvSpPr/>
          <p:nvPr/>
        </p:nvSpPr>
        <p:spPr>
          <a:xfrm>
            <a:off x="8458200" y="529200"/>
            <a:ext cx="1827360" cy="22716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2" name="Picture 6"/>
          <p:cNvPicPr/>
          <p:nvPr/>
        </p:nvPicPr>
        <p:blipFill>
          <a:blip r:embed="rId20"/>
          <a:stretch/>
        </p:blipFill>
        <p:spPr>
          <a:xfrm>
            <a:off x="8056440" y="7122600"/>
            <a:ext cx="1327320" cy="428760"/>
          </a:xfrm>
          <a:prstGeom prst="rect">
            <a:avLst/>
          </a:prstGeom>
          <a:ln>
            <a:noFill/>
          </a:ln>
        </p:spPr>
      </p:pic>
      <p:sp>
        <p:nvSpPr>
          <p:cNvPr id="3" name="Line 3"/>
          <p:cNvSpPr/>
          <p:nvPr/>
        </p:nvSpPr>
        <p:spPr>
          <a:xfrm>
            <a:off x="18360" y="685800"/>
            <a:ext cx="10058400" cy="360"/>
          </a:xfrm>
          <a:prstGeom prst="line">
            <a:avLst/>
          </a:prstGeom>
          <a:ln w="57240">
            <a:solidFill>
              <a:srgbClr val="0000CC"/>
            </a:solidFill>
            <a:miter/>
          </a:ln>
        </p:spPr>
        <p:style>
          <a:lnRef idx="0">
            <a:scrgbClr r="0" g="0" b="0"/>
          </a:lnRef>
          <a:fillRef idx="0">
            <a:scrgbClr r="0" g="0" b="0"/>
          </a:fillRef>
          <a:effectRef idx="0">
            <a:scrgbClr r="0" g="0" b="0"/>
          </a:effectRef>
          <a:fontRef idx="minor"/>
        </p:style>
      </p:sp>
      <p:sp>
        <p:nvSpPr>
          <p:cNvPr id="4" name="CustomShape 4"/>
          <p:cNvSpPr/>
          <p:nvPr/>
        </p:nvSpPr>
        <p:spPr>
          <a:xfrm>
            <a:off x="8600760" y="7208280"/>
            <a:ext cx="1188000" cy="42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11F1C941-8105-4910-9550-F1D1F698FF19}" type="slidenum">
              <a:rPr lang="en-US" sz="1400" b="0" strike="noStrike" spc="-1">
                <a:solidFill>
                  <a:srgbClr val="000000"/>
                </a:solidFill>
                <a:latin typeface="ARiel"/>
                <a:ea typeface="DejaVu Sans"/>
              </a:rPr>
              <a:t>‹#›</a:t>
            </a:fld>
            <a:endParaRPr lang="en-US" sz="1400" b="0" strike="noStrike" spc="-1">
              <a:latin typeface="Arial"/>
            </a:endParaRPr>
          </a:p>
        </p:txBody>
      </p:sp>
      <p:pic>
        <p:nvPicPr>
          <p:cNvPr id="5" name="Picture 4"/>
          <p:cNvPicPr/>
          <p:nvPr/>
        </p:nvPicPr>
        <p:blipFill>
          <a:blip r:embed="rId21"/>
          <a:stretch/>
        </p:blipFill>
        <p:spPr>
          <a:xfrm>
            <a:off x="7076880" y="7168680"/>
            <a:ext cx="822600" cy="352800"/>
          </a:xfrm>
          <a:prstGeom prst="rect">
            <a:avLst/>
          </a:prstGeom>
          <a:ln>
            <a:noFill/>
          </a:ln>
        </p:spPr>
      </p:pic>
      <p:sp>
        <p:nvSpPr>
          <p:cNvPr id="6" name="PlaceHolder 5"/>
          <p:cNvSpPr>
            <a:spLocks noGrp="1"/>
          </p:cNvSpPr>
          <p:nvPr>
            <p:ph type="title"/>
          </p:nvPr>
        </p:nvSpPr>
        <p:spPr>
          <a:xfrm>
            <a:off x="503640" y="301680"/>
            <a:ext cx="9069120" cy="1262520"/>
          </a:xfrm>
          <a:prstGeom prst="rect">
            <a:avLst/>
          </a:prstGeom>
        </p:spPr>
        <p:txBody>
          <a:bodyPr lIns="0" tIns="0" rIns="0" bIns="0" anchor="ctr"/>
          <a:lstStyle/>
          <a:p>
            <a:pPr algn="ctr"/>
            <a:r>
              <a:rPr lang="en-US" sz="4400" b="0" strike="noStrike" spc="-1">
                <a:latin typeface="Arial"/>
              </a:rPr>
              <a:t>Click to edit the title text format</a:t>
            </a:r>
          </a:p>
        </p:txBody>
      </p:sp>
      <p:sp>
        <p:nvSpPr>
          <p:cNvPr id="7" name="PlaceHolder 6"/>
          <p:cNvSpPr>
            <a:spLocks noGrp="1"/>
          </p:cNvSpPr>
          <p:nvPr>
            <p:ph type="body"/>
          </p:nvPr>
        </p:nvSpPr>
        <p:spPr>
          <a:xfrm>
            <a:off x="503640" y="1769400"/>
            <a:ext cx="9069120" cy="43858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6" r:id="rId13"/>
    <p:sldLayoutId id="2147483687" r:id="rId14"/>
    <p:sldLayoutId id="2147483688" r:id="rId15"/>
    <p:sldLayoutId id="2147483689" r:id="rId16"/>
    <p:sldLayoutId id="2147483692" r:id="rId17"/>
    <p:sldLayoutId id="214748369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230AE6-C0DA-5149-ACF4-E1177E293D70}"/>
              </a:ext>
            </a:extLst>
          </p:cNvPr>
          <p:cNvSpPr>
            <a:spLocks noGrp="1"/>
          </p:cNvSpPr>
          <p:nvPr>
            <p:ph type="title"/>
          </p:nvPr>
        </p:nvSpPr>
        <p:spPr>
          <a:xfrm>
            <a:off x="692150" y="403225"/>
            <a:ext cx="8693150" cy="1460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213EB8-AE34-B543-AA7E-F7A7154FE9AA}"/>
              </a:ext>
            </a:extLst>
          </p:cNvPr>
          <p:cNvSpPr>
            <a:spLocks noGrp="1"/>
          </p:cNvSpPr>
          <p:nvPr>
            <p:ph type="body" idx="1"/>
          </p:nvPr>
        </p:nvSpPr>
        <p:spPr>
          <a:xfrm>
            <a:off x="692150" y="2012950"/>
            <a:ext cx="8693150" cy="4799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A9A6C-8C01-4242-BA7C-6D5D43170846}"/>
              </a:ext>
            </a:extLst>
          </p:cNvPr>
          <p:cNvSpPr>
            <a:spLocks noGrp="1"/>
          </p:cNvSpPr>
          <p:nvPr>
            <p:ph type="dt" sz="half" idx="2"/>
          </p:nvPr>
        </p:nvSpPr>
        <p:spPr>
          <a:xfrm>
            <a:off x="692150" y="7010400"/>
            <a:ext cx="2268538"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DC67FFBF-7EE5-2945-9792-8968003DDC73}" type="datetimeFigureOut">
              <a:rPr lang="en-US" smtClean="0"/>
              <a:t>2/2/21</a:t>
            </a:fld>
            <a:endParaRPr lang="en-US"/>
          </a:p>
        </p:txBody>
      </p:sp>
      <p:sp>
        <p:nvSpPr>
          <p:cNvPr id="5" name="Footer Placeholder 4">
            <a:extLst>
              <a:ext uri="{FF2B5EF4-FFF2-40B4-BE49-F238E27FC236}">
                <a16:creationId xmlns:a16="http://schemas.microsoft.com/office/drawing/2014/main" id="{431EC0C6-1DF5-8E4E-BC0D-C16D41D193F3}"/>
              </a:ext>
            </a:extLst>
          </p:cNvPr>
          <p:cNvSpPr>
            <a:spLocks noGrp="1"/>
          </p:cNvSpPr>
          <p:nvPr>
            <p:ph type="ftr" sz="quarter" idx="3"/>
          </p:nvPr>
        </p:nvSpPr>
        <p:spPr>
          <a:xfrm>
            <a:off x="3338513" y="7010400"/>
            <a:ext cx="3400425"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C170FF-9478-6E42-8CB7-98A345AC14A6}"/>
              </a:ext>
            </a:extLst>
          </p:cNvPr>
          <p:cNvSpPr>
            <a:spLocks noGrp="1"/>
          </p:cNvSpPr>
          <p:nvPr>
            <p:ph type="sldNum" sz="quarter" idx="4"/>
          </p:nvPr>
        </p:nvSpPr>
        <p:spPr>
          <a:xfrm>
            <a:off x="7116763" y="7010400"/>
            <a:ext cx="2268537"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1D6EDABD-CF72-8C41-A0F5-B50E9AA6AF4B}" type="slidenum">
              <a:rPr lang="en-US" smtClean="0"/>
              <a:t>‹#›</a:t>
            </a:fld>
            <a:endParaRPr lang="en-US"/>
          </a:p>
        </p:txBody>
      </p:sp>
    </p:spTree>
    <p:extLst>
      <p:ext uri="{BB962C8B-B14F-4D97-AF65-F5344CB8AC3E}">
        <p14:creationId xmlns:p14="http://schemas.microsoft.com/office/powerpoint/2010/main" val="20145560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204D7D4-1877-F54B-98CB-010B85786F83}"/>
              </a:ext>
            </a:extLst>
          </p:cNvPr>
          <p:cNvSpPr>
            <a:spLocks noGrp="1"/>
          </p:cNvSpPr>
          <p:nvPr>
            <p:ph type="dt" sz="half" idx="2"/>
          </p:nvPr>
        </p:nvSpPr>
        <p:spPr>
          <a:xfrm>
            <a:off x="692150" y="7010400"/>
            <a:ext cx="2268538"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05235E17-E2F7-5C4A-943B-9E015CD9140D}" type="datetimeFigureOut">
              <a:rPr lang="en-US" smtClean="0"/>
              <a:t>2/2/21</a:t>
            </a:fld>
            <a:endParaRPr lang="en-US"/>
          </a:p>
        </p:txBody>
      </p:sp>
      <p:sp>
        <p:nvSpPr>
          <p:cNvPr id="8" name="Slide Number Placeholder 7">
            <a:extLst>
              <a:ext uri="{FF2B5EF4-FFF2-40B4-BE49-F238E27FC236}">
                <a16:creationId xmlns:a16="http://schemas.microsoft.com/office/drawing/2014/main" id="{178A42CA-6AA1-4E45-AEC7-FBF75E927137}"/>
              </a:ext>
            </a:extLst>
          </p:cNvPr>
          <p:cNvSpPr>
            <a:spLocks noGrp="1"/>
          </p:cNvSpPr>
          <p:nvPr>
            <p:ph type="sldNum" sz="quarter" idx="4"/>
          </p:nvPr>
        </p:nvSpPr>
        <p:spPr>
          <a:xfrm>
            <a:off x="7116763" y="7010400"/>
            <a:ext cx="2268537"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F0FC2BD0-D928-5246-A9FF-8E0D1AE95382}" type="slidenum">
              <a:rPr lang="en-US" smtClean="0"/>
              <a:t>‹#›</a:t>
            </a:fld>
            <a:endParaRPr lang="en-US"/>
          </a:p>
        </p:txBody>
      </p:sp>
      <p:sp>
        <p:nvSpPr>
          <p:cNvPr id="9" name="Text Placeholder 8">
            <a:extLst>
              <a:ext uri="{FF2B5EF4-FFF2-40B4-BE49-F238E27FC236}">
                <a16:creationId xmlns:a16="http://schemas.microsoft.com/office/drawing/2014/main" id="{D5CD349A-5BF7-DB4F-863C-15AB6EA338C6}"/>
              </a:ext>
            </a:extLst>
          </p:cNvPr>
          <p:cNvSpPr>
            <a:spLocks noGrp="1"/>
          </p:cNvSpPr>
          <p:nvPr>
            <p:ph type="body" idx="1"/>
          </p:nvPr>
        </p:nvSpPr>
        <p:spPr>
          <a:xfrm>
            <a:off x="692150" y="2012950"/>
            <a:ext cx="8693150" cy="4799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658285B5-01E8-3E4E-BD9C-000D7BC66E1E}"/>
              </a:ext>
            </a:extLst>
          </p:cNvPr>
          <p:cNvSpPr>
            <a:spLocks noGrp="1"/>
          </p:cNvSpPr>
          <p:nvPr>
            <p:ph type="ftr" sz="quarter" idx="3"/>
          </p:nvPr>
        </p:nvSpPr>
        <p:spPr>
          <a:xfrm>
            <a:off x="3338513" y="7010400"/>
            <a:ext cx="3400425"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1" name="Title Placeholder 10">
            <a:extLst>
              <a:ext uri="{FF2B5EF4-FFF2-40B4-BE49-F238E27FC236}">
                <a16:creationId xmlns:a16="http://schemas.microsoft.com/office/drawing/2014/main" id="{2E16B5BA-6B55-0740-A6D0-2B7DDBBE3FEE}"/>
              </a:ext>
            </a:extLst>
          </p:cNvPr>
          <p:cNvSpPr>
            <a:spLocks noGrp="1"/>
          </p:cNvSpPr>
          <p:nvPr>
            <p:ph type="title"/>
          </p:nvPr>
        </p:nvSpPr>
        <p:spPr>
          <a:xfrm>
            <a:off x="692150" y="403225"/>
            <a:ext cx="8693150" cy="14605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04072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5.xml"/><Relationship Id="rId4" Type="http://schemas.openxmlformats.org/officeDocument/2006/relationships/image" Target="../media/image33.tiff"/></Relationships>
</file>

<file path=ppt/slides/_rels/slide17.xml.rels><?xml version="1.0" encoding="UTF-8" standalone="yes"?>
<Relationships xmlns="http://schemas.openxmlformats.org/package/2006/relationships"><Relationship Id="rId8" Type="http://schemas.openxmlformats.org/officeDocument/2006/relationships/image" Target="../media/image37.emf"/><Relationship Id="rId7" Type="http://schemas.openxmlformats.org/officeDocument/2006/relationships/image" Target="../media/image36.emf"/><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5.emf"/><Relationship Id="rId5" Type="http://schemas.openxmlformats.org/officeDocument/2006/relationships/image" Target="../media/image33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187496" y="16955"/>
            <a:ext cx="9889954" cy="5553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spc="-1" dirty="0">
                <a:solidFill>
                  <a:srgbClr val="000000"/>
                </a:solidFill>
                <a:latin typeface="+mj-lt"/>
              </a:rPr>
              <a:t>Overview of </a:t>
            </a:r>
            <a:r>
              <a:rPr lang="en-US" sz="4000" spc="-1" dirty="0" err="1">
                <a:solidFill>
                  <a:srgbClr val="000000"/>
                </a:solidFill>
                <a:latin typeface="+mj-lt"/>
              </a:rPr>
              <a:t>SoLID</a:t>
            </a:r>
            <a:endParaRPr lang="en-US" sz="4000" strike="noStrike" spc="-1" dirty="0">
              <a:latin typeface="+mj-lt"/>
            </a:endParaRPr>
          </a:p>
        </p:txBody>
      </p:sp>
      <p:sp>
        <p:nvSpPr>
          <p:cNvPr id="45" name="CustomShape 2"/>
          <p:cNvSpPr/>
          <p:nvPr/>
        </p:nvSpPr>
        <p:spPr>
          <a:xfrm>
            <a:off x="1206600" y="4542320"/>
            <a:ext cx="2133500" cy="7789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2000" spc="-1" dirty="0">
                <a:latin typeface="ARial"/>
              </a:rPr>
              <a:t>Jian-ping Chen</a:t>
            </a:r>
          </a:p>
          <a:p>
            <a:pPr>
              <a:lnSpc>
                <a:spcPct val="100000"/>
              </a:lnSpc>
            </a:pPr>
            <a:r>
              <a:rPr lang="en-US" sz="2000" b="0" strike="noStrike" spc="-1" dirty="0">
                <a:latin typeface="ARial"/>
              </a:rPr>
              <a:t>Jefferson Lab</a:t>
            </a:r>
            <a:endParaRPr lang="en-US" sz="2000" b="0" strike="noStrike" spc="-1" dirty="0">
              <a:latin typeface="Arial"/>
            </a:endParaRPr>
          </a:p>
        </p:txBody>
      </p:sp>
      <p:pic>
        <p:nvPicPr>
          <p:cNvPr id="46" name="Picture 45"/>
          <p:cNvPicPr/>
          <p:nvPr/>
        </p:nvPicPr>
        <p:blipFill>
          <a:blip r:embed="rId3"/>
          <a:stretch/>
        </p:blipFill>
        <p:spPr>
          <a:xfrm>
            <a:off x="187496" y="1017230"/>
            <a:ext cx="6840000" cy="3190680"/>
          </a:xfrm>
          <a:prstGeom prst="rect">
            <a:avLst/>
          </a:prstGeom>
          <a:ln>
            <a:noFill/>
          </a:ln>
        </p:spPr>
      </p:pic>
      <p:sp>
        <p:nvSpPr>
          <p:cNvPr id="48" name="CustomShape 4"/>
          <p:cNvSpPr/>
          <p:nvPr/>
        </p:nvSpPr>
        <p:spPr>
          <a:xfrm>
            <a:off x="5772020" y="2675460"/>
            <a:ext cx="4305430" cy="8343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spc="-1" dirty="0">
                <a:solidFill>
                  <a:srgbClr val="000000"/>
                </a:solidFill>
                <a:latin typeface="ARial"/>
                <a:ea typeface="ＭＳ Ｐゴシック"/>
              </a:rPr>
              <a:t>Director’s Review of </a:t>
            </a:r>
            <a:r>
              <a:rPr lang="en-US" sz="2000" spc="-1" dirty="0" err="1">
                <a:solidFill>
                  <a:srgbClr val="000000"/>
                </a:solidFill>
                <a:latin typeface="ARial"/>
                <a:ea typeface="ＭＳ Ｐゴシック"/>
              </a:rPr>
              <a:t>SoLID</a:t>
            </a:r>
            <a:r>
              <a:rPr lang="en-US" sz="2000" spc="-1" dirty="0">
                <a:solidFill>
                  <a:srgbClr val="000000"/>
                </a:solidFill>
                <a:latin typeface="ARial"/>
                <a:ea typeface="ＭＳ Ｐゴシック"/>
              </a:rPr>
              <a:t> </a:t>
            </a:r>
          </a:p>
          <a:p>
            <a:pPr algn="ctr"/>
            <a:r>
              <a:rPr lang="en-US" sz="2000" spc="-1" dirty="0" err="1">
                <a:solidFill>
                  <a:srgbClr val="000000"/>
                </a:solidFill>
                <a:latin typeface="ARial"/>
                <a:ea typeface="ＭＳ Ｐゴシック"/>
              </a:rPr>
              <a:t>Febuary</a:t>
            </a:r>
            <a:r>
              <a:rPr lang="en-US" sz="2000" spc="-1" dirty="0">
                <a:solidFill>
                  <a:srgbClr val="000000"/>
                </a:solidFill>
                <a:latin typeface="ARial"/>
                <a:ea typeface="ＭＳ Ｐゴシック"/>
              </a:rPr>
              <a:t> 9-10</a:t>
            </a:r>
            <a:r>
              <a:rPr lang="en-US" sz="2000" b="0" strike="noStrike" spc="-1" dirty="0">
                <a:solidFill>
                  <a:srgbClr val="000000"/>
                </a:solidFill>
                <a:latin typeface="ARial"/>
                <a:ea typeface="ＭＳ Ｐゴシック"/>
              </a:rPr>
              <a:t>, 2020</a:t>
            </a:r>
            <a:endParaRPr lang="en-US" sz="2000" b="0" strike="noStrike" spc="-1" dirty="0">
              <a:latin typeface="Arial"/>
            </a:endParaRPr>
          </a:p>
          <a:p>
            <a:pPr algn="ctr">
              <a:lnSpc>
                <a:spcPct val="100000"/>
              </a:lnSpc>
            </a:pPr>
            <a:endParaRPr lang="en-US" sz="1600" b="0" strike="noStrike" spc="-1" dirty="0">
              <a:latin typeface="Arial"/>
            </a:endParaRPr>
          </a:p>
          <a:p>
            <a:pPr algn="ctr">
              <a:lnSpc>
                <a:spcPct val="100000"/>
              </a:lnSpc>
            </a:pPr>
            <a:endParaRPr lang="en-US" sz="1600" b="0" strike="noStrike" spc="-1" dirty="0">
              <a:latin typeface="Arial"/>
            </a:endParaRPr>
          </a:p>
          <a:p>
            <a:pPr>
              <a:lnSpc>
                <a:spcPct val="100000"/>
              </a:lnSpc>
            </a:pPr>
            <a:endParaRPr lang="en-US" sz="1600" b="0" strike="noStrike" spc="-1" dirty="0">
              <a:latin typeface="Arial"/>
            </a:endParaRPr>
          </a:p>
        </p:txBody>
      </p:sp>
      <p:pic>
        <p:nvPicPr>
          <p:cNvPr id="51" name="Picture 50"/>
          <p:cNvPicPr/>
          <p:nvPr/>
        </p:nvPicPr>
        <p:blipFill>
          <a:blip r:embed="rId4"/>
          <a:stretch/>
        </p:blipFill>
        <p:spPr>
          <a:xfrm>
            <a:off x="6810260" y="4041720"/>
            <a:ext cx="2305440" cy="1115280"/>
          </a:xfrm>
          <a:prstGeom prst="rect">
            <a:avLst/>
          </a:prstGeom>
          <a:ln>
            <a:noFill/>
          </a:ln>
        </p:spPr>
      </p:pic>
      <p:sp>
        <p:nvSpPr>
          <p:cNvPr id="4" name="Rectangle 3">
            <a:extLst>
              <a:ext uri="{FF2B5EF4-FFF2-40B4-BE49-F238E27FC236}">
                <a16:creationId xmlns:a16="http://schemas.microsoft.com/office/drawing/2014/main" id="{D6E7282F-2838-434C-AB5A-2A952BD8054F}"/>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B2D9C4-86F9-A04F-97D4-9DD4422F426B}"/>
              </a:ext>
            </a:extLst>
          </p:cNvPr>
          <p:cNvSpPr/>
          <p:nvPr/>
        </p:nvSpPr>
        <p:spPr>
          <a:xfrm>
            <a:off x="757900" y="5532270"/>
            <a:ext cx="8877495" cy="1107996"/>
          </a:xfrm>
          <a:prstGeom prst="rect">
            <a:avLst/>
          </a:prstGeom>
        </p:spPr>
        <p:txBody>
          <a:bodyPr wrap="none">
            <a:spAutoFit/>
          </a:bodyPr>
          <a:lstStyle/>
          <a:p>
            <a:pPr>
              <a:lnSpc>
                <a:spcPct val="100000"/>
              </a:lnSpc>
            </a:pPr>
            <a:r>
              <a:rPr lang="en-US" spc="-1" dirty="0">
                <a:latin typeface="ARial"/>
              </a:rPr>
              <a:t>Acknowledgement: Thanks to many of my </a:t>
            </a:r>
            <a:r>
              <a:rPr lang="en-US" spc="-1" dirty="0" err="1">
                <a:latin typeface="ARial"/>
              </a:rPr>
              <a:t>SoLID</a:t>
            </a:r>
            <a:r>
              <a:rPr lang="en-US" spc="-1" dirty="0">
                <a:latin typeface="ARial"/>
              </a:rPr>
              <a:t> collaborators for helping with slides:</a:t>
            </a:r>
          </a:p>
          <a:p>
            <a:pPr>
              <a:lnSpc>
                <a:spcPct val="100000"/>
              </a:lnSpc>
            </a:pPr>
            <a:r>
              <a:rPr lang="en-US" sz="1600" spc="-1" dirty="0">
                <a:solidFill>
                  <a:srgbClr val="0070C0"/>
                </a:solidFill>
                <a:latin typeface="ARial"/>
              </a:rPr>
              <a:t>      Alexandre </a:t>
            </a:r>
            <a:r>
              <a:rPr lang="en-US" sz="1600" spc="-1" dirty="0" err="1">
                <a:solidFill>
                  <a:srgbClr val="0070C0"/>
                </a:solidFill>
                <a:latin typeface="ARial"/>
              </a:rPr>
              <a:t>Camsonne</a:t>
            </a:r>
            <a:r>
              <a:rPr lang="en-US" sz="1600" spc="-1" dirty="0">
                <a:solidFill>
                  <a:srgbClr val="0070C0"/>
                </a:solidFill>
                <a:latin typeface="ARial"/>
              </a:rPr>
              <a:t>, David Flay, Haiyan Gao, Ole Hansen, Garth Hubert, </a:t>
            </a:r>
          </a:p>
          <a:p>
            <a:pPr>
              <a:lnSpc>
                <a:spcPct val="100000"/>
              </a:lnSpc>
            </a:pPr>
            <a:r>
              <a:rPr lang="en-US" sz="1600" spc="-1" dirty="0">
                <a:solidFill>
                  <a:srgbClr val="0070C0"/>
                </a:solidFill>
                <a:latin typeface="ARial"/>
              </a:rPr>
              <a:t>      </a:t>
            </a:r>
            <a:r>
              <a:rPr lang="en-US" sz="1600" spc="-1" dirty="0" err="1">
                <a:solidFill>
                  <a:srgbClr val="0070C0"/>
                </a:solidFill>
                <a:latin typeface="ARial"/>
              </a:rPr>
              <a:t>Nilanga</a:t>
            </a:r>
            <a:r>
              <a:rPr lang="en-US" sz="1600" spc="-1" dirty="0">
                <a:solidFill>
                  <a:srgbClr val="0070C0"/>
                </a:solidFill>
                <a:latin typeface="ARial"/>
              </a:rPr>
              <a:t> </a:t>
            </a:r>
            <a:r>
              <a:rPr lang="en-US" sz="1600" spc="-1" dirty="0" err="1">
                <a:solidFill>
                  <a:srgbClr val="0070C0"/>
                </a:solidFill>
                <a:latin typeface="ARial"/>
              </a:rPr>
              <a:t>Liyanaga</a:t>
            </a:r>
            <a:r>
              <a:rPr lang="en-US" sz="1600" spc="-1" dirty="0">
                <a:solidFill>
                  <a:srgbClr val="0070C0"/>
                </a:solidFill>
                <a:latin typeface="ARial"/>
              </a:rPr>
              <a:t>, </a:t>
            </a:r>
            <a:r>
              <a:rPr lang="en-US" sz="1600" spc="-1" dirty="0" err="1">
                <a:solidFill>
                  <a:srgbClr val="0070C0"/>
                </a:solidFill>
                <a:latin typeface="ARial"/>
              </a:rPr>
              <a:t>Zein-Eddine</a:t>
            </a:r>
            <a:r>
              <a:rPr lang="en-US" sz="1600" spc="-1" dirty="0">
                <a:solidFill>
                  <a:srgbClr val="0070C0"/>
                </a:solidFill>
                <a:latin typeface="ARial"/>
              </a:rPr>
              <a:t> </a:t>
            </a:r>
            <a:r>
              <a:rPr lang="en-US" sz="1600" spc="-1" dirty="0" err="1">
                <a:solidFill>
                  <a:srgbClr val="0070C0"/>
                </a:solidFill>
                <a:latin typeface="ARial"/>
              </a:rPr>
              <a:t>Meziani</a:t>
            </a:r>
            <a:r>
              <a:rPr lang="en-US" sz="1600" spc="-1" dirty="0">
                <a:solidFill>
                  <a:srgbClr val="0070C0"/>
                </a:solidFill>
                <a:latin typeface="ARial"/>
              </a:rPr>
              <a:t>, Chao Peng, Michael </a:t>
            </a:r>
            <a:r>
              <a:rPr lang="en-US" sz="1600" spc="-1" dirty="0" err="1">
                <a:solidFill>
                  <a:srgbClr val="0070C0"/>
                </a:solidFill>
                <a:latin typeface="ARial"/>
              </a:rPr>
              <a:t>Paolone</a:t>
            </a:r>
            <a:r>
              <a:rPr lang="en-US" sz="1600" spc="-1" dirty="0">
                <a:solidFill>
                  <a:srgbClr val="0070C0"/>
                </a:solidFill>
                <a:latin typeface="ARial"/>
              </a:rPr>
              <a:t>, Whit Seay, </a:t>
            </a:r>
          </a:p>
          <a:p>
            <a:pPr>
              <a:lnSpc>
                <a:spcPct val="100000"/>
              </a:lnSpc>
            </a:pPr>
            <a:r>
              <a:rPr lang="en-US" sz="1600" spc="-1" dirty="0">
                <a:solidFill>
                  <a:srgbClr val="0070C0"/>
                </a:solidFill>
                <a:latin typeface="ARial"/>
              </a:rPr>
              <a:t>      Paul Souder, Steve Wood, </a:t>
            </a:r>
            <a:r>
              <a:rPr lang="en-US" sz="1600" spc="-1" dirty="0" err="1">
                <a:solidFill>
                  <a:srgbClr val="0070C0"/>
                </a:solidFill>
                <a:latin typeface="ARial"/>
              </a:rPr>
              <a:t>Zhihong</a:t>
            </a:r>
            <a:r>
              <a:rPr lang="en-US" sz="1600" spc="-1" dirty="0">
                <a:solidFill>
                  <a:srgbClr val="0070C0"/>
                </a:solidFill>
                <a:latin typeface="ARial"/>
              </a:rPr>
              <a:t> Ye, </a:t>
            </a:r>
            <a:r>
              <a:rPr lang="en-US" sz="1600" spc="-1" dirty="0" err="1">
                <a:solidFill>
                  <a:srgbClr val="0070C0"/>
                </a:solidFill>
                <a:latin typeface="ARial"/>
              </a:rPr>
              <a:t>Jixie</a:t>
            </a:r>
            <a:r>
              <a:rPr lang="en-US" sz="1600" spc="-1" dirty="0">
                <a:solidFill>
                  <a:srgbClr val="0070C0"/>
                </a:solidFill>
                <a:latin typeface="ARial"/>
              </a:rPr>
              <a:t> Zhang, </a:t>
            </a:r>
            <a:r>
              <a:rPr lang="en-US" sz="1600" spc="-1" dirty="0" err="1">
                <a:solidFill>
                  <a:srgbClr val="0070C0"/>
                </a:solidFill>
                <a:latin typeface="ARial"/>
              </a:rPr>
              <a:t>Zhiwen</a:t>
            </a:r>
            <a:r>
              <a:rPr lang="en-US" sz="1600" spc="-1" dirty="0">
                <a:solidFill>
                  <a:srgbClr val="0070C0"/>
                </a:solidFill>
                <a:latin typeface="ARial"/>
              </a:rPr>
              <a:t> Zhao, </a:t>
            </a:r>
            <a:r>
              <a:rPr lang="en-US" sz="1600" spc="-1" dirty="0" err="1">
                <a:solidFill>
                  <a:srgbClr val="0070C0"/>
                </a:solidFill>
                <a:latin typeface="ARial"/>
              </a:rPr>
              <a:t>Xiaochao</a:t>
            </a:r>
            <a:r>
              <a:rPr lang="en-US" sz="1600" spc="-1" dirty="0">
                <a:solidFill>
                  <a:srgbClr val="0070C0"/>
                </a:solidFill>
                <a:latin typeface="ARial"/>
              </a:rPr>
              <a:t> Zheng, …</a:t>
            </a:r>
            <a:endParaRPr lang="en-US" sz="1600" spc="-1" dirty="0">
              <a:solidFill>
                <a:srgbClr val="0070C0"/>
              </a:solidFill>
            </a:endParaRPr>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ustomShape 1"/>
          <p:cNvSpPr/>
          <p:nvPr/>
        </p:nvSpPr>
        <p:spPr>
          <a:xfrm>
            <a:off x="239400" y="0"/>
            <a:ext cx="9155520" cy="685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err="1">
                <a:solidFill>
                  <a:srgbClr val="000000"/>
                </a:solidFill>
                <a:latin typeface="+mj-lt"/>
              </a:rPr>
              <a:t>SoLID</a:t>
            </a:r>
            <a:r>
              <a:rPr lang="en-US" sz="4000" spc="-1" dirty="0">
                <a:solidFill>
                  <a:srgbClr val="000000"/>
                </a:solidFill>
                <a:latin typeface="+mj-lt"/>
              </a:rPr>
              <a:t> in Hall A</a:t>
            </a:r>
            <a:endParaRPr lang="en-US" sz="4000" strike="noStrike" spc="-1" dirty="0">
              <a:latin typeface="+mj-lt"/>
            </a:endParaRPr>
          </a:p>
        </p:txBody>
      </p:sp>
      <p:pic>
        <p:nvPicPr>
          <p:cNvPr id="2" name="Picture 1">
            <a:extLst>
              <a:ext uri="{FF2B5EF4-FFF2-40B4-BE49-F238E27FC236}">
                <a16:creationId xmlns:a16="http://schemas.microsoft.com/office/drawing/2014/main" id="{68CB8ADA-E0CA-A744-86A1-55853861B5DD}"/>
              </a:ext>
            </a:extLst>
          </p:cNvPr>
          <p:cNvPicPr>
            <a:picLocks noChangeAspect="1"/>
          </p:cNvPicPr>
          <p:nvPr/>
        </p:nvPicPr>
        <p:blipFill>
          <a:blip r:embed="rId2"/>
          <a:stretch>
            <a:fillRect/>
          </a:stretch>
        </p:blipFill>
        <p:spPr>
          <a:xfrm>
            <a:off x="972447" y="1232452"/>
            <a:ext cx="8422473" cy="4662353"/>
          </a:xfrm>
          <a:prstGeom prst="rect">
            <a:avLst/>
          </a:prstGeom>
        </p:spPr>
      </p:pic>
      <p:sp>
        <p:nvSpPr>
          <p:cNvPr id="5" name="Rectangle 4">
            <a:extLst>
              <a:ext uri="{FF2B5EF4-FFF2-40B4-BE49-F238E27FC236}">
                <a16:creationId xmlns:a16="http://schemas.microsoft.com/office/drawing/2014/main" id="{FDD8B529-5F20-4748-8AFE-479477A77CD7}"/>
              </a:ext>
            </a:extLst>
          </p:cNvPr>
          <p:cNvSpPr/>
          <p:nvPr/>
        </p:nvSpPr>
        <p:spPr>
          <a:xfrm>
            <a:off x="972447" y="6161600"/>
            <a:ext cx="8846140" cy="707886"/>
          </a:xfrm>
          <a:prstGeom prst="rect">
            <a:avLst/>
          </a:prstGeom>
        </p:spPr>
        <p:txBody>
          <a:bodyPr wrap="none">
            <a:spAutoFit/>
          </a:bodyPr>
          <a:lstStyle/>
          <a:p>
            <a:pPr>
              <a:lnSpc>
                <a:spcPct val="100000"/>
              </a:lnSpc>
            </a:pPr>
            <a:r>
              <a:rPr lang="en-US" sz="2000" spc="-1" dirty="0">
                <a:solidFill>
                  <a:srgbClr val="000000"/>
                </a:solidFill>
                <a:latin typeface="Arial" panose="020B0604020202020204" pitchFamily="34" charset="0"/>
              </a:rPr>
              <a:t>Plan for installing </a:t>
            </a:r>
            <a:r>
              <a:rPr lang="en-US" sz="2000" spc="-1" dirty="0" err="1">
                <a:solidFill>
                  <a:srgbClr val="000000"/>
                </a:solidFill>
                <a:latin typeface="Arial" panose="020B0604020202020204" pitchFamily="34" charset="0"/>
              </a:rPr>
              <a:t>SoLID</a:t>
            </a:r>
            <a:r>
              <a:rPr lang="en-US" sz="2000" spc="-1" dirty="0">
                <a:solidFill>
                  <a:srgbClr val="000000"/>
                </a:solidFill>
                <a:latin typeface="Arial" panose="020B0604020202020204" pitchFamily="34" charset="0"/>
              </a:rPr>
              <a:t> in Hall A with other equipment moved out of the way.</a:t>
            </a:r>
          </a:p>
          <a:p>
            <a:pPr>
              <a:lnSpc>
                <a:spcPct val="100000"/>
              </a:lnSpc>
            </a:pPr>
            <a:endParaRPr lang="en-US" sz="2000" spc="-1" dirty="0">
              <a:solidFill>
                <a:srgbClr val="000000"/>
              </a:solidFill>
              <a:latin typeface="Arial" panose="020B0604020202020204" pitchFamily="34" charset="0"/>
            </a:endParaRPr>
          </a:p>
        </p:txBody>
      </p:sp>
    </p:spTree>
    <p:extLst>
      <p:ext uri="{BB962C8B-B14F-4D97-AF65-F5344CB8AC3E}">
        <p14:creationId xmlns:p14="http://schemas.microsoft.com/office/powerpoint/2010/main" val="4267647191"/>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stomShape 1"/>
          <p:cNvSpPr/>
          <p:nvPr/>
        </p:nvSpPr>
        <p:spPr>
          <a:xfrm>
            <a:off x="198731" y="9399"/>
            <a:ext cx="9154800" cy="51930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trike="noStrike" spc="-1" dirty="0" err="1">
                <a:solidFill>
                  <a:srgbClr val="000000"/>
                </a:solidFill>
                <a:latin typeface="+mj-lt"/>
              </a:rPr>
              <a:t>SoLID</a:t>
            </a:r>
            <a:r>
              <a:rPr lang="en-US" sz="4000" strike="noStrike" spc="-1" dirty="0">
                <a:solidFill>
                  <a:srgbClr val="000000"/>
                </a:solidFill>
                <a:latin typeface="+mj-lt"/>
              </a:rPr>
              <a:t> Apparatus</a:t>
            </a:r>
            <a:endParaRPr lang="en-US" sz="4000" strike="noStrike" spc="-1" dirty="0">
              <a:latin typeface="+mj-lt"/>
            </a:endParaRPr>
          </a:p>
        </p:txBody>
      </p:sp>
      <p:sp>
        <p:nvSpPr>
          <p:cNvPr id="7" name="TextBox 6">
            <a:extLst>
              <a:ext uri="{FF2B5EF4-FFF2-40B4-BE49-F238E27FC236}">
                <a16:creationId xmlns:a16="http://schemas.microsoft.com/office/drawing/2014/main" id="{9F0A0737-CD34-7743-B6DE-DF7AE6ADB16F}"/>
              </a:ext>
            </a:extLst>
          </p:cNvPr>
          <p:cNvSpPr txBox="1"/>
          <p:nvPr/>
        </p:nvSpPr>
        <p:spPr>
          <a:xfrm>
            <a:off x="457200" y="2660353"/>
            <a:ext cx="4240060" cy="3785652"/>
          </a:xfrm>
          <a:prstGeom prst="rect">
            <a:avLst/>
          </a:prstGeom>
          <a:noFill/>
        </p:spPr>
        <p:txBody>
          <a:bodyPr wrap="square" rtlCol="0">
            <a:spAutoFit/>
          </a:bodyPr>
          <a:lstStyle/>
          <a:p>
            <a:pPr marL="342900" indent="-342900">
              <a:buFont typeface="Arial"/>
              <a:buChar char="•"/>
            </a:pPr>
            <a:r>
              <a:rPr lang="en-US" sz="2400" dirty="0"/>
              <a:t>High Luminosity (10</a:t>
            </a:r>
            <a:r>
              <a:rPr lang="en-US" sz="2400" baseline="30000" dirty="0"/>
              <a:t>37</a:t>
            </a:r>
            <a:r>
              <a:rPr lang="en-US" sz="2400" dirty="0"/>
              <a:t>-10</a:t>
            </a:r>
            <a:r>
              <a:rPr lang="en-US" sz="2400" baseline="30000" dirty="0"/>
              <a:t>39</a:t>
            </a:r>
            <a:r>
              <a:rPr lang="en-US" sz="2400" dirty="0"/>
              <a:t>)</a:t>
            </a:r>
          </a:p>
          <a:p>
            <a:pPr marL="342900" indent="-342900">
              <a:buFont typeface="Arial"/>
              <a:buChar char="•"/>
            </a:pPr>
            <a:r>
              <a:rPr lang="en-US" sz="2400" dirty="0"/>
              <a:t>High data rate </a:t>
            </a:r>
          </a:p>
          <a:p>
            <a:pPr marL="342900" indent="-342900">
              <a:buFont typeface="Arial"/>
              <a:buChar char="•"/>
            </a:pPr>
            <a:r>
              <a:rPr lang="en-US" sz="2400" dirty="0"/>
              <a:t>High background </a:t>
            </a:r>
          </a:p>
          <a:p>
            <a:pPr marL="342900" indent="-342900">
              <a:buFont typeface="Arial"/>
              <a:buChar char="•"/>
            </a:pPr>
            <a:r>
              <a:rPr lang="en-US" sz="2400" dirty="0"/>
              <a:t>Low systematics</a:t>
            </a:r>
          </a:p>
          <a:p>
            <a:pPr marL="342900" indent="-342900">
              <a:buFont typeface="Arial"/>
              <a:buChar char="•"/>
            </a:pPr>
            <a:r>
              <a:rPr lang="en-US" sz="2400" dirty="0"/>
              <a:t>High Radiation</a:t>
            </a:r>
          </a:p>
          <a:p>
            <a:pPr marL="342900" indent="-342900">
              <a:buFont typeface="Arial"/>
              <a:buChar char="•"/>
            </a:pPr>
            <a:r>
              <a:rPr lang="en-US" sz="2400" dirty="0"/>
              <a:t>Large scale </a:t>
            </a:r>
          </a:p>
          <a:p>
            <a:pPr marL="342900" indent="-342900">
              <a:buFont typeface="Arial"/>
              <a:buChar char="•"/>
            </a:pPr>
            <a:r>
              <a:rPr lang="en-US" sz="2400" dirty="0">
                <a:solidFill>
                  <a:srgbClr val="FF0000"/>
                </a:solidFill>
              </a:rPr>
              <a:t>Modern Technologies </a:t>
            </a:r>
          </a:p>
          <a:p>
            <a:pPr marL="800100" lvl="1" indent="-342900">
              <a:buFont typeface="Arial"/>
              <a:buChar char="•"/>
            </a:pPr>
            <a:r>
              <a:rPr lang="en-US" sz="2400" dirty="0">
                <a:solidFill>
                  <a:srgbClr val="0000FF"/>
                </a:solidFill>
              </a:rPr>
              <a:t>GEM’s</a:t>
            </a:r>
          </a:p>
          <a:p>
            <a:pPr marL="800100" lvl="1" indent="-342900">
              <a:buFont typeface="Arial"/>
              <a:buChar char="•"/>
            </a:pPr>
            <a:r>
              <a:rPr lang="en-US" sz="2400" dirty="0">
                <a:solidFill>
                  <a:srgbClr val="0000FF"/>
                </a:solidFill>
              </a:rPr>
              <a:t>Shashlik </a:t>
            </a:r>
            <a:r>
              <a:rPr lang="en-US" sz="2400" dirty="0" err="1">
                <a:solidFill>
                  <a:srgbClr val="0000FF"/>
                </a:solidFill>
              </a:rPr>
              <a:t>ECal</a:t>
            </a:r>
            <a:endParaRPr lang="en-US" sz="2400" dirty="0">
              <a:solidFill>
                <a:srgbClr val="0000FF"/>
              </a:solidFill>
            </a:endParaRPr>
          </a:p>
          <a:p>
            <a:pPr marL="800100" lvl="1" indent="-342900">
              <a:buFont typeface="Arial"/>
              <a:buChar char="•"/>
            </a:pPr>
            <a:r>
              <a:rPr lang="en-US" sz="2400" dirty="0">
                <a:solidFill>
                  <a:srgbClr val="0000FF"/>
                </a:solidFill>
              </a:rPr>
              <a:t>Pipeline DAQ </a:t>
            </a:r>
          </a:p>
        </p:txBody>
      </p:sp>
      <p:sp>
        <p:nvSpPr>
          <p:cNvPr id="8" name="TextBox 7">
            <a:extLst>
              <a:ext uri="{FF2B5EF4-FFF2-40B4-BE49-F238E27FC236}">
                <a16:creationId xmlns:a16="http://schemas.microsoft.com/office/drawing/2014/main" id="{12921110-6B42-B444-AFD8-95E4215533BC}"/>
              </a:ext>
            </a:extLst>
          </p:cNvPr>
          <p:cNvSpPr txBox="1"/>
          <p:nvPr/>
        </p:nvSpPr>
        <p:spPr>
          <a:xfrm>
            <a:off x="638827" y="1545605"/>
            <a:ext cx="3527569" cy="830997"/>
          </a:xfrm>
          <a:prstGeom prst="rect">
            <a:avLst/>
          </a:prstGeom>
          <a:noFill/>
        </p:spPr>
        <p:txBody>
          <a:bodyPr wrap="square" rtlCol="0">
            <a:spAutoFit/>
          </a:bodyPr>
          <a:lstStyle/>
          <a:p>
            <a:pPr algn="ctr"/>
            <a:r>
              <a:rPr lang="en-US" sz="2400" dirty="0">
                <a:solidFill>
                  <a:srgbClr val="98192B"/>
                </a:solidFill>
              </a:rPr>
              <a:t>Requirements are Challenging</a:t>
            </a:r>
          </a:p>
        </p:txBody>
      </p:sp>
      <p:sp>
        <p:nvSpPr>
          <p:cNvPr id="9" name="Rectangle 8">
            <a:extLst>
              <a:ext uri="{FF2B5EF4-FFF2-40B4-BE49-F238E27FC236}">
                <a16:creationId xmlns:a16="http://schemas.microsoft.com/office/drawing/2014/main" id="{0401B49F-EB0C-2A4F-9AAE-0862D232D8A3}"/>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oLID_setup_20160804_PVDIS.pdf">
            <a:extLst>
              <a:ext uri="{FF2B5EF4-FFF2-40B4-BE49-F238E27FC236}">
                <a16:creationId xmlns:a16="http://schemas.microsoft.com/office/drawing/2014/main" id="{7E32CEAD-BB4C-E447-802A-4E09EE822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807" y="3908906"/>
            <a:ext cx="4043724" cy="3032793"/>
          </a:xfrm>
          <a:prstGeom prst="rect">
            <a:avLst/>
          </a:prstGeom>
        </p:spPr>
      </p:pic>
      <p:pic>
        <p:nvPicPr>
          <p:cNvPr id="11" name="Picture 10" descr="SoLID_SIDIS.jpeg">
            <a:extLst>
              <a:ext uri="{FF2B5EF4-FFF2-40B4-BE49-F238E27FC236}">
                <a16:creationId xmlns:a16="http://schemas.microsoft.com/office/drawing/2014/main" id="{0F56D6B4-550F-F44B-97C8-9D3E977BF9AC}"/>
              </a:ext>
            </a:extLst>
          </p:cNvPr>
          <p:cNvPicPr>
            <a:picLocks noChangeAspect="1"/>
          </p:cNvPicPr>
          <p:nvPr/>
        </p:nvPicPr>
        <p:blipFill rotWithShape="1">
          <a:blip r:embed="rId3">
            <a:extLst>
              <a:ext uri="{28A0092B-C50C-407E-A947-70E740481C1C}">
                <a14:useLocalDpi xmlns:a14="http://schemas.microsoft.com/office/drawing/2010/main" val="0"/>
              </a:ext>
            </a:extLst>
          </a:blip>
          <a:srcRect l="10621" t="18948" r="8595" b="19833"/>
          <a:stretch/>
        </p:blipFill>
        <p:spPr>
          <a:xfrm>
            <a:off x="5309807" y="1336412"/>
            <a:ext cx="4393106" cy="2572494"/>
          </a:xfrm>
          <a:prstGeom prst="rect">
            <a:avLst/>
          </a:prstGeom>
        </p:spPr>
      </p:pic>
      <p:sp>
        <p:nvSpPr>
          <p:cNvPr id="12" name="TextBox 11">
            <a:extLst>
              <a:ext uri="{FF2B5EF4-FFF2-40B4-BE49-F238E27FC236}">
                <a16:creationId xmlns:a16="http://schemas.microsoft.com/office/drawing/2014/main" id="{E035153B-6957-EA47-9551-230D902132FE}"/>
              </a:ext>
            </a:extLst>
          </p:cNvPr>
          <p:cNvSpPr txBox="1"/>
          <p:nvPr/>
        </p:nvSpPr>
        <p:spPr>
          <a:xfrm>
            <a:off x="5535344" y="858192"/>
            <a:ext cx="3592650" cy="338554"/>
          </a:xfrm>
          <a:prstGeom prst="rect">
            <a:avLst/>
          </a:prstGeom>
          <a:noFill/>
        </p:spPr>
        <p:txBody>
          <a:bodyPr wrap="none" rtlCol="0">
            <a:spAutoFit/>
          </a:bodyPr>
          <a:lstStyle/>
          <a:p>
            <a:r>
              <a:rPr lang="en-US" sz="1600" b="1" dirty="0">
                <a:solidFill>
                  <a:srgbClr val="7030A0"/>
                </a:solidFill>
                <a:latin typeface="Arial" panose="020B0604020202020204" pitchFamily="34" charset="0"/>
                <a:cs typeface="Arial" panose="020B0604020202020204" pitchFamily="34" charset="0"/>
              </a:rPr>
              <a:t>Polarized </a:t>
            </a:r>
            <a:r>
              <a:rPr lang="en-US" sz="1600" b="1" baseline="30000" dirty="0">
                <a:solidFill>
                  <a:srgbClr val="7030A0"/>
                </a:solidFill>
                <a:latin typeface="Arial" panose="020B0604020202020204" pitchFamily="34" charset="0"/>
                <a:cs typeface="Arial" panose="020B0604020202020204" pitchFamily="34" charset="0"/>
              </a:rPr>
              <a:t>3</a:t>
            </a:r>
            <a:r>
              <a:rPr lang="en-US" sz="1600" b="1" dirty="0">
                <a:solidFill>
                  <a:srgbClr val="7030A0"/>
                </a:solidFill>
                <a:latin typeface="Arial" panose="020B0604020202020204" pitchFamily="34" charset="0"/>
                <a:cs typeface="Arial" panose="020B0604020202020204" pitchFamily="34" charset="0"/>
              </a:rPr>
              <a:t>He (``neutron”) @ </a:t>
            </a:r>
            <a:r>
              <a:rPr lang="en-US" sz="1600" b="1" dirty="0" err="1">
                <a:solidFill>
                  <a:srgbClr val="7030A0"/>
                </a:solidFill>
                <a:latin typeface="Arial" panose="020B0604020202020204" pitchFamily="34" charset="0"/>
                <a:cs typeface="Arial" panose="020B0604020202020204" pitchFamily="34" charset="0"/>
              </a:rPr>
              <a:t>SoLID</a:t>
            </a:r>
            <a:endParaRPr lang="en-US" sz="16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552721"/>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stomShape 1"/>
          <p:cNvSpPr/>
          <p:nvPr/>
        </p:nvSpPr>
        <p:spPr>
          <a:xfrm>
            <a:off x="155571" y="43471"/>
            <a:ext cx="9154800" cy="6754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trike="noStrike" spc="-1" dirty="0" err="1">
                <a:solidFill>
                  <a:srgbClr val="000000"/>
                </a:solidFill>
                <a:latin typeface="+mj-lt"/>
              </a:rPr>
              <a:t>SoLID</a:t>
            </a:r>
            <a:r>
              <a:rPr lang="en-US" sz="4000" strike="noStrike" spc="-1" dirty="0">
                <a:solidFill>
                  <a:srgbClr val="000000"/>
                </a:solidFill>
                <a:latin typeface="+mj-lt"/>
              </a:rPr>
              <a:t> Detector </a:t>
            </a:r>
            <a:r>
              <a:rPr lang="en-US" sz="4000" spc="-1" dirty="0">
                <a:solidFill>
                  <a:srgbClr val="000000"/>
                </a:solidFill>
                <a:latin typeface="+mj-lt"/>
              </a:rPr>
              <a:t>Subsystems</a:t>
            </a:r>
            <a:endParaRPr lang="en-US" sz="4000" strike="noStrike" spc="-1" dirty="0">
              <a:latin typeface="+mj-lt"/>
            </a:endParaRPr>
          </a:p>
        </p:txBody>
      </p:sp>
      <p:sp>
        <p:nvSpPr>
          <p:cNvPr id="68" name="CustomShape 2"/>
          <p:cNvSpPr/>
          <p:nvPr/>
        </p:nvSpPr>
        <p:spPr>
          <a:xfrm>
            <a:off x="6406655" y="714917"/>
            <a:ext cx="2903716" cy="137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200" spc="-1" dirty="0">
                <a:solidFill>
                  <a:srgbClr val="000000"/>
                </a:solidFill>
                <a:latin typeface="ARial"/>
              </a:rPr>
              <a:t>Uses full capability of </a:t>
            </a:r>
            <a:r>
              <a:rPr lang="en-US" sz="2200" spc="-1" dirty="0" err="1">
                <a:solidFill>
                  <a:srgbClr val="000000"/>
                </a:solidFill>
                <a:latin typeface="ARial"/>
              </a:rPr>
              <a:t>JLab</a:t>
            </a:r>
            <a:r>
              <a:rPr lang="en-US" sz="2200" spc="-1" dirty="0">
                <a:solidFill>
                  <a:srgbClr val="000000"/>
                </a:solidFill>
                <a:latin typeface="ARial"/>
              </a:rPr>
              <a:t> electronics</a:t>
            </a: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p:txBody>
      </p:sp>
      <p:pic>
        <p:nvPicPr>
          <p:cNvPr id="5" name="Picture 2" descr="C:\DOCUME~1\ADMINI~1\LOCALS~1\Temp\VMwareDnD\b17f9139\SIDIS_FASPD.png">
            <a:extLst>
              <a:ext uri="{FF2B5EF4-FFF2-40B4-BE49-F238E27FC236}">
                <a16:creationId xmlns:a16="http://schemas.microsoft.com/office/drawing/2014/main" id="{B052548C-6B88-614D-86C3-9ECA81884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686" y="4474243"/>
            <a:ext cx="819150" cy="192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C:\DOCUME~1\ADMINI~1\LOCALS~1\Temp\VMwareDnD\fc820cf0\SIDIS_MRPC.png">
            <a:extLst>
              <a:ext uri="{FF2B5EF4-FFF2-40B4-BE49-F238E27FC236}">
                <a16:creationId xmlns:a16="http://schemas.microsoft.com/office/drawing/2014/main" id="{AE23CC6C-A10C-144C-BDF3-72D7F1C39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37" y="4464216"/>
            <a:ext cx="920750" cy="192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C:\DOCUME~1\ADMINI~1\LOCALS~1\Temp\VMwareDnD\fe800afe\SIDIS_HGC.png">
            <a:extLst>
              <a:ext uri="{FF2B5EF4-FFF2-40B4-BE49-F238E27FC236}">
                <a16:creationId xmlns:a16="http://schemas.microsoft.com/office/drawing/2014/main" id="{0F1148C0-BF13-204E-8630-D8D775C50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337" y="4464216"/>
            <a:ext cx="966470" cy="192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C:\DOCUME~1\ADMINI~1\LOCALS~1\Temp\VMwareDnD\b1f49024\SIDIS_LGC.png">
            <a:extLst>
              <a:ext uri="{FF2B5EF4-FFF2-40B4-BE49-F238E27FC236}">
                <a16:creationId xmlns:a16="http://schemas.microsoft.com/office/drawing/2014/main" id="{352485FC-BEFE-4C44-9692-08F7F629E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8814" y="4453159"/>
            <a:ext cx="1281430" cy="192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descr="C:\DOCUME~1\ADMINI~1\LOCALS~1\Temp\VMwareDnD\ec0b3d87\SIDIS_FAEC.png">
            <a:extLst>
              <a:ext uri="{FF2B5EF4-FFF2-40B4-BE49-F238E27FC236}">
                <a16:creationId xmlns:a16="http://schemas.microsoft.com/office/drawing/2014/main" id="{29C2B908-7B3F-B24F-B3DF-918A5560B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6087" y="4480509"/>
            <a:ext cx="718820" cy="1889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C:\DOCUME~1\ADMINI~1\LOCALS~1\Temp\VMwareDnD\b1f6900f\SIDIS_LASPD.png">
            <a:extLst>
              <a:ext uri="{FF2B5EF4-FFF2-40B4-BE49-F238E27FC236}">
                <a16:creationId xmlns:a16="http://schemas.microsoft.com/office/drawing/2014/main" id="{5E5D8B6A-D90B-114D-A9D1-8468F4B3B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1136" y="4493517"/>
            <a:ext cx="643890" cy="1792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a:extLst>
              <a:ext uri="{FF2B5EF4-FFF2-40B4-BE49-F238E27FC236}">
                <a16:creationId xmlns:a16="http://schemas.microsoft.com/office/drawing/2014/main" id="{0455C0C2-FA2C-D446-AE74-9E384DE883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079" y="1635180"/>
            <a:ext cx="1945640" cy="1792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C:\DOCUME~1\ADMINI~1\LOCALS~1\Temp\VMwareDnD\b3fd96bb\SIDIS_GEM.png">
            <a:extLst>
              <a:ext uri="{FF2B5EF4-FFF2-40B4-BE49-F238E27FC236}">
                <a16:creationId xmlns:a16="http://schemas.microsoft.com/office/drawing/2014/main" id="{E3474F36-9423-C249-87AC-DBE447E723C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7" t="-213" r="45718" b="-1418"/>
          <a:stretch/>
        </p:blipFill>
        <p:spPr bwMode="auto">
          <a:xfrm>
            <a:off x="622300" y="4519585"/>
            <a:ext cx="1058836" cy="179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C:\DOCUME~1\ADMINI~1\LOCALS~1\Temp\VMwareDnD\fc830c5e\PVDIS_LGC.png">
            <a:extLst>
              <a:ext uri="{FF2B5EF4-FFF2-40B4-BE49-F238E27FC236}">
                <a16:creationId xmlns:a16="http://schemas.microsoft.com/office/drawing/2014/main" id="{1F18BB30-9E38-3E46-8F25-E9EAA20F6A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8796" y="1668443"/>
            <a:ext cx="946150"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descr="C:\DOCUME~1\ADMINI~1\LOCALS~1\Temp\VMwareDnD\723ed45d\CLEO.png">
            <a:extLst>
              <a:ext uri="{FF2B5EF4-FFF2-40B4-BE49-F238E27FC236}">
                <a16:creationId xmlns:a16="http://schemas.microsoft.com/office/drawing/2014/main" id="{8E32FF0F-D9D1-9C4C-862F-55DBD79817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3291" y="1574078"/>
            <a:ext cx="2786380" cy="1926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C:\DOCUME~1\ADMINI~1\LOCALS~1\Temp\VMwareDnD\fe810a50\PVDIS_EC.png">
            <a:extLst>
              <a:ext uri="{FF2B5EF4-FFF2-40B4-BE49-F238E27FC236}">
                <a16:creationId xmlns:a16="http://schemas.microsoft.com/office/drawing/2014/main" id="{00C164B9-BA38-7D49-924D-8141C7AB5F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7312" y="1664707"/>
            <a:ext cx="933450"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右箭头 20">
            <a:extLst>
              <a:ext uri="{FF2B5EF4-FFF2-40B4-BE49-F238E27FC236}">
                <a16:creationId xmlns:a16="http://schemas.microsoft.com/office/drawing/2014/main" id="{3FB06753-D0D1-5143-A2B9-C22901473E57}"/>
              </a:ext>
            </a:extLst>
          </p:cNvPr>
          <p:cNvSpPr>
            <a:spLocks noChangeArrowheads="1"/>
          </p:cNvSpPr>
          <p:nvPr/>
        </p:nvSpPr>
        <p:spPr bwMode="auto">
          <a:xfrm rot="10517623">
            <a:off x="5593306" y="1986833"/>
            <a:ext cx="643890" cy="838451"/>
          </a:xfrm>
          <a:prstGeom prst="rightArrow">
            <a:avLst>
              <a:gd name="adj1" fmla="val 50000"/>
              <a:gd name="adj2" fmla="val 50000"/>
            </a:avLst>
          </a:prstGeom>
          <a:gradFill rotWithShape="1">
            <a:gsLst>
              <a:gs pos="0">
                <a:srgbClr val="A9A9FF"/>
              </a:gs>
              <a:gs pos="35001">
                <a:srgbClr val="C2C2FF"/>
              </a:gs>
              <a:gs pos="100000">
                <a:srgbClr val="E4E4FF"/>
              </a:gs>
            </a:gsLst>
            <a:lin ang="16200000" scaled="1"/>
          </a:gradFill>
          <a:ln w="9525">
            <a:solidFill>
              <a:srgbClr val="9393FC"/>
            </a:solidFill>
            <a:miter lim="800000"/>
            <a:headEnd/>
            <a:tailEnd/>
          </a:ln>
          <a:effectLst>
            <a:outerShdw blurRad="40000" dist="20000" dir="5400000" rotWithShape="0">
              <a:srgbClr val="000000">
                <a:alpha val="37999"/>
              </a:srgbClr>
            </a:outerShdw>
          </a:effectLst>
        </p:spPr>
        <p:txBody>
          <a:bodyPr lIns="89952" tIns="45008" rIns="89952" bIns="45008" anchor="ctr"/>
          <a:lstStyle>
            <a:lvl1pPr defTabSz="1130300">
              <a:defRPr sz="2100">
                <a:solidFill>
                  <a:srgbClr val="000000"/>
                </a:solidFill>
                <a:latin typeface="Chalkboard" charset="0"/>
                <a:ea typeface="ＭＳ Ｐゴシック" pitchFamily="34" charset="-128"/>
              </a:defRPr>
            </a:lvl1pPr>
            <a:lvl2pPr defTabSz="1130300">
              <a:defRPr sz="2100">
                <a:solidFill>
                  <a:srgbClr val="000000"/>
                </a:solidFill>
                <a:latin typeface="Chalkboard" charset="0"/>
                <a:ea typeface="ＭＳ Ｐゴシック" pitchFamily="34" charset="-128"/>
              </a:defRPr>
            </a:lvl2pPr>
            <a:lvl3pPr defTabSz="1130300">
              <a:defRPr sz="2100">
                <a:solidFill>
                  <a:srgbClr val="000000"/>
                </a:solidFill>
                <a:latin typeface="Chalkboard" charset="0"/>
                <a:ea typeface="ＭＳ Ｐゴシック" pitchFamily="34" charset="-128"/>
              </a:defRPr>
            </a:lvl3pPr>
            <a:lvl4pPr defTabSz="1130300">
              <a:defRPr sz="2100">
                <a:solidFill>
                  <a:srgbClr val="000000"/>
                </a:solidFill>
                <a:latin typeface="Chalkboard" charset="0"/>
                <a:ea typeface="ＭＳ Ｐゴシック" pitchFamily="34" charset="-128"/>
              </a:defRPr>
            </a:lvl4pPr>
            <a:lvl5pPr defTabSz="1130300">
              <a:defRPr sz="2100">
                <a:solidFill>
                  <a:srgbClr val="000000"/>
                </a:solidFill>
                <a:latin typeface="Chalkboard" charset="0"/>
                <a:ea typeface="ＭＳ Ｐゴシック" pitchFamily="34" charset="-128"/>
              </a:defRPr>
            </a:lvl5pPr>
            <a:lvl6pPr marL="22463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6pPr>
            <a:lvl7pPr marL="27035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7pPr>
            <a:lvl8pPr marL="31607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8pPr>
            <a:lvl9pPr marL="36179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9pPr>
          </a:lstStyle>
          <a:p>
            <a:pPr algn="ctr" eaLnBrk="1" hangingPunct="1">
              <a:defRPr/>
            </a:pPr>
            <a:endParaRPr lang="zh-CN" altLang="en-US" sz="1800">
              <a:latin typeface="Calibri" pitchFamily="34" charset="0"/>
              <a:ea typeface="宋体" pitchFamily="2" charset="-122"/>
            </a:endParaRPr>
          </a:p>
        </p:txBody>
      </p:sp>
      <p:sp>
        <p:nvSpPr>
          <p:cNvPr id="17" name="右箭头 21">
            <a:extLst>
              <a:ext uri="{FF2B5EF4-FFF2-40B4-BE49-F238E27FC236}">
                <a16:creationId xmlns:a16="http://schemas.microsoft.com/office/drawing/2014/main" id="{AB94F855-5F85-0946-BEDA-BB1AD60E1875}"/>
              </a:ext>
            </a:extLst>
          </p:cNvPr>
          <p:cNvSpPr>
            <a:spLocks noChangeArrowheads="1"/>
          </p:cNvSpPr>
          <p:nvPr/>
        </p:nvSpPr>
        <p:spPr bwMode="auto">
          <a:xfrm rot="8288883">
            <a:off x="5680162" y="3210636"/>
            <a:ext cx="643890" cy="838450"/>
          </a:xfrm>
          <a:prstGeom prst="rightArrow">
            <a:avLst>
              <a:gd name="adj1" fmla="val 50000"/>
              <a:gd name="adj2" fmla="val 50000"/>
            </a:avLst>
          </a:prstGeom>
          <a:gradFill rotWithShape="1">
            <a:gsLst>
              <a:gs pos="0">
                <a:srgbClr val="A9A9FF"/>
              </a:gs>
              <a:gs pos="35001">
                <a:srgbClr val="C2C2FF"/>
              </a:gs>
              <a:gs pos="100000">
                <a:srgbClr val="E4E4FF"/>
              </a:gs>
            </a:gsLst>
            <a:lin ang="16200000" scaled="1"/>
          </a:gradFill>
          <a:ln w="9525">
            <a:solidFill>
              <a:srgbClr val="9393FC"/>
            </a:solidFill>
            <a:miter lim="800000"/>
            <a:headEnd/>
            <a:tailEnd/>
          </a:ln>
          <a:effectLst>
            <a:outerShdw blurRad="40000" dist="20000" dir="5400000" rotWithShape="0">
              <a:srgbClr val="000000">
                <a:alpha val="37999"/>
              </a:srgbClr>
            </a:outerShdw>
          </a:effectLst>
        </p:spPr>
        <p:txBody>
          <a:bodyPr lIns="89952" tIns="45008" rIns="89952" bIns="45008" anchor="ctr"/>
          <a:lstStyle>
            <a:lvl1pPr defTabSz="1130300">
              <a:defRPr sz="2100">
                <a:solidFill>
                  <a:srgbClr val="000000"/>
                </a:solidFill>
                <a:latin typeface="Chalkboard" charset="0"/>
                <a:ea typeface="ＭＳ Ｐゴシック" pitchFamily="34" charset="-128"/>
              </a:defRPr>
            </a:lvl1pPr>
            <a:lvl2pPr defTabSz="1130300">
              <a:defRPr sz="2100">
                <a:solidFill>
                  <a:srgbClr val="000000"/>
                </a:solidFill>
                <a:latin typeface="Chalkboard" charset="0"/>
                <a:ea typeface="ＭＳ Ｐゴシック" pitchFamily="34" charset="-128"/>
              </a:defRPr>
            </a:lvl2pPr>
            <a:lvl3pPr defTabSz="1130300">
              <a:defRPr sz="2100">
                <a:solidFill>
                  <a:srgbClr val="000000"/>
                </a:solidFill>
                <a:latin typeface="Chalkboard" charset="0"/>
                <a:ea typeface="ＭＳ Ｐゴシック" pitchFamily="34" charset="-128"/>
              </a:defRPr>
            </a:lvl3pPr>
            <a:lvl4pPr defTabSz="1130300">
              <a:defRPr sz="2100">
                <a:solidFill>
                  <a:srgbClr val="000000"/>
                </a:solidFill>
                <a:latin typeface="Chalkboard" charset="0"/>
                <a:ea typeface="ＭＳ Ｐゴシック" pitchFamily="34" charset="-128"/>
              </a:defRPr>
            </a:lvl4pPr>
            <a:lvl5pPr defTabSz="1130300">
              <a:defRPr sz="2100">
                <a:solidFill>
                  <a:srgbClr val="000000"/>
                </a:solidFill>
                <a:latin typeface="Chalkboard" charset="0"/>
                <a:ea typeface="ＭＳ Ｐゴシック" pitchFamily="34" charset="-128"/>
              </a:defRPr>
            </a:lvl5pPr>
            <a:lvl6pPr marL="22463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6pPr>
            <a:lvl7pPr marL="27035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7pPr>
            <a:lvl8pPr marL="31607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8pPr>
            <a:lvl9pPr marL="36179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9pPr>
          </a:lstStyle>
          <a:p>
            <a:pPr algn="ctr" eaLnBrk="1" hangingPunct="1">
              <a:defRPr/>
            </a:pPr>
            <a:endParaRPr lang="zh-CN" altLang="en-US" sz="1800" dirty="0">
              <a:latin typeface="Calibri" pitchFamily="34" charset="0"/>
              <a:ea typeface="宋体" pitchFamily="2" charset="-122"/>
            </a:endParaRPr>
          </a:p>
        </p:txBody>
      </p:sp>
      <p:pic>
        <p:nvPicPr>
          <p:cNvPr id="18" name="Picture 2" descr="C:\DOCUME~1\ADMINI~1\LOCALS~1\Temp\vmware-Administrator\VMwareDnD\898f8290\LAEC.png">
            <a:extLst>
              <a:ext uri="{FF2B5EF4-FFF2-40B4-BE49-F238E27FC236}">
                <a16:creationId xmlns:a16="http://schemas.microsoft.com/office/drawing/2014/main" id="{220B6FDE-8846-FF40-A1DC-2BBD593DF7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0167" y="4493668"/>
            <a:ext cx="1285240"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 descr="C:\DOCUME~1\ADMINI~1\LOCALS~1\Temp\vmware-Administrator\VMwareDnD\55f8ad89\PVDIS_GEM_2.png">
            <a:extLst>
              <a:ext uri="{FF2B5EF4-FFF2-40B4-BE49-F238E27FC236}">
                <a16:creationId xmlns:a16="http://schemas.microsoft.com/office/drawing/2014/main" id="{EB3C30BC-3B4B-CF40-B433-0F1670771A1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827" r="48788"/>
          <a:stretch/>
        </p:blipFill>
        <p:spPr bwMode="auto">
          <a:xfrm>
            <a:off x="2390012" y="1644938"/>
            <a:ext cx="643890" cy="1771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23">
            <a:extLst>
              <a:ext uri="{FF2B5EF4-FFF2-40B4-BE49-F238E27FC236}">
                <a16:creationId xmlns:a16="http://schemas.microsoft.com/office/drawing/2014/main" id="{784B972A-D3CD-9F4F-B969-D3BF1C24E947}"/>
              </a:ext>
            </a:extLst>
          </p:cNvPr>
          <p:cNvSpPr txBox="1">
            <a:spLocks noChangeArrowheads="1"/>
          </p:cNvSpPr>
          <p:nvPr/>
        </p:nvSpPr>
        <p:spPr bwMode="auto">
          <a:xfrm>
            <a:off x="194944" y="1045862"/>
            <a:ext cx="8858250" cy="369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2" tIns="45008" rIns="89952" bIns="45008">
            <a:spAutoFit/>
          </a:bodyPr>
          <a:lstStyle>
            <a:lvl1pPr defTabSz="1143000">
              <a:defRPr sz="2100">
                <a:solidFill>
                  <a:srgbClr val="000000"/>
                </a:solidFill>
                <a:latin typeface="Chalkboard" charset="0"/>
                <a:ea typeface="ＭＳ Ｐゴシック" charset="0"/>
                <a:cs typeface="ＭＳ Ｐゴシック" charset="0"/>
              </a:defRPr>
            </a:lvl1pPr>
            <a:lvl2pPr defTabSz="1143000">
              <a:defRPr sz="2100">
                <a:solidFill>
                  <a:srgbClr val="000000"/>
                </a:solidFill>
                <a:latin typeface="Chalkboard" charset="0"/>
                <a:ea typeface="ＭＳ Ｐゴシック" charset="0"/>
              </a:defRPr>
            </a:lvl2pPr>
            <a:lvl3pPr defTabSz="1143000">
              <a:defRPr sz="2100">
                <a:solidFill>
                  <a:srgbClr val="000000"/>
                </a:solidFill>
                <a:latin typeface="Chalkboard" charset="0"/>
                <a:ea typeface="ＭＳ Ｐゴシック" charset="0"/>
              </a:defRPr>
            </a:lvl3pPr>
            <a:lvl4pPr defTabSz="1143000">
              <a:defRPr sz="2100">
                <a:solidFill>
                  <a:srgbClr val="000000"/>
                </a:solidFill>
                <a:latin typeface="Chalkboard" charset="0"/>
                <a:ea typeface="ＭＳ Ｐゴシック" charset="0"/>
              </a:defRPr>
            </a:lvl4pPr>
            <a:lvl5pPr defTabSz="1143000">
              <a:defRPr sz="2100">
                <a:solidFill>
                  <a:srgbClr val="000000"/>
                </a:solidFill>
                <a:latin typeface="Chalkboard" charset="0"/>
                <a:ea typeface="ＭＳ Ｐゴシック" charset="0"/>
              </a:defRPr>
            </a:lvl5pPr>
            <a:lvl6pPr marL="2244725" indent="1588" defTabSz="1143000" eaLnBrk="0" fontAlgn="base" hangingPunct="0">
              <a:spcBef>
                <a:spcPct val="0"/>
              </a:spcBef>
              <a:spcAft>
                <a:spcPct val="0"/>
              </a:spcAft>
              <a:defRPr sz="2100">
                <a:solidFill>
                  <a:srgbClr val="000000"/>
                </a:solidFill>
                <a:latin typeface="Chalkboard" charset="0"/>
                <a:ea typeface="ＭＳ Ｐゴシック" charset="0"/>
              </a:defRPr>
            </a:lvl6pPr>
            <a:lvl7pPr marL="2701925" indent="1588" defTabSz="1143000" eaLnBrk="0" fontAlgn="base" hangingPunct="0">
              <a:spcBef>
                <a:spcPct val="0"/>
              </a:spcBef>
              <a:spcAft>
                <a:spcPct val="0"/>
              </a:spcAft>
              <a:defRPr sz="2100">
                <a:solidFill>
                  <a:srgbClr val="000000"/>
                </a:solidFill>
                <a:latin typeface="Chalkboard" charset="0"/>
                <a:ea typeface="ＭＳ Ｐゴシック" charset="0"/>
              </a:defRPr>
            </a:lvl7pPr>
            <a:lvl8pPr marL="3159125" indent="1588" defTabSz="1143000" eaLnBrk="0" fontAlgn="base" hangingPunct="0">
              <a:spcBef>
                <a:spcPct val="0"/>
              </a:spcBef>
              <a:spcAft>
                <a:spcPct val="0"/>
              </a:spcAft>
              <a:defRPr sz="2100">
                <a:solidFill>
                  <a:srgbClr val="000000"/>
                </a:solidFill>
                <a:latin typeface="Chalkboard" charset="0"/>
                <a:ea typeface="ＭＳ Ｐゴシック" charset="0"/>
              </a:defRPr>
            </a:lvl8pPr>
            <a:lvl9pPr marL="3616325" indent="1588" defTabSz="1143000" eaLnBrk="0" fontAlgn="base" hangingPunct="0">
              <a:spcBef>
                <a:spcPct val="0"/>
              </a:spcBef>
              <a:spcAft>
                <a:spcPct val="0"/>
              </a:spcAft>
              <a:defRPr sz="2100">
                <a:solidFill>
                  <a:srgbClr val="000000"/>
                </a:solidFill>
                <a:latin typeface="Chalkboard" charset="0"/>
                <a:ea typeface="ＭＳ Ｐゴシック" charset="0"/>
              </a:defRPr>
            </a:lvl9pPr>
          </a:lstStyle>
          <a:p>
            <a:pPr eaLnBrk="1" hangingPunct="1"/>
            <a:r>
              <a:rPr lang="en-US" altLang="zh-CN" sz="1800" dirty="0">
                <a:solidFill>
                  <a:srgbClr val="7030A0"/>
                </a:solidFill>
                <a:latin typeface="Comic Sans MS" charset="0"/>
                <a:ea typeface="宋体" charset="0"/>
                <a:cs typeface="宋体" charset="0"/>
              </a:rPr>
              <a:t> PVDIS:   Baffle  3xGEMS  LGC   2xGEMs   EC</a:t>
            </a:r>
            <a:endParaRPr lang="zh-CN" altLang="en-US" sz="1800" dirty="0">
              <a:solidFill>
                <a:srgbClr val="7030A0"/>
              </a:solidFill>
              <a:latin typeface="Comic Sans MS" charset="0"/>
              <a:ea typeface="宋体" charset="0"/>
              <a:cs typeface="宋体" charset="0"/>
            </a:endParaRPr>
          </a:p>
        </p:txBody>
      </p:sp>
      <p:sp>
        <p:nvSpPr>
          <p:cNvPr id="21" name="TextBox 22">
            <a:extLst>
              <a:ext uri="{FF2B5EF4-FFF2-40B4-BE49-F238E27FC236}">
                <a16:creationId xmlns:a16="http://schemas.microsoft.com/office/drawing/2014/main" id="{C225AE47-FB10-E74B-94CC-B42A73040D19}"/>
              </a:ext>
            </a:extLst>
          </p:cNvPr>
          <p:cNvSpPr txBox="1">
            <a:spLocks noChangeArrowheads="1"/>
          </p:cNvSpPr>
          <p:nvPr/>
        </p:nvSpPr>
        <p:spPr bwMode="auto">
          <a:xfrm>
            <a:off x="239400" y="3772240"/>
            <a:ext cx="9072880" cy="644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2" tIns="45008" rIns="89952" bIns="45008">
            <a:spAutoFit/>
          </a:bodyPr>
          <a:lstStyle>
            <a:lvl1pPr defTabSz="1143000">
              <a:defRPr sz="2100">
                <a:solidFill>
                  <a:srgbClr val="000000"/>
                </a:solidFill>
                <a:latin typeface="Chalkboard" charset="0"/>
                <a:ea typeface="ＭＳ Ｐゴシック" charset="0"/>
                <a:cs typeface="ＭＳ Ｐゴシック" charset="0"/>
              </a:defRPr>
            </a:lvl1pPr>
            <a:lvl2pPr defTabSz="1143000">
              <a:defRPr sz="2100">
                <a:solidFill>
                  <a:srgbClr val="000000"/>
                </a:solidFill>
                <a:latin typeface="Chalkboard" charset="0"/>
                <a:ea typeface="ＭＳ Ｐゴシック" charset="0"/>
              </a:defRPr>
            </a:lvl2pPr>
            <a:lvl3pPr defTabSz="1143000">
              <a:defRPr sz="2100">
                <a:solidFill>
                  <a:srgbClr val="000000"/>
                </a:solidFill>
                <a:latin typeface="Chalkboard" charset="0"/>
                <a:ea typeface="ＭＳ Ｐゴシック" charset="0"/>
              </a:defRPr>
            </a:lvl3pPr>
            <a:lvl4pPr defTabSz="1143000">
              <a:defRPr sz="2100">
                <a:solidFill>
                  <a:srgbClr val="000000"/>
                </a:solidFill>
                <a:latin typeface="Chalkboard" charset="0"/>
                <a:ea typeface="ＭＳ Ｐゴシック" charset="0"/>
              </a:defRPr>
            </a:lvl4pPr>
            <a:lvl5pPr defTabSz="1143000">
              <a:defRPr sz="2100">
                <a:solidFill>
                  <a:srgbClr val="000000"/>
                </a:solidFill>
                <a:latin typeface="Chalkboard" charset="0"/>
                <a:ea typeface="ＭＳ Ｐゴシック" charset="0"/>
              </a:defRPr>
            </a:lvl5pPr>
            <a:lvl6pPr marL="2244725" indent="1588" defTabSz="1143000" eaLnBrk="0" fontAlgn="base" hangingPunct="0">
              <a:spcBef>
                <a:spcPct val="0"/>
              </a:spcBef>
              <a:spcAft>
                <a:spcPct val="0"/>
              </a:spcAft>
              <a:defRPr sz="2100">
                <a:solidFill>
                  <a:srgbClr val="000000"/>
                </a:solidFill>
                <a:latin typeface="Chalkboard" charset="0"/>
                <a:ea typeface="ＭＳ Ｐゴシック" charset="0"/>
              </a:defRPr>
            </a:lvl6pPr>
            <a:lvl7pPr marL="2701925" indent="1588" defTabSz="1143000" eaLnBrk="0" fontAlgn="base" hangingPunct="0">
              <a:spcBef>
                <a:spcPct val="0"/>
              </a:spcBef>
              <a:spcAft>
                <a:spcPct val="0"/>
              </a:spcAft>
              <a:defRPr sz="2100">
                <a:solidFill>
                  <a:srgbClr val="000000"/>
                </a:solidFill>
                <a:latin typeface="Chalkboard" charset="0"/>
                <a:ea typeface="ＭＳ Ｐゴシック" charset="0"/>
              </a:defRPr>
            </a:lvl7pPr>
            <a:lvl8pPr marL="3159125" indent="1588" defTabSz="1143000" eaLnBrk="0" fontAlgn="base" hangingPunct="0">
              <a:spcBef>
                <a:spcPct val="0"/>
              </a:spcBef>
              <a:spcAft>
                <a:spcPct val="0"/>
              </a:spcAft>
              <a:defRPr sz="2100">
                <a:solidFill>
                  <a:srgbClr val="000000"/>
                </a:solidFill>
                <a:latin typeface="Chalkboard" charset="0"/>
                <a:ea typeface="ＭＳ Ｐゴシック" charset="0"/>
              </a:defRPr>
            </a:lvl8pPr>
            <a:lvl9pPr marL="3616325" indent="1588" defTabSz="1143000" eaLnBrk="0" fontAlgn="base" hangingPunct="0">
              <a:spcBef>
                <a:spcPct val="0"/>
              </a:spcBef>
              <a:spcAft>
                <a:spcPct val="0"/>
              </a:spcAft>
              <a:defRPr sz="2100">
                <a:solidFill>
                  <a:srgbClr val="000000"/>
                </a:solidFill>
                <a:latin typeface="Chalkboard" charset="0"/>
                <a:ea typeface="ＭＳ Ｐゴシック" charset="0"/>
              </a:defRPr>
            </a:lvl9pPr>
          </a:lstStyle>
          <a:p>
            <a:pPr eaLnBrk="1" hangingPunct="1"/>
            <a:r>
              <a:rPr lang="en-US" altLang="zh-CN" sz="1800" dirty="0">
                <a:solidFill>
                  <a:srgbClr val="7030A0"/>
                </a:solidFill>
                <a:latin typeface="Comic Sans MS" charset="0"/>
                <a:ea typeface="宋体" charset="0"/>
                <a:cs typeface="宋体" charset="0"/>
              </a:rPr>
              <a:t>SIDIS&amp;J/</a:t>
            </a:r>
            <a:r>
              <a:rPr lang="en-US" altLang="zh-CN" sz="1800" dirty="0">
                <a:solidFill>
                  <a:srgbClr val="7030A0"/>
                </a:solidFill>
                <a:latin typeface="Symbol" pitchFamily="2" charset="2"/>
                <a:ea typeface="宋体" charset="0"/>
                <a:cs typeface="宋体" charset="0"/>
              </a:rPr>
              <a:t>y</a:t>
            </a:r>
            <a:r>
              <a:rPr lang="en-US" altLang="zh-CN" sz="1800" dirty="0">
                <a:solidFill>
                  <a:srgbClr val="7030A0"/>
                </a:solidFill>
                <a:latin typeface="Comic Sans MS" charset="0"/>
                <a:ea typeface="宋体" charset="0"/>
                <a:cs typeface="宋体" charset="0"/>
              </a:rPr>
              <a:t>: </a:t>
            </a:r>
          </a:p>
          <a:p>
            <a:r>
              <a:rPr lang="en-US" altLang="zh-CN" sz="1800" dirty="0">
                <a:solidFill>
                  <a:srgbClr val="7030A0"/>
                </a:solidFill>
                <a:latin typeface="Comic Sans MS" charset="0"/>
                <a:ea typeface="宋体" charset="0"/>
                <a:cs typeface="宋体" charset="0"/>
              </a:rPr>
              <a:t>    4xGEMs   LASPD    </a:t>
            </a:r>
            <a:r>
              <a:rPr lang="en-US" altLang="zh-CN" sz="1800">
                <a:solidFill>
                  <a:srgbClr val="7030A0"/>
                </a:solidFill>
                <a:latin typeface="Comic Sans MS" charset="0"/>
                <a:ea typeface="宋体" charset="0"/>
                <a:cs typeface="宋体" charset="0"/>
              </a:rPr>
              <a:t>LAEC    2xGEMs       LGC        HGC    </a:t>
            </a:r>
            <a:r>
              <a:rPr lang="en-US" altLang="zh-CN" sz="1800" dirty="0">
                <a:solidFill>
                  <a:srgbClr val="7030A0"/>
                </a:solidFill>
                <a:latin typeface="Comic Sans MS" charset="0"/>
                <a:ea typeface="宋体" charset="0"/>
                <a:cs typeface="宋体" charset="0"/>
              </a:rPr>
              <a:t>FASPD (</a:t>
            </a:r>
            <a:r>
              <a:rPr lang="en-US" altLang="zh-CN" sz="1800" dirty="0">
                <a:solidFill>
                  <a:srgbClr val="00B050"/>
                </a:solidFill>
                <a:latin typeface="Comic Sans MS" charset="0"/>
                <a:ea typeface="宋体" charset="0"/>
                <a:cs typeface="宋体" charset="0"/>
              </a:rPr>
              <a:t>MRPC)</a:t>
            </a:r>
            <a:r>
              <a:rPr lang="en-US" altLang="zh-CN" sz="1800" dirty="0">
                <a:solidFill>
                  <a:srgbClr val="7030A0"/>
                </a:solidFill>
                <a:latin typeface="Comic Sans MS" charset="0"/>
                <a:ea typeface="宋体" charset="0"/>
                <a:cs typeface="宋体" charset="0"/>
              </a:rPr>
              <a:t>   FAEC</a:t>
            </a:r>
            <a:endParaRPr lang="zh-CN" altLang="en-US" sz="1800" dirty="0">
              <a:solidFill>
                <a:srgbClr val="7030A0"/>
              </a:solidFill>
              <a:latin typeface="Comic Sans MS" charset="0"/>
              <a:ea typeface="宋体" charset="0"/>
              <a:cs typeface="宋体" charset="0"/>
            </a:endParaRPr>
          </a:p>
        </p:txBody>
      </p:sp>
      <p:sp>
        <p:nvSpPr>
          <p:cNvPr id="22" name="Rectangle 21">
            <a:extLst>
              <a:ext uri="{FF2B5EF4-FFF2-40B4-BE49-F238E27FC236}">
                <a16:creationId xmlns:a16="http://schemas.microsoft.com/office/drawing/2014/main" id="{E3787465-F3A3-5146-A1F9-D776CCD0A854}"/>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777E3D0-50C0-1241-9FC7-84527EC33B10}"/>
              </a:ext>
            </a:extLst>
          </p:cNvPr>
          <p:cNvSpPr txBox="1"/>
          <p:nvPr/>
        </p:nvSpPr>
        <p:spPr>
          <a:xfrm>
            <a:off x="809115" y="6572246"/>
            <a:ext cx="7912487" cy="430887"/>
          </a:xfrm>
          <a:prstGeom prst="rect">
            <a:avLst/>
          </a:prstGeom>
          <a:noFill/>
        </p:spPr>
        <p:txBody>
          <a:bodyPr wrap="none" rtlCol="0">
            <a:spAutoFit/>
          </a:bodyPr>
          <a:lstStyle/>
          <a:p>
            <a:r>
              <a:rPr lang="en-US" sz="2200" dirty="0">
                <a:solidFill>
                  <a:srgbClr val="C00000"/>
                </a:solidFill>
              </a:rPr>
              <a:t>Pre-R&amp;D items: LGC, HGC, GEM’s, DAQ/Electronics, </a:t>
            </a:r>
            <a:r>
              <a:rPr lang="en-US" sz="2200" dirty="0">
                <a:solidFill>
                  <a:srgbClr val="00B0F0"/>
                </a:solidFill>
              </a:rPr>
              <a:t>Magnet</a:t>
            </a:r>
          </a:p>
        </p:txBody>
      </p:sp>
      <p:pic>
        <p:nvPicPr>
          <p:cNvPr id="23" name="Picture 22" descr="C:\DOCUME~1\ADMINI~1\LOCALS~1\Temp\VMwareDnD\b3fd96bb\SIDIS_GEM.png">
            <a:extLst>
              <a:ext uri="{FF2B5EF4-FFF2-40B4-BE49-F238E27FC236}">
                <a16:creationId xmlns:a16="http://schemas.microsoft.com/office/drawing/2014/main" id="{0AF11304-5C62-AA4C-86EE-A7795EB36D0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658" t="-3498" r="2037" b="-2716"/>
          <a:stretch/>
        </p:blipFill>
        <p:spPr bwMode="auto">
          <a:xfrm>
            <a:off x="3615407" y="4452382"/>
            <a:ext cx="794960" cy="187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descr="C:\DOCUME~1\ADMINI~1\LOCALS~1\Temp\vmware-Administrator\VMwareDnD\55f8ad89\PVDIS_GEM_2.png">
            <a:extLst>
              <a:ext uri="{FF2B5EF4-FFF2-40B4-BE49-F238E27FC236}">
                <a16:creationId xmlns:a16="http://schemas.microsoft.com/office/drawing/2014/main" id="{7C72CC19-E55D-4F43-BE0B-4BAA443C160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6811" b="4533"/>
          <a:stretch/>
        </p:blipFill>
        <p:spPr bwMode="auto">
          <a:xfrm>
            <a:off x="3945966" y="1649145"/>
            <a:ext cx="668742" cy="170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2901462"/>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ustomShape 1"/>
          <p:cNvSpPr/>
          <p:nvPr/>
        </p:nvSpPr>
        <p:spPr>
          <a:xfrm>
            <a:off x="124585" y="-34246"/>
            <a:ext cx="9155520" cy="639234"/>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ea typeface="DejaVu Sans"/>
              </a:rPr>
              <a:t>Magnet:</a:t>
            </a:r>
            <a:r>
              <a:rPr lang="en-US" sz="4000" strike="noStrike" spc="-1" dirty="0">
                <a:solidFill>
                  <a:srgbClr val="000000"/>
                </a:solidFill>
                <a:latin typeface="+mj-lt"/>
                <a:ea typeface="DejaVu Sans"/>
              </a:rPr>
              <a:t> Requirement and Design</a:t>
            </a:r>
            <a:endParaRPr lang="en-US" sz="4000" strike="noStrike" spc="-1" dirty="0">
              <a:latin typeface="+mj-lt"/>
            </a:endParaRPr>
          </a:p>
        </p:txBody>
      </p:sp>
      <p:pic>
        <p:nvPicPr>
          <p:cNvPr id="2" name="Picture 1">
            <a:extLst>
              <a:ext uri="{FF2B5EF4-FFF2-40B4-BE49-F238E27FC236}">
                <a16:creationId xmlns:a16="http://schemas.microsoft.com/office/drawing/2014/main" id="{D6ED47F3-1B3E-2943-B9D0-6FB1B44220A8}"/>
              </a:ext>
            </a:extLst>
          </p:cNvPr>
          <p:cNvPicPr>
            <a:picLocks noChangeAspect="1"/>
          </p:cNvPicPr>
          <p:nvPr/>
        </p:nvPicPr>
        <p:blipFill>
          <a:blip r:embed="rId2"/>
          <a:stretch>
            <a:fillRect/>
          </a:stretch>
        </p:blipFill>
        <p:spPr>
          <a:xfrm>
            <a:off x="5671929" y="3916133"/>
            <a:ext cx="4405520" cy="2987384"/>
          </a:xfrm>
          <a:prstGeom prst="rect">
            <a:avLst/>
          </a:prstGeom>
        </p:spPr>
      </p:pic>
      <p:pic>
        <p:nvPicPr>
          <p:cNvPr id="5" name="Picture 4">
            <a:extLst>
              <a:ext uri="{FF2B5EF4-FFF2-40B4-BE49-F238E27FC236}">
                <a16:creationId xmlns:a16="http://schemas.microsoft.com/office/drawing/2014/main" id="{16EEA9BB-CD20-FF4D-BE89-D11F5C2514F8}"/>
              </a:ext>
            </a:extLst>
          </p:cNvPr>
          <p:cNvPicPr>
            <a:picLocks noChangeAspect="1"/>
          </p:cNvPicPr>
          <p:nvPr/>
        </p:nvPicPr>
        <p:blipFill rotWithShape="1">
          <a:blip r:embed="rId3">
            <a:extLst>
              <a:ext uri="{28A0092B-C50C-407E-A947-70E740481C1C}">
                <a14:useLocalDpi xmlns:a14="http://schemas.microsoft.com/office/drawing/2010/main" val="0"/>
              </a:ext>
            </a:extLst>
          </a:blip>
          <a:srcRect r="31371"/>
          <a:stretch/>
        </p:blipFill>
        <p:spPr>
          <a:xfrm>
            <a:off x="6622359" y="971931"/>
            <a:ext cx="2504661" cy="2050728"/>
          </a:xfrm>
          <a:prstGeom prst="rect">
            <a:avLst/>
          </a:prstGeom>
        </p:spPr>
      </p:pic>
      <p:sp>
        <p:nvSpPr>
          <p:cNvPr id="6" name="TextBox 3">
            <a:extLst>
              <a:ext uri="{FF2B5EF4-FFF2-40B4-BE49-F238E27FC236}">
                <a16:creationId xmlns:a16="http://schemas.microsoft.com/office/drawing/2014/main" id="{EEEB69FE-E296-4C45-B745-34EE672E45A4}"/>
              </a:ext>
            </a:extLst>
          </p:cNvPr>
          <p:cNvSpPr txBox="1">
            <a:spLocks noChangeArrowheads="1"/>
          </p:cNvSpPr>
          <p:nvPr/>
        </p:nvSpPr>
        <p:spPr bwMode="auto">
          <a:xfrm>
            <a:off x="239400" y="1223722"/>
            <a:ext cx="5651946" cy="19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331" tIns="56701" rIns="113331" bIns="56701">
            <a:spAutoFit/>
          </a:bodyPr>
          <a:lstStyle>
            <a:lvl1pPr defTabSz="1144588">
              <a:defRPr sz="2100">
                <a:solidFill>
                  <a:srgbClr val="000000"/>
                </a:solidFill>
                <a:latin typeface="Chalkboard" panose="03050602040202020205" pitchFamily="66" charset="77"/>
                <a:ea typeface="ＭＳ Ｐゴシック" panose="020B0600070205080204" pitchFamily="34" charset="-128"/>
              </a:defRPr>
            </a:lvl1pPr>
            <a:lvl2pPr defTabSz="1144588">
              <a:defRPr sz="2100">
                <a:solidFill>
                  <a:srgbClr val="000000"/>
                </a:solidFill>
                <a:latin typeface="Chalkboard" panose="03050602040202020205" pitchFamily="66" charset="77"/>
                <a:ea typeface="ＭＳ Ｐゴシック" panose="020B0600070205080204" pitchFamily="34" charset="-128"/>
              </a:defRPr>
            </a:lvl2pPr>
            <a:lvl3pPr defTabSz="1144588">
              <a:defRPr sz="2100">
                <a:solidFill>
                  <a:srgbClr val="000000"/>
                </a:solidFill>
                <a:latin typeface="Chalkboard" panose="03050602040202020205" pitchFamily="66" charset="77"/>
                <a:ea typeface="ＭＳ Ｐゴシック" panose="020B0600070205080204" pitchFamily="34" charset="-128"/>
              </a:defRPr>
            </a:lvl3pPr>
            <a:lvl4pPr defTabSz="1144588">
              <a:defRPr sz="2100">
                <a:solidFill>
                  <a:srgbClr val="000000"/>
                </a:solidFill>
                <a:latin typeface="Chalkboard" panose="03050602040202020205" pitchFamily="66" charset="77"/>
                <a:ea typeface="ＭＳ Ｐゴシック" panose="020B0600070205080204" pitchFamily="34" charset="-128"/>
              </a:defRPr>
            </a:lvl4pPr>
            <a:lvl5pPr defTabSz="1144588">
              <a:defRPr sz="2100">
                <a:solidFill>
                  <a:srgbClr val="000000"/>
                </a:solidFill>
                <a:latin typeface="Chalkboard" panose="03050602040202020205" pitchFamily="66" charset="77"/>
                <a:ea typeface="ＭＳ Ｐゴシック" panose="020B0600070205080204" pitchFamily="34" charset="-128"/>
              </a:defRPr>
            </a:lvl5pPr>
            <a:lvl6pPr marL="2244725" indent="1588" defTabSz="1144588"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6pPr>
            <a:lvl7pPr marL="2701925" indent="1588" defTabSz="1144588"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7pPr>
            <a:lvl8pPr marL="3159125" indent="1588" defTabSz="1144588"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8pPr>
            <a:lvl9pPr marL="3616325" indent="1588" defTabSz="1144588"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9pPr>
          </a:lstStyle>
          <a:p>
            <a:pPr eaLnBrk="1" hangingPunct="1"/>
            <a:r>
              <a:rPr lang="en-US" altLang="zh-CN" sz="2000" b="1" u="sng" dirty="0">
                <a:solidFill>
                  <a:srgbClr val="002060"/>
                </a:solidFill>
                <a:latin typeface="Arial" panose="020B0604020202020204" pitchFamily="34" charset="0"/>
                <a:ea typeface="宋体" panose="02010600030101010101" pitchFamily="2" charset="-122"/>
                <a:cs typeface="Times New Roman" panose="02020603050405020304" pitchFamily="18" charset="0"/>
              </a:rPr>
              <a:t>Requirements:</a:t>
            </a:r>
            <a:r>
              <a:rPr lang="en-US" altLang="zh-CN" sz="2000" b="1" dirty="0">
                <a:solidFill>
                  <a:srgbClr val="002060"/>
                </a:solidFill>
                <a:latin typeface="Arial" panose="020B0604020202020204" pitchFamily="34" charset="0"/>
                <a:ea typeface="宋体" panose="02010600030101010101" pitchFamily="2" charset="-122"/>
                <a:cs typeface="Times New Roman" panose="02020603050405020304" pitchFamily="18" charset="0"/>
              </a:rPr>
              <a:t>  </a:t>
            </a:r>
            <a:r>
              <a:rPr lang="en-US" altLang="zh-CN" sz="2000" dirty="0">
                <a:solidFill>
                  <a:srgbClr val="7030A0"/>
                </a:solidFill>
                <a:latin typeface="Arial" panose="020B0604020202020204" pitchFamily="34" charset="0"/>
                <a:ea typeface="宋体" panose="02010600030101010101" pitchFamily="2" charset="-122"/>
                <a:cs typeface="Times New Roman" panose="02020603050405020304" pitchFamily="18" charset="0"/>
              </a:rPr>
              <a:t> </a:t>
            </a:r>
          </a:p>
          <a:p>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sym typeface="Wingdings" pitchFamily="2" charset="2"/>
              </a:rPr>
              <a:t>  </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Acceptance: P: 1.0 – 7.0 GeV/c;</a:t>
            </a:r>
          </a:p>
          <a:p>
            <a:pPr eaLnBrk="1" hangingPunct="1"/>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     </a:t>
            </a:r>
            <a:r>
              <a:rPr lang="el-GR"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Φ</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 2</a:t>
            </a:r>
            <a:r>
              <a:rPr lang="el-GR"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π</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  </a:t>
            </a:r>
            <a:r>
              <a:rPr lang="el-GR"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θ</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 8</a:t>
            </a:r>
            <a:r>
              <a:rPr lang="en-US" altLang="zh-CN" sz="2000" baseline="30000" dirty="0">
                <a:solidFill>
                  <a:srgbClr val="0D0D0D"/>
                </a:solidFill>
                <a:latin typeface="Arial" panose="020B0604020202020204" pitchFamily="34" charset="0"/>
                <a:ea typeface="宋体" panose="02010600030101010101" pitchFamily="2" charset="-122"/>
                <a:cs typeface="Times New Roman" panose="02020603050405020304" pitchFamily="18" charset="0"/>
              </a:rPr>
              <a:t>o</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-24</a:t>
            </a:r>
            <a:r>
              <a:rPr lang="en-US" altLang="zh-CN" sz="2000" baseline="30000" dirty="0">
                <a:solidFill>
                  <a:srgbClr val="0D0D0D"/>
                </a:solidFill>
                <a:latin typeface="Arial" panose="020B0604020202020204" pitchFamily="34" charset="0"/>
                <a:ea typeface="宋体" panose="02010600030101010101" pitchFamily="2" charset="-122"/>
                <a:cs typeface="Times New Roman" panose="02020603050405020304" pitchFamily="18" charset="0"/>
              </a:rPr>
              <a:t>o</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 (SIDIS), 22</a:t>
            </a:r>
            <a:r>
              <a:rPr lang="en-US" altLang="zh-CN" sz="2000" baseline="30000" dirty="0">
                <a:solidFill>
                  <a:srgbClr val="0D0D0D"/>
                </a:solidFill>
                <a:latin typeface="Arial" panose="020B0604020202020204" pitchFamily="34" charset="0"/>
                <a:ea typeface="宋体" panose="02010600030101010101" pitchFamily="2" charset="-122"/>
                <a:cs typeface="Times New Roman" panose="02020603050405020304" pitchFamily="18" charset="0"/>
              </a:rPr>
              <a:t>o</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-35</a:t>
            </a:r>
            <a:r>
              <a:rPr lang="en-US" altLang="zh-CN" sz="2000" baseline="30000" dirty="0">
                <a:solidFill>
                  <a:srgbClr val="0D0D0D"/>
                </a:solidFill>
                <a:latin typeface="Arial" panose="020B0604020202020204" pitchFamily="34" charset="0"/>
                <a:ea typeface="宋体" panose="02010600030101010101" pitchFamily="2" charset="-122"/>
                <a:cs typeface="Times New Roman" panose="02020603050405020304" pitchFamily="18" charset="0"/>
              </a:rPr>
              <a:t>o</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 (PVDIS) </a:t>
            </a:r>
          </a:p>
          <a:p>
            <a:pPr eaLnBrk="1" hangingPunct="1"/>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sym typeface="Wingdings" pitchFamily="2" charset="2"/>
              </a:rPr>
              <a:t>   Resolution: </a:t>
            </a:r>
            <a:r>
              <a:rPr lang="el-GR"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sym typeface="Wingdings" pitchFamily="2" charset="2"/>
              </a:rPr>
              <a:t>δ</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sym typeface="Wingdings" pitchFamily="2" charset="2"/>
              </a:rPr>
              <a:t>P/P ~ 2% </a:t>
            </a:r>
          </a:p>
          <a:p>
            <a:pPr eaLnBrk="1" hangingPunct="1"/>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sym typeface="Wingdings" pitchFamily="2" charset="2"/>
              </a:rPr>
              <a:t>     (requires 0.1 mm tracking resolution)</a:t>
            </a:r>
          </a:p>
          <a:p>
            <a:pPr eaLnBrk="1" hangingPunct="1"/>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sym typeface="Wingdings" pitchFamily="2" charset="2"/>
              </a:rPr>
              <a:t>   Fringe field at the </a:t>
            </a:r>
            <a:r>
              <a:rPr lang="en-US" altLang="zh-CN" sz="2000" baseline="30000" dirty="0">
                <a:solidFill>
                  <a:srgbClr val="0D0D0D"/>
                </a:solidFill>
                <a:latin typeface="Arial" panose="020B0604020202020204" pitchFamily="34" charset="0"/>
                <a:ea typeface="宋体" panose="02010600030101010101" pitchFamily="2" charset="-122"/>
                <a:cs typeface="Times New Roman" panose="02020603050405020304" pitchFamily="18" charset="0"/>
                <a:sym typeface="Wingdings" pitchFamily="2" charset="2"/>
              </a:rPr>
              <a:t>3</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sym typeface="Wingdings" pitchFamily="2" charset="2"/>
              </a:rPr>
              <a:t>He target &lt;  5 Gauss</a:t>
            </a:r>
            <a:r>
              <a:rPr lang="en-US" altLang="zh-CN" sz="2000" dirty="0">
                <a:solidFill>
                  <a:srgbClr val="0D0D0D"/>
                </a:solidFill>
                <a:latin typeface="Arial" panose="020B0604020202020204" pitchFamily="34" charset="0"/>
                <a:ea typeface="宋体" panose="02010600030101010101" pitchFamily="2" charset="-122"/>
                <a:cs typeface="Times New Roman" panose="02020603050405020304" pitchFamily="18" charset="0"/>
              </a:rPr>
              <a:t> </a:t>
            </a:r>
          </a:p>
        </p:txBody>
      </p:sp>
      <p:sp>
        <p:nvSpPr>
          <p:cNvPr id="7" name="TextBox 9">
            <a:extLst>
              <a:ext uri="{FF2B5EF4-FFF2-40B4-BE49-F238E27FC236}">
                <a16:creationId xmlns:a16="http://schemas.microsoft.com/office/drawing/2014/main" id="{D9C0CBCA-C7A2-8549-B7A0-9DE1ADD7C4CF}"/>
              </a:ext>
            </a:extLst>
          </p:cNvPr>
          <p:cNvSpPr txBox="1">
            <a:spLocks noChangeArrowheads="1"/>
          </p:cNvSpPr>
          <p:nvPr/>
        </p:nvSpPr>
        <p:spPr bwMode="auto">
          <a:xfrm>
            <a:off x="124585" y="3551834"/>
            <a:ext cx="6223207" cy="258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21" tIns="44812" rIns="89621" bIns="44812">
            <a:spAutoFit/>
          </a:bodyPr>
          <a:lstStyle>
            <a:lvl1pPr defTabSz="911225">
              <a:defRPr sz="2100">
                <a:solidFill>
                  <a:srgbClr val="000000"/>
                </a:solidFill>
                <a:latin typeface="Chalkboard" panose="03050602040202020205" pitchFamily="66" charset="77"/>
                <a:ea typeface="ＭＳ Ｐゴシック" panose="020B0600070205080204" pitchFamily="34" charset="-128"/>
              </a:defRPr>
            </a:lvl1pPr>
            <a:lvl2pPr marL="442913" indent="4763" defTabSz="911225">
              <a:defRPr sz="2100">
                <a:solidFill>
                  <a:srgbClr val="000000"/>
                </a:solidFill>
                <a:latin typeface="Chalkboard" panose="03050602040202020205" pitchFamily="66" charset="77"/>
                <a:ea typeface="ＭＳ Ｐゴシック" panose="020B0600070205080204" pitchFamily="34" charset="-128"/>
              </a:defRPr>
            </a:lvl2pPr>
            <a:lvl3pPr marL="1143000" indent="-228600" defTabSz="911225">
              <a:defRPr sz="2100">
                <a:solidFill>
                  <a:srgbClr val="000000"/>
                </a:solidFill>
                <a:latin typeface="Chalkboard" panose="03050602040202020205" pitchFamily="66" charset="77"/>
                <a:ea typeface="ＭＳ Ｐゴシック" panose="020B0600070205080204" pitchFamily="34" charset="-128"/>
              </a:defRPr>
            </a:lvl3pPr>
            <a:lvl4pPr marL="1600200" indent="-228600" defTabSz="911225">
              <a:defRPr sz="2100">
                <a:solidFill>
                  <a:srgbClr val="000000"/>
                </a:solidFill>
                <a:latin typeface="Chalkboard" panose="03050602040202020205" pitchFamily="66" charset="77"/>
                <a:ea typeface="ＭＳ Ｐゴシック" panose="020B0600070205080204" pitchFamily="34" charset="-128"/>
              </a:defRPr>
            </a:lvl4pPr>
            <a:lvl5pPr marL="2057400" indent="-228600" defTabSz="911225">
              <a:defRPr sz="2100">
                <a:solidFill>
                  <a:srgbClr val="000000"/>
                </a:solidFill>
                <a:latin typeface="Chalkboard" panose="03050602040202020205" pitchFamily="66" charset="77"/>
                <a:ea typeface="ＭＳ Ｐゴシック" panose="020B0600070205080204" pitchFamily="34" charset="-128"/>
              </a:defRPr>
            </a:lvl5pPr>
            <a:lvl6pPr marL="2514600" indent="-228600" defTabSz="911225"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6pPr>
            <a:lvl7pPr marL="2971800" indent="-228600" defTabSz="911225"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7pPr>
            <a:lvl8pPr marL="3429000" indent="-228600" defTabSz="911225"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8pPr>
            <a:lvl9pPr marL="3886200" indent="-228600" defTabSz="911225"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9pPr>
          </a:lstStyle>
          <a:p>
            <a:pPr eaLnBrk="1" hangingPunct="1">
              <a:buFont typeface="Arial" panose="020B0604020202020204" pitchFamily="34" charset="0"/>
              <a:buChar char="•"/>
            </a:pPr>
            <a:r>
              <a:rPr lang="en-US" altLang="en-US" sz="2000" dirty="0">
                <a:solidFill>
                  <a:schemeClr val="tx1">
                    <a:lumMod val="95000"/>
                    <a:lumOff val="5000"/>
                  </a:schemeClr>
                </a:solidFill>
                <a:latin typeface="Arial" panose="020B0604020202020204" pitchFamily="34" charset="0"/>
                <a:sym typeface="Wingdings" pitchFamily="2" charset="2"/>
              </a:rPr>
              <a:t>Use CLEO II magnet with the following </a:t>
            </a:r>
          </a:p>
          <a:p>
            <a:pPr eaLnBrk="1" hangingPunct="1"/>
            <a:r>
              <a:rPr lang="en-US" altLang="en-US" sz="2000" dirty="0">
                <a:solidFill>
                  <a:schemeClr val="tx1">
                    <a:lumMod val="95000"/>
                    <a:lumOff val="5000"/>
                  </a:schemeClr>
                </a:solidFill>
                <a:latin typeface="Arial" panose="020B0604020202020204" pitchFamily="34" charset="0"/>
                <a:sym typeface="Wingdings" pitchFamily="2" charset="2"/>
              </a:rPr>
              <a:t>    modifications</a:t>
            </a:r>
          </a:p>
          <a:p>
            <a:pPr lvl="1" eaLnBrk="1" hangingPunct="1">
              <a:buFont typeface="Arial" panose="020B0604020202020204" pitchFamily="34" charset="0"/>
              <a:buChar char="•"/>
            </a:pPr>
            <a:r>
              <a:rPr lang="en-US" altLang="en-US" sz="2000" dirty="0">
                <a:solidFill>
                  <a:schemeClr val="tx1">
                    <a:lumMod val="95000"/>
                    <a:lumOff val="5000"/>
                  </a:schemeClr>
                </a:solidFill>
                <a:latin typeface="Arial" panose="020B0604020202020204" pitchFamily="34" charset="0"/>
                <a:sym typeface="Wingdings" pitchFamily="2" charset="2"/>
              </a:rPr>
              <a:t>  Two of three layers of return yoke </a:t>
            </a:r>
          </a:p>
          <a:p>
            <a:pPr lvl="1" indent="0" eaLnBrk="1" hangingPunct="1"/>
            <a:r>
              <a:rPr lang="en-US" altLang="en-US" sz="2000" dirty="0">
                <a:solidFill>
                  <a:schemeClr val="tx1">
                    <a:lumMod val="95000"/>
                    <a:lumOff val="5000"/>
                  </a:schemeClr>
                </a:solidFill>
                <a:latin typeface="Arial" panose="020B0604020202020204" pitchFamily="34" charset="0"/>
                <a:sym typeface="Wingdings" pitchFamily="2" charset="2"/>
              </a:rPr>
              <a:t>	needed</a:t>
            </a:r>
          </a:p>
          <a:p>
            <a:pPr lvl="1" eaLnBrk="1" hangingPunct="1">
              <a:buFont typeface="Arial" panose="020B0604020202020204" pitchFamily="34" charset="0"/>
              <a:buChar char="•"/>
            </a:pPr>
            <a:r>
              <a:rPr lang="en-US" altLang="en-US" sz="2000" dirty="0">
                <a:solidFill>
                  <a:schemeClr val="tx1">
                    <a:lumMod val="95000"/>
                    <a:lumOff val="5000"/>
                  </a:schemeClr>
                </a:solidFill>
                <a:latin typeface="Arial" panose="020B0604020202020204" pitchFamily="34" charset="0"/>
                <a:sym typeface="Wingdings" pitchFamily="2" charset="2"/>
              </a:rPr>
              <a:t>  Add thickness to front endcap</a:t>
            </a:r>
          </a:p>
          <a:p>
            <a:pPr lvl="1" eaLnBrk="1" hangingPunct="1">
              <a:buFont typeface="Arial" panose="020B0604020202020204" pitchFamily="34" charset="0"/>
              <a:buChar char="•"/>
            </a:pPr>
            <a:r>
              <a:rPr lang="en-US" altLang="en-US" sz="2000" dirty="0">
                <a:solidFill>
                  <a:schemeClr val="tx1">
                    <a:lumMod val="95000"/>
                    <a:lumOff val="5000"/>
                  </a:schemeClr>
                </a:solidFill>
                <a:latin typeface="Arial" panose="020B0604020202020204" pitchFamily="34" charset="0"/>
                <a:sym typeface="Wingdings" pitchFamily="2" charset="2"/>
              </a:rPr>
              <a:t>  Add extended endcap   </a:t>
            </a:r>
          </a:p>
          <a:p>
            <a:pPr eaLnBrk="1" hangingPunct="1">
              <a:buFont typeface="Arial" panose="020B0604020202020204" pitchFamily="34" charset="0"/>
              <a:buChar char="•"/>
            </a:pPr>
            <a:endParaRPr lang="en-US" altLang="en-US" b="1" dirty="0">
              <a:solidFill>
                <a:srgbClr val="000066"/>
              </a:solidFill>
              <a:sym typeface="Wingdings" pitchFamily="2" charset="2"/>
            </a:endParaRPr>
          </a:p>
          <a:p>
            <a:pPr eaLnBrk="1" hangingPunct="1"/>
            <a:endParaRPr lang="en-US" altLang="en-US" b="1" dirty="0">
              <a:solidFill>
                <a:srgbClr val="000066"/>
              </a:solidFill>
              <a:sym typeface="Wingdings" pitchFamily="2" charset="2"/>
            </a:endParaRPr>
          </a:p>
        </p:txBody>
      </p:sp>
      <p:sp>
        <p:nvSpPr>
          <p:cNvPr id="8" name="Rectangle 7">
            <a:extLst>
              <a:ext uri="{FF2B5EF4-FFF2-40B4-BE49-F238E27FC236}">
                <a16:creationId xmlns:a16="http://schemas.microsoft.com/office/drawing/2014/main" id="{D7B4D7E6-F8C3-7645-A446-B7F299A874A4}"/>
              </a:ext>
            </a:extLst>
          </p:cNvPr>
          <p:cNvSpPr/>
          <p:nvPr/>
        </p:nvSpPr>
        <p:spPr>
          <a:xfrm>
            <a:off x="6517191" y="3133819"/>
            <a:ext cx="2459969" cy="400110"/>
          </a:xfrm>
          <a:prstGeom prst="rect">
            <a:avLst/>
          </a:prstGeom>
        </p:spPr>
        <p:txBody>
          <a:bodyPr wrap="none">
            <a:spAutoFit/>
          </a:bodyPr>
          <a:lstStyle/>
          <a:p>
            <a:r>
              <a:rPr lang="en-US" sz="2000" spc="-1" dirty="0">
                <a:solidFill>
                  <a:srgbClr val="000000"/>
                </a:solidFill>
                <a:latin typeface="Arial" panose="020B0604020202020204" pitchFamily="34" charset="0"/>
              </a:rPr>
              <a:t>CLEO II coil at </a:t>
            </a:r>
            <a:r>
              <a:rPr lang="en-US" sz="2000" spc="-1" dirty="0" err="1">
                <a:solidFill>
                  <a:srgbClr val="000000"/>
                </a:solidFill>
                <a:latin typeface="Arial" panose="020B0604020202020204" pitchFamily="34" charset="0"/>
              </a:rPr>
              <a:t>JLab</a:t>
            </a:r>
            <a:endParaRPr lang="en-US" sz="2000" dirty="0"/>
          </a:p>
        </p:txBody>
      </p:sp>
      <p:sp>
        <p:nvSpPr>
          <p:cNvPr id="9" name="Rectangle 8">
            <a:extLst>
              <a:ext uri="{FF2B5EF4-FFF2-40B4-BE49-F238E27FC236}">
                <a16:creationId xmlns:a16="http://schemas.microsoft.com/office/drawing/2014/main" id="{2F350C36-A380-5B47-B788-C6EF790FF3BC}"/>
              </a:ext>
            </a:extLst>
          </p:cNvPr>
          <p:cNvSpPr/>
          <p:nvPr/>
        </p:nvSpPr>
        <p:spPr>
          <a:xfrm>
            <a:off x="5044365" y="6557472"/>
            <a:ext cx="1896994" cy="400110"/>
          </a:xfrm>
          <a:prstGeom prst="rect">
            <a:avLst/>
          </a:prstGeom>
        </p:spPr>
        <p:txBody>
          <a:bodyPr wrap="none">
            <a:spAutoFit/>
          </a:bodyPr>
          <a:lstStyle/>
          <a:p>
            <a:r>
              <a:rPr lang="en-US" sz="2000" spc="-1" dirty="0">
                <a:solidFill>
                  <a:srgbClr val="000000"/>
                </a:solidFill>
                <a:latin typeface="Arial" panose="020B0604020202020204" pitchFamily="34" charset="0"/>
              </a:rPr>
              <a:t>Yoke for </a:t>
            </a:r>
            <a:r>
              <a:rPr lang="en-US" sz="2000" spc="-1" dirty="0" err="1">
                <a:solidFill>
                  <a:srgbClr val="000000"/>
                </a:solidFill>
                <a:latin typeface="Arial" panose="020B0604020202020204" pitchFamily="34" charset="0"/>
              </a:rPr>
              <a:t>SoLID</a:t>
            </a:r>
            <a:endParaRPr lang="en-US" sz="2000" dirty="0"/>
          </a:p>
        </p:txBody>
      </p:sp>
    </p:spTree>
    <p:extLst>
      <p:ext uri="{BB962C8B-B14F-4D97-AF65-F5344CB8AC3E}">
        <p14:creationId xmlns:p14="http://schemas.microsoft.com/office/powerpoint/2010/main" val="191467988"/>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96" y="120595"/>
            <a:ext cx="8582204" cy="402941"/>
          </a:xfrm>
        </p:spPr>
        <p:txBody>
          <a:bodyPr>
            <a:noAutofit/>
          </a:bodyPr>
          <a:lstStyle/>
          <a:p>
            <a:pPr algn="ctr"/>
            <a:r>
              <a:rPr lang="en-US" sz="3600" b="0" dirty="0">
                <a:latin typeface="+mj-lt"/>
              </a:rPr>
              <a:t>Cold Test Update – Cold Test Milestones</a:t>
            </a:r>
          </a:p>
        </p:txBody>
      </p:sp>
      <p:grpSp>
        <p:nvGrpSpPr>
          <p:cNvPr id="8" name="Group 7"/>
          <p:cNvGrpSpPr/>
          <p:nvPr/>
        </p:nvGrpSpPr>
        <p:grpSpPr>
          <a:xfrm>
            <a:off x="635001" y="4977549"/>
            <a:ext cx="3113411" cy="1876467"/>
            <a:chOff x="4914248" y="1727502"/>
            <a:chExt cx="5309696" cy="3668666"/>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6153" t="8682" b="14049"/>
            <a:stretch/>
          </p:blipFill>
          <p:spPr>
            <a:xfrm>
              <a:off x="4914248" y="1727502"/>
              <a:ext cx="5309696" cy="3633281"/>
            </a:xfrm>
            <a:prstGeom prst="rect">
              <a:avLst/>
            </a:prstGeom>
          </p:spPr>
        </p:pic>
        <p:sp>
          <p:nvSpPr>
            <p:cNvPr id="10" name="TextBox 9"/>
            <p:cNvSpPr txBox="1"/>
            <p:nvPr/>
          </p:nvSpPr>
          <p:spPr>
            <a:xfrm>
              <a:off x="7964103" y="2303685"/>
              <a:ext cx="1714916" cy="1106303"/>
            </a:xfrm>
            <a:prstGeom prst="rect">
              <a:avLst/>
            </a:prstGeom>
            <a:solidFill>
              <a:srgbClr val="66CCFF"/>
            </a:solidFill>
            <a:ln>
              <a:solidFill>
                <a:schemeClr val="tx1"/>
              </a:solidFill>
            </a:ln>
          </p:spPr>
          <p:txBody>
            <a:bodyPr wrap="square" rtlCol="0">
              <a:spAutoFit/>
            </a:bodyPr>
            <a:lstStyle/>
            <a:p>
              <a:r>
                <a:rPr lang="en-US" sz="868" dirty="0"/>
                <a:t>Test Lab Control Room</a:t>
              </a:r>
            </a:p>
          </p:txBody>
        </p:sp>
        <p:sp>
          <p:nvSpPr>
            <p:cNvPr id="11" name="TextBox 10"/>
            <p:cNvSpPr txBox="1"/>
            <p:nvPr/>
          </p:nvSpPr>
          <p:spPr>
            <a:xfrm>
              <a:off x="6218479" y="4289865"/>
              <a:ext cx="1134644" cy="1106303"/>
            </a:xfrm>
            <a:prstGeom prst="rect">
              <a:avLst/>
            </a:prstGeom>
            <a:solidFill>
              <a:srgbClr val="66CCFF"/>
            </a:solidFill>
            <a:ln>
              <a:solidFill>
                <a:schemeClr val="tx1"/>
              </a:solidFill>
            </a:ln>
          </p:spPr>
          <p:txBody>
            <a:bodyPr wrap="square" rtlCol="0">
              <a:spAutoFit/>
            </a:bodyPr>
            <a:lstStyle/>
            <a:p>
              <a:r>
                <a:rPr lang="en-US" sz="868" dirty="0"/>
                <a:t>Cryo </a:t>
              </a:r>
              <a:r>
                <a:rPr lang="en-US" sz="868" dirty="0" err="1"/>
                <a:t>Dist</a:t>
              </a:r>
              <a:r>
                <a:rPr lang="en-US" sz="868" dirty="0"/>
                <a:t> Can</a:t>
              </a:r>
            </a:p>
          </p:txBody>
        </p:sp>
        <p:cxnSp>
          <p:nvCxnSpPr>
            <p:cNvPr id="12" name="Straight Arrow Connector 11"/>
            <p:cNvCxnSpPr/>
            <p:nvPr/>
          </p:nvCxnSpPr>
          <p:spPr>
            <a:xfrm flipH="1">
              <a:off x="7695117" y="2611463"/>
              <a:ext cx="268986" cy="4350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202568" y="3553592"/>
              <a:ext cx="206528" cy="7362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4325445" y="5042986"/>
            <a:ext cx="4816527" cy="1507844"/>
          </a:xfrm>
          <a:prstGeom prst="rect">
            <a:avLst/>
          </a:prstGeom>
          <a:noFill/>
        </p:spPr>
        <p:txBody>
          <a:bodyPr wrap="square" rtlCol="0">
            <a:spAutoFit/>
          </a:bodyPr>
          <a:lstStyle/>
          <a:p>
            <a:pPr marL="283441" indent="-283441">
              <a:buFont typeface="Arial" panose="020B0604020202020204" pitchFamily="34" charset="0"/>
              <a:buChar char="•"/>
            </a:pPr>
            <a:r>
              <a:rPr lang="en-US" sz="1819" dirty="0"/>
              <a:t>Solenoid rehab will confirm condition of the magnet</a:t>
            </a:r>
          </a:p>
          <a:p>
            <a:pPr marL="283441" indent="-283441">
              <a:buFont typeface="Arial" panose="020B0604020202020204" pitchFamily="34" charset="0"/>
              <a:buChar char="•"/>
            </a:pPr>
            <a:r>
              <a:rPr lang="en-US" sz="1819" dirty="0"/>
              <a:t>Provide risk reduction to the project</a:t>
            </a:r>
          </a:p>
          <a:p>
            <a:pPr marL="283441" indent="-283441">
              <a:buFont typeface="Arial" panose="020B0604020202020204" pitchFamily="34" charset="0"/>
              <a:buChar char="•"/>
            </a:pPr>
            <a:r>
              <a:rPr lang="en-US" sz="1819" dirty="0"/>
              <a:t>Improve magnet cost estimate</a:t>
            </a:r>
          </a:p>
          <a:p>
            <a:pPr marL="283441" indent="-283441">
              <a:buFont typeface="Arial" panose="020B0604020202020204" pitchFamily="34" charset="0"/>
              <a:buChar char="•"/>
            </a:pPr>
            <a:r>
              <a:rPr lang="en-US" sz="1819" dirty="0"/>
              <a:t>Estimated completion Sept 2021</a:t>
            </a:r>
          </a:p>
        </p:txBody>
      </p:sp>
      <p:pic>
        <p:nvPicPr>
          <p:cNvPr id="4" name="Picture 3">
            <a:extLst>
              <a:ext uri="{FF2B5EF4-FFF2-40B4-BE49-F238E27FC236}">
                <a16:creationId xmlns:a16="http://schemas.microsoft.com/office/drawing/2014/main" id="{0E9E1382-8FB5-654A-90D7-F801B48DB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5" y="767696"/>
            <a:ext cx="9131300" cy="4089400"/>
          </a:xfrm>
          <a:prstGeom prst="rect">
            <a:avLst/>
          </a:prstGeom>
        </p:spPr>
      </p:pic>
    </p:spTree>
    <p:extLst>
      <p:ext uri="{BB962C8B-B14F-4D97-AF65-F5344CB8AC3E}">
        <p14:creationId xmlns:p14="http://schemas.microsoft.com/office/powerpoint/2010/main" val="123777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ustomShape 1"/>
          <p:cNvSpPr/>
          <p:nvPr/>
        </p:nvSpPr>
        <p:spPr>
          <a:xfrm>
            <a:off x="239400" y="119520"/>
            <a:ext cx="9155520" cy="660781"/>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ea typeface="DejaVu Sans"/>
              </a:rPr>
              <a:t>PVDIS Baffle</a:t>
            </a:r>
            <a:r>
              <a:rPr lang="en-US" sz="4000" strike="noStrike" spc="-1" dirty="0">
                <a:solidFill>
                  <a:srgbClr val="000000"/>
                </a:solidFill>
                <a:latin typeface="+mj-lt"/>
                <a:ea typeface="DejaVu Sans"/>
              </a:rPr>
              <a:t> Design</a:t>
            </a:r>
            <a:endParaRPr lang="en-US" sz="4000" strike="noStrike" spc="-1" dirty="0">
              <a:latin typeface="+mj-lt"/>
            </a:endParaRPr>
          </a:p>
        </p:txBody>
      </p:sp>
      <p:pic>
        <p:nvPicPr>
          <p:cNvPr id="4" name="Picture 2" descr="D:\Google Drive\baffle\baffle_babarbafflemore1.png">
            <a:extLst>
              <a:ext uri="{FF2B5EF4-FFF2-40B4-BE49-F238E27FC236}">
                <a16:creationId xmlns:a16="http://schemas.microsoft.com/office/drawing/2014/main" id="{BB4E77A1-E657-8E40-B984-0BF7FC402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535" y="830331"/>
            <a:ext cx="33956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D:\Google Drive\SoLID_presentation\solid_directorreview_201502\background\compare_1D.png">
            <a:extLst>
              <a:ext uri="{FF2B5EF4-FFF2-40B4-BE49-F238E27FC236}">
                <a16:creationId xmlns:a16="http://schemas.microsoft.com/office/drawing/2014/main" id="{EF7B9017-FCBE-F04A-9AE4-4555A320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243" y="4042661"/>
            <a:ext cx="4021207" cy="311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B45AAD1A-5EAB-0742-8D9E-FAB4055797EB}"/>
              </a:ext>
            </a:extLst>
          </p:cNvPr>
          <p:cNvSpPr txBox="1">
            <a:spLocks noChangeArrowheads="1"/>
          </p:cNvSpPr>
          <p:nvPr/>
        </p:nvSpPr>
        <p:spPr bwMode="auto">
          <a:xfrm>
            <a:off x="381000" y="1692275"/>
            <a:ext cx="5463209" cy="44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82" tIns="45340" rIns="90682" bIns="45340">
            <a:spAutoFit/>
          </a:bodyPr>
          <a:lstStyle>
            <a:lvl1pPr defTabSz="1149350">
              <a:defRPr sz="2100">
                <a:solidFill>
                  <a:srgbClr val="000000"/>
                </a:solidFill>
                <a:latin typeface="Chalkboard" panose="03050602040202020205" pitchFamily="66" charset="77"/>
                <a:ea typeface="ＭＳ Ｐゴシック" panose="020B0600070205080204" pitchFamily="34" charset="-128"/>
              </a:defRPr>
            </a:lvl1pPr>
            <a:lvl2pPr defTabSz="1149350">
              <a:defRPr sz="2100">
                <a:solidFill>
                  <a:srgbClr val="000000"/>
                </a:solidFill>
                <a:latin typeface="Chalkboard" panose="03050602040202020205" pitchFamily="66" charset="77"/>
                <a:ea typeface="ＭＳ Ｐゴシック" panose="020B0600070205080204" pitchFamily="34" charset="-128"/>
              </a:defRPr>
            </a:lvl2pPr>
            <a:lvl3pPr marL="1143000" indent="-228600" defTabSz="1149350">
              <a:defRPr sz="2100">
                <a:solidFill>
                  <a:srgbClr val="000000"/>
                </a:solidFill>
                <a:latin typeface="Chalkboard" panose="03050602040202020205" pitchFamily="66" charset="77"/>
                <a:ea typeface="ＭＳ Ｐゴシック" panose="020B0600070205080204" pitchFamily="34" charset="-128"/>
              </a:defRPr>
            </a:lvl3pPr>
            <a:lvl4pPr marL="1600200" indent="-228600" defTabSz="1149350">
              <a:defRPr sz="2100">
                <a:solidFill>
                  <a:srgbClr val="000000"/>
                </a:solidFill>
                <a:latin typeface="Chalkboard" panose="03050602040202020205" pitchFamily="66" charset="77"/>
                <a:ea typeface="ＭＳ Ｐゴシック" panose="020B0600070205080204" pitchFamily="34" charset="-128"/>
              </a:defRPr>
            </a:lvl4pPr>
            <a:lvl5pPr marL="2057400" indent="-228600" defTabSz="1149350">
              <a:defRPr sz="2100">
                <a:solidFill>
                  <a:srgbClr val="000000"/>
                </a:solidFill>
                <a:latin typeface="Chalkboard" panose="03050602040202020205" pitchFamily="66" charset="77"/>
                <a:ea typeface="ＭＳ Ｐゴシック" panose="020B0600070205080204" pitchFamily="34" charset="-128"/>
              </a:defRPr>
            </a:lvl5pPr>
            <a:lvl6pPr marL="2514600" indent="-228600" defTabSz="1149350"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6pPr>
            <a:lvl7pPr marL="2971800" indent="-228600" defTabSz="1149350"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7pPr>
            <a:lvl8pPr marL="3429000" indent="-228600" defTabSz="1149350"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8pPr>
            <a:lvl9pPr marL="3886200" indent="-228600" defTabSz="1149350" eaLnBrk="0" fontAlgn="base" hangingPunct="0">
              <a:spcBef>
                <a:spcPct val="0"/>
              </a:spcBef>
              <a:spcAft>
                <a:spcPct val="0"/>
              </a:spcAft>
              <a:defRPr sz="2100">
                <a:solidFill>
                  <a:srgbClr val="000000"/>
                </a:solidFill>
                <a:latin typeface="Chalkboard" panose="03050602040202020205" pitchFamily="66" charset="77"/>
                <a:ea typeface="ＭＳ Ｐゴシック" panose="020B0600070205080204" pitchFamily="34" charset="-128"/>
              </a:defRPr>
            </a:lvl9pPr>
          </a:lstStyle>
          <a:p>
            <a:pPr eaLnBrk="1" hangingPunct="1">
              <a:buFont typeface="Arial" panose="020B0604020202020204" pitchFamily="34" charset="0"/>
              <a:buChar char="•"/>
            </a:pPr>
            <a:r>
              <a:rPr lang="en-US" altLang="en-US" sz="2000" dirty="0">
                <a:solidFill>
                  <a:schemeClr val="tx1">
                    <a:lumMod val="95000"/>
                    <a:lumOff val="5000"/>
                  </a:schemeClr>
                </a:solidFill>
                <a:latin typeface="Arial" panose="020B0604020202020204" pitchFamily="34" charset="0"/>
              </a:rPr>
              <a:t>  </a:t>
            </a:r>
            <a:r>
              <a:rPr lang="en-US" altLang="en-US" sz="2000" dirty="0" err="1">
                <a:solidFill>
                  <a:schemeClr val="tx1">
                    <a:lumMod val="95000"/>
                    <a:lumOff val="5000"/>
                  </a:schemeClr>
                </a:solidFill>
                <a:latin typeface="Arial" panose="020B0604020202020204" pitchFamily="34" charset="0"/>
              </a:rPr>
              <a:t>SoLID</a:t>
            </a:r>
            <a:r>
              <a:rPr lang="en-US" altLang="en-US" sz="2000" dirty="0">
                <a:solidFill>
                  <a:schemeClr val="tx1">
                    <a:lumMod val="95000"/>
                    <a:lumOff val="5000"/>
                  </a:schemeClr>
                </a:solidFill>
                <a:latin typeface="Arial" panose="020B0604020202020204" pitchFamily="34" charset="0"/>
              </a:rPr>
              <a:t> PVDIS needs to run </a:t>
            </a:r>
            <a:r>
              <a:rPr lang="en-US" altLang="en-US" sz="2000" b="1" dirty="0">
                <a:solidFill>
                  <a:schemeClr val="tx1">
                    <a:lumMod val="95000"/>
                    <a:lumOff val="5000"/>
                  </a:schemeClr>
                </a:solidFill>
                <a:latin typeface="Arial" panose="020B0604020202020204" pitchFamily="34" charset="0"/>
              </a:rPr>
              <a:t>1x10</a:t>
            </a:r>
            <a:r>
              <a:rPr lang="en-US" altLang="en-US" sz="2000" b="1" baseline="30000" dirty="0">
                <a:solidFill>
                  <a:schemeClr val="tx1">
                    <a:lumMod val="95000"/>
                    <a:lumOff val="5000"/>
                  </a:schemeClr>
                </a:solidFill>
                <a:latin typeface="Arial" panose="020B0604020202020204" pitchFamily="34" charset="0"/>
              </a:rPr>
              <a:t>39</a:t>
            </a:r>
            <a:r>
              <a:rPr lang="en-US" altLang="en-US" sz="2000" b="1" dirty="0">
                <a:solidFill>
                  <a:schemeClr val="tx1">
                    <a:lumMod val="95000"/>
                    <a:lumOff val="5000"/>
                  </a:schemeClr>
                </a:solidFill>
                <a:latin typeface="Arial" panose="020B0604020202020204" pitchFamily="34" charset="0"/>
              </a:rPr>
              <a:t>/cm</a:t>
            </a:r>
            <a:r>
              <a:rPr lang="en-US" altLang="en-US" sz="2000" b="1" baseline="30000" dirty="0">
                <a:solidFill>
                  <a:schemeClr val="tx1">
                    <a:lumMod val="95000"/>
                    <a:lumOff val="5000"/>
                  </a:schemeClr>
                </a:solidFill>
                <a:latin typeface="Arial" panose="020B0604020202020204" pitchFamily="34" charset="0"/>
              </a:rPr>
              <a:t>2</a:t>
            </a:r>
            <a:r>
              <a:rPr lang="en-US" altLang="en-US" sz="2000" b="1" dirty="0">
                <a:solidFill>
                  <a:schemeClr val="tx1">
                    <a:lumMod val="95000"/>
                    <a:lumOff val="5000"/>
                  </a:schemeClr>
                </a:solidFill>
                <a:latin typeface="Arial" panose="020B0604020202020204" pitchFamily="34" charset="0"/>
              </a:rPr>
              <a:t>/s luminosity</a:t>
            </a:r>
          </a:p>
          <a:p>
            <a:pPr eaLnBrk="1" hangingPunct="1">
              <a:buFont typeface="Arial" panose="020B0604020202020204" pitchFamily="34" charset="0"/>
              <a:buChar char="•"/>
            </a:pPr>
            <a:endParaRPr lang="en-US" altLang="en-US" sz="2000" dirty="0">
              <a:solidFill>
                <a:schemeClr val="tx1">
                  <a:lumMod val="95000"/>
                  <a:lumOff val="5000"/>
                </a:schemeClr>
              </a:solidFill>
              <a:latin typeface="Arial" panose="020B0604020202020204" pitchFamily="34" charset="0"/>
            </a:endParaRPr>
          </a:p>
          <a:p>
            <a:pPr eaLnBrk="1" hangingPunct="1">
              <a:buFont typeface="Arial" panose="020B0604020202020204" pitchFamily="34" charset="0"/>
              <a:buChar char="•"/>
            </a:pPr>
            <a:r>
              <a:rPr lang="en-US" altLang="en-US" sz="2000" dirty="0">
                <a:solidFill>
                  <a:schemeClr val="tx1">
                    <a:lumMod val="95000"/>
                    <a:lumOff val="5000"/>
                  </a:schemeClr>
                </a:solidFill>
                <a:latin typeface="Arial" panose="020B0604020202020204" pitchFamily="34" charset="0"/>
              </a:rPr>
              <a:t> Baffle is made of 12 planes of 9cm thick lead with slits following electron bending in </a:t>
            </a:r>
            <a:r>
              <a:rPr lang="en-US" altLang="en-US" sz="2000" dirty="0" err="1">
                <a:solidFill>
                  <a:schemeClr val="tx1">
                    <a:lumMod val="95000"/>
                    <a:lumOff val="5000"/>
                  </a:schemeClr>
                </a:solidFill>
                <a:latin typeface="Arial" panose="020B0604020202020204" pitchFamily="34" charset="0"/>
              </a:rPr>
              <a:t>SoLID</a:t>
            </a:r>
            <a:r>
              <a:rPr lang="en-US" altLang="en-US" sz="2000" dirty="0">
                <a:solidFill>
                  <a:schemeClr val="tx1">
                    <a:lumMod val="95000"/>
                    <a:lumOff val="5000"/>
                  </a:schemeClr>
                </a:solidFill>
                <a:latin typeface="Arial" panose="020B0604020202020204" pitchFamily="34" charset="0"/>
              </a:rPr>
              <a:t> field</a:t>
            </a:r>
          </a:p>
          <a:p>
            <a:pPr eaLnBrk="1" hangingPunct="1">
              <a:buFont typeface="Arial" panose="020B0604020202020204" pitchFamily="34" charset="0"/>
              <a:buChar char="•"/>
            </a:pPr>
            <a:endParaRPr lang="en-US" altLang="en-US" sz="2000" dirty="0">
              <a:solidFill>
                <a:schemeClr val="tx1">
                  <a:lumMod val="95000"/>
                  <a:lumOff val="5000"/>
                </a:schemeClr>
              </a:solidFill>
              <a:latin typeface="Arial" panose="020B0604020202020204" pitchFamily="34" charset="0"/>
            </a:endParaRPr>
          </a:p>
          <a:p>
            <a:pPr>
              <a:buFont typeface="Arial" panose="020B0604020202020204" pitchFamily="34" charset="0"/>
              <a:buChar char="•"/>
            </a:pPr>
            <a:r>
              <a:rPr lang="en-US" altLang="en-US" sz="2000" dirty="0">
                <a:solidFill>
                  <a:schemeClr val="tx1">
                    <a:lumMod val="95000"/>
                    <a:lumOff val="5000"/>
                  </a:schemeClr>
                </a:solidFill>
                <a:latin typeface="Arial" panose="020B0604020202020204" pitchFamily="34" charset="0"/>
              </a:rPr>
              <a:t> It blocks neutral and positive tracks from target, and thus</a:t>
            </a:r>
            <a:r>
              <a:rPr lang="en-US" altLang="en-US" sz="2000" dirty="0">
                <a:solidFill>
                  <a:schemeClr val="tx1">
                    <a:lumMod val="95000"/>
                    <a:lumOff val="5000"/>
                  </a:schemeClr>
                </a:solidFill>
                <a:latin typeface="Arial" panose="020B0604020202020204" pitchFamily="34" charset="0"/>
                <a:sym typeface="Wingdings" pitchFamily="2" charset="2"/>
              </a:rPr>
              <a:t> </a:t>
            </a:r>
            <a:r>
              <a:rPr lang="en-US" altLang="en-US" sz="2000" dirty="0">
                <a:solidFill>
                  <a:srgbClr val="FF0000"/>
                </a:solidFill>
                <a:latin typeface="Arial" panose="020B0604020202020204" pitchFamily="34" charset="0"/>
                <a:sym typeface="Wingdings" pitchFamily="2" charset="2"/>
              </a:rPr>
              <a:t>reduces background by 1-2 orders of magnitude</a:t>
            </a:r>
            <a:r>
              <a:rPr lang="en-US" altLang="en-US" sz="2000" dirty="0">
                <a:solidFill>
                  <a:schemeClr val="tx1">
                    <a:lumMod val="95000"/>
                    <a:lumOff val="5000"/>
                  </a:schemeClr>
                </a:solidFill>
                <a:latin typeface="Arial" panose="020B0604020202020204" pitchFamily="34" charset="0"/>
                <a:sym typeface="Wingdings" pitchFamily="2" charset="2"/>
              </a:rPr>
              <a:t> and reduces trigger rate to be within DAQ capability</a:t>
            </a:r>
          </a:p>
          <a:p>
            <a:pPr>
              <a:buFont typeface="Arial" panose="020B0604020202020204" pitchFamily="34" charset="0"/>
              <a:buChar char="•"/>
            </a:pPr>
            <a:endParaRPr lang="en-US" altLang="en-US" sz="2000" dirty="0">
              <a:solidFill>
                <a:schemeClr val="tx1">
                  <a:lumMod val="95000"/>
                  <a:lumOff val="5000"/>
                </a:schemeClr>
              </a:solidFill>
              <a:latin typeface="Arial" panose="020B0604020202020204" pitchFamily="34" charset="0"/>
              <a:sym typeface="Wingdings" pitchFamily="2" charset="2"/>
            </a:endParaRPr>
          </a:p>
          <a:p>
            <a:pPr>
              <a:buFont typeface="Arial" panose="020B0604020202020204" pitchFamily="34" charset="0"/>
              <a:buChar char="•"/>
            </a:pPr>
            <a:r>
              <a:rPr lang="en-US" altLang="en-US" sz="2000" dirty="0">
                <a:solidFill>
                  <a:schemeClr val="tx1">
                    <a:lumMod val="95000"/>
                    <a:lumOff val="5000"/>
                  </a:schemeClr>
                </a:solidFill>
                <a:latin typeface="Arial" panose="020B0604020202020204" pitchFamily="34" charset="0"/>
                <a:sym typeface="Wingdings" pitchFamily="2" charset="2"/>
              </a:rPr>
              <a:t> Acceptance </a:t>
            </a:r>
            <a:r>
              <a:rPr lang="en-US" altLang="en-US" sz="2000" b="1" dirty="0">
                <a:solidFill>
                  <a:schemeClr val="tx1">
                    <a:lumMod val="95000"/>
                    <a:lumOff val="5000"/>
                  </a:schemeClr>
                </a:solidFill>
                <a:latin typeface="Arial" panose="020B0604020202020204" pitchFamily="34" charset="0"/>
                <a:sym typeface="Wingdings" pitchFamily="2" charset="2"/>
              </a:rPr>
              <a:t>~30% </a:t>
            </a:r>
            <a:r>
              <a:rPr lang="en-US" altLang="en-US" sz="2000" dirty="0">
                <a:solidFill>
                  <a:schemeClr val="tx1">
                    <a:lumMod val="95000"/>
                    <a:lumOff val="5000"/>
                  </a:schemeClr>
                </a:solidFill>
                <a:latin typeface="Arial" panose="020B0604020202020204" pitchFamily="34" charset="0"/>
                <a:sym typeface="Wingdings" pitchFamily="2" charset="2"/>
              </a:rPr>
              <a:t>for DIS electrons is maintained at P&gt;3GeV and x&gt;0.4 region</a:t>
            </a:r>
          </a:p>
        </p:txBody>
      </p:sp>
    </p:spTree>
    <p:extLst>
      <p:ext uri="{BB962C8B-B14F-4D97-AF65-F5344CB8AC3E}">
        <p14:creationId xmlns:p14="http://schemas.microsoft.com/office/powerpoint/2010/main" val="3031482490"/>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EA6EF6-41D0-9945-80C9-6AB91FE373CC}"/>
              </a:ext>
            </a:extLst>
          </p:cNvPr>
          <p:cNvPicPr>
            <a:picLocks noChangeAspect="1"/>
          </p:cNvPicPr>
          <p:nvPr/>
        </p:nvPicPr>
        <p:blipFill>
          <a:blip r:embed="rId2"/>
          <a:stretch>
            <a:fillRect/>
          </a:stretch>
        </p:blipFill>
        <p:spPr>
          <a:xfrm>
            <a:off x="6378860" y="818578"/>
            <a:ext cx="3059581" cy="3163295"/>
          </a:xfrm>
          <a:prstGeom prst="rect">
            <a:avLst/>
          </a:prstGeom>
        </p:spPr>
      </p:pic>
      <p:pic>
        <p:nvPicPr>
          <p:cNvPr id="7" name="Picture 6">
            <a:extLst>
              <a:ext uri="{FF2B5EF4-FFF2-40B4-BE49-F238E27FC236}">
                <a16:creationId xmlns:a16="http://schemas.microsoft.com/office/drawing/2014/main" id="{60186CE3-3A0C-C548-8C7D-6268D4DD7ABD}"/>
              </a:ext>
            </a:extLst>
          </p:cNvPr>
          <p:cNvPicPr>
            <a:picLocks noChangeAspect="1"/>
          </p:cNvPicPr>
          <p:nvPr/>
        </p:nvPicPr>
        <p:blipFill>
          <a:blip r:embed="rId3"/>
          <a:stretch>
            <a:fillRect/>
          </a:stretch>
        </p:blipFill>
        <p:spPr>
          <a:xfrm>
            <a:off x="5240583" y="4228459"/>
            <a:ext cx="3738487" cy="2113617"/>
          </a:xfrm>
          <a:prstGeom prst="rect">
            <a:avLst/>
          </a:prstGeom>
        </p:spPr>
      </p:pic>
      <p:pic>
        <p:nvPicPr>
          <p:cNvPr id="8" name="Picture 7">
            <a:extLst>
              <a:ext uri="{FF2B5EF4-FFF2-40B4-BE49-F238E27FC236}">
                <a16:creationId xmlns:a16="http://schemas.microsoft.com/office/drawing/2014/main" id="{6C9298E2-96D4-944B-82A3-F483812F3414}"/>
              </a:ext>
            </a:extLst>
          </p:cNvPr>
          <p:cNvPicPr>
            <a:picLocks noChangeAspect="1"/>
          </p:cNvPicPr>
          <p:nvPr/>
        </p:nvPicPr>
        <p:blipFill>
          <a:blip r:embed="rId4"/>
          <a:stretch>
            <a:fillRect/>
          </a:stretch>
        </p:blipFill>
        <p:spPr>
          <a:xfrm>
            <a:off x="241183" y="3926987"/>
            <a:ext cx="4725981" cy="2638164"/>
          </a:xfrm>
          <a:prstGeom prst="rect">
            <a:avLst/>
          </a:prstGeom>
        </p:spPr>
      </p:pic>
      <p:sp>
        <p:nvSpPr>
          <p:cNvPr id="11" name="TextBox 10">
            <a:extLst>
              <a:ext uri="{FF2B5EF4-FFF2-40B4-BE49-F238E27FC236}">
                <a16:creationId xmlns:a16="http://schemas.microsoft.com/office/drawing/2014/main" id="{AE390B37-5FE1-754B-900C-EF9A993A5DA2}"/>
              </a:ext>
            </a:extLst>
          </p:cNvPr>
          <p:cNvSpPr txBox="1"/>
          <p:nvPr/>
        </p:nvSpPr>
        <p:spPr>
          <a:xfrm>
            <a:off x="5392849" y="6565151"/>
            <a:ext cx="4557658" cy="400110"/>
          </a:xfrm>
          <a:prstGeom prst="rect">
            <a:avLst/>
          </a:prstGeom>
          <a:noFill/>
        </p:spPr>
        <p:txBody>
          <a:bodyPr wrap="none" rtlCol="0">
            <a:spAutoFit/>
          </a:bodyPr>
          <a:lstStyle/>
          <a:p>
            <a:r>
              <a:rPr lang="en-US" sz="2000" dirty="0">
                <a:latin typeface="Arial" panose="020B0604020202020204" pitchFamily="34" charset="0"/>
              </a:rPr>
              <a:t>EIC Prototype: similar to </a:t>
            </a:r>
            <a:r>
              <a:rPr lang="en-US" sz="2000" dirty="0" err="1">
                <a:latin typeface="Arial" panose="020B0604020202020204" pitchFamily="34" charset="0"/>
              </a:rPr>
              <a:t>SoLID</a:t>
            </a:r>
            <a:r>
              <a:rPr lang="en-US" sz="2000" dirty="0">
                <a:latin typeface="Arial" panose="020B0604020202020204" pitchFamily="34" charset="0"/>
              </a:rPr>
              <a:t> design</a:t>
            </a:r>
          </a:p>
        </p:txBody>
      </p:sp>
      <p:sp>
        <p:nvSpPr>
          <p:cNvPr id="10" name="CustomShape 1">
            <a:extLst>
              <a:ext uri="{FF2B5EF4-FFF2-40B4-BE49-F238E27FC236}">
                <a16:creationId xmlns:a16="http://schemas.microsoft.com/office/drawing/2014/main" id="{C7D29D01-AFC1-7246-B1D8-3AC97924D61D}"/>
              </a:ext>
            </a:extLst>
          </p:cNvPr>
          <p:cNvSpPr/>
          <p:nvPr/>
        </p:nvSpPr>
        <p:spPr>
          <a:xfrm>
            <a:off x="241183" y="32317"/>
            <a:ext cx="9155520" cy="7141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rPr>
              <a:t>GEM tracking</a:t>
            </a:r>
            <a:endParaRPr lang="en-US" sz="4000" strike="noStrike" spc="-1" dirty="0">
              <a:latin typeface="+mj-lt"/>
            </a:endParaRPr>
          </a:p>
        </p:txBody>
      </p:sp>
      <p:sp>
        <p:nvSpPr>
          <p:cNvPr id="12" name="Rectangle 11">
            <a:extLst>
              <a:ext uri="{FF2B5EF4-FFF2-40B4-BE49-F238E27FC236}">
                <a16:creationId xmlns:a16="http://schemas.microsoft.com/office/drawing/2014/main" id="{2D8EF5B8-7250-2E45-9297-0630A195F4B6}"/>
              </a:ext>
            </a:extLst>
          </p:cNvPr>
          <p:cNvSpPr/>
          <p:nvPr/>
        </p:nvSpPr>
        <p:spPr>
          <a:xfrm>
            <a:off x="1783144" y="6647169"/>
            <a:ext cx="2131161" cy="400110"/>
          </a:xfrm>
          <a:prstGeom prst="rect">
            <a:avLst/>
          </a:prstGeom>
        </p:spPr>
        <p:txBody>
          <a:bodyPr wrap="none">
            <a:spAutoFit/>
          </a:bodyPr>
          <a:lstStyle/>
          <a:p>
            <a:pPr>
              <a:lnSpc>
                <a:spcPct val="100000"/>
              </a:lnSpc>
            </a:pPr>
            <a:r>
              <a:rPr lang="en-US" sz="2000" spc="-1" dirty="0">
                <a:solidFill>
                  <a:srgbClr val="000000"/>
                </a:solidFill>
                <a:latin typeface="Arial" panose="020B0604020202020204" pitchFamily="34" charset="0"/>
              </a:rPr>
              <a:t>GEM Technology</a:t>
            </a:r>
          </a:p>
        </p:txBody>
      </p:sp>
      <p:sp>
        <p:nvSpPr>
          <p:cNvPr id="13" name="Rectangle 12">
            <a:extLst>
              <a:ext uri="{FF2B5EF4-FFF2-40B4-BE49-F238E27FC236}">
                <a16:creationId xmlns:a16="http://schemas.microsoft.com/office/drawing/2014/main" id="{F5CB4C1B-0234-5642-A971-237799973E08}"/>
              </a:ext>
            </a:extLst>
          </p:cNvPr>
          <p:cNvSpPr/>
          <p:nvPr/>
        </p:nvSpPr>
        <p:spPr>
          <a:xfrm>
            <a:off x="5652556" y="3168462"/>
            <a:ext cx="2304862" cy="400110"/>
          </a:xfrm>
          <a:prstGeom prst="rect">
            <a:avLst/>
          </a:prstGeom>
        </p:spPr>
        <p:txBody>
          <a:bodyPr wrap="none">
            <a:spAutoFit/>
          </a:bodyPr>
          <a:lstStyle/>
          <a:p>
            <a:pPr>
              <a:lnSpc>
                <a:spcPct val="100000"/>
              </a:lnSpc>
            </a:pPr>
            <a:r>
              <a:rPr lang="en-US" sz="2000" spc="-1" dirty="0">
                <a:solidFill>
                  <a:srgbClr val="000000"/>
                </a:solidFill>
                <a:latin typeface="Arial" panose="020B0604020202020204" pitchFamily="34" charset="0"/>
              </a:rPr>
              <a:t>GEM configuration</a:t>
            </a:r>
          </a:p>
        </p:txBody>
      </p:sp>
      <p:sp>
        <p:nvSpPr>
          <p:cNvPr id="14" name="Rectangle 13">
            <a:extLst>
              <a:ext uri="{FF2B5EF4-FFF2-40B4-BE49-F238E27FC236}">
                <a16:creationId xmlns:a16="http://schemas.microsoft.com/office/drawing/2014/main" id="{05BEE17F-AC22-BE45-86E0-4DA886E3E691}"/>
              </a:ext>
            </a:extLst>
          </p:cNvPr>
          <p:cNvSpPr/>
          <p:nvPr/>
        </p:nvSpPr>
        <p:spPr>
          <a:xfrm>
            <a:off x="147513" y="902408"/>
            <a:ext cx="5245336" cy="2554545"/>
          </a:xfrm>
          <a:prstGeom prst="rect">
            <a:avLst/>
          </a:prstGeom>
        </p:spPr>
        <p:txBody>
          <a:bodyPr wrap="square">
            <a:spAutoFit/>
          </a:bodyPr>
          <a:lstStyle/>
          <a:p>
            <a:pPr marL="342900" indent="-342900">
              <a:lnSpc>
                <a:spcPct val="100000"/>
              </a:lnSpc>
              <a:buFont typeface="Arial" panose="020B0604020202020204" pitchFamily="34" charset="0"/>
              <a:buChar char="•"/>
            </a:pPr>
            <a:r>
              <a:rPr lang="en-US" sz="2000" spc="-1" dirty="0">
                <a:solidFill>
                  <a:srgbClr val="000000"/>
                </a:solidFill>
                <a:latin typeface="Arial" panose="020B0604020202020204" pitchFamily="34" charset="0"/>
              </a:rPr>
              <a:t>Rate capabilities &gt; many MHz/cm</a:t>
            </a:r>
            <a:r>
              <a:rPr lang="en-US" sz="2000" spc="-1" baseline="30000" dirty="0">
                <a:solidFill>
                  <a:srgbClr val="000000"/>
                </a:solidFill>
                <a:latin typeface="Arial" panose="020B0604020202020204" pitchFamily="34" charset="0"/>
              </a:rPr>
              <a:t>2</a:t>
            </a:r>
          </a:p>
          <a:p>
            <a:pPr marL="342900" indent="-342900">
              <a:lnSpc>
                <a:spcPct val="100000"/>
              </a:lnSpc>
              <a:buFont typeface="Arial" panose="020B0604020202020204" pitchFamily="34" charset="0"/>
              <a:buChar char="•"/>
            </a:pPr>
            <a:r>
              <a:rPr lang="en-US" sz="2000" spc="-1" dirty="0">
                <a:solidFill>
                  <a:srgbClr val="000000"/>
                </a:solidFill>
                <a:latin typeface="Arial" panose="020B0604020202020204" pitchFamily="34" charset="0"/>
              </a:rPr>
              <a:t>High position resolution</a:t>
            </a:r>
          </a:p>
          <a:p>
            <a:pPr marL="342900" indent="-342900">
              <a:lnSpc>
                <a:spcPct val="100000"/>
              </a:lnSpc>
              <a:buFont typeface="Arial" panose="020B0604020202020204" pitchFamily="34" charset="0"/>
              <a:buChar char="•"/>
            </a:pPr>
            <a:r>
              <a:rPr lang="en-US" sz="2000" spc="-1" dirty="0">
                <a:solidFill>
                  <a:srgbClr val="000000"/>
                </a:solidFill>
                <a:latin typeface="Arial" panose="020B0604020202020204" pitchFamily="34" charset="0"/>
              </a:rPr>
              <a:t>Cover large areas at reasonable cost</a:t>
            </a:r>
          </a:p>
          <a:p>
            <a:pPr marL="342900" indent="-342900">
              <a:lnSpc>
                <a:spcPct val="100000"/>
              </a:lnSpc>
              <a:buFont typeface="Arial" panose="020B0604020202020204" pitchFamily="34" charset="0"/>
              <a:buChar char="•"/>
            </a:pPr>
            <a:r>
              <a:rPr lang="en-US" sz="2000" spc="-1" dirty="0">
                <a:solidFill>
                  <a:srgbClr val="000000"/>
                </a:solidFill>
                <a:latin typeface="Arial" panose="020B0604020202020204" pitchFamily="34" charset="0"/>
              </a:rPr>
              <a:t>Low thickness (~0.5 radiation length)</a:t>
            </a:r>
          </a:p>
          <a:p>
            <a:pPr marL="342900" indent="-342900">
              <a:lnSpc>
                <a:spcPct val="100000"/>
              </a:lnSpc>
              <a:buFont typeface="Arial" panose="020B0604020202020204" pitchFamily="34" charset="0"/>
              <a:buChar char="•"/>
            </a:pPr>
            <a:r>
              <a:rPr lang="en-US" sz="2000" b="1" spc="-1" dirty="0">
                <a:solidFill>
                  <a:srgbClr val="FF0000"/>
                </a:solidFill>
                <a:latin typeface="Arial" panose="020B0604020202020204" pitchFamily="34" charset="0"/>
              </a:rPr>
              <a:t>Used in many experiments </a:t>
            </a:r>
            <a:r>
              <a:rPr lang="en-US" sz="2000" spc="-1" dirty="0">
                <a:solidFill>
                  <a:srgbClr val="000000"/>
                </a:solidFill>
                <a:latin typeface="Arial" panose="020B0604020202020204" pitchFamily="34" charset="0"/>
              </a:rPr>
              <a:t>(COMPASS, STAR, ALICE, </a:t>
            </a:r>
            <a:r>
              <a:rPr lang="en-US" sz="2000" spc="-1" dirty="0" err="1">
                <a:solidFill>
                  <a:srgbClr val="FF0000"/>
                </a:solidFill>
                <a:latin typeface="Arial" panose="020B0604020202020204" pitchFamily="34" charset="0"/>
              </a:rPr>
              <a:t>PRad@</a:t>
            </a:r>
            <a:r>
              <a:rPr lang="en-US" sz="2000" b="1" spc="-1" dirty="0" err="1">
                <a:solidFill>
                  <a:srgbClr val="FF0000"/>
                </a:solidFill>
                <a:latin typeface="Arial" panose="020B0604020202020204" pitchFamily="34" charset="0"/>
              </a:rPr>
              <a:t>JLab</a:t>
            </a:r>
            <a:r>
              <a:rPr lang="en-US" sz="2000" spc="-1" dirty="0">
                <a:solidFill>
                  <a:srgbClr val="000000"/>
                </a:solidFill>
                <a:latin typeface="Arial" panose="020B0604020202020204" pitchFamily="34" charset="0"/>
              </a:rPr>
              <a:t>…) and planned for many future experiments </a:t>
            </a:r>
            <a:r>
              <a:rPr lang="en-US" sz="2000" b="1" spc="-1" dirty="0" err="1">
                <a:solidFill>
                  <a:srgbClr val="FF0000"/>
                </a:solidFill>
                <a:latin typeface="Arial" panose="020B0604020202020204" pitchFamily="34" charset="0"/>
              </a:rPr>
              <a:t>SBS@JLab</a:t>
            </a:r>
            <a:r>
              <a:rPr lang="en-US" sz="2000" spc="-1" dirty="0">
                <a:solidFill>
                  <a:srgbClr val="000000"/>
                </a:solidFill>
                <a:latin typeface="Arial" panose="020B0604020202020204" pitchFamily="34" charset="0"/>
              </a:rPr>
              <a:t>, CMS upgrade, </a:t>
            </a:r>
            <a:r>
              <a:rPr lang="en-US" sz="2000" b="1" spc="-1" dirty="0">
                <a:solidFill>
                  <a:srgbClr val="000000"/>
                </a:solidFill>
                <a:latin typeface="Arial" panose="020B0604020202020204" pitchFamily="34" charset="0"/>
              </a:rPr>
              <a:t>EIC</a:t>
            </a:r>
            <a:r>
              <a:rPr lang="en-US" sz="2000" spc="-1" dirty="0">
                <a:solidFill>
                  <a:srgbClr val="000000"/>
                </a:solidFill>
                <a:latin typeface="Arial" panose="020B0604020202020204" pitchFamily="34" charset="0"/>
              </a:rPr>
              <a:t>…)</a:t>
            </a:r>
          </a:p>
        </p:txBody>
      </p:sp>
    </p:spTree>
    <p:extLst>
      <p:ext uri="{BB962C8B-B14F-4D97-AF65-F5344CB8AC3E}">
        <p14:creationId xmlns:p14="http://schemas.microsoft.com/office/powerpoint/2010/main" val="413535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ustomShape 1"/>
          <p:cNvSpPr/>
          <p:nvPr/>
        </p:nvSpPr>
        <p:spPr>
          <a:xfrm>
            <a:off x="239400" y="34704"/>
            <a:ext cx="9155520" cy="60794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rPr>
              <a:t>Simulated GEM Performance</a:t>
            </a:r>
            <a:endParaRPr lang="en-US" sz="4000" strike="noStrike" spc="-1" dirty="0">
              <a:latin typeface="+mj-lt"/>
            </a:endParaRPr>
          </a:p>
        </p:txBody>
      </p:sp>
      <p:pic>
        <p:nvPicPr>
          <p:cNvPr id="5" name="Picture 4">
            <a:extLst>
              <a:ext uri="{FF2B5EF4-FFF2-40B4-BE49-F238E27FC236}">
                <a16:creationId xmlns:a16="http://schemas.microsoft.com/office/drawing/2014/main" id="{177F0901-E8CB-4143-ADF2-ED9062E1A909}"/>
              </a:ext>
            </a:extLst>
          </p:cNvPr>
          <p:cNvPicPr>
            <a:picLocks noChangeAspect="1"/>
          </p:cNvPicPr>
          <p:nvPr/>
        </p:nvPicPr>
        <p:blipFill rotWithShape="1">
          <a:blip r:embed="rId2">
            <a:extLst>
              <a:ext uri="{28A0092B-C50C-407E-A947-70E740481C1C}">
                <a14:useLocalDpi xmlns:a14="http://schemas.microsoft.com/office/drawing/2010/main" val="0"/>
              </a:ext>
            </a:extLst>
          </a:blip>
          <a:srcRect t="8824"/>
          <a:stretch/>
        </p:blipFill>
        <p:spPr>
          <a:xfrm>
            <a:off x="192151" y="800423"/>
            <a:ext cx="4625009" cy="3103253"/>
          </a:xfrm>
          <a:prstGeom prst="rect">
            <a:avLst/>
          </a:prstGeom>
        </p:spPr>
      </p:pic>
      <p:sp>
        <p:nvSpPr>
          <p:cNvPr id="3" name="Rectangle 2">
            <a:extLst>
              <a:ext uri="{FF2B5EF4-FFF2-40B4-BE49-F238E27FC236}">
                <a16:creationId xmlns:a16="http://schemas.microsoft.com/office/drawing/2014/main" id="{37092D87-101C-C44C-A1A6-A5E8A8F6D11C}"/>
              </a:ext>
            </a:extLst>
          </p:cNvPr>
          <p:cNvSpPr/>
          <p:nvPr/>
        </p:nvSpPr>
        <p:spPr>
          <a:xfrm>
            <a:off x="192151" y="4710102"/>
            <a:ext cx="2982849" cy="923330"/>
          </a:xfrm>
          <a:prstGeom prst="rect">
            <a:avLst/>
          </a:prstGeom>
        </p:spPr>
        <p:txBody>
          <a:bodyPr wrap="square">
            <a:spAutoFit/>
          </a:bodyPr>
          <a:lstStyle/>
          <a:p>
            <a:r>
              <a:rPr lang="en-US" spc="-1" dirty="0">
                <a:solidFill>
                  <a:srgbClr val="000000"/>
                </a:solidFill>
                <a:latin typeface="Arial" panose="020B0604020202020204" pitchFamily="34" charset="0"/>
              </a:rPr>
              <a:t>Risk: </a:t>
            </a:r>
          </a:p>
          <a:p>
            <a:r>
              <a:rPr lang="en-US" spc="-1" dirty="0">
                <a:solidFill>
                  <a:srgbClr val="000000"/>
                </a:solidFill>
                <a:latin typeface="Arial" panose="020B0604020202020204" pitchFamily="34" charset="0"/>
              </a:rPr>
              <a:t>VMM chips need testing: addressed in Pre R&amp;D plan</a:t>
            </a:r>
            <a:endParaRPr lang="en-US" dirty="0"/>
          </a:p>
        </p:txBody>
      </p:sp>
      <p:sp>
        <p:nvSpPr>
          <p:cNvPr id="7" name="Rectangle 6">
            <a:extLst>
              <a:ext uri="{FF2B5EF4-FFF2-40B4-BE49-F238E27FC236}">
                <a16:creationId xmlns:a16="http://schemas.microsoft.com/office/drawing/2014/main" id="{F8D54515-9FDF-D946-B7C1-F909B92D7817}"/>
              </a:ext>
            </a:extLst>
          </p:cNvPr>
          <p:cNvSpPr/>
          <p:nvPr/>
        </p:nvSpPr>
        <p:spPr>
          <a:xfrm>
            <a:off x="5901204" y="3818333"/>
            <a:ext cx="2998193" cy="646331"/>
          </a:xfrm>
          <a:prstGeom prst="rect">
            <a:avLst/>
          </a:prstGeom>
        </p:spPr>
        <p:txBody>
          <a:bodyPr wrap="none">
            <a:spAutoFit/>
          </a:bodyPr>
          <a:lstStyle/>
          <a:p>
            <a:r>
              <a:rPr lang="en-US" spc="-1" dirty="0">
                <a:solidFill>
                  <a:srgbClr val="000000"/>
                </a:solidFill>
                <a:latin typeface="Arial" panose="020B0604020202020204" pitchFamily="34" charset="0"/>
              </a:rPr>
              <a:t>Efficiency and accuracy for </a:t>
            </a:r>
          </a:p>
          <a:p>
            <a:r>
              <a:rPr lang="en-US" spc="-1" dirty="0">
                <a:solidFill>
                  <a:srgbClr val="000000"/>
                </a:solidFill>
                <a:latin typeface="Arial" panose="020B0604020202020204" pitchFamily="34" charset="0"/>
              </a:rPr>
              <a:t>PVDIS versus kinematics</a:t>
            </a:r>
          </a:p>
        </p:txBody>
      </p:sp>
      <p:sp>
        <p:nvSpPr>
          <p:cNvPr id="8" name="Rectangle 7">
            <a:extLst>
              <a:ext uri="{FF2B5EF4-FFF2-40B4-BE49-F238E27FC236}">
                <a16:creationId xmlns:a16="http://schemas.microsoft.com/office/drawing/2014/main" id="{3933735D-F114-7247-A089-15DEBAC242AE}"/>
              </a:ext>
            </a:extLst>
          </p:cNvPr>
          <p:cNvSpPr/>
          <p:nvPr/>
        </p:nvSpPr>
        <p:spPr>
          <a:xfrm>
            <a:off x="5166330" y="6978473"/>
            <a:ext cx="1991058" cy="369332"/>
          </a:xfrm>
          <a:prstGeom prst="rect">
            <a:avLst/>
          </a:prstGeom>
        </p:spPr>
        <p:txBody>
          <a:bodyPr wrap="none">
            <a:spAutoFit/>
          </a:bodyPr>
          <a:lstStyle/>
          <a:p>
            <a:r>
              <a:rPr lang="en-US" spc="-1" dirty="0">
                <a:solidFill>
                  <a:srgbClr val="000000"/>
                </a:solidFill>
                <a:latin typeface="Arial" panose="020B0604020202020204" pitchFamily="34" charset="0"/>
              </a:rPr>
              <a:t>APV versus VMM</a:t>
            </a:r>
          </a:p>
        </p:txBody>
      </p:sp>
      <p:sp>
        <p:nvSpPr>
          <p:cNvPr id="9" name="Rectangle 8">
            <a:extLst>
              <a:ext uri="{FF2B5EF4-FFF2-40B4-BE49-F238E27FC236}">
                <a16:creationId xmlns:a16="http://schemas.microsoft.com/office/drawing/2014/main" id="{72A47D4F-2CAB-FB4B-9DB0-D8915976E79E}"/>
              </a:ext>
            </a:extLst>
          </p:cNvPr>
          <p:cNvSpPr/>
          <p:nvPr/>
        </p:nvSpPr>
        <p:spPr>
          <a:xfrm>
            <a:off x="816844" y="3660557"/>
            <a:ext cx="2774494" cy="646331"/>
          </a:xfrm>
          <a:prstGeom prst="rect">
            <a:avLst/>
          </a:prstGeom>
        </p:spPr>
        <p:txBody>
          <a:bodyPr wrap="square">
            <a:spAutoFit/>
          </a:bodyPr>
          <a:lstStyle/>
          <a:p>
            <a:pPr algn="ctr"/>
            <a:r>
              <a:rPr lang="en-US" spc="-1" dirty="0">
                <a:solidFill>
                  <a:srgbClr val="000000"/>
                </a:solidFill>
                <a:latin typeface="Arial" panose="020B0604020202020204" pitchFamily="34" charset="0"/>
              </a:rPr>
              <a:t>Electron Momentum Resolution versus angle</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226323B-F7EB-7241-8B6A-6ED6FF2681FC}"/>
                  </a:ext>
                </a:extLst>
              </p:cNvPr>
              <p:cNvSpPr/>
              <p:nvPr/>
            </p:nvSpPr>
            <p:spPr>
              <a:xfrm>
                <a:off x="541321" y="1212687"/>
                <a:ext cx="2774494" cy="369332"/>
              </a:xfrm>
              <a:prstGeom prst="rect">
                <a:avLst/>
              </a:prstGeom>
            </p:spPr>
            <p:txBody>
              <a:bodyPr wrap="square">
                <a:spAutoFit/>
              </a:bodyPr>
              <a:lstStyle/>
              <a:p>
                <a:pPr algn="ctr"/>
                <a:r>
                  <a:rPr lang="en-US" spc="-1" dirty="0">
                    <a:solidFill>
                      <a:srgbClr val="000000"/>
                    </a:solidFill>
                    <a:latin typeface="Arial" panose="020B0604020202020204" pitchFamily="34" charset="0"/>
                  </a:rPr>
                  <a:t>&lt;2% for </a:t>
                </a:r>
                <a14:m>
                  <m:oMath xmlns:m="http://schemas.openxmlformats.org/officeDocument/2006/math">
                    <m:r>
                      <a:rPr lang="en-US" i="1" spc="-1" smtClean="0">
                        <a:solidFill>
                          <a:srgbClr val="000000"/>
                        </a:solidFill>
                        <a:latin typeface="Cambria Math" panose="02040503050406030204" pitchFamily="18" charset="0"/>
                        <a:ea typeface="Cambria Math" panose="02040503050406030204" pitchFamily="18" charset="0"/>
                      </a:rPr>
                      <m:t>𝜃</m:t>
                    </m:r>
                  </m:oMath>
                </a14:m>
                <a:r>
                  <a:rPr lang="en-US" spc="-1" dirty="0">
                    <a:solidFill>
                      <a:srgbClr val="000000"/>
                    </a:solidFill>
                    <a:latin typeface="Arial" panose="020B0604020202020204" pitchFamily="34" charset="0"/>
                  </a:rPr>
                  <a:t> &gt; 10</a:t>
                </a:r>
                <a:r>
                  <a:rPr lang="en-US" spc="-1" baseline="30000" dirty="0">
                    <a:solidFill>
                      <a:srgbClr val="000000"/>
                    </a:solidFill>
                    <a:latin typeface="Arial" panose="020B0604020202020204" pitchFamily="34" charset="0"/>
                  </a:rPr>
                  <a:t>o</a:t>
                </a:r>
              </a:p>
            </p:txBody>
          </p:sp>
        </mc:Choice>
        <mc:Fallback xmlns="">
          <p:sp>
            <p:nvSpPr>
              <p:cNvPr id="10" name="Rectangle 9">
                <a:extLst>
                  <a:ext uri="{FF2B5EF4-FFF2-40B4-BE49-F238E27FC236}">
                    <a16:creationId xmlns:a16="http://schemas.microsoft.com/office/drawing/2014/main" id="{5226323B-F7EB-7241-8B6A-6ED6FF2681FC}"/>
                  </a:ext>
                </a:extLst>
              </p:cNvPr>
              <p:cNvSpPr>
                <a:spLocks noRot="1" noChangeAspect="1" noMove="1" noResize="1" noEditPoints="1" noAdjustHandles="1" noChangeArrowheads="1" noChangeShapeType="1" noTextEdit="1"/>
              </p:cNvSpPr>
              <p:nvPr/>
            </p:nvSpPr>
            <p:spPr>
              <a:xfrm>
                <a:off x="541321" y="1212687"/>
                <a:ext cx="2774494" cy="369332"/>
              </a:xfrm>
              <a:prstGeom prst="rect">
                <a:avLst/>
              </a:prstGeom>
              <a:blipFill>
                <a:blip r:embed="rId5"/>
                <a:stretch>
                  <a:fillRect t="-3226" b="-2258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30A99C3-B58F-094A-BDAB-69C284CD2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6330" y="800423"/>
            <a:ext cx="4325251" cy="3114180"/>
          </a:xfrm>
          <a:prstGeom prst="rect">
            <a:avLst/>
          </a:prstGeom>
        </p:spPr>
      </p:pic>
      <p:pic>
        <p:nvPicPr>
          <p:cNvPr id="13" name="Picture 12">
            <a:extLst>
              <a:ext uri="{FF2B5EF4-FFF2-40B4-BE49-F238E27FC236}">
                <a16:creationId xmlns:a16="http://schemas.microsoft.com/office/drawing/2014/main" id="{480A21D9-BDC2-DC4C-99D3-A7D7263E12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960069" y="3883406"/>
            <a:ext cx="2612723" cy="3622039"/>
          </a:xfrm>
          <a:prstGeom prst="rect">
            <a:avLst/>
          </a:prstGeom>
        </p:spPr>
      </p:pic>
      <p:pic>
        <p:nvPicPr>
          <p:cNvPr id="15" name="Picture 14">
            <a:extLst>
              <a:ext uri="{FF2B5EF4-FFF2-40B4-BE49-F238E27FC236}">
                <a16:creationId xmlns:a16="http://schemas.microsoft.com/office/drawing/2014/main" id="{6343D6D3-B925-7543-B123-3637FB9241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574503" y="3960413"/>
            <a:ext cx="2528570" cy="3505377"/>
          </a:xfrm>
          <a:prstGeom prst="rect">
            <a:avLst/>
          </a:prstGeom>
        </p:spPr>
      </p:pic>
    </p:spTree>
    <p:extLst>
      <p:ext uri="{BB962C8B-B14F-4D97-AF65-F5344CB8AC3E}">
        <p14:creationId xmlns:p14="http://schemas.microsoft.com/office/powerpoint/2010/main" val="753564276"/>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stomShape 1"/>
          <p:cNvSpPr/>
          <p:nvPr/>
        </p:nvSpPr>
        <p:spPr>
          <a:xfrm>
            <a:off x="0" y="40914"/>
            <a:ext cx="9600480" cy="5725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rPr>
              <a:t>Light Gas Cerenkov: Requirements</a:t>
            </a:r>
            <a:endParaRPr lang="en-US" sz="4000" strike="noStrike" spc="-1" dirty="0">
              <a:latin typeface="+mj-lt"/>
            </a:endParaRPr>
          </a:p>
        </p:txBody>
      </p:sp>
      <p:pic>
        <p:nvPicPr>
          <p:cNvPr id="4" name="Picture 3">
            <a:extLst>
              <a:ext uri="{FF2B5EF4-FFF2-40B4-BE49-F238E27FC236}">
                <a16:creationId xmlns:a16="http://schemas.microsoft.com/office/drawing/2014/main" id="{77415E80-2648-334A-9313-D716C1FD19EB}"/>
              </a:ext>
            </a:extLst>
          </p:cNvPr>
          <p:cNvPicPr>
            <a:picLocks noChangeAspect="1"/>
          </p:cNvPicPr>
          <p:nvPr/>
        </p:nvPicPr>
        <p:blipFill>
          <a:blip r:embed="rId2"/>
          <a:stretch>
            <a:fillRect/>
          </a:stretch>
        </p:blipFill>
        <p:spPr>
          <a:xfrm>
            <a:off x="0" y="5081447"/>
            <a:ext cx="10077450" cy="1748016"/>
          </a:xfrm>
          <a:prstGeom prst="rect">
            <a:avLst/>
          </a:prstGeom>
        </p:spPr>
      </p:pic>
      <p:sp>
        <p:nvSpPr>
          <p:cNvPr id="5" name="CustomShape 2">
            <a:extLst>
              <a:ext uri="{FF2B5EF4-FFF2-40B4-BE49-F238E27FC236}">
                <a16:creationId xmlns:a16="http://schemas.microsoft.com/office/drawing/2014/main" id="{3BD8F4CC-F390-624E-9EE9-EA96F21AFE74}"/>
              </a:ext>
            </a:extLst>
          </p:cNvPr>
          <p:cNvSpPr/>
          <p:nvPr/>
        </p:nvSpPr>
        <p:spPr>
          <a:xfrm>
            <a:off x="551329" y="1238563"/>
            <a:ext cx="4101353" cy="16088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spc="-1" dirty="0">
                <a:solidFill>
                  <a:srgbClr val="000000"/>
                </a:solidFill>
                <a:latin typeface="Arial" panose="020B0604020202020204" pitchFamily="34" charset="0"/>
              </a:rPr>
              <a:t>General Requirement A:  Provide </a:t>
            </a:r>
            <a:r>
              <a:rPr lang="en-US" sz="2000" b="1" spc="-1" dirty="0">
                <a:solidFill>
                  <a:srgbClr val="0070C0"/>
                </a:solidFill>
                <a:latin typeface="Arial" panose="020B0604020202020204" pitchFamily="34" charset="0"/>
              </a:rPr>
              <a:t>500:1 electron / pion separation </a:t>
            </a:r>
            <a:r>
              <a:rPr lang="en-US" sz="2000" spc="-1" dirty="0">
                <a:solidFill>
                  <a:srgbClr val="000000"/>
                </a:solidFill>
                <a:latin typeface="Arial" panose="020B0604020202020204" pitchFamily="34" charset="0"/>
              </a:rPr>
              <a:t>for the major SoLID programs: PVDIS, J/Psi, and SIDIS.</a:t>
            </a:r>
          </a:p>
          <a:p>
            <a:pPr>
              <a:lnSpc>
                <a:spcPct val="100000"/>
              </a:lnSpc>
            </a:pPr>
            <a:endParaRPr lang="en-US" sz="2000" spc="-1" dirty="0">
              <a:solidFill>
                <a:srgbClr val="000000"/>
              </a:solidFill>
              <a:latin typeface="Arial" panose="020B0604020202020204" pitchFamily="34" charset="0"/>
            </a:endParaRPr>
          </a:p>
          <a:p>
            <a:pPr>
              <a:lnSpc>
                <a:spcPct val="100000"/>
              </a:lnSpc>
            </a:pPr>
            <a:r>
              <a:rPr lang="en-US" sz="2000" spc="-1" dirty="0">
                <a:solidFill>
                  <a:srgbClr val="000000"/>
                </a:solidFill>
                <a:latin typeface="Helvetica" pitchFamily="2" charset="0"/>
              </a:rPr>
              <a:t>General Requirement B:  Provide </a:t>
            </a:r>
            <a:r>
              <a:rPr lang="en-US" sz="2000" b="1" spc="-1" dirty="0">
                <a:solidFill>
                  <a:srgbClr val="0070C0"/>
                </a:solidFill>
                <a:latin typeface="Helvetica" pitchFamily="2" charset="0"/>
              </a:rPr>
              <a:t>trigger level input </a:t>
            </a:r>
            <a:r>
              <a:rPr lang="en-US" sz="2000" spc="-1" dirty="0">
                <a:solidFill>
                  <a:srgbClr val="000000"/>
                </a:solidFill>
                <a:latin typeface="Helvetica" pitchFamily="2" charset="0"/>
              </a:rPr>
              <a:t>while maximizing efficiency and minimizing cost.</a:t>
            </a:r>
          </a:p>
        </p:txBody>
      </p:sp>
      <p:pic>
        <p:nvPicPr>
          <p:cNvPr id="6" name="Picture 5">
            <a:extLst>
              <a:ext uri="{FF2B5EF4-FFF2-40B4-BE49-F238E27FC236}">
                <a16:creationId xmlns:a16="http://schemas.microsoft.com/office/drawing/2014/main" id="{06D7D827-D5FB-7E45-BF7C-75F21A0F2F0C}"/>
              </a:ext>
            </a:extLst>
          </p:cNvPr>
          <p:cNvPicPr>
            <a:picLocks noChangeAspect="1"/>
          </p:cNvPicPr>
          <p:nvPr/>
        </p:nvPicPr>
        <p:blipFill>
          <a:blip r:embed="rId3"/>
          <a:stretch>
            <a:fillRect/>
          </a:stretch>
        </p:blipFill>
        <p:spPr>
          <a:xfrm>
            <a:off x="6057451" y="837829"/>
            <a:ext cx="3183548" cy="4019229"/>
          </a:xfrm>
          <a:prstGeom prst="rect">
            <a:avLst/>
          </a:prstGeom>
        </p:spPr>
      </p:pic>
    </p:spTree>
    <p:extLst>
      <p:ext uri="{BB962C8B-B14F-4D97-AF65-F5344CB8AC3E}">
        <p14:creationId xmlns:p14="http://schemas.microsoft.com/office/powerpoint/2010/main" val="85153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stomShape 1"/>
          <p:cNvSpPr/>
          <p:nvPr/>
        </p:nvSpPr>
        <p:spPr>
          <a:xfrm>
            <a:off x="203200" y="30195"/>
            <a:ext cx="9600480" cy="456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rPr>
              <a:t>LGC Performance and Risk</a:t>
            </a:r>
            <a:endParaRPr lang="en-US" sz="4000" strike="noStrike" spc="-1" dirty="0">
              <a:latin typeface="+mj-lt"/>
            </a:endParaRPr>
          </a:p>
        </p:txBody>
      </p:sp>
      <p:cxnSp>
        <p:nvCxnSpPr>
          <p:cNvPr id="5" name="Straight Connector 4">
            <a:extLst>
              <a:ext uri="{FF2B5EF4-FFF2-40B4-BE49-F238E27FC236}">
                <a16:creationId xmlns:a16="http://schemas.microsoft.com/office/drawing/2014/main" id="{E4427608-B155-6940-A331-C47D5593FD40}"/>
              </a:ext>
            </a:extLst>
          </p:cNvPr>
          <p:cNvCxnSpPr>
            <a:cxnSpLocks/>
          </p:cNvCxnSpPr>
          <p:nvPr/>
        </p:nvCxnSpPr>
        <p:spPr>
          <a:xfrm>
            <a:off x="3032567" y="3967785"/>
            <a:ext cx="6961810" cy="0"/>
          </a:xfrm>
          <a:prstGeom prst="line">
            <a:avLst/>
          </a:prstGeom>
          <a:ln w="38100">
            <a:solidFill>
              <a:srgbClr val="0600C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D8668E0-CE04-DD48-BCC0-721F49F679FE}"/>
              </a:ext>
            </a:extLst>
          </p:cNvPr>
          <p:cNvSpPr txBox="1"/>
          <p:nvPr/>
        </p:nvSpPr>
        <p:spPr>
          <a:xfrm rot="16200000">
            <a:off x="2663727" y="5047766"/>
            <a:ext cx="1260281" cy="523220"/>
          </a:xfrm>
          <a:prstGeom prst="rect">
            <a:avLst/>
          </a:prstGeom>
          <a:noFill/>
        </p:spPr>
        <p:txBody>
          <a:bodyPr wrap="none" rtlCol="0">
            <a:spAutoFit/>
          </a:bodyPr>
          <a:lstStyle/>
          <a:p>
            <a:r>
              <a:rPr lang="en-US" sz="2800" dirty="0">
                <a:solidFill>
                  <a:srgbClr val="0600CE"/>
                </a:solidFill>
              </a:rPr>
              <a:t>PVDIS</a:t>
            </a:r>
          </a:p>
        </p:txBody>
      </p:sp>
      <p:sp>
        <p:nvSpPr>
          <p:cNvPr id="7" name="TextBox 6">
            <a:extLst>
              <a:ext uri="{FF2B5EF4-FFF2-40B4-BE49-F238E27FC236}">
                <a16:creationId xmlns:a16="http://schemas.microsoft.com/office/drawing/2014/main" id="{0C942466-0C9F-534B-9404-1BFCBBE1E9F3}"/>
              </a:ext>
            </a:extLst>
          </p:cNvPr>
          <p:cNvSpPr txBox="1"/>
          <p:nvPr/>
        </p:nvSpPr>
        <p:spPr>
          <a:xfrm rot="16200000">
            <a:off x="2245343" y="2410247"/>
            <a:ext cx="2097049" cy="523220"/>
          </a:xfrm>
          <a:prstGeom prst="rect">
            <a:avLst/>
          </a:prstGeom>
          <a:noFill/>
        </p:spPr>
        <p:txBody>
          <a:bodyPr wrap="none" rtlCol="0">
            <a:spAutoFit/>
          </a:bodyPr>
          <a:lstStyle/>
          <a:p>
            <a:r>
              <a:rPr lang="en-US" sz="2800" dirty="0">
                <a:solidFill>
                  <a:srgbClr val="0600CE"/>
                </a:solidFill>
              </a:rPr>
              <a:t>J/Psi  SIDIS</a:t>
            </a:r>
          </a:p>
        </p:txBody>
      </p:sp>
      <p:sp>
        <p:nvSpPr>
          <p:cNvPr id="8" name="Rectangle 7">
            <a:extLst>
              <a:ext uri="{FF2B5EF4-FFF2-40B4-BE49-F238E27FC236}">
                <a16:creationId xmlns:a16="http://schemas.microsoft.com/office/drawing/2014/main" id="{1966AE30-50E8-E046-B775-969414259AA1}"/>
              </a:ext>
            </a:extLst>
          </p:cNvPr>
          <p:cNvSpPr/>
          <p:nvPr/>
        </p:nvSpPr>
        <p:spPr>
          <a:xfrm>
            <a:off x="0" y="1203472"/>
            <a:ext cx="3154017" cy="3170099"/>
          </a:xfrm>
          <a:prstGeom prst="rect">
            <a:avLst/>
          </a:prstGeom>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With the proposed LGC design, pion rejection factors stay above 500:1 for both configurations.</a:t>
            </a:r>
          </a:p>
          <a:p>
            <a:pPr marL="285750" indent="-285750">
              <a:buFont typeface="Arial" panose="020B0604020202020204" pitchFamily="34" charset="0"/>
              <a:buChar char="•"/>
            </a:pPr>
            <a:endParaRPr lang="en-US" sz="2000" dirty="0">
              <a:latin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rPr>
              <a:t>Pion threshold at 20C and 1 atm:</a:t>
            </a:r>
          </a:p>
          <a:p>
            <a:pPr marL="742950" lvl="1" indent="-285750">
              <a:buFont typeface="Arial" panose="020B0604020202020204" pitchFamily="34" charset="0"/>
              <a:buChar char="•"/>
            </a:pPr>
            <a:r>
              <a:rPr lang="en-US" sz="2000" dirty="0">
                <a:latin typeface="Arial" panose="020B0604020202020204" pitchFamily="34" charset="0"/>
              </a:rPr>
              <a:t>N</a:t>
            </a:r>
            <a:r>
              <a:rPr lang="en-US" sz="2000" baseline="-25000" dirty="0">
                <a:latin typeface="Arial" panose="020B0604020202020204" pitchFamily="34" charset="0"/>
              </a:rPr>
              <a:t>2</a:t>
            </a:r>
            <a:r>
              <a:rPr lang="en-US" sz="2000" dirty="0">
                <a:latin typeface="Arial" panose="020B0604020202020204" pitchFamily="34" charset="0"/>
              </a:rPr>
              <a:t>:  5.73 GeV/c</a:t>
            </a:r>
          </a:p>
          <a:p>
            <a:pPr marL="742950" lvl="1" indent="-285750">
              <a:buFont typeface="Arial" panose="020B0604020202020204" pitchFamily="34" charset="0"/>
              <a:buChar char="•"/>
            </a:pPr>
            <a:r>
              <a:rPr lang="en-US" sz="2000" dirty="0">
                <a:latin typeface="Arial" panose="020B0604020202020204" pitchFamily="34" charset="0"/>
              </a:rPr>
              <a:t>CO</a:t>
            </a:r>
            <a:r>
              <a:rPr lang="en-US" sz="2000" baseline="-25000" dirty="0">
                <a:latin typeface="Arial" panose="020B0604020202020204" pitchFamily="34" charset="0"/>
              </a:rPr>
              <a:t>2</a:t>
            </a:r>
            <a:r>
              <a:rPr lang="en-US" sz="2000" dirty="0">
                <a:latin typeface="Arial" panose="020B0604020202020204" pitchFamily="34" charset="0"/>
              </a:rPr>
              <a:t>:  4.67 GeV/c</a:t>
            </a:r>
          </a:p>
        </p:txBody>
      </p:sp>
      <p:sp>
        <p:nvSpPr>
          <p:cNvPr id="11" name="Rectangle 10">
            <a:extLst>
              <a:ext uri="{FF2B5EF4-FFF2-40B4-BE49-F238E27FC236}">
                <a16:creationId xmlns:a16="http://schemas.microsoft.com/office/drawing/2014/main" id="{D1A319B4-B3DF-6F44-92B9-878569FEC972}"/>
              </a:ext>
            </a:extLst>
          </p:cNvPr>
          <p:cNvSpPr/>
          <p:nvPr/>
        </p:nvSpPr>
        <p:spPr>
          <a:xfrm>
            <a:off x="43376" y="4921742"/>
            <a:ext cx="3360224" cy="1323439"/>
          </a:xfrm>
          <a:prstGeom prst="rect">
            <a:avLst/>
          </a:prstGeom>
        </p:spPr>
        <p:txBody>
          <a:bodyPr wrap="square">
            <a:spAutoFit/>
          </a:bodyPr>
          <a:lstStyle/>
          <a:p>
            <a:r>
              <a:rPr lang="en-US" sz="2000" dirty="0">
                <a:solidFill>
                  <a:schemeClr val="tx1">
                    <a:lumMod val="95000"/>
                    <a:lumOff val="5000"/>
                  </a:schemeClr>
                </a:solidFill>
                <a:latin typeface="Arial" panose="020B0604020202020204" pitchFamily="34" charset="0"/>
              </a:rPr>
              <a:t>Technical risk: optimizing </a:t>
            </a:r>
            <a:r>
              <a:rPr lang="en-US" sz="2000" b="1" dirty="0">
                <a:solidFill>
                  <a:srgbClr val="FF0000"/>
                </a:solidFill>
                <a:latin typeface="Arial" panose="020B0604020202020204" pitchFamily="34" charset="0"/>
              </a:rPr>
              <a:t>performance at high rates</a:t>
            </a:r>
            <a:r>
              <a:rPr lang="en-US" sz="2000" dirty="0">
                <a:solidFill>
                  <a:srgbClr val="FF0000"/>
                </a:solidFill>
                <a:latin typeface="Arial" panose="020B0604020202020204" pitchFamily="34" charset="0"/>
              </a:rPr>
              <a:t>, </a:t>
            </a:r>
            <a:r>
              <a:rPr lang="en-US" sz="2000" dirty="0">
                <a:solidFill>
                  <a:schemeClr val="tx1">
                    <a:lumMod val="95000"/>
                    <a:lumOff val="5000"/>
                  </a:schemeClr>
                </a:solidFill>
                <a:latin typeface="Arial" panose="020B0604020202020204" pitchFamily="34" charset="0"/>
              </a:rPr>
              <a:t> addressed in Pre-R&amp;D plan.</a:t>
            </a:r>
          </a:p>
        </p:txBody>
      </p:sp>
      <p:pic>
        <p:nvPicPr>
          <p:cNvPr id="3" name="Picture 2">
            <a:extLst>
              <a:ext uri="{FF2B5EF4-FFF2-40B4-BE49-F238E27FC236}">
                <a16:creationId xmlns:a16="http://schemas.microsoft.com/office/drawing/2014/main" id="{BE70752B-CB2E-E44F-AF94-C7FCC1891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299" y="853828"/>
            <a:ext cx="6310302" cy="3046820"/>
          </a:xfrm>
          <a:prstGeom prst="rect">
            <a:avLst/>
          </a:prstGeom>
        </p:spPr>
      </p:pic>
      <p:pic>
        <p:nvPicPr>
          <p:cNvPr id="12" name="Picture 11">
            <a:extLst>
              <a:ext uri="{FF2B5EF4-FFF2-40B4-BE49-F238E27FC236}">
                <a16:creationId xmlns:a16="http://schemas.microsoft.com/office/drawing/2014/main" id="{2C4D96D9-8E03-6748-80B8-BBFF983DB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619" y="4055259"/>
            <a:ext cx="6330151" cy="3056404"/>
          </a:xfrm>
          <a:prstGeom prst="rect">
            <a:avLst/>
          </a:prstGeom>
        </p:spPr>
      </p:pic>
    </p:spTree>
    <p:extLst>
      <p:ext uri="{BB962C8B-B14F-4D97-AF65-F5344CB8AC3E}">
        <p14:creationId xmlns:p14="http://schemas.microsoft.com/office/powerpoint/2010/main" val="14931759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0" y="49293"/>
            <a:ext cx="9599760" cy="609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600" spc="-1" dirty="0">
                <a:solidFill>
                  <a:srgbClr val="000000"/>
                </a:solidFill>
                <a:latin typeface="+mj-lt"/>
              </a:rPr>
              <a:t> Outline</a:t>
            </a:r>
            <a:endParaRPr lang="en-US" sz="3600" strike="noStrike" spc="-1" dirty="0">
              <a:latin typeface="+mj-lt"/>
            </a:endParaRPr>
          </a:p>
        </p:txBody>
      </p:sp>
      <p:sp>
        <p:nvSpPr>
          <p:cNvPr id="3" name="Text Placeholder 2">
            <a:extLst>
              <a:ext uri="{FF2B5EF4-FFF2-40B4-BE49-F238E27FC236}">
                <a16:creationId xmlns:a16="http://schemas.microsoft.com/office/drawing/2014/main" id="{CC6A415E-718E-B346-A806-7F6EBCF7E699}"/>
              </a:ext>
            </a:extLst>
          </p:cNvPr>
          <p:cNvSpPr>
            <a:spLocks noGrp="1"/>
          </p:cNvSpPr>
          <p:nvPr>
            <p:ph type="body"/>
          </p:nvPr>
        </p:nvSpPr>
        <p:spPr>
          <a:xfrm>
            <a:off x="330200" y="1179593"/>
            <a:ext cx="9498160" cy="5310107"/>
          </a:xfrm>
        </p:spPr>
        <p:txBody>
          <a:bodyPr/>
          <a:lstStyle/>
          <a:p>
            <a:r>
              <a:rPr lang="en-US" sz="2400" dirty="0"/>
              <a:t>  </a:t>
            </a:r>
          </a:p>
          <a:p>
            <a:pPr marL="457200" indent="-457200">
              <a:buAutoNum type="arabicPeriod"/>
            </a:pPr>
            <a:r>
              <a:rPr lang="en-US" sz="2400" dirty="0"/>
              <a:t>Introduction and Overview of </a:t>
            </a:r>
            <a:r>
              <a:rPr lang="en-US" sz="2400" dirty="0" err="1"/>
              <a:t>SoLID</a:t>
            </a:r>
            <a:r>
              <a:rPr lang="en-US" sz="2400" dirty="0"/>
              <a:t>: </a:t>
            </a:r>
          </a:p>
          <a:p>
            <a:r>
              <a:rPr lang="en-US" sz="2400" dirty="0">
                <a:solidFill>
                  <a:srgbClr val="0070C0"/>
                </a:solidFill>
              </a:rPr>
              <a:t>         Physics, Timeline, Collaboration </a:t>
            </a:r>
          </a:p>
          <a:p>
            <a:r>
              <a:rPr lang="en-US" sz="2400" dirty="0">
                <a:solidFill>
                  <a:srgbClr val="0070C0"/>
                </a:solidFill>
              </a:rPr>
              <a:t>         Technical Requirements</a:t>
            </a:r>
          </a:p>
          <a:p>
            <a:endParaRPr lang="en-US" sz="2400" dirty="0"/>
          </a:p>
          <a:p>
            <a:r>
              <a:rPr lang="en-US" sz="2400" dirty="0"/>
              <a:t>2.  Pre-Conceptual Design </a:t>
            </a:r>
          </a:p>
          <a:p>
            <a:r>
              <a:rPr lang="en-US" sz="2400" dirty="0">
                <a:solidFill>
                  <a:srgbClr val="0070C0"/>
                </a:solidFill>
              </a:rPr>
              <a:t>        Subsystems, Simulated Performance, </a:t>
            </a:r>
          </a:p>
          <a:p>
            <a:r>
              <a:rPr lang="en-US" sz="2400" dirty="0">
                <a:solidFill>
                  <a:srgbClr val="0070C0"/>
                </a:solidFill>
              </a:rPr>
              <a:t>        Risk Assessments</a:t>
            </a:r>
          </a:p>
          <a:p>
            <a:endParaRPr lang="en-US" sz="2400" dirty="0">
              <a:solidFill>
                <a:srgbClr val="0070C0"/>
              </a:solidFill>
            </a:endParaRPr>
          </a:p>
          <a:p>
            <a:r>
              <a:rPr lang="en-US" sz="2400" dirty="0"/>
              <a:t>3.  Pre-R&amp;D Activities</a:t>
            </a:r>
          </a:p>
          <a:p>
            <a:endParaRPr lang="en-US" sz="2400" dirty="0"/>
          </a:p>
          <a:p>
            <a:pPr marL="457200" indent="-457200">
              <a:buAutoNum type="arabicPeriod" startAt="4"/>
            </a:pPr>
            <a:r>
              <a:rPr lang="en-US" sz="2400" dirty="0"/>
              <a:t>Previous Director’s Reviews </a:t>
            </a:r>
          </a:p>
          <a:p>
            <a:pPr marL="457200" indent="-457200">
              <a:buAutoNum type="arabicPeriod" startAt="4"/>
            </a:pPr>
            <a:endParaRPr lang="en-US" sz="2400" dirty="0"/>
          </a:p>
          <a:p>
            <a:pPr marL="457200" indent="-457200">
              <a:buAutoNum type="arabicPeriod" startAt="4"/>
            </a:pPr>
            <a:r>
              <a:rPr lang="en-US" sz="2400" dirty="0"/>
              <a:t>Cost and Schedule Estimation </a:t>
            </a:r>
          </a:p>
          <a:p>
            <a:endParaRPr lang="en-US" sz="2400" dirty="0"/>
          </a:p>
          <a:p>
            <a:r>
              <a:rPr lang="en-US" sz="2400" dirty="0"/>
              <a:t>6.  Summary</a:t>
            </a:r>
          </a:p>
          <a:p>
            <a:pPr marL="514350" indent="-514350">
              <a:buAutoNum type="arabicPeriod" startAt="2"/>
            </a:pPr>
            <a:endParaRPr lang="en-US" sz="3000" dirty="0"/>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ustomShape 1"/>
          <p:cNvSpPr/>
          <p:nvPr/>
        </p:nvSpPr>
        <p:spPr>
          <a:xfrm>
            <a:off x="216226" y="16092"/>
            <a:ext cx="9347040" cy="601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trike="noStrike" spc="-1" dirty="0">
                <a:solidFill>
                  <a:srgbClr val="000000"/>
                </a:solidFill>
                <a:latin typeface="+mj-lt"/>
              </a:rPr>
              <a:t>Heavy Gas Cere</a:t>
            </a:r>
            <a:r>
              <a:rPr lang="en-US" sz="4000" spc="-1" dirty="0">
                <a:solidFill>
                  <a:srgbClr val="000000"/>
                </a:solidFill>
                <a:latin typeface="+mj-lt"/>
              </a:rPr>
              <a:t>nkov (HGC)</a:t>
            </a:r>
            <a:endParaRPr lang="en-US" sz="4000" strike="noStrike" spc="-1" dirty="0">
              <a:latin typeface="+mj-lt"/>
            </a:endParaRPr>
          </a:p>
        </p:txBody>
      </p:sp>
      <p:sp>
        <p:nvSpPr>
          <p:cNvPr id="18" name="CustomShape 1">
            <a:extLst>
              <a:ext uri="{FF2B5EF4-FFF2-40B4-BE49-F238E27FC236}">
                <a16:creationId xmlns:a16="http://schemas.microsoft.com/office/drawing/2014/main" id="{FA43B01F-2D58-1C47-B43E-D66F663991F6}"/>
              </a:ext>
            </a:extLst>
          </p:cNvPr>
          <p:cNvSpPr/>
          <p:nvPr/>
        </p:nvSpPr>
        <p:spPr>
          <a:xfrm>
            <a:off x="368878" y="1037731"/>
            <a:ext cx="5288441" cy="9205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dirty="0">
                <a:solidFill>
                  <a:srgbClr val="000000"/>
                </a:solidFill>
                <a:latin typeface="Arial" panose="020B0604020202020204" pitchFamily="34" charset="0"/>
                <a:ea typeface="DejaVu Sans"/>
              </a:rPr>
              <a:t>HGC is used to </a:t>
            </a:r>
            <a:r>
              <a:rPr lang="en-US" sz="2000" b="1" strike="noStrike" spc="-1" dirty="0">
                <a:solidFill>
                  <a:srgbClr val="000000"/>
                </a:solidFill>
                <a:latin typeface="Arial" panose="020B0604020202020204" pitchFamily="34" charset="0"/>
                <a:ea typeface="DejaVu Sans"/>
              </a:rPr>
              <a:t>identify charged </a:t>
            </a:r>
            <a:r>
              <a:rPr lang="en-US" sz="2000" b="1" strike="noStrike" spc="-1" dirty="0" err="1">
                <a:solidFill>
                  <a:srgbClr val="000000"/>
                </a:solidFill>
                <a:latin typeface="Arial" panose="020B0604020202020204" pitchFamily="34" charset="0"/>
                <a:ea typeface="DejaVu Sans"/>
              </a:rPr>
              <a:t>pions</a:t>
            </a:r>
            <a:r>
              <a:rPr lang="en-US" sz="2000" b="1" strike="noStrike" spc="-1" dirty="0">
                <a:solidFill>
                  <a:srgbClr val="000000"/>
                </a:solidFill>
                <a:latin typeface="Arial" panose="020B0604020202020204" pitchFamily="34" charset="0"/>
                <a:ea typeface="DejaVu Sans"/>
              </a:rPr>
              <a:t> and reject charged </a:t>
            </a:r>
            <a:r>
              <a:rPr lang="en-US" sz="2000" b="1" strike="noStrike" spc="-1" dirty="0" err="1">
                <a:solidFill>
                  <a:srgbClr val="000000"/>
                </a:solidFill>
                <a:latin typeface="Arial" panose="020B0604020202020204" pitchFamily="34" charset="0"/>
                <a:ea typeface="DejaVu Sans"/>
              </a:rPr>
              <a:t>kaons</a:t>
            </a:r>
            <a:r>
              <a:rPr lang="en-US" sz="2000" b="0" strike="noStrike" spc="-1" dirty="0">
                <a:solidFill>
                  <a:srgbClr val="000000"/>
                </a:solidFill>
                <a:latin typeface="Arial" panose="020B0604020202020204" pitchFamily="34" charset="0"/>
                <a:ea typeface="DejaVu Sans"/>
              </a:rPr>
              <a:t>. </a:t>
            </a:r>
          </a:p>
          <a:p>
            <a:pPr>
              <a:lnSpc>
                <a:spcPct val="100000"/>
              </a:lnSpc>
            </a:pPr>
            <a:r>
              <a:rPr lang="en-US" sz="2000" b="0" strike="noStrike" spc="-1" dirty="0">
                <a:solidFill>
                  <a:srgbClr val="000000"/>
                </a:solidFill>
                <a:latin typeface="Arial" panose="020B0604020202020204" pitchFamily="34" charset="0"/>
                <a:ea typeface="DejaVu Sans"/>
              </a:rPr>
              <a:t>It </a:t>
            </a:r>
            <a:r>
              <a:rPr lang="en-US" sz="2000" spc="-1" dirty="0">
                <a:solidFill>
                  <a:srgbClr val="000000"/>
                </a:solidFill>
                <a:latin typeface="Arial" panose="020B0604020202020204" pitchFamily="34" charset="0"/>
              </a:rPr>
              <a:t>is </a:t>
            </a:r>
            <a:r>
              <a:rPr lang="en-US" sz="2000" spc="-1" dirty="0">
                <a:solidFill>
                  <a:srgbClr val="0070C0"/>
                </a:solidFill>
                <a:latin typeface="Arial" panose="020B0604020202020204" pitchFamily="34" charset="0"/>
              </a:rPr>
              <a:t>only used </a:t>
            </a:r>
            <a:r>
              <a:rPr lang="en-US" sz="2000" b="0" strike="noStrike" spc="-1" dirty="0">
                <a:solidFill>
                  <a:srgbClr val="0070C0"/>
                </a:solidFill>
                <a:latin typeface="Arial" panose="020B0604020202020204" pitchFamily="34" charset="0"/>
                <a:ea typeface="DejaVu Sans"/>
              </a:rPr>
              <a:t>for SIDIS </a:t>
            </a:r>
            <a:r>
              <a:rPr lang="en-US" sz="2000" b="0" strike="noStrike" spc="-1" dirty="0">
                <a:solidFill>
                  <a:srgbClr val="000000"/>
                </a:solidFill>
                <a:latin typeface="Arial" panose="020B0604020202020204" pitchFamily="34" charset="0"/>
                <a:ea typeface="DejaVu Sans"/>
              </a:rPr>
              <a:t>experiments.</a:t>
            </a:r>
            <a:endParaRPr lang="en-US" sz="2000" b="0" strike="noStrike" spc="-1" dirty="0">
              <a:latin typeface="Arial" panose="020B0604020202020204" pitchFamily="34" charset="0"/>
            </a:endParaRPr>
          </a:p>
        </p:txBody>
      </p:sp>
      <p:sp>
        <p:nvSpPr>
          <p:cNvPr id="19" name="CustomShape 2">
            <a:extLst>
              <a:ext uri="{FF2B5EF4-FFF2-40B4-BE49-F238E27FC236}">
                <a16:creationId xmlns:a16="http://schemas.microsoft.com/office/drawing/2014/main" id="{E4FF1AEF-5025-3A42-9E8F-B05CA695193D}"/>
              </a:ext>
            </a:extLst>
          </p:cNvPr>
          <p:cNvSpPr/>
          <p:nvPr/>
        </p:nvSpPr>
        <p:spPr>
          <a:xfrm>
            <a:off x="88320" y="2899345"/>
            <a:ext cx="5791779" cy="178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Wingdings" pitchFamily="2" charset="2"/>
              <a:buChar char="q"/>
            </a:pPr>
            <a:r>
              <a:rPr lang="en-US" sz="2000" spc="-1" dirty="0">
                <a:solidFill>
                  <a:srgbClr val="000000"/>
                </a:solidFill>
                <a:latin typeface="+mj-lt"/>
              </a:rPr>
              <a:t> Field at </a:t>
            </a:r>
            <a:r>
              <a:rPr lang="en-US" sz="2000" spc="-1" dirty="0" err="1">
                <a:solidFill>
                  <a:srgbClr val="000000"/>
                </a:solidFill>
                <a:latin typeface="+mj-lt"/>
              </a:rPr>
              <a:t>photonsensor</a:t>
            </a:r>
            <a:r>
              <a:rPr lang="en-US" sz="2000" spc="-1" dirty="0">
                <a:solidFill>
                  <a:srgbClr val="000000"/>
                </a:solidFill>
                <a:latin typeface="+mj-lt"/>
              </a:rPr>
              <a:t> location: ~100G</a:t>
            </a:r>
          </a:p>
          <a:p>
            <a:pPr>
              <a:lnSpc>
                <a:spcPct val="100000"/>
              </a:lnSpc>
              <a:buFont typeface="Wingdings" pitchFamily="2" charset="2"/>
              <a:buChar char="q"/>
            </a:pPr>
            <a:r>
              <a:rPr lang="en-US" sz="2000" dirty="0">
                <a:latin typeface="+mj-lt"/>
              </a:rPr>
              <a:t> Radiator: </a:t>
            </a:r>
            <a:r>
              <a:rPr lang="en-US" sz="2000" b="1" dirty="0">
                <a:solidFill>
                  <a:srgbClr val="0070C0"/>
                </a:solidFill>
                <a:latin typeface="+mj-lt"/>
              </a:rPr>
              <a:t>~1m C4F8 gas at 1.7atm at 20C</a:t>
            </a:r>
          </a:p>
          <a:p>
            <a:pPr>
              <a:lnSpc>
                <a:spcPct val="100000"/>
              </a:lnSpc>
              <a:buFont typeface="Wingdings" pitchFamily="2" charset="2"/>
              <a:buChar char="q"/>
            </a:pPr>
            <a:r>
              <a:rPr lang="en-US" sz="2000" dirty="0">
                <a:latin typeface="+mj-lt"/>
              </a:rPr>
              <a:t> Not in trigger</a:t>
            </a:r>
          </a:p>
          <a:p>
            <a:pPr>
              <a:lnSpc>
                <a:spcPct val="100000"/>
              </a:lnSpc>
              <a:buFont typeface="Wingdings" pitchFamily="2" charset="2"/>
              <a:buChar char="q"/>
            </a:pPr>
            <a:r>
              <a:rPr lang="en-US" sz="2000" dirty="0">
                <a:latin typeface="+mj-lt"/>
              </a:rPr>
              <a:t> Otherwise, similar to the LGC</a:t>
            </a:r>
            <a:endParaRPr lang="en-US" sz="2000" b="0" strike="noStrike" spc="-1" dirty="0">
              <a:latin typeface="+mj-lt"/>
            </a:endParaRPr>
          </a:p>
        </p:txBody>
      </p:sp>
      <p:sp>
        <p:nvSpPr>
          <p:cNvPr id="20" name="Content Placeholder 2">
            <a:extLst>
              <a:ext uri="{FF2B5EF4-FFF2-40B4-BE49-F238E27FC236}">
                <a16:creationId xmlns:a16="http://schemas.microsoft.com/office/drawing/2014/main" id="{16CB0EED-68A0-0844-9811-292E8EAA989B}"/>
              </a:ext>
            </a:extLst>
          </p:cNvPr>
          <p:cNvSpPr txBox="1">
            <a:spLocks/>
          </p:cNvSpPr>
          <p:nvPr/>
        </p:nvSpPr>
        <p:spPr>
          <a:xfrm>
            <a:off x="216226" y="4914803"/>
            <a:ext cx="6064624" cy="82923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en-US" sz="2000" b="0" i="0" u="none" strike="noStrike" kern="0" cap="none" spc="0" normalizeH="0" baseline="0" noProof="0" dirty="0">
              <a:ln>
                <a:noFill/>
              </a:ln>
              <a:solidFill>
                <a:sysClr val="windowText" lastClr="000000"/>
              </a:solidFill>
              <a:effectLst/>
              <a:uLnTx/>
              <a:uFillTx/>
              <a:latin typeface="ARiel"/>
            </a:endParaRPr>
          </a:p>
        </p:txBody>
      </p:sp>
      <p:pic>
        <p:nvPicPr>
          <p:cNvPr id="3" name="Picture 2">
            <a:extLst>
              <a:ext uri="{FF2B5EF4-FFF2-40B4-BE49-F238E27FC236}">
                <a16:creationId xmlns:a16="http://schemas.microsoft.com/office/drawing/2014/main" id="{A5EBC25D-5956-4CFA-BA07-B9BB6EA1119D}"/>
              </a:ext>
            </a:extLst>
          </p:cNvPr>
          <p:cNvPicPr>
            <a:picLocks noChangeAspect="1"/>
          </p:cNvPicPr>
          <p:nvPr/>
        </p:nvPicPr>
        <p:blipFill>
          <a:blip r:embed="rId2"/>
          <a:stretch>
            <a:fillRect/>
          </a:stretch>
        </p:blipFill>
        <p:spPr>
          <a:xfrm>
            <a:off x="5975024" y="722520"/>
            <a:ext cx="3886200" cy="6353175"/>
          </a:xfrm>
          <a:prstGeom prst="rect">
            <a:avLst/>
          </a:prstGeom>
        </p:spPr>
      </p:pic>
    </p:spTree>
    <p:extLst>
      <p:ext uri="{BB962C8B-B14F-4D97-AF65-F5344CB8AC3E}">
        <p14:creationId xmlns:p14="http://schemas.microsoft.com/office/powerpoint/2010/main" val="3555396897"/>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7BDAA8-49BB-4C18-B4ED-0626396BF834}"/>
              </a:ext>
            </a:extLst>
          </p:cNvPr>
          <p:cNvPicPr>
            <a:picLocks noChangeAspect="1"/>
          </p:cNvPicPr>
          <p:nvPr/>
        </p:nvPicPr>
        <p:blipFill>
          <a:blip r:embed="rId2"/>
          <a:stretch>
            <a:fillRect/>
          </a:stretch>
        </p:blipFill>
        <p:spPr>
          <a:xfrm>
            <a:off x="5614582" y="1008482"/>
            <a:ext cx="4042404" cy="3036526"/>
          </a:xfrm>
          <a:prstGeom prst="rect">
            <a:avLst/>
          </a:prstGeom>
        </p:spPr>
      </p:pic>
      <p:pic>
        <p:nvPicPr>
          <p:cNvPr id="10" name="Picture 9">
            <a:extLst>
              <a:ext uri="{FF2B5EF4-FFF2-40B4-BE49-F238E27FC236}">
                <a16:creationId xmlns:a16="http://schemas.microsoft.com/office/drawing/2014/main" id="{A609B7D0-6913-4264-96B4-9DE9CE4BD1D4}"/>
              </a:ext>
            </a:extLst>
          </p:cNvPr>
          <p:cNvPicPr>
            <a:picLocks noChangeAspect="1"/>
          </p:cNvPicPr>
          <p:nvPr/>
        </p:nvPicPr>
        <p:blipFill>
          <a:blip r:embed="rId3"/>
          <a:stretch>
            <a:fillRect/>
          </a:stretch>
        </p:blipFill>
        <p:spPr>
          <a:xfrm>
            <a:off x="360719" y="3904004"/>
            <a:ext cx="9296400" cy="3314700"/>
          </a:xfrm>
          <a:prstGeom prst="rect">
            <a:avLst/>
          </a:prstGeom>
        </p:spPr>
      </p:pic>
      <p:sp>
        <p:nvSpPr>
          <p:cNvPr id="64" name="CustomShape 1"/>
          <p:cNvSpPr/>
          <p:nvPr/>
        </p:nvSpPr>
        <p:spPr>
          <a:xfrm>
            <a:off x="187959" y="-7790"/>
            <a:ext cx="9679941" cy="655489"/>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600" spc="-1" dirty="0">
                <a:solidFill>
                  <a:srgbClr val="000000"/>
                </a:solidFill>
                <a:latin typeface="+mj-lt"/>
              </a:rPr>
              <a:t>Heavy Gas Cerenkov: Simulated Performance</a:t>
            </a:r>
            <a:endParaRPr lang="en-US" sz="3600" strike="noStrike" spc="-1" dirty="0">
              <a:latin typeface="+mj-lt"/>
            </a:endParaRPr>
          </a:p>
        </p:txBody>
      </p:sp>
      <p:sp>
        <p:nvSpPr>
          <p:cNvPr id="5" name="Rectangle 4">
            <a:extLst>
              <a:ext uri="{FF2B5EF4-FFF2-40B4-BE49-F238E27FC236}">
                <a16:creationId xmlns:a16="http://schemas.microsoft.com/office/drawing/2014/main" id="{F0C82AD4-D914-E14A-A9CA-8B7065658C38}"/>
              </a:ext>
            </a:extLst>
          </p:cNvPr>
          <p:cNvSpPr/>
          <p:nvPr/>
        </p:nvSpPr>
        <p:spPr>
          <a:xfrm>
            <a:off x="6273145" y="4641034"/>
            <a:ext cx="2236510"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600" dirty="0">
                <a:latin typeface="ARiel"/>
              </a:rPr>
              <a:t>7.0-7.5GeV, 14-15deg</a:t>
            </a:r>
          </a:p>
        </p:txBody>
      </p:sp>
      <p:sp>
        <p:nvSpPr>
          <p:cNvPr id="8" name="Rectangle 7">
            <a:extLst>
              <a:ext uri="{FF2B5EF4-FFF2-40B4-BE49-F238E27FC236}">
                <a16:creationId xmlns:a16="http://schemas.microsoft.com/office/drawing/2014/main" id="{716BC095-E881-9E49-931F-2B2D0717A509}"/>
              </a:ext>
            </a:extLst>
          </p:cNvPr>
          <p:cNvSpPr/>
          <p:nvPr/>
        </p:nvSpPr>
        <p:spPr>
          <a:xfrm>
            <a:off x="5772902" y="730068"/>
            <a:ext cx="3720955"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2000" dirty="0">
                <a:latin typeface="ARiel"/>
              </a:rPr>
              <a:t>Simulated NPE versus momentum</a:t>
            </a:r>
          </a:p>
        </p:txBody>
      </p:sp>
      <p:sp>
        <p:nvSpPr>
          <p:cNvPr id="9" name="Rectangle 8">
            <a:extLst>
              <a:ext uri="{FF2B5EF4-FFF2-40B4-BE49-F238E27FC236}">
                <a16:creationId xmlns:a16="http://schemas.microsoft.com/office/drawing/2014/main" id="{7CD03712-4F23-AB4D-AC35-8D201F626EF0}"/>
              </a:ext>
            </a:extLst>
          </p:cNvPr>
          <p:cNvSpPr/>
          <p:nvPr/>
        </p:nvSpPr>
        <p:spPr>
          <a:xfrm>
            <a:off x="2918856" y="7034038"/>
            <a:ext cx="3887154"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en-US" dirty="0">
                <a:latin typeface="ARiel"/>
              </a:rPr>
              <a:t>Simulated Response to </a:t>
            </a:r>
            <a:r>
              <a:rPr lang="en-US" dirty="0" err="1">
                <a:latin typeface="ARiel"/>
              </a:rPr>
              <a:t>pions</a:t>
            </a:r>
            <a:r>
              <a:rPr lang="en-US" dirty="0">
                <a:latin typeface="ARiel"/>
              </a:rPr>
              <a:t> and kaons</a:t>
            </a:r>
          </a:p>
        </p:txBody>
      </p:sp>
      <p:sp>
        <p:nvSpPr>
          <p:cNvPr id="12" name="Rectangle 11">
            <a:extLst>
              <a:ext uri="{FF2B5EF4-FFF2-40B4-BE49-F238E27FC236}">
                <a16:creationId xmlns:a16="http://schemas.microsoft.com/office/drawing/2014/main" id="{697B425D-EE42-4DFC-9031-85A82569C2A5}"/>
              </a:ext>
            </a:extLst>
          </p:cNvPr>
          <p:cNvSpPr/>
          <p:nvPr/>
        </p:nvSpPr>
        <p:spPr>
          <a:xfrm>
            <a:off x="1729197" y="4554375"/>
            <a:ext cx="1774268"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600" dirty="0">
                <a:latin typeface="ARiel"/>
              </a:rPr>
              <a:t>2.5-3.0GeV, 8-9deg</a:t>
            </a:r>
          </a:p>
        </p:txBody>
      </p:sp>
      <p:sp>
        <p:nvSpPr>
          <p:cNvPr id="14" name="CustomShape 2">
            <a:extLst>
              <a:ext uri="{FF2B5EF4-FFF2-40B4-BE49-F238E27FC236}">
                <a16:creationId xmlns:a16="http://schemas.microsoft.com/office/drawing/2014/main" id="{3B0FE608-B507-4872-BE06-BEB58103A60A}"/>
              </a:ext>
            </a:extLst>
          </p:cNvPr>
          <p:cNvSpPr/>
          <p:nvPr/>
        </p:nvSpPr>
        <p:spPr>
          <a:xfrm>
            <a:off x="23999" y="1631965"/>
            <a:ext cx="5384166" cy="178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Wingdings" pitchFamily="2" charset="2"/>
              <a:buChar char="q"/>
            </a:pPr>
            <a:r>
              <a:rPr lang="en-US" sz="2000" b="0" strike="noStrike" spc="-1" dirty="0">
                <a:solidFill>
                  <a:srgbClr val="000000"/>
                </a:solidFill>
                <a:latin typeface="+mj-lt"/>
                <a:ea typeface="DejaVu Sans"/>
              </a:rPr>
              <a:t> Kinematic coverage: </a:t>
            </a:r>
            <a:r>
              <a:rPr lang="en-US" sz="2000" spc="-1" dirty="0">
                <a:solidFill>
                  <a:srgbClr val="000000"/>
                </a:solidFill>
                <a:latin typeface="+mj-lt"/>
              </a:rPr>
              <a:t>2.5GeV &lt; P &lt; 7.5GeV, 8</a:t>
            </a:r>
            <a:r>
              <a:rPr lang="en-US" sz="2000" spc="-1" baseline="30000" dirty="0">
                <a:solidFill>
                  <a:srgbClr val="000000"/>
                </a:solidFill>
                <a:latin typeface="+mj-lt"/>
              </a:rPr>
              <a:t>o</a:t>
            </a:r>
            <a:r>
              <a:rPr lang="en-US" sz="2000" spc="-1" dirty="0">
                <a:solidFill>
                  <a:srgbClr val="000000"/>
                </a:solidFill>
                <a:latin typeface="+mj-lt"/>
              </a:rPr>
              <a:t> &lt; </a:t>
            </a:r>
            <a:r>
              <a:rPr lang="el-GR" sz="2000" spc="-1" dirty="0">
                <a:solidFill>
                  <a:srgbClr val="000000"/>
                </a:solidFill>
                <a:latin typeface="+mj-lt"/>
              </a:rPr>
              <a:t>θ &lt; 15</a:t>
            </a:r>
            <a:r>
              <a:rPr lang="en-US" sz="2000" spc="-1" baseline="30000" dirty="0">
                <a:solidFill>
                  <a:srgbClr val="000000"/>
                </a:solidFill>
                <a:latin typeface="+mj-lt"/>
              </a:rPr>
              <a:t>o</a:t>
            </a:r>
            <a:r>
              <a:rPr lang="en-US" sz="2000" spc="-1" dirty="0">
                <a:solidFill>
                  <a:srgbClr val="000000"/>
                </a:solidFill>
                <a:latin typeface="+mj-lt"/>
              </a:rPr>
              <a:t>, full azimuthal angle</a:t>
            </a:r>
            <a:endParaRPr lang="en-US" sz="2000" b="0" strike="noStrike" spc="-1" dirty="0">
              <a:solidFill>
                <a:srgbClr val="000000"/>
              </a:solidFill>
              <a:latin typeface="+mj-lt"/>
              <a:ea typeface="DejaVu Sans"/>
            </a:endParaRPr>
          </a:p>
          <a:p>
            <a:pPr>
              <a:lnSpc>
                <a:spcPct val="100000"/>
              </a:lnSpc>
              <a:buFont typeface="Wingdings" pitchFamily="2" charset="2"/>
              <a:buChar char="q"/>
            </a:pPr>
            <a:r>
              <a:rPr lang="en-US" sz="2000" spc="-1" dirty="0">
                <a:solidFill>
                  <a:srgbClr val="000000"/>
                </a:solidFill>
                <a:latin typeface="+mj-lt"/>
              </a:rPr>
              <a:t> </a:t>
            </a:r>
            <a:r>
              <a:rPr lang="el-GR" sz="2000" spc="-1" dirty="0">
                <a:solidFill>
                  <a:srgbClr val="000000"/>
                </a:solidFill>
                <a:latin typeface="+mj-lt"/>
              </a:rPr>
              <a:t>π</a:t>
            </a:r>
            <a:r>
              <a:rPr lang="el-GR" sz="2000" spc="-1" baseline="30000" dirty="0">
                <a:solidFill>
                  <a:srgbClr val="000000"/>
                </a:solidFill>
                <a:latin typeface="+mj-lt"/>
              </a:rPr>
              <a:t>+</a:t>
            </a:r>
            <a:r>
              <a:rPr lang="el-GR" sz="2000" spc="-1" dirty="0">
                <a:solidFill>
                  <a:srgbClr val="000000"/>
                </a:solidFill>
                <a:latin typeface="+mj-lt"/>
              </a:rPr>
              <a:t>/π</a:t>
            </a:r>
            <a:r>
              <a:rPr lang="el-GR" sz="2000" spc="-1" baseline="30000" dirty="0">
                <a:solidFill>
                  <a:srgbClr val="000000"/>
                </a:solidFill>
                <a:latin typeface="+mj-lt"/>
              </a:rPr>
              <a:t>-</a:t>
            </a:r>
            <a:r>
              <a:rPr lang="el-GR" sz="2000" spc="-1" dirty="0">
                <a:solidFill>
                  <a:srgbClr val="000000"/>
                </a:solidFill>
                <a:latin typeface="+mj-lt"/>
              </a:rPr>
              <a:t> </a:t>
            </a:r>
            <a:r>
              <a:rPr lang="en-US" sz="2000" spc="-1" dirty="0">
                <a:solidFill>
                  <a:srgbClr val="000000"/>
                </a:solidFill>
                <a:latin typeface="+mj-lt"/>
              </a:rPr>
              <a:t>detection: efficiency &gt;90%, </a:t>
            </a:r>
            <a:r>
              <a:rPr lang="en-US" sz="2000" spc="-1" dirty="0" err="1">
                <a:solidFill>
                  <a:srgbClr val="000000"/>
                </a:solidFill>
                <a:latin typeface="+mj-lt"/>
              </a:rPr>
              <a:t>Np.e</a:t>
            </a:r>
            <a:r>
              <a:rPr lang="en-US" sz="2000" spc="-1" dirty="0">
                <a:solidFill>
                  <a:srgbClr val="000000"/>
                </a:solidFill>
                <a:latin typeface="+mj-lt"/>
              </a:rPr>
              <a:t>. &gt; 10</a:t>
            </a:r>
          </a:p>
          <a:p>
            <a:pPr>
              <a:lnSpc>
                <a:spcPct val="100000"/>
              </a:lnSpc>
              <a:buFont typeface="Wingdings" pitchFamily="2" charset="2"/>
              <a:buChar char="q"/>
            </a:pPr>
            <a:r>
              <a:rPr lang="en-US" sz="2000" spc="-1" dirty="0">
                <a:solidFill>
                  <a:srgbClr val="000000"/>
                </a:solidFill>
                <a:latin typeface="+mj-lt"/>
              </a:rPr>
              <a:t> K</a:t>
            </a:r>
            <a:r>
              <a:rPr lang="en-US" sz="2000" spc="-1" baseline="30000" dirty="0">
                <a:solidFill>
                  <a:srgbClr val="000000"/>
                </a:solidFill>
                <a:latin typeface="+mj-lt"/>
              </a:rPr>
              <a:t>+</a:t>
            </a:r>
            <a:r>
              <a:rPr lang="en-US" sz="2000" spc="-1" dirty="0">
                <a:solidFill>
                  <a:srgbClr val="000000"/>
                </a:solidFill>
                <a:latin typeface="+mj-lt"/>
              </a:rPr>
              <a:t>/K</a:t>
            </a:r>
            <a:r>
              <a:rPr lang="en-US" sz="2000" spc="-1" baseline="30000" dirty="0">
                <a:solidFill>
                  <a:srgbClr val="000000"/>
                </a:solidFill>
                <a:latin typeface="+mj-lt"/>
              </a:rPr>
              <a:t>-</a:t>
            </a:r>
            <a:r>
              <a:rPr lang="en-US" sz="2000" spc="-1" dirty="0">
                <a:solidFill>
                  <a:srgbClr val="000000"/>
                </a:solidFill>
                <a:latin typeface="+mj-lt"/>
              </a:rPr>
              <a:t> rejection: factor &gt;10</a:t>
            </a:r>
            <a:endParaRPr lang="en-US" sz="2000" b="0" strike="noStrike" spc="-1" dirty="0">
              <a:latin typeface="+mj-lt"/>
            </a:endParaRPr>
          </a:p>
        </p:txBody>
      </p:sp>
    </p:spTree>
    <p:extLst>
      <p:ext uri="{BB962C8B-B14F-4D97-AF65-F5344CB8AC3E}">
        <p14:creationId xmlns:p14="http://schemas.microsoft.com/office/powerpoint/2010/main" val="1452815650"/>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DA89DA-38CC-9A43-A9E3-746E30F6A8AA}"/>
              </a:ext>
            </a:extLst>
          </p:cNvPr>
          <p:cNvPicPr/>
          <p:nvPr/>
        </p:nvPicPr>
        <p:blipFill>
          <a:blip r:embed="rId2"/>
          <a:stretch/>
        </p:blipFill>
        <p:spPr>
          <a:xfrm>
            <a:off x="5309769" y="1170360"/>
            <a:ext cx="4614237" cy="2563142"/>
          </a:xfrm>
          <a:prstGeom prst="rect">
            <a:avLst/>
          </a:prstGeom>
          <a:ln>
            <a:noFill/>
          </a:ln>
        </p:spPr>
      </p:pic>
      <p:sp>
        <p:nvSpPr>
          <p:cNvPr id="3" name="CustomShape 1">
            <a:extLst>
              <a:ext uri="{FF2B5EF4-FFF2-40B4-BE49-F238E27FC236}">
                <a16:creationId xmlns:a16="http://schemas.microsoft.com/office/drawing/2014/main" id="{65B0126D-A03B-8A41-BD75-0D0065721E8C}"/>
              </a:ext>
            </a:extLst>
          </p:cNvPr>
          <p:cNvSpPr/>
          <p:nvPr/>
        </p:nvSpPr>
        <p:spPr>
          <a:xfrm>
            <a:off x="305660" y="47790"/>
            <a:ext cx="9155520" cy="67026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err="1">
                <a:solidFill>
                  <a:srgbClr val="000000"/>
                </a:solidFill>
                <a:latin typeface="+mj-lt"/>
                <a:ea typeface="DejaVu Sans"/>
              </a:rPr>
              <a:t>ECal</a:t>
            </a:r>
            <a:r>
              <a:rPr lang="en-US" sz="4000" strike="noStrike" spc="-1" dirty="0">
                <a:solidFill>
                  <a:srgbClr val="000000"/>
                </a:solidFill>
                <a:latin typeface="+mj-lt"/>
                <a:ea typeface="DejaVu Sans"/>
              </a:rPr>
              <a:t> Requirement and Design</a:t>
            </a:r>
            <a:endParaRPr lang="en-US" sz="4000" strike="noStrike" spc="-1" dirty="0">
              <a:latin typeface="+mj-lt"/>
            </a:endParaRPr>
          </a:p>
        </p:txBody>
      </p:sp>
      <p:sp>
        <p:nvSpPr>
          <p:cNvPr id="4" name="TextShape 2">
            <a:extLst>
              <a:ext uri="{FF2B5EF4-FFF2-40B4-BE49-F238E27FC236}">
                <a16:creationId xmlns:a16="http://schemas.microsoft.com/office/drawing/2014/main" id="{B4308252-E58C-B640-AC64-B478F92ED744}"/>
              </a:ext>
            </a:extLst>
          </p:cNvPr>
          <p:cNvSpPr txBox="1"/>
          <p:nvPr/>
        </p:nvSpPr>
        <p:spPr>
          <a:xfrm>
            <a:off x="305660" y="1005840"/>
            <a:ext cx="9418320" cy="1863720"/>
          </a:xfrm>
          <a:prstGeom prst="rect">
            <a:avLst/>
          </a:prstGeom>
          <a:noFill/>
          <a:ln>
            <a:noFill/>
          </a:ln>
        </p:spPr>
        <p:txBody>
          <a:bodyPr lIns="90000" tIns="45000" rIns="90000" bIns="45000"/>
          <a:lstStyle/>
          <a:p>
            <a:r>
              <a:rPr lang="en-US" sz="2000" b="0" strike="noStrike" spc="-1" dirty="0">
                <a:solidFill>
                  <a:srgbClr val="000000"/>
                </a:solidFill>
                <a:latin typeface="ARiel"/>
              </a:rPr>
              <a:t>– Combined with LGC to </a:t>
            </a:r>
            <a:r>
              <a:rPr lang="en-US" sz="2000" b="1" strike="noStrike" spc="-1" dirty="0">
                <a:solidFill>
                  <a:srgbClr val="000000"/>
                </a:solidFill>
                <a:latin typeface="ARiel"/>
              </a:rPr>
              <a:t>provide triggering</a:t>
            </a:r>
            <a:r>
              <a:rPr lang="en-US" sz="2000" b="0" strike="noStrike" spc="-1" dirty="0">
                <a:solidFill>
                  <a:srgbClr val="000000"/>
                </a:solidFill>
                <a:latin typeface="ARiel"/>
              </a:rPr>
              <a:t>; </a:t>
            </a:r>
            <a:endParaRPr lang="en-US" sz="2000" b="0" strike="noStrike" spc="-1" dirty="0">
              <a:latin typeface="Arial"/>
            </a:endParaRPr>
          </a:p>
          <a:p>
            <a:r>
              <a:rPr lang="en-US" sz="2000" b="0" strike="noStrike" spc="-1" dirty="0">
                <a:solidFill>
                  <a:srgbClr val="0070C0"/>
                </a:solidFill>
                <a:latin typeface="ARiel"/>
              </a:rPr>
              <a:t>– </a:t>
            </a:r>
            <a:r>
              <a:rPr lang="en-US" sz="2000" b="1" strike="noStrike" spc="-1" dirty="0">
                <a:solidFill>
                  <a:srgbClr val="0070C0"/>
                </a:solidFill>
                <a:latin typeface="ARiel"/>
              </a:rPr>
              <a:t>50:1 pion rejection</a:t>
            </a:r>
            <a:r>
              <a:rPr lang="en-US" sz="2000" b="1" strike="noStrike" spc="-1" dirty="0">
                <a:solidFill>
                  <a:srgbClr val="000000"/>
                </a:solidFill>
                <a:latin typeface="ARiel"/>
              </a:rPr>
              <a:t> </a:t>
            </a:r>
            <a:r>
              <a:rPr lang="en-US" sz="2000" b="0" strike="noStrike" spc="-1" dirty="0">
                <a:solidFill>
                  <a:srgbClr val="000000"/>
                </a:solidFill>
                <a:latin typeface="ARiel"/>
              </a:rPr>
              <a:t>with 90% electron efficiency;  </a:t>
            </a:r>
            <a:endParaRPr lang="en-US" sz="2000" b="0" strike="noStrike" spc="-1" dirty="0">
              <a:latin typeface="Arial"/>
            </a:endParaRPr>
          </a:p>
          <a:p>
            <a:r>
              <a:rPr lang="en-US" sz="2000" b="0" strike="noStrike" spc="-1" dirty="0">
                <a:solidFill>
                  <a:srgbClr val="000000"/>
                </a:solidFill>
                <a:latin typeface="ARiel"/>
              </a:rPr>
              <a:t>– provide ~1cm shower position for background suppression;</a:t>
            </a:r>
            <a:endParaRPr lang="en-US" sz="2000" b="0" strike="noStrike" spc="-1" dirty="0">
              <a:latin typeface="Arial"/>
            </a:endParaRPr>
          </a:p>
          <a:p>
            <a:r>
              <a:rPr lang="en-US" sz="2000" b="0" strike="noStrike" spc="-1" dirty="0">
                <a:solidFill>
                  <a:srgbClr val="000000"/>
                </a:solidFill>
                <a:latin typeface="ARiel"/>
              </a:rPr>
              <a:t>– </a:t>
            </a:r>
            <a:r>
              <a:rPr lang="en-US" sz="2000" b="1" strike="noStrike" spc="-1" dirty="0">
                <a:solidFill>
                  <a:srgbClr val="0070C0"/>
                </a:solidFill>
                <a:latin typeface="ARiel"/>
              </a:rPr>
              <a:t>radiation hard</a:t>
            </a:r>
            <a:r>
              <a:rPr lang="en-US" sz="2000" b="0" strike="noStrike" spc="-1" dirty="0">
                <a:solidFill>
                  <a:srgbClr val="000000"/>
                </a:solidFill>
                <a:latin typeface="ARiel"/>
              </a:rPr>
              <a:t>: &gt;500 </a:t>
            </a:r>
            <a:r>
              <a:rPr lang="en-US" sz="2000" b="0" strike="noStrike" spc="-1" dirty="0" err="1">
                <a:solidFill>
                  <a:srgbClr val="000000"/>
                </a:solidFill>
                <a:latin typeface="ARiel"/>
              </a:rPr>
              <a:t>krad</a:t>
            </a:r>
            <a:r>
              <a:rPr lang="en-US" sz="2000" b="0" strike="noStrike" spc="-1" dirty="0">
                <a:solidFill>
                  <a:srgbClr val="000000"/>
                </a:solidFill>
                <a:latin typeface="ARiel"/>
              </a:rPr>
              <a:t>, high neutron background;</a:t>
            </a:r>
            <a:endParaRPr lang="en-US" sz="2000" b="0" strike="noStrike" spc="-1" dirty="0">
              <a:latin typeface="Arial"/>
            </a:endParaRPr>
          </a:p>
          <a:p>
            <a:r>
              <a:rPr lang="en-US" sz="2000" b="0" strike="noStrike" spc="-1" dirty="0">
                <a:solidFill>
                  <a:srgbClr val="000000"/>
                </a:solidFill>
                <a:latin typeface="ARiel"/>
              </a:rPr>
              <a:t>– inside 1.5 T field</a:t>
            </a:r>
            <a:endParaRPr lang="en-US" sz="2000" b="0" strike="noStrike" spc="-1" dirty="0">
              <a:latin typeface="Arial"/>
            </a:endParaRPr>
          </a:p>
          <a:p>
            <a:r>
              <a:rPr lang="en-US" sz="2000" b="0" strike="noStrike" spc="-1" dirty="0">
                <a:solidFill>
                  <a:srgbClr val="000000"/>
                </a:solidFill>
                <a:latin typeface="ARiel"/>
              </a:rPr>
              <a:t>– modules swappable between PVDIS and SIDIS</a:t>
            </a:r>
            <a:endParaRPr lang="en-US" sz="2000" b="0" strike="noStrike" spc="-1" dirty="0">
              <a:latin typeface="Arial"/>
            </a:endParaRPr>
          </a:p>
        </p:txBody>
      </p:sp>
      <mc:AlternateContent xmlns:mc="http://schemas.openxmlformats.org/markup-compatibility/2006" xmlns:a14="http://schemas.microsoft.com/office/drawing/2010/main">
        <mc:Choice Requires="a14">
          <p:sp>
            <p:nvSpPr>
              <p:cNvPr id="5" name="Formula 5">
                <a:extLst>
                  <a:ext uri="{FF2B5EF4-FFF2-40B4-BE49-F238E27FC236}">
                    <a16:creationId xmlns:a16="http://schemas.microsoft.com/office/drawing/2014/main" id="{492AA771-90AF-FD40-A3E0-592CEE83FC67}"/>
                  </a:ext>
                </a:extLst>
              </p:cNvPr>
              <p:cNvSpPr txBox="1"/>
              <p:nvPr/>
            </p:nvSpPr>
            <p:spPr>
              <a:xfrm>
                <a:off x="6874559" y="929295"/>
                <a:ext cx="2483753" cy="329040"/>
              </a:xfrm>
              <a:prstGeom prst="rect">
                <a:avLst/>
              </a:prstGeom>
            </p:spPr>
            <p:txBody>
              <a:bodyPr/>
              <a:lstStyle/>
              <a:p>
                <a:pPr/>
                <a14:m>
                  <m:oMathPara xmlns:m="http://schemas.openxmlformats.org/officeDocument/2006/math">
                    <m:oMathParaPr>
                      <m:jc m:val="centerGroup"/>
                    </m:oMathParaPr>
                    <m:oMath xmlns:m="http://schemas.openxmlformats.org/officeDocument/2006/math">
                      <m:r>
                        <a:rPr b="1" i="1">
                          <a:latin typeface="Cambria Math" panose="02040503050406030204" pitchFamily="18" charset="0"/>
                        </a:rPr>
                        <m:t>𝚫</m:t>
                      </m:r>
                      <m:f>
                        <m:fPr>
                          <m:type m:val="lin"/>
                          <m:ctrlPr>
                            <a:rPr b="1" i="1">
                              <a:latin typeface="Cambria Math" panose="02040503050406030204" pitchFamily="18" charset="0"/>
                            </a:rPr>
                          </m:ctrlPr>
                        </m:fPr>
                        <m:num>
                          <m:r>
                            <a:rPr b="1" i="1">
                              <a:latin typeface="Cambria Math" panose="02040503050406030204" pitchFamily="18" charset="0"/>
                            </a:rPr>
                            <m:t>𝑬</m:t>
                          </m:r>
                        </m:num>
                        <m:den>
                          <m:r>
                            <a:rPr b="1" i="1">
                              <a:latin typeface="Cambria Math" panose="02040503050406030204" pitchFamily="18" charset="0"/>
                            </a:rPr>
                            <m:t>𝑬</m:t>
                          </m:r>
                        </m:den>
                      </m:f>
                      <m:r>
                        <a:rPr b="1">
                          <a:latin typeface="Cambria Math" panose="02040503050406030204" pitchFamily="18" charset="0"/>
                        </a:rPr>
                        <m:t>&lt;</m:t>
                      </m:r>
                      <m:r>
                        <a:rPr b="1" i="1">
                          <a:latin typeface="Cambria Math" panose="02040503050406030204" pitchFamily="18" charset="0"/>
                        </a:rPr>
                        <m:t>𝟏𝟎</m:t>
                      </m:r>
                      <m:f>
                        <m:fPr>
                          <m:type m:val="lin"/>
                          <m:ctrlPr>
                            <a:rPr b="1" i="1">
                              <a:latin typeface="Cambria Math" panose="02040503050406030204" pitchFamily="18" charset="0"/>
                            </a:rPr>
                          </m:ctrlPr>
                        </m:fPr>
                        <m:num>
                          <m:r>
                            <m:rPr>
                              <m:lit/>
                              <m:nor/>
                            </m:rPr>
                            <a:rPr b="1"/>
                            <m:t>%</m:t>
                          </m:r>
                        </m:num>
                        <m:den>
                          <m:rad>
                            <m:radPr>
                              <m:ctrlPr>
                                <a:rPr b="1" i="1">
                                  <a:latin typeface="Cambria Math" panose="02040503050406030204" pitchFamily="18" charset="0"/>
                                </a:rPr>
                              </m:ctrlPr>
                            </m:radPr>
                            <m:deg/>
                            <m:e>
                              <m:r>
                                <a:rPr b="1" i="1">
                                  <a:latin typeface="Cambria Math" panose="02040503050406030204" pitchFamily="18" charset="0"/>
                                </a:rPr>
                                <m:t>𝑬</m:t>
                              </m:r>
                            </m:e>
                          </m:rad>
                        </m:den>
                      </m:f>
                    </m:oMath>
                  </m:oMathPara>
                </a14:m>
                <a:endParaRPr b="1" dirty="0"/>
              </a:p>
            </p:txBody>
          </p:sp>
        </mc:Choice>
        <mc:Fallback xmlns="">
          <p:sp>
            <p:nvSpPr>
              <p:cNvPr id="5" name="Formula 5">
                <a:extLst>
                  <a:ext uri="{FF2B5EF4-FFF2-40B4-BE49-F238E27FC236}">
                    <a16:creationId xmlns:a16="http://schemas.microsoft.com/office/drawing/2014/main" id="{492AA771-90AF-FD40-A3E0-592CEE83FC67}"/>
                  </a:ext>
                </a:extLst>
              </p:cNvPr>
              <p:cNvSpPr txBox="1">
                <a:spLocks noRot="1" noChangeAspect="1" noMove="1" noResize="1" noEditPoints="1" noAdjustHandles="1" noChangeArrowheads="1" noChangeShapeType="1" noTextEdit="1"/>
              </p:cNvSpPr>
              <p:nvPr/>
            </p:nvSpPr>
            <p:spPr>
              <a:xfrm>
                <a:off x="6874559" y="929295"/>
                <a:ext cx="2483753" cy="329040"/>
              </a:xfrm>
              <a:prstGeom prst="rect">
                <a:avLst/>
              </a:prstGeom>
              <a:blipFill>
                <a:blip r:embed="rId3"/>
                <a:stretch>
                  <a:fillRect t="-107407" b="-21111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F858A5E-5830-7C44-A18C-B16F5235678F}"/>
              </a:ext>
            </a:extLst>
          </p:cNvPr>
          <p:cNvPicPr/>
          <p:nvPr/>
        </p:nvPicPr>
        <p:blipFill>
          <a:blip r:embed="rId4"/>
          <a:stretch/>
        </p:blipFill>
        <p:spPr>
          <a:xfrm>
            <a:off x="114300" y="3529013"/>
            <a:ext cx="9910344" cy="3500437"/>
          </a:xfrm>
          <a:prstGeom prst="rect">
            <a:avLst/>
          </a:prstGeom>
          <a:ln>
            <a:noFill/>
          </a:ln>
        </p:spPr>
      </p:pic>
    </p:spTree>
    <p:extLst>
      <p:ext uri="{BB962C8B-B14F-4D97-AF65-F5344CB8AC3E}">
        <p14:creationId xmlns:p14="http://schemas.microsoft.com/office/powerpoint/2010/main" val="228115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ustomShape 1"/>
          <p:cNvSpPr/>
          <p:nvPr/>
        </p:nvSpPr>
        <p:spPr>
          <a:xfrm>
            <a:off x="305660" y="36449"/>
            <a:ext cx="9155520" cy="53554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rPr>
              <a:t>ECAL Performance </a:t>
            </a:r>
            <a:endParaRPr lang="en-US" sz="4000" strike="noStrike" spc="-1" dirty="0">
              <a:latin typeface="+mj-lt"/>
            </a:endParaRPr>
          </a:p>
        </p:txBody>
      </p:sp>
      <p:sp>
        <p:nvSpPr>
          <p:cNvPr id="5" name="CustomShape 5">
            <a:extLst>
              <a:ext uri="{FF2B5EF4-FFF2-40B4-BE49-F238E27FC236}">
                <a16:creationId xmlns:a16="http://schemas.microsoft.com/office/drawing/2014/main" id="{FB53B34E-B4AA-3E46-969B-A3A73AD597E5}"/>
              </a:ext>
            </a:extLst>
          </p:cNvPr>
          <p:cNvSpPr/>
          <p:nvPr/>
        </p:nvSpPr>
        <p:spPr>
          <a:xfrm>
            <a:off x="228600" y="865800"/>
            <a:ext cx="3720548" cy="989504"/>
          </a:xfrm>
          <a:prstGeom prst="rect">
            <a:avLst/>
          </a:prstGeom>
          <a:solidFill>
            <a:srgbClr val="FFFFFF"/>
          </a:solidFill>
          <a:ln w="9360">
            <a:noFill/>
          </a:ln>
        </p:spPr>
        <p:style>
          <a:lnRef idx="0">
            <a:scrgbClr r="0" g="0" b="0"/>
          </a:lnRef>
          <a:fillRef idx="0">
            <a:scrgbClr r="0" g="0" b="0"/>
          </a:fillRef>
          <a:effectRef idx="0">
            <a:scrgbClr r="0" g="0" b="0"/>
          </a:effectRef>
          <a:fontRef idx="minor"/>
        </p:style>
        <p:txBody>
          <a:bodyPr/>
          <a:lstStyle/>
          <a:p>
            <a:pPr>
              <a:lnSpc>
                <a:spcPct val="100000"/>
              </a:lnSpc>
              <a:spcBef>
                <a:spcPts val="1440"/>
              </a:spcBef>
              <a:spcAft>
                <a:spcPts val="360"/>
              </a:spcAft>
            </a:pPr>
            <a:r>
              <a:rPr lang="en-US" sz="2000" b="0" strike="noStrike" spc="-1" dirty="0">
                <a:solidFill>
                  <a:srgbClr val="000000"/>
                </a:solidFill>
                <a:latin typeface="ARiel"/>
              </a:rPr>
              <a:t>Realistic simulation with background and supporting material</a:t>
            </a:r>
            <a:endParaRPr lang="en-US" sz="2000" b="0" strike="noStrike" spc="-1" dirty="0">
              <a:latin typeface="Arial"/>
            </a:endParaRPr>
          </a:p>
        </p:txBody>
      </p:sp>
      <p:sp>
        <p:nvSpPr>
          <p:cNvPr id="6" name="TextShape 7">
            <a:extLst>
              <a:ext uri="{FF2B5EF4-FFF2-40B4-BE49-F238E27FC236}">
                <a16:creationId xmlns:a16="http://schemas.microsoft.com/office/drawing/2014/main" id="{92BF2B80-EBB9-104A-AA71-858DF522C68A}"/>
              </a:ext>
            </a:extLst>
          </p:cNvPr>
          <p:cNvSpPr txBox="1"/>
          <p:nvPr/>
        </p:nvSpPr>
        <p:spPr>
          <a:xfrm>
            <a:off x="578027" y="2208704"/>
            <a:ext cx="3021694" cy="1050019"/>
          </a:xfrm>
          <a:prstGeom prst="rect">
            <a:avLst/>
          </a:prstGeom>
          <a:noFill/>
          <a:ln>
            <a:noFill/>
          </a:ln>
        </p:spPr>
        <p:txBody>
          <a:bodyPr lIns="90000" tIns="45000" rIns="90000" bIns="45000"/>
          <a:lstStyle/>
          <a:p>
            <a:r>
              <a:rPr lang="en-US" sz="2000" spc="-1" dirty="0">
                <a:solidFill>
                  <a:srgbClr val="000000"/>
                </a:solidFill>
                <a:latin typeface="ARiel"/>
              </a:rPr>
              <a:t>Resolution: f</a:t>
            </a:r>
            <a:r>
              <a:rPr lang="en-US" sz="2000" b="0" strike="noStrike" spc="-1" dirty="0">
                <a:solidFill>
                  <a:srgbClr val="000000"/>
                </a:solidFill>
                <a:latin typeface="ARiel"/>
              </a:rPr>
              <a:t>or all angles, </a:t>
            </a:r>
            <a:r>
              <a:rPr lang="en-US" sz="2000" b="1" strike="noStrike" spc="-1" dirty="0">
                <a:solidFill>
                  <a:srgbClr val="0070C0"/>
                </a:solidFill>
                <a:latin typeface="ARiel"/>
              </a:rPr>
              <a:t>reached p0~(5-6)% and p2~(5-6)%</a:t>
            </a:r>
            <a:endParaRPr lang="en-US" sz="2000" b="1" strike="noStrike" spc="-1" dirty="0">
              <a:solidFill>
                <a:srgbClr val="0070C0"/>
              </a:solidFill>
              <a:latin typeface="Arial"/>
            </a:endParaRPr>
          </a:p>
        </p:txBody>
      </p:sp>
      <p:pic>
        <p:nvPicPr>
          <p:cNvPr id="8" name="Picture 7">
            <a:extLst>
              <a:ext uri="{FF2B5EF4-FFF2-40B4-BE49-F238E27FC236}">
                <a16:creationId xmlns:a16="http://schemas.microsoft.com/office/drawing/2014/main" id="{16CD7D38-AD08-E94B-B0C3-193F778C8DF6}"/>
              </a:ext>
            </a:extLst>
          </p:cNvPr>
          <p:cNvPicPr/>
          <p:nvPr/>
        </p:nvPicPr>
        <p:blipFill>
          <a:blip r:embed="rId2"/>
          <a:stretch/>
        </p:blipFill>
        <p:spPr>
          <a:xfrm>
            <a:off x="564736" y="3359608"/>
            <a:ext cx="2819520" cy="914400"/>
          </a:xfrm>
          <a:prstGeom prst="rect">
            <a:avLst/>
          </a:prstGeom>
          <a:ln>
            <a:noFill/>
          </a:ln>
        </p:spPr>
      </p:pic>
      <p:cxnSp>
        <p:nvCxnSpPr>
          <p:cNvPr id="4" name="Straight Arrow Connector 3">
            <a:extLst>
              <a:ext uri="{FF2B5EF4-FFF2-40B4-BE49-F238E27FC236}">
                <a16:creationId xmlns:a16="http://schemas.microsoft.com/office/drawing/2014/main" id="{4377B8B4-6A34-6642-A235-33F37A12A47B}"/>
              </a:ext>
            </a:extLst>
          </p:cNvPr>
          <p:cNvCxnSpPr/>
          <p:nvPr/>
        </p:nvCxnSpPr>
        <p:spPr>
          <a:xfrm>
            <a:off x="3599721" y="1360552"/>
            <a:ext cx="1714401" cy="7157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C137B60-149C-FF4B-9128-1E7F505F954C}"/>
              </a:ext>
            </a:extLst>
          </p:cNvPr>
          <p:cNvCxnSpPr/>
          <p:nvPr/>
        </p:nvCxnSpPr>
        <p:spPr>
          <a:xfrm>
            <a:off x="1744099" y="1674132"/>
            <a:ext cx="0" cy="4749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7D9A8B9-2521-8B44-855C-995341173BF0}"/>
              </a:ext>
            </a:extLst>
          </p:cNvPr>
          <p:cNvSpPr/>
          <p:nvPr/>
        </p:nvSpPr>
        <p:spPr>
          <a:xfrm>
            <a:off x="3637716" y="4060127"/>
            <a:ext cx="2491409" cy="29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083BCD-D73B-4245-A954-DB143FBC7F56}"/>
              </a:ext>
            </a:extLst>
          </p:cNvPr>
          <p:cNvSpPr txBox="1"/>
          <p:nvPr/>
        </p:nvSpPr>
        <p:spPr>
          <a:xfrm>
            <a:off x="6519926" y="1334048"/>
            <a:ext cx="1839221" cy="400110"/>
          </a:xfrm>
          <a:prstGeom prst="rect">
            <a:avLst/>
          </a:prstGeom>
          <a:noFill/>
        </p:spPr>
        <p:txBody>
          <a:bodyPr wrap="none" rtlCol="0">
            <a:spAutoFit/>
          </a:bodyPr>
          <a:lstStyle/>
          <a:p>
            <a:r>
              <a:rPr lang="en-US" sz="2000" dirty="0">
                <a:solidFill>
                  <a:srgbClr val="FF0000"/>
                </a:solidFill>
                <a:latin typeface="Arial" panose="020B0604020202020204" pitchFamily="34" charset="0"/>
              </a:rPr>
              <a:t>FAEC electron</a:t>
            </a:r>
          </a:p>
        </p:txBody>
      </p:sp>
      <p:pic>
        <p:nvPicPr>
          <p:cNvPr id="2" name="Picture 1">
            <a:extLst>
              <a:ext uri="{FF2B5EF4-FFF2-40B4-BE49-F238E27FC236}">
                <a16:creationId xmlns:a16="http://schemas.microsoft.com/office/drawing/2014/main" id="{72A24035-0037-FE4B-96B7-BDB559127B33}"/>
              </a:ext>
            </a:extLst>
          </p:cNvPr>
          <p:cNvPicPr>
            <a:picLocks noChangeAspect="1"/>
          </p:cNvPicPr>
          <p:nvPr/>
        </p:nvPicPr>
        <p:blipFill rotWithShape="1">
          <a:blip r:embed="rId3"/>
          <a:srcRect t="7755" b="53439"/>
          <a:stretch/>
        </p:blipFill>
        <p:spPr>
          <a:xfrm>
            <a:off x="5426974" y="1770235"/>
            <a:ext cx="4039274" cy="2050316"/>
          </a:xfrm>
          <a:prstGeom prst="rect">
            <a:avLst/>
          </a:prstGeom>
        </p:spPr>
      </p:pic>
      <p:pic>
        <p:nvPicPr>
          <p:cNvPr id="12" name="Picture 11">
            <a:extLst>
              <a:ext uri="{FF2B5EF4-FFF2-40B4-BE49-F238E27FC236}">
                <a16:creationId xmlns:a16="http://schemas.microsoft.com/office/drawing/2014/main" id="{F1EE1A76-9DC3-304C-A236-B831C2DAE60B}"/>
              </a:ext>
            </a:extLst>
          </p:cNvPr>
          <p:cNvPicPr>
            <a:picLocks noChangeAspect="1"/>
          </p:cNvPicPr>
          <p:nvPr/>
        </p:nvPicPr>
        <p:blipFill rotWithShape="1">
          <a:blip r:embed="rId3"/>
          <a:srcRect t="52499"/>
          <a:stretch/>
        </p:blipFill>
        <p:spPr>
          <a:xfrm>
            <a:off x="5426974" y="4276941"/>
            <a:ext cx="4039274" cy="2509711"/>
          </a:xfrm>
          <a:prstGeom prst="rect">
            <a:avLst/>
          </a:prstGeom>
        </p:spPr>
      </p:pic>
      <p:sp>
        <p:nvSpPr>
          <p:cNvPr id="13" name="TextBox 12">
            <a:extLst>
              <a:ext uri="{FF2B5EF4-FFF2-40B4-BE49-F238E27FC236}">
                <a16:creationId xmlns:a16="http://schemas.microsoft.com/office/drawing/2014/main" id="{C58CFF1C-F859-3648-B9F9-BA44CF7EE2FA}"/>
              </a:ext>
            </a:extLst>
          </p:cNvPr>
          <p:cNvSpPr txBox="1"/>
          <p:nvPr/>
        </p:nvSpPr>
        <p:spPr>
          <a:xfrm>
            <a:off x="6527000" y="3740284"/>
            <a:ext cx="1412823" cy="400110"/>
          </a:xfrm>
          <a:prstGeom prst="rect">
            <a:avLst/>
          </a:prstGeom>
          <a:noFill/>
        </p:spPr>
        <p:txBody>
          <a:bodyPr wrap="none" rtlCol="0">
            <a:spAutoFit/>
          </a:bodyPr>
          <a:lstStyle/>
          <a:p>
            <a:r>
              <a:rPr lang="en-US" sz="2000" dirty="0">
                <a:solidFill>
                  <a:srgbClr val="0070C0"/>
                </a:solidFill>
                <a:latin typeface="Arial" panose="020B0604020202020204" pitchFamily="34" charset="0"/>
              </a:rPr>
              <a:t>FAEC pion</a:t>
            </a:r>
          </a:p>
        </p:txBody>
      </p:sp>
    </p:spTree>
    <p:extLst>
      <p:ext uri="{BB962C8B-B14F-4D97-AF65-F5344CB8AC3E}">
        <p14:creationId xmlns:p14="http://schemas.microsoft.com/office/powerpoint/2010/main" val="2006087675"/>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2"/>
          <p:cNvSpPr/>
          <p:nvPr/>
        </p:nvSpPr>
        <p:spPr>
          <a:xfrm>
            <a:off x="470056" y="921081"/>
            <a:ext cx="4127500" cy="2359397"/>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323763" indent="-242227">
              <a:lnSpc>
                <a:spcPct val="90000"/>
              </a:lnSpc>
              <a:spcBef>
                <a:spcPts val="595"/>
              </a:spcBef>
              <a:buClr>
                <a:srgbClr val="000000"/>
              </a:buClr>
              <a:buSzPct val="45000"/>
              <a:buFont typeface="Wingdings" charset="2"/>
              <a:buChar char=""/>
            </a:pPr>
            <a:r>
              <a:rPr lang="en-US" spc="-1" dirty="0">
                <a:solidFill>
                  <a:srgbClr val="000000"/>
                </a:solidFill>
                <a:latin typeface="Arial"/>
                <a:ea typeface="DejaVu Sans"/>
              </a:rPr>
              <a:t>Goal: Understand the detection resolution and efficiency of the </a:t>
            </a:r>
            <a:r>
              <a:rPr lang="en-US" spc="-1" dirty="0" err="1">
                <a:solidFill>
                  <a:srgbClr val="000000"/>
                </a:solidFill>
                <a:latin typeface="Arial"/>
                <a:ea typeface="DejaVu Sans"/>
              </a:rPr>
              <a:t>Shashlyk</a:t>
            </a:r>
            <a:r>
              <a:rPr lang="en-US" spc="-1" dirty="0">
                <a:solidFill>
                  <a:srgbClr val="000000"/>
                </a:solidFill>
                <a:latin typeface="Arial"/>
                <a:ea typeface="DejaVu Sans"/>
              </a:rPr>
              <a:t> modules</a:t>
            </a:r>
            <a:endParaRPr lang="en-US" spc="-1" dirty="0">
              <a:latin typeface="Arial"/>
            </a:endParaRPr>
          </a:p>
          <a:p>
            <a:pPr marL="323763" indent="-242227">
              <a:lnSpc>
                <a:spcPct val="90000"/>
              </a:lnSpc>
              <a:spcBef>
                <a:spcPts val="595"/>
              </a:spcBef>
              <a:buClr>
                <a:srgbClr val="000000"/>
              </a:buClr>
              <a:buSzPct val="45000"/>
              <a:buFont typeface="Wingdings" charset="2"/>
              <a:buChar char=""/>
            </a:pPr>
            <a:r>
              <a:rPr lang="en-US" b="1" spc="-1" dirty="0">
                <a:solidFill>
                  <a:srgbClr val="0070C0"/>
                </a:solidFill>
                <a:latin typeface="Arial"/>
                <a:ea typeface="DejaVu Sans"/>
              </a:rPr>
              <a:t>Beam time: Jan 13-26, 2021</a:t>
            </a:r>
            <a:endParaRPr lang="en-US" spc="-1" dirty="0">
              <a:latin typeface="Arial"/>
            </a:endParaRPr>
          </a:p>
          <a:p>
            <a:pPr marL="323763" indent="-242227">
              <a:lnSpc>
                <a:spcPct val="90000"/>
              </a:lnSpc>
              <a:spcBef>
                <a:spcPts val="595"/>
              </a:spcBef>
              <a:buClr>
                <a:srgbClr val="000000"/>
              </a:buClr>
              <a:buSzPct val="45000"/>
              <a:buFont typeface="Wingdings" charset="2"/>
              <a:buChar char=""/>
            </a:pPr>
            <a:r>
              <a:rPr lang="en-US" spc="-1" dirty="0">
                <a:solidFill>
                  <a:srgbClr val="000000"/>
                </a:solidFill>
                <a:latin typeface="Arial"/>
                <a:ea typeface="DejaVu Sans"/>
              </a:rPr>
              <a:t>Setup: 2X</a:t>
            </a:r>
            <a:r>
              <a:rPr lang="en-US" spc="-1" baseline="-33000" dirty="0">
                <a:solidFill>
                  <a:srgbClr val="000000"/>
                </a:solidFill>
                <a:latin typeface="Arial"/>
                <a:ea typeface="DejaVu Sans"/>
              </a:rPr>
              <a:t>0</a:t>
            </a:r>
            <a:r>
              <a:rPr lang="en-US" spc="-1" dirty="0">
                <a:solidFill>
                  <a:srgbClr val="000000"/>
                </a:solidFill>
                <a:latin typeface="Arial"/>
                <a:ea typeface="DejaVu Sans"/>
              </a:rPr>
              <a:t> lead, 3 </a:t>
            </a:r>
            <a:r>
              <a:rPr lang="en-US" spc="-1" dirty="0" err="1">
                <a:solidFill>
                  <a:srgbClr val="000000"/>
                </a:solidFill>
                <a:latin typeface="Arial"/>
                <a:ea typeface="DejaVu Sans"/>
              </a:rPr>
              <a:t>preshower</a:t>
            </a:r>
            <a:r>
              <a:rPr lang="en-US" spc="-1" dirty="0">
                <a:solidFill>
                  <a:srgbClr val="000000"/>
                </a:solidFill>
                <a:latin typeface="Arial"/>
                <a:ea typeface="DejaVu Sans"/>
              </a:rPr>
              <a:t>, 2-cm Al support, 3 </a:t>
            </a:r>
            <a:r>
              <a:rPr lang="en-US" spc="-1" dirty="0" err="1">
                <a:solidFill>
                  <a:srgbClr val="000000"/>
                </a:solidFill>
                <a:latin typeface="Arial"/>
                <a:ea typeface="DejaVu Sans"/>
              </a:rPr>
              <a:t>Shashlyk</a:t>
            </a:r>
            <a:r>
              <a:rPr lang="en-US" spc="-1" dirty="0">
                <a:solidFill>
                  <a:srgbClr val="000000"/>
                </a:solidFill>
                <a:latin typeface="Arial"/>
                <a:ea typeface="DejaVu Sans"/>
              </a:rPr>
              <a:t> modules; FTBF’s </a:t>
            </a:r>
            <a:r>
              <a:rPr lang="en-US" spc="-1" dirty="0" err="1">
                <a:solidFill>
                  <a:srgbClr val="000000"/>
                </a:solidFill>
                <a:latin typeface="Arial"/>
                <a:ea typeface="DejaVu Sans"/>
              </a:rPr>
              <a:t>MWPC+Cherenkov</a:t>
            </a:r>
            <a:endParaRPr lang="en-US" spc="-1" dirty="0">
              <a:latin typeface="Arial"/>
            </a:endParaRPr>
          </a:p>
        </p:txBody>
      </p:sp>
      <p:sp>
        <p:nvSpPr>
          <p:cNvPr id="153" name="CustomShape 3"/>
          <p:cNvSpPr/>
          <p:nvPr/>
        </p:nvSpPr>
        <p:spPr>
          <a:xfrm>
            <a:off x="4955231" y="1220734"/>
            <a:ext cx="5010156" cy="965894"/>
          </a:xfrm>
          <a:prstGeom prst="rect">
            <a:avLst/>
          </a:prstGeom>
          <a:solidFill>
            <a:srgbClr val="FFFFFF">
              <a:alpha val="70000"/>
            </a:srgbClr>
          </a:solidFill>
          <a:ln>
            <a:noFill/>
          </a:ln>
        </p:spPr>
        <p:style>
          <a:lnRef idx="0">
            <a:scrgbClr r="0" g="0" b="0"/>
          </a:lnRef>
          <a:fillRef idx="0">
            <a:scrgbClr r="0" g="0" b="0"/>
          </a:fillRef>
          <a:effectRef idx="0">
            <a:scrgbClr r="0" g="0" b="0"/>
          </a:effectRef>
          <a:fontRef idx="minor"/>
        </p:style>
        <p:txBody>
          <a:bodyPr lIns="74391" tIns="37195" rIns="74391" bIns="37195">
            <a:noAutofit/>
          </a:bodyPr>
          <a:lstStyle/>
          <a:p>
            <a:pPr>
              <a:lnSpc>
                <a:spcPct val="100000"/>
              </a:lnSpc>
            </a:pPr>
            <a:r>
              <a:rPr lang="en-US" spc="-1" dirty="0">
                <a:solidFill>
                  <a:srgbClr val="000000"/>
                </a:solidFill>
                <a:latin typeface="Arial"/>
                <a:ea typeface="DejaVu Sans"/>
              </a:rPr>
              <a:t>People power: (UVA) </a:t>
            </a:r>
            <a:r>
              <a:rPr lang="en-US" spc="-1" dirty="0" err="1">
                <a:solidFill>
                  <a:srgbClr val="000000"/>
                </a:solidFill>
                <a:latin typeface="Arial"/>
                <a:ea typeface="DejaVu Sans"/>
              </a:rPr>
              <a:t>Jixie</a:t>
            </a:r>
            <a:r>
              <a:rPr lang="en-US" spc="-1" dirty="0">
                <a:solidFill>
                  <a:srgbClr val="000000"/>
                </a:solidFill>
                <a:latin typeface="Arial"/>
                <a:ea typeface="DejaVu Sans"/>
              </a:rPr>
              <a:t> Zhang, </a:t>
            </a:r>
            <a:r>
              <a:rPr lang="en-US" spc="-1" dirty="0" err="1">
                <a:solidFill>
                  <a:srgbClr val="000000"/>
                </a:solidFill>
                <a:latin typeface="Arial"/>
                <a:ea typeface="DejaVu Sans"/>
              </a:rPr>
              <a:t>Xinzhan</a:t>
            </a:r>
            <a:r>
              <a:rPr lang="en-US" spc="-1" dirty="0">
                <a:solidFill>
                  <a:srgbClr val="000000"/>
                </a:solidFill>
                <a:latin typeface="Arial"/>
                <a:ea typeface="DejaVu Sans"/>
              </a:rPr>
              <a:t> Bai; (</a:t>
            </a:r>
            <a:r>
              <a:rPr lang="en-US" spc="-1" dirty="0" err="1">
                <a:solidFill>
                  <a:srgbClr val="000000"/>
                </a:solidFill>
                <a:latin typeface="Arial"/>
                <a:ea typeface="DejaVu Sans"/>
              </a:rPr>
              <a:t>JLab</a:t>
            </a:r>
            <a:r>
              <a:rPr lang="en-US" spc="-1" dirty="0">
                <a:solidFill>
                  <a:srgbClr val="000000"/>
                </a:solidFill>
                <a:latin typeface="Arial"/>
                <a:ea typeface="DejaVu Sans"/>
              </a:rPr>
              <a:t>) Alexandre </a:t>
            </a:r>
            <a:r>
              <a:rPr lang="en-US" spc="-1" dirty="0" err="1">
                <a:solidFill>
                  <a:srgbClr val="000000"/>
                </a:solidFill>
                <a:latin typeface="Arial"/>
                <a:ea typeface="DejaVu Sans"/>
              </a:rPr>
              <a:t>Camsonne</a:t>
            </a:r>
            <a:r>
              <a:rPr lang="en-US" spc="-1" dirty="0">
                <a:solidFill>
                  <a:srgbClr val="000000"/>
                </a:solidFill>
                <a:latin typeface="Arial"/>
                <a:ea typeface="DejaVu Sans"/>
              </a:rPr>
              <a:t>, David Flay; </a:t>
            </a:r>
          </a:p>
          <a:p>
            <a:pPr>
              <a:lnSpc>
                <a:spcPct val="100000"/>
              </a:lnSpc>
            </a:pPr>
            <a:r>
              <a:rPr lang="en-US" spc="-1" dirty="0">
                <a:solidFill>
                  <a:srgbClr val="000000"/>
                </a:solidFill>
                <a:latin typeface="Arial"/>
                <a:ea typeface="DejaVu Sans"/>
              </a:rPr>
              <a:t>(ANL) Paul Reimer, </a:t>
            </a:r>
            <a:r>
              <a:rPr lang="en-US" spc="-1" dirty="0" err="1">
                <a:solidFill>
                  <a:srgbClr val="000000"/>
                </a:solidFill>
                <a:latin typeface="Arial"/>
                <a:ea typeface="DejaVu Sans"/>
              </a:rPr>
              <a:t>Junqi</a:t>
            </a:r>
            <a:r>
              <a:rPr lang="en-US" spc="-1" dirty="0">
                <a:solidFill>
                  <a:srgbClr val="000000"/>
                </a:solidFill>
                <a:latin typeface="Arial"/>
                <a:ea typeface="DejaVu Sans"/>
              </a:rPr>
              <a:t> </a:t>
            </a:r>
            <a:r>
              <a:rPr lang="en-US" spc="-1" dirty="0" err="1">
                <a:solidFill>
                  <a:srgbClr val="000000"/>
                </a:solidFill>
                <a:latin typeface="Arial"/>
                <a:ea typeface="DejaVu Sans"/>
              </a:rPr>
              <a:t>Xie</a:t>
            </a:r>
            <a:r>
              <a:rPr lang="en-US" spc="-1" dirty="0">
                <a:solidFill>
                  <a:srgbClr val="000000"/>
                </a:solidFill>
                <a:latin typeface="Arial"/>
                <a:ea typeface="DejaVu Sans"/>
              </a:rPr>
              <a:t>, </a:t>
            </a:r>
            <a:r>
              <a:rPr lang="en-US" spc="-1" dirty="0" err="1">
                <a:solidFill>
                  <a:srgbClr val="000000"/>
                </a:solidFill>
                <a:latin typeface="Arial"/>
                <a:ea typeface="DejaVu Sans"/>
              </a:rPr>
              <a:t>Manoj</a:t>
            </a:r>
            <a:r>
              <a:rPr lang="en-US" spc="-1" dirty="0">
                <a:solidFill>
                  <a:srgbClr val="000000"/>
                </a:solidFill>
                <a:latin typeface="Arial"/>
                <a:ea typeface="DejaVu Sans"/>
              </a:rPr>
              <a:t> Jadhav </a:t>
            </a:r>
            <a:endParaRPr lang="en-US" spc="-1" dirty="0">
              <a:latin typeface="Arial"/>
            </a:endParaRPr>
          </a:p>
        </p:txBody>
      </p:sp>
      <p:grpSp>
        <p:nvGrpSpPr>
          <p:cNvPr id="155" name="Group 4"/>
          <p:cNvGrpSpPr/>
          <p:nvPr/>
        </p:nvGrpSpPr>
        <p:grpSpPr>
          <a:xfrm>
            <a:off x="5070737" y="2725538"/>
            <a:ext cx="4779459" cy="3993010"/>
            <a:chOff x="5760720" y="1499040"/>
            <a:chExt cx="5486400" cy="4719600"/>
          </a:xfrm>
        </p:grpSpPr>
        <p:pic>
          <p:nvPicPr>
            <p:cNvPr id="156" name="Picture 155"/>
            <p:cNvPicPr/>
            <p:nvPr/>
          </p:nvPicPr>
          <p:blipFill>
            <a:blip r:embed="rId2"/>
            <a:srcRect t="18075" b="17402"/>
            <a:stretch/>
          </p:blipFill>
          <p:spPr>
            <a:xfrm>
              <a:off x="5760720" y="1499040"/>
              <a:ext cx="5486040" cy="4719600"/>
            </a:xfrm>
            <a:prstGeom prst="rect">
              <a:avLst/>
            </a:prstGeom>
            <a:ln>
              <a:noFill/>
            </a:ln>
          </p:spPr>
        </p:pic>
        <p:sp>
          <p:nvSpPr>
            <p:cNvPr id="157" name="Line 5"/>
            <p:cNvSpPr/>
            <p:nvPr/>
          </p:nvSpPr>
          <p:spPr>
            <a:xfrm>
              <a:off x="7589520" y="2413440"/>
              <a:ext cx="3657600" cy="274320"/>
            </a:xfrm>
            <a:prstGeom prst="line">
              <a:avLst/>
            </a:prstGeom>
            <a:ln w="19080">
              <a:solidFill>
                <a:srgbClr val="FFFF00"/>
              </a:solidFill>
              <a:round/>
              <a:tailEnd type="triangle" w="med" len="med"/>
            </a:ln>
          </p:spPr>
          <p:style>
            <a:lnRef idx="0">
              <a:scrgbClr r="0" g="0" b="0"/>
            </a:lnRef>
            <a:fillRef idx="0">
              <a:scrgbClr r="0" g="0" b="0"/>
            </a:fillRef>
            <a:effectRef idx="0">
              <a:scrgbClr r="0" g="0" b="0"/>
            </a:effectRef>
            <a:fontRef idx="minor"/>
          </p:style>
        </p:sp>
        <p:sp>
          <p:nvSpPr>
            <p:cNvPr id="158" name="CustomShape 6"/>
            <p:cNvSpPr/>
            <p:nvPr/>
          </p:nvSpPr>
          <p:spPr>
            <a:xfrm>
              <a:off x="10149840" y="2596320"/>
              <a:ext cx="1005480" cy="365400"/>
            </a:xfrm>
            <a:prstGeom prst="rect">
              <a:avLst/>
            </a:prstGeom>
            <a:noFill/>
            <a:ln>
              <a:noFill/>
            </a:ln>
          </p:spPr>
          <p:style>
            <a:lnRef idx="0">
              <a:scrgbClr r="0" g="0" b="0"/>
            </a:lnRef>
            <a:fillRef idx="0">
              <a:scrgbClr r="0" g="0" b="0"/>
            </a:fillRef>
            <a:effectRef idx="0">
              <a:scrgbClr r="0" g="0" b="0"/>
            </a:effectRef>
            <a:fontRef idx="minor"/>
          </p:style>
          <p:txBody>
            <a:bodyPr lIns="74391" tIns="37195" rIns="74391" bIns="37195">
              <a:noAutofit/>
            </a:bodyPr>
            <a:lstStyle/>
            <a:p>
              <a:pPr>
                <a:lnSpc>
                  <a:spcPct val="100000"/>
                </a:lnSpc>
              </a:pPr>
              <a:r>
                <a:rPr lang="en-US" sz="1488" b="1" spc="-1">
                  <a:solidFill>
                    <a:srgbClr val="FFFF00"/>
                  </a:solidFill>
                  <a:latin typeface="Arial"/>
                </a:rPr>
                <a:t>beam</a:t>
              </a:r>
              <a:endParaRPr lang="en-US" sz="1488" spc="-1">
                <a:latin typeface="Arial"/>
              </a:endParaRPr>
            </a:p>
          </p:txBody>
        </p:sp>
        <p:sp>
          <p:nvSpPr>
            <p:cNvPr id="159" name="CustomShape 7"/>
            <p:cNvSpPr/>
            <p:nvPr/>
          </p:nvSpPr>
          <p:spPr>
            <a:xfrm>
              <a:off x="9434160" y="3252240"/>
              <a:ext cx="1554120" cy="345960"/>
            </a:xfrm>
            <a:prstGeom prst="rect">
              <a:avLst/>
            </a:prstGeom>
            <a:noFill/>
            <a:ln>
              <a:noFill/>
            </a:ln>
          </p:spPr>
          <p:style>
            <a:lnRef idx="0">
              <a:scrgbClr r="0" g="0" b="0"/>
            </a:lnRef>
            <a:fillRef idx="0">
              <a:scrgbClr r="0" g="0" b="0"/>
            </a:fillRef>
            <a:effectRef idx="0">
              <a:scrgbClr r="0" g="0" b="0"/>
            </a:effectRef>
            <a:fontRef idx="minor"/>
          </p:style>
          <p:txBody>
            <a:bodyPr lIns="74391" tIns="37195" rIns="74391" bIns="37195">
              <a:noAutofit/>
            </a:bodyPr>
            <a:lstStyle/>
            <a:p>
              <a:pPr>
                <a:lnSpc>
                  <a:spcPct val="100000"/>
                </a:lnSpc>
              </a:pPr>
              <a:r>
                <a:rPr lang="en-US" sz="1488" b="1" spc="-1" dirty="0">
                  <a:solidFill>
                    <a:srgbClr val="0000FF"/>
                  </a:solidFill>
                  <a:latin typeface="Arial"/>
                </a:rPr>
                <a:t>pre-shower</a:t>
              </a:r>
              <a:endParaRPr lang="en-US" sz="1488" spc="-1" dirty="0">
                <a:latin typeface="Arial"/>
              </a:endParaRPr>
            </a:p>
          </p:txBody>
        </p:sp>
        <p:sp>
          <p:nvSpPr>
            <p:cNvPr id="160" name="CustomShape 8"/>
            <p:cNvSpPr/>
            <p:nvPr/>
          </p:nvSpPr>
          <p:spPr>
            <a:xfrm>
              <a:off x="8794080" y="5103360"/>
              <a:ext cx="1096920" cy="345960"/>
            </a:xfrm>
            <a:prstGeom prst="rect">
              <a:avLst/>
            </a:prstGeom>
            <a:noFill/>
            <a:ln>
              <a:noFill/>
            </a:ln>
          </p:spPr>
          <p:style>
            <a:lnRef idx="0">
              <a:scrgbClr r="0" g="0" b="0"/>
            </a:lnRef>
            <a:fillRef idx="0">
              <a:scrgbClr r="0" g="0" b="0"/>
            </a:fillRef>
            <a:effectRef idx="0">
              <a:scrgbClr r="0" g="0" b="0"/>
            </a:effectRef>
            <a:fontRef idx="minor"/>
          </p:style>
          <p:txBody>
            <a:bodyPr lIns="74391" tIns="37195" rIns="74391" bIns="37195">
              <a:noAutofit/>
            </a:bodyPr>
            <a:lstStyle/>
            <a:p>
              <a:pPr>
                <a:lnSpc>
                  <a:spcPct val="100000"/>
                </a:lnSpc>
              </a:pPr>
              <a:r>
                <a:rPr lang="en-US" sz="1488" b="1" spc="-1">
                  <a:solidFill>
                    <a:srgbClr val="0000FF"/>
                  </a:solidFill>
                  <a:latin typeface="Arial"/>
                </a:rPr>
                <a:t>shower</a:t>
              </a:r>
              <a:endParaRPr lang="en-US" sz="1488" spc="-1">
                <a:latin typeface="Arial"/>
              </a:endParaRPr>
            </a:p>
          </p:txBody>
        </p:sp>
        <p:sp>
          <p:nvSpPr>
            <p:cNvPr id="161" name="Line 9"/>
            <p:cNvSpPr/>
            <p:nvPr/>
          </p:nvSpPr>
          <p:spPr>
            <a:xfrm>
              <a:off x="9708480" y="3595680"/>
              <a:ext cx="731520" cy="388080"/>
            </a:xfrm>
            <a:prstGeom prst="line">
              <a:avLst/>
            </a:prstGeom>
            <a:ln w="10080">
              <a:solidFill>
                <a:srgbClr val="0000FF"/>
              </a:solidFill>
              <a:round/>
              <a:tailEnd type="triangle" w="med" len="med"/>
            </a:ln>
          </p:spPr>
          <p:style>
            <a:lnRef idx="0">
              <a:scrgbClr r="0" g="0" b="0"/>
            </a:lnRef>
            <a:fillRef idx="0">
              <a:scrgbClr r="0" g="0" b="0"/>
            </a:fillRef>
            <a:effectRef idx="0">
              <a:scrgbClr r="0" g="0" b="0"/>
            </a:effectRef>
            <a:fontRef idx="minor"/>
          </p:style>
        </p:sp>
        <p:sp>
          <p:nvSpPr>
            <p:cNvPr id="162" name="Line 10"/>
            <p:cNvSpPr/>
            <p:nvPr/>
          </p:nvSpPr>
          <p:spPr>
            <a:xfrm flipV="1">
              <a:off x="9068400" y="4349520"/>
              <a:ext cx="1280160" cy="753840"/>
            </a:xfrm>
            <a:prstGeom prst="line">
              <a:avLst/>
            </a:prstGeom>
            <a:ln>
              <a:solidFill>
                <a:srgbClr val="0000FF"/>
              </a:solidFill>
              <a:tailEnd type="triangle" w="med" len="med"/>
            </a:ln>
          </p:spPr>
          <p:style>
            <a:lnRef idx="0">
              <a:scrgbClr r="0" g="0" b="0"/>
            </a:lnRef>
            <a:fillRef idx="0">
              <a:scrgbClr r="0" g="0" b="0"/>
            </a:fillRef>
            <a:effectRef idx="0">
              <a:scrgbClr r="0" g="0" b="0"/>
            </a:effectRef>
            <a:fontRef idx="minor"/>
          </p:style>
        </p:sp>
        <p:sp>
          <p:nvSpPr>
            <p:cNvPr id="163" name="CustomShape 11"/>
            <p:cNvSpPr/>
            <p:nvPr/>
          </p:nvSpPr>
          <p:spPr>
            <a:xfrm>
              <a:off x="9617040" y="1720080"/>
              <a:ext cx="1554120" cy="345960"/>
            </a:xfrm>
            <a:prstGeom prst="rect">
              <a:avLst/>
            </a:prstGeom>
            <a:noFill/>
            <a:ln>
              <a:noFill/>
            </a:ln>
          </p:spPr>
          <p:style>
            <a:lnRef idx="0">
              <a:scrgbClr r="0" g="0" b="0"/>
            </a:lnRef>
            <a:fillRef idx="0">
              <a:scrgbClr r="0" g="0" b="0"/>
            </a:fillRef>
            <a:effectRef idx="0">
              <a:scrgbClr r="0" g="0" b="0"/>
            </a:effectRef>
            <a:fontRef idx="minor"/>
          </p:style>
          <p:txBody>
            <a:bodyPr lIns="74391" tIns="37195" rIns="74391" bIns="37195">
              <a:noAutofit/>
            </a:bodyPr>
            <a:lstStyle/>
            <a:p>
              <a:pPr>
                <a:lnSpc>
                  <a:spcPct val="100000"/>
                </a:lnSpc>
              </a:pPr>
              <a:r>
                <a:rPr lang="en-US" sz="1488" b="1" spc="-1">
                  <a:solidFill>
                    <a:srgbClr val="0000FF"/>
                  </a:solidFill>
                  <a:latin typeface="Arial"/>
                </a:rPr>
                <a:t>scintillator</a:t>
              </a:r>
              <a:endParaRPr lang="en-US" sz="1488" spc="-1">
                <a:latin typeface="Arial"/>
              </a:endParaRPr>
            </a:p>
          </p:txBody>
        </p:sp>
        <p:sp>
          <p:nvSpPr>
            <p:cNvPr id="164" name="Line 12"/>
            <p:cNvSpPr/>
            <p:nvPr/>
          </p:nvSpPr>
          <p:spPr>
            <a:xfrm flipH="1">
              <a:off x="9159840" y="1972080"/>
              <a:ext cx="457200" cy="441360"/>
            </a:xfrm>
            <a:prstGeom prst="line">
              <a:avLst/>
            </a:prstGeom>
            <a:ln>
              <a:solidFill>
                <a:srgbClr val="0000FF"/>
              </a:solidFill>
              <a:tailEnd type="triangle" w="med" len="med"/>
            </a:ln>
          </p:spPr>
          <p:style>
            <a:lnRef idx="0">
              <a:scrgbClr r="0" g="0" b="0"/>
            </a:lnRef>
            <a:fillRef idx="0">
              <a:scrgbClr r="0" g="0" b="0"/>
            </a:fillRef>
            <a:effectRef idx="0">
              <a:scrgbClr r="0" g="0" b="0"/>
            </a:effectRef>
            <a:fontRef idx="minor"/>
          </p:style>
        </p:sp>
        <p:sp>
          <p:nvSpPr>
            <p:cNvPr id="165" name="Line 13"/>
            <p:cNvSpPr/>
            <p:nvPr/>
          </p:nvSpPr>
          <p:spPr>
            <a:xfrm flipH="1">
              <a:off x="8154000" y="1972080"/>
              <a:ext cx="1463400" cy="365760"/>
            </a:xfrm>
            <a:prstGeom prst="line">
              <a:avLst/>
            </a:prstGeom>
            <a:ln>
              <a:solidFill>
                <a:srgbClr val="0000FF"/>
              </a:solidFill>
              <a:tailEnd type="triangle" w="med" len="med"/>
            </a:ln>
          </p:spPr>
          <p:style>
            <a:lnRef idx="0">
              <a:scrgbClr r="0" g="0" b="0"/>
            </a:lnRef>
            <a:fillRef idx="0">
              <a:scrgbClr r="0" g="0" b="0"/>
            </a:fillRef>
            <a:effectRef idx="0">
              <a:scrgbClr r="0" g="0" b="0"/>
            </a:effectRef>
            <a:fontRef idx="minor"/>
          </p:style>
        </p:sp>
        <p:sp>
          <p:nvSpPr>
            <p:cNvPr id="166" name="Line 14"/>
            <p:cNvSpPr/>
            <p:nvPr/>
          </p:nvSpPr>
          <p:spPr>
            <a:xfrm flipH="1">
              <a:off x="9068400" y="3593160"/>
              <a:ext cx="637560" cy="207720"/>
            </a:xfrm>
            <a:prstGeom prst="line">
              <a:avLst/>
            </a:prstGeom>
            <a:ln w="10080">
              <a:solidFill>
                <a:srgbClr val="0000FF"/>
              </a:solidFill>
              <a:round/>
              <a:tailEnd type="triangle" w="med" len="med"/>
            </a:ln>
          </p:spPr>
          <p:style>
            <a:lnRef idx="0">
              <a:scrgbClr r="0" g="0" b="0"/>
            </a:lnRef>
            <a:fillRef idx="0">
              <a:scrgbClr r="0" g="0" b="0"/>
            </a:fillRef>
            <a:effectRef idx="0">
              <a:scrgbClr r="0" g="0" b="0"/>
            </a:effectRef>
            <a:fontRef idx="minor"/>
          </p:style>
        </p:sp>
        <p:sp>
          <p:nvSpPr>
            <p:cNvPr id="167" name="Line 15"/>
            <p:cNvSpPr/>
            <p:nvPr/>
          </p:nvSpPr>
          <p:spPr>
            <a:xfrm flipH="1">
              <a:off x="8885520" y="3593160"/>
              <a:ext cx="820440" cy="756360"/>
            </a:xfrm>
            <a:prstGeom prst="line">
              <a:avLst/>
            </a:prstGeom>
            <a:ln w="10080">
              <a:solidFill>
                <a:srgbClr val="0000FF"/>
              </a:solidFill>
              <a:round/>
              <a:tailEnd type="triangle" w="med" len="med"/>
            </a:ln>
          </p:spPr>
          <p:style>
            <a:lnRef idx="0">
              <a:scrgbClr r="0" g="0" b="0"/>
            </a:lnRef>
            <a:fillRef idx="0">
              <a:scrgbClr r="0" g="0" b="0"/>
            </a:fillRef>
            <a:effectRef idx="0">
              <a:scrgbClr r="0" g="0" b="0"/>
            </a:effectRef>
            <a:fontRef idx="minor"/>
          </p:style>
        </p:sp>
      </p:grpSp>
      <p:sp>
        <p:nvSpPr>
          <p:cNvPr id="19" name="Title 1">
            <a:extLst>
              <a:ext uri="{FF2B5EF4-FFF2-40B4-BE49-F238E27FC236}">
                <a16:creationId xmlns:a16="http://schemas.microsoft.com/office/drawing/2014/main" id="{AEDA8D9C-0B87-EC43-BA51-778556028686}"/>
              </a:ext>
            </a:extLst>
          </p:cNvPr>
          <p:cNvSpPr>
            <a:spLocks noGrp="1"/>
          </p:cNvSpPr>
          <p:nvPr>
            <p:ph type="title"/>
          </p:nvPr>
        </p:nvSpPr>
        <p:spPr>
          <a:xfrm>
            <a:off x="145544" y="92015"/>
            <a:ext cx="9704652" cy="525505"/>
          </a:xfrm>
        </p:spPr>
        <p:txBody>
          <a:bodyPr>
            <a:noAutofit/>
          </a:bodyPr>
          <a:lstStyle/>
          <a:p>
            <a:r>
              <a:rPr lang="en-US" sz="3200" dirty="0" err="1"/>
              <a:t>Fermilab</a:t>
            </a:r>
            <a:r>
              <a:rPr lang="en-US" sz="3200" dirty="0"/>
              <a:t> Beam Test with </a:t>
            </a:r>
            <a:r>
              <a:rPr lang="en-US" sz="3200" dirty="0" err="1"/>
              <a:t>Shashlyk</a:t>
            </a:r>
            <a:r>
              <a:rPr lang="en-US" sz="3200" dirty="0"/>
              <a:t> Modules</a:t>
            </a:r>
          </a:p>
        </p:txBody>
      </p:sp>
      <p:graphicFrame>
        <p:nvGraphicFramePr>
          <p:cNvPr id="20" name="Table 1">
            <a:extLst>
              <a:ext uri="{FF2B5EF4-FFF2-40B4-BE49-F238E27FC236}">
                <a16:creationId xmlns:a16="http://schemas.microsoft.com/office/drawing/2014/main" id="{F27D5409-5E30-2C41-A44B-1D54C960CE59}"/>
              </a:ext>
            </a:extLst>
          </p:cNvPr>
          <p:cNvGraphicFramePr/>
          <p:nvPr>
            <p:extLst>
              <p:ext uri="{D42A27DB-BD31-4B8C-83A1-F6EECF244321}">
                <p14:modId xmlns:p14="http://schemas.microsoft.com/office/powerpoint/2010/main" val="3210719778"/>
              </p:ext>
            </p:extLst>
          </p:nvPr>
        </p:nvGraphicFramePr>
        <p:xfrm>
          <a:off x="543578" y="3125753"/>
          <a:ext cx="4115960" cy="3840480"/>
        </p:xfrm>
        <a:graphic>
          <a:graphicData uri="http://schemas.openxmlformats.org/drawingml/2006/table">
            <a:tbl>
              <a:tblPr/>
              <a:tblGrid>
                <a:gridCol w="1371400">
                  <a:extLst>
                    <a:ext uri="{9D8B030D-6E8A-4147-A177-3AD203B41FA5}">
                      <a16:colId xmlns:a16="http://schemas.microsoft.com/office/drawing/2014/main" val="20000"/>
                    </a:ext>
                  </a:extLst>
                </a:gridCol>
                <a:gridCol w="944289">
                  <a:extLst>
                    <a:ext uri="{9D8B030D-6E8A-4147-A177-3AD203B41FA5}">
                      <a16:colId xmlns:a16="http://schemas.microsoft.com/office/drawing/2014/main" val="20001"/>
                    </a:ext>
                  </a:extLst>
                </a:gridCol>
                <a:gridCol w="1800271">
                  <a:extLst>
                    <a:ext uri="{9D8B030D-6E8A-4147-A177-3AD203B41FA5}">
                      <a16:colId xmlns:a16="http://schemas.microsoft.com/office/drawing/2014/main" val="20002"/>
                    </a:ext>
                  </a:extLst>
                </a:gridCol>
              </a:tblGrid>
              <a:tr h="852079">
                <a:tc>
                  <a:txBody>
                    <a:bodyPr/>
                    <a:lstStyle/>
                    <a:p>
                      <a:pPr>
                        <a:lnSpc>
                          <a:spcPct val="100000"/>
                        </a:lnSpc>
                      </a:pPr>
                      <a:r>
                        <a:rPr lang="en-US" sz="1800" b="0" strike="noStrike" spc="-1">
                          <a:latin typeface="Arial"/>
                        </a:rPr>
                        <a:t>Beam energy (GeV)</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nSpc>
                          <a:spcPct val="100000"/>
                        </a:lnSpc>
                      </a:pPr>
                      <a:r>
                        <a:rPr lang="en-US" sz="1800" b="0" strike="noStrike" spc="-1">
                          <a:latin typeface="Arial"/>
                        </a:rPr>
                        <a:t>total trigger</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nSpc>
                          <a:spcPct val="100000"/>
                        </a:lnSpc>
                      </a:pPr>
                      <a:r>
                        <a:rPr lang="en-US" sz="1800" b="0" strike="noStrike" spc="-1" dirty="0">
                          <a:latin typeface="Arial"/>
                        </a:rPr>
                        <a:t>total electron trigger (online)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40832">
                <a:tc>
                  <a:txBody>
                    <a:bodyPr/>
                    <a:lstStyle/>
                    <a:p>
                      <a:pPr>
                        <a:lnSpc>
                          <a:spcPct val="100000"/>
                        </a:lnSpc>
                      </a:pPr>
                      <a:r>
                        <a:rPr lang="en-US" sz="1800" b="0" strike="noStrike" spc="-1">
                          <a:latin typeface="Arial"/>
                        </a:rPr>
                        <a:t>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en-US" sz="1800" b="0" strike="noStrike" spc="-1" dirty="0">
                          <a:latin typeface="Arial"/>
                        </a:rPr>
                        <a:t>3.1M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en-US" sz="1800" b="0" strike="noStrike" spc="-1">
                          <a:latin typeface="Arial"/>
                        </a:rPr>
                        <a:t>3.0M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40832">
                <a:tc>
                  <a:txBody>
                    <a:bodyPr/>
                    <a:lstStyle/>
                    <a:p>
                      <a:pPr>
                        <a:lnSpc>
                          <a:spcPct val="100000"/>
                        </a:lnSpc>
                      </a:pPr>
                      <a:r>
                        <a:rPr lang="en-US" sz="1800" b="0" strike="noStrike" spc="-1">
                          <a:latin typeface="Arial"/>
                        </a:rPr>
                        <a:t>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en-US" sz="1800" b="0" strike="noStrike" spc="-1">
                          <a:latin typeface="Arial"/>
                        </a:rPr>
                        <a:t>2.9M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en-US" sz="1800" b="0" strike="noStrike" spc="-1">
                          <a:latin typeface="Arial"/>
                        </a:rPr>
                        <a:t>2.7M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40832">
                <a:tc>
                  <a:txBody>
                    <a:bodyPr/>
                    <a:lstStyle/>
                    <a:p>
                      <a:pPr>
                        <a:lnSpc>
                          <a:spcPct val="100000"/>
                        </a:lnSpc>
                      </a:pPr>
                      <a:r>
                        <a:rPr lang="en-US" sz="1800" b="0" strike="noStrike" spc="-1" dirty="0">
                          <a:latin typeface="Arial"/>
                        </a:rPr>
                        <a:t>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en-US" sz="1800" b="0" strike="noStrike" spc="-1">
                          <a:latin typeface="Arial"/>
                        </a:rPr>
                        <a:t>4.5M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en-US" sz="1800" b="0" strike="noStrike" spc="-1">
                          <a:latin typeface="Arial"/>
                        </a:rPr>
                        <a:t>3.9M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40832">
                <a:tc>
                  <a:txBody>
                    <a:bodyPr/>
                    <a:lstStyle/>
                    <a:p>
                      <a:pPr>
                        <a:lnSpc>
                          <a:spcPct val="100000"/>
                        </a:lnSpc>
                      </a:pPr>
                      <a:r>
                        <a:rPr lang="en-US" sz="1800" b="0" strike="noStrike" spc="-1">
                          <a:latin typeface="Arial"/>
                        </a:rPr>
                        <a:t>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en-US" sz="1800" b="0" strike="noStrike" spc="-1">
                          <a:latin typeface="Arial"/>
                        </a:rPr>
                        <a:t>2.8M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en-US" sz="1800" b="0" strike="noStrike" spc="-1">
                          <a:latin typeface="Arial"/>
                        </a:rPr>
                        <a:t>2.1M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40832">
                <a:tc>
                  <a:txBody>
                    <a:bodyPr/>
                    <a:lstStyle/>
                    <a:p>
                      <a:pPr>
                        <a:lnSpc>
                          <a:spcPct val="100000"/>
                        </a:lnSpc>
                      </a:pPr>
                      <a:r>
                        <a:rPr lang="en-US" sz="1800" b="0" strike="noStrike" spc="-1">
                          <a:latin typeface="Arial"/>
                        </a:rPr>
                        <a:t>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en-US" sz="1800" b="0" strike="noStrike" spc="-1">
                          <a:latin typeface="Arial"/>
                        </a:rPr>
                        <a:t>5.5M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en-US" sz="1800" b="0" strike="noStrike" spc="-1">
                          <a:latin typeface="Arial"/>
                        </a:rPr>
                        <a:t>3.4M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340832">
                <a:tc>
                  <a:txBody>
                    <a:bodyPr/>
                    <a:lstStyle/>
                    <a:p>
                      <a:pPr>
                        <a:lnSpc>
                          <a:spcPct val="100000"/>
                        </a:lnSpc>
                      </a:pPr>
                      <a:r>
                        <a:rPr lang="en-US" sz="1800" b="0" strike="noStrike" spc="-1">
                          <a:latin typeface="Arial"/>
                        </a:rPr>
                        <a:t>10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en-US" sz="1800" b="0" strike="noStrike" spc="-1">
                          <a:latin typeface="Arial"/>
                        </a:rPr>
                        <a:t>6.8M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en-US" sz="1800" b="0" strike="noStrike" spc="-1">
                          <a:latin typeface="Arial"/>
                        </a:rPr>
                        <a:t>3.6M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r h="340832">
                <a:tc>
                  <a:txBody>
                    <a:bodyPr/>
                    <a:lstStyle/>
                    <a:p>
                      <a:pPr>
                        <a:lnSpc>
                          <a:spcPct val="100000"/>
                        </a:lnSpc>
                      </a:pPr>
                      <a:r>
                        <a:rPr lang="en-US" sz="1800" b="0" strike="noStrike" spc="-1">
                          <a:latin typeface="Arial"/>
                        </a:rPr>
                        <a:t>12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en-US" sz="1800" b="0" strike="noStrike" spc="-1">
                          <a:latin typeface="Arial"/>
                        </a:rPr>
                        <a:t>3.0M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en-US" sz="1800" b="0" strike="noStrike" spc="-1">
                          <a:latin typeface="Arial"/>
                        </a:rPr>
                        <a:t>1.3M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7"/>
                  </a:ext>
                </a:extLst>
              </a:tr>
              <a:tr h="340832">
                <a:tc>
                  <a:txBody>
                    <a:bodyPr/>
                    <a:lstStyle/>
                    <a:p>
                      <a:pPr>
                        <a:lnSpc>
                          <a:spcPct val="100000"/>
                        </a:lnSpc>
                      </a:pPr>
                      <a:r>
                        <a:rPr lang="en-US" sz="1800" b="0" strike="noStrike" spc="-1">
                          <a:latin typeface="Arial"/>
                        </a:rPr>
                        <a:t>16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en-US" sz="1800" b="0" strike="noStrike" spc="-1">
                          <a:latin typeface="Arial"/>
                        </a:rPr>
                        <a:t>7.6M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en-US" sz="1800" b="0" strike="noStrike" spc="-1" dirty="0">
                          <a:latin typeface="Arial"/>
                        </a:rPr>
                        <a:t>2.3M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8670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ustomShape 1"/>
          <p:cNvSpPr/>
          <p:nvPr/>
        </p:nvSpPr>
        <p:spPr>
          <a:xfrm>
            <a:off x="0" y="0"/>
            <a:ext cx="10077450" cy="70610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spc="-1" dirty="0">
                <a:solidFill>
                  <a:srgbClr val="000000"/>
                </a:solidFill>
                <a:latin typeface="+mj-lt"/>
                <a:ea typeface="DejaVu Sans"/>
              </a:rPr>
              <a:t>Scintillator Pad Detector:</a:t>
            </a:r>
            <a:r>
              <a:rPr lang="en-US" sz="3200" strike="noStrike" spc="-1" dirty="0">
                <a:solidFill>
                  <a:srgbClr val="000000"/>
                </a:solidFill>
                <a:latin typeface="+mj-lt"/>
                <a:ea typeface="DejaVu Sans"/>
              </a:rPr>
              <a:t> Requirements and Design</a:t>
            </a:r>
            <a:endParaRPr lang="en-US" sz="3200" strike="noStrike" spc="-1" dirty="0">
              <a:latin typeface="+mj-lt"/>
            </a:endParaRPr>
          </a:p>
        </p:txBody>
      </p:sp>
      <p:sp>
        <p:nvSpPr>
          <p:cNvPr id="4" name="Rectangle 7">
            <a:extLst>
              <a:ext uri="{FF2B5EF4-FFF2-40B4-BE49-F238E27FC236}">
                <a16:creationId xmlns:a16="http://schemas.microsoft.com/office/drawing/2014/main" id="{72C09E69-FFAD-8749-9D00-B908C3F155D8}"/>
              </a:ext>
            </a:extLst>
          </p:cNvPr>
          <p:cNvSpPr>
            <a:spLocks noChangeArrowheads="1"/>
          </p:cNvSpPr>
          <p:nvPr/>
        </p:nvSpPr>
        <p:spPr bwMode="auto">
          <a:xfrm>
            <a:off x="391284" y="798443"/>
            <a:ext cx="5068612" cy="3352800"/>
          </a:xfrm>
          <a:prstGeom prst="rect">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2659" tIns="51340" rIns="102659" bIns="51340"/>
          <a:lstStyle>
            <a:lvl1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1pPr>
            <a:lvl2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2pPr>
            <a:lvl3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3pPr>
            <a:lvl4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4pPr>
            <a:lvl5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5pPr>
            <a:lvl6pPr marL="2244725" indent="1588" defTabSz="517525"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6pPr>
            <a:lvl7pPr marL="2701925" indent="1588" defTabSz="517525"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7pPr>
            <a:lvl8pPr marL="3159125" indent="1588" defTabSz="517525"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8pPr>
            <a:lvl9pPr marL="3616325" indent="1588" defTabSz="517525"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panose="03050602040202020205" pitchFamily="66" charset="77"/>
                <a:ea typeface="ＭＳ Ｐゴシック" panose="020B0600070205080204" pitchFamily="34" charset="-128"/>
              </a:defRPr>
            </a:lvl9pPr>
          </a:lstStyle>
          <a:p>
            <a:pPr eaLnBrk="1" hangingPunct="1">
              <a:spcBef>
                <a:spcPts val="1638"/>
              </a:spcBef>
              <a:spcAft>
                <a:spcPts val="413"/>
              </a:spcAft>
              <a:buClr>
                <a:srgbClr val="000000"/>
              </a:buClr>
              <a:buSzPct val="100000"/>
            </a:pPr>
            <a:r>
              <a:rPr lang="en-US" altLang="en-US" sz="2000" b="1" dirty="0">
                <a:latin typeface="Arial" panose="020B0604020202020204" pitchFamily="34" charset="0"/>
              </a:rPr>
              <a:t>LASPD:</a:t>
            </a:r>
            <a:r>
              <a:rPr lang="en-US" altLang="en-US" sz="2000" dirty="0">
                <a:latin typeface="Arial" panose="020B0604020202020204" pitchFamily="34" charset="0"/>
              </a:rPr>
              <a:t> </a:t>
            </a:r>
            <a:r>
              <a:rPr lang="en-US" altLang="en-US" sz="2000" b="1" dirty="0">
                <a:solidFill>
                  <a:srgbClr val="0070C0"/>
                </a:solidFill>
                <a:latin typeface="Arial" panose="020B0604020202020204" pitchFamily="34" charset="0"/>
              </a:rPr>
              <a:t>photon rejection 5:1;     </a:t>
            </a:r>
          </a:p>
          <a:p>
            <a:pPr eaLnBrk="1" hangingPunct="1">
              <a:spcBef>
                <a:spcPts val="1638"/>
              </a:spcBef>
              <a:spcAft>
                <a:spcPts val="413"/>
              </a:spcAft>
              <a:buClr>
                <a:srgbClr val="000000"/>
              </a:buClr>
              <a:buSzPct val="100000"/>
            </a:pPr>
            <a:r>
              <a:rPr lang="en-US" altLang="en-US" sz="2000" b="1" dirty="0">
                <a:solidFill>
                  <a:srgbClr val="0070C0"/>
                </a:solidFill>
                <a:latin typeface="Arial" panose="020B0604020202020204" pitchFamily="34" charset="0"/>
              </a:rPr>
              <a:t>  coincidence TOF (150ps) </a:t>
            </a:r>
          </a:p>
          <a:p>
            <a:pPr eaLnBrk="1" hangingPunct="1">
              <a:spcBef>
                <a:spcPts val="1638"/>
              </a:spcBef>
              <a:spcAft>
                <a:spcPts val="413"/>
              </a:spcAft>
              <a:buClr>
                <a:srgbClr val="000000"/>
              </a:buClr>
              <a:buSzPct val="100000"/>
            </a:pPr>
            <a:r>
              <a:rPr lang="en-US" altLang="en-US" sz="2000" dirty="0">
                <a:latin typeface="Arial" panose="020B0604020202020204" pitchFamily="34" charset="0"/>
              </a:rPr>
              <a:t>→ design: 20mm-thick,                              </a:t>
            </a:r>
          </a:p>
          <a:p>
            <a:pPr eaLnBrk="1" hangingPunct="1">
              <a:spcBef>
                <a:spcPts val="1638"/>
              </a:spcBef>
              <a:spcAft>
                <a:spcPts val="413"/>
              </a:spcAft>
              <a:buClr>
                <a:srgbClr val="000000"/>
              </a:buClr>
              <a:buSzPct val="100000"/>
            </a:pPr>
            <a:r>
              <a:rPr lang="en-US" altLang="en-US" sz="2000" b="1" dirty="0">
                <a:latin typeface="Arial" panose="020B0604020202020204" pitchFamily="34" charset="0"/>
              </a:rPr>
              <a:t>                60 azimuthal segments</a:t>
            </a:r>
            <a:r>
              <a:rPr lang="en-US" altLang="en-US" sz="2000" dirty="0">
                <a:latin typeface="Arial" panose="020B0604020202020204" pitchFamily="34" charset="0"/>
              </a:rPr>
              <a:t>, </a:t>
            </a:r>
          </a:p>
          <a:p>
            <a:pPr eaLnBrk="1" hangingPunct="1">
              <a:spcBef>
                <a:spcPts val="1638"/>
              </a:spcBef>
              <a:spcAft>
                <a:spcPts val="413"/>
              </a:spcAft>
              <a:buClr>
                <a:srgbClr val="000000"/>
              </a:buClr>
              <a:buSzPct val="100000"/>
            </a:pPr>
            <a:r>
              <a:rPr lang="en-US" altLang="en-US" sz="2000" dirty="0">
                <a:latin typeface="Arial" panose="020B0604020202020204" pitchFamily="34" charset="0"/>
              </a:rPr>
              <a:t>direct coupling to fine-mesh PMT </a:t>
            </a:r>
          </a:p>
          <a:p>
            <a:pPr eaLnBrk="1" hangingPunct="1">
              <a:spcBef>
                <a:spcPts val="1638"/>
              </a:spcBef>
              <a:spcAft>
                <a:spcPts val="413"/>
              </a:spcAft>
              <a:buClr>
                <a:srgbClr val="000000"/>
              </a:buClr>
              <a:buSzPct val="100000"/>
            </a:pPr>
            <a:endParaRPr lang="en-US" altLang="en-US" dirty="0">
              <a:latin typeface="Comic Sans MS" panose="030F0902030302020204" pitchFamily="66" charset="0"/>
            </a:endParaRPr>
          </a:p>
          <a:p>
            <a:pPr eaLnBrk="1" hangingPunct="1">
              <a:spcBef>
                <a:spcPts val="1638"/>
              </a:spcBef>
              <a:spcAft>
                <a:spcPts val="413"/>
              </a:spcAft>
              <a:buClr>
                <a:srgbClr val="000000"/>
              </a:buClr>
              <a:buSzPct val="100000"/>
            </a:pPr>
            <a:endParaRPr lang="en-US" altLang="en-US" dirty="0">
              <a:latin typeface="Comic Sans MS" panose="030F0902030302020204" pitchFamily="66" charset="0"/>
            </a:endParaRPr>
          </a:p>
        </p:txBody>
      </p:sp>
      <p:pic>
        <p:nvPicPr>
          <p:cNvPr id="5" name="Picture 1">
            <a:extLst>
              <a:ext uri="{FF2B5EF4-FFF2-40B4-BE49-F238E27FC236}">
                <a16:creationId xmlns:a16="http://schemas.microsoft.com/office/drawing/2014/main" id="{28E7FE0D-8717-E042-8D16-67FBBD12F5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0574" y="1517373"/>
            <a:ext cx="4602991" cy="164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FC6C5302-F0D7-6444-84A4-4A75A9824E35}"/>
              </a:ext>
            </a:extLst>
          </p:cNvPr>
          <p:cNvPicPr>
            <a:picLocks noChangeAspect="1"/>
          </p:cNvPicPr>
          <p:nvPr/>
        </p:nvPicPr>
        <p:blipFill>
          <a:blip r:embed="rId3">
            <a:extLst>
              <a:ext uri="{28A0092B-C50C-407E-A947-70E740481C1C}">
                <a14:useLocalDpi xmlns:a14="http://schemas.microsoft.com/office/drawing/2010/main" val="0"/>
              </a:ext>
            </a:extLst>
          </a:blip>
          <a:srcRect l="45041" t="32475" r="1878" b="36090"/>
          <a:stretch>
            <a:fillRect/>
          </a:stretch>
        </p:blipFill>
        <p:spPr bwMode="auto">
          <a:xfrm>
            <a:off x="391284" y="4423329"/>
            <a:ext cx="4236034" cy="25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a:extLst>
              <a:ext uri="{FF2B5EF4-FFF2-40B4-BE49-F238E27FC236}">
                <a16:creationId xmlns:a16="http://schemas.microsoft.com/office/drawing/2014/main" id="{12C45AD3-9B03-024B-98CF-253D96128D1D}"/>
              </a:ext>
            </a:extLst>
          </p:cNvPr>
          <p:cNvSpPr txBox="1">
            <a:spLocks noChangeArrowheads="1"/>
          </p:cNvSpPr>
          <p:nvPr/>
        </p:nvSpPr>
        <p:spPr bwMode="auto">
          <a:xfrm>
            <a:off x="5459896" y="3879156"/>
            <a:ext cx="3644347" cy="307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1041" tIns="50527" rIns="101041" bIns="50527"/>
          <a:lstStyle>
            <a:lvl1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1pPr>
            <a:lvl2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2pPr>
            <a:lvl3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3pPr>
            <a:lvl4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4pPr>
            <a:lvl5pPr defTabSz="517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5pPr>
            <a:lvl6pPr marL="2268538" indent="6350" defTabSz="517525"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6pPr>
            <a:lvl7pPr marL="2725738" indent="6350" defTabSz="517525"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7pPr>
            <a:lvl8pPr marL="3182938" indent="6350" defTabSz="517525"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8pPr>
            <a:lvl9pPr marL="3640138" indent="6350" defTabSz="517525"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100">
                <a:solidFill>
                  <a:srgbClr val="000000"/>
                </a:solidFill>
                <a:latin typeface="Chalkboard" charset="0"/>
                <a:ea typeface="ＭＳ Ｐゴシック" pitchFamily="34" charset="-128"/>
              </a:defRPr>
            </a:lvl9pPr>
          </a:lstStyle>
          <a:p>
            <a:pPr eaLnBrk="1" hangingPunct="1">
              <a:spcBef>
                <a:spcPts val="1634"/>
              </a:spcBef>
              <a:spcAft>
                <a:spcPts val="414"/>
              </a:spcAft>
              <a:buClr>
                <a:srgbClr val="000000"/>
              </a:buClr>
              <a:buSzPct val="100000"/>
              <a:defRPr/>
            </a:pPr>
            <a:r>
              <a:rPr lang="en-US" altLang="en-US" sz="2000" b="1" dirty="0">
                <a:effectLst>
                  <a:outerShdw blurRad="38100" dist="38100" dir="2700000" algn="tl">
                    <a:srgbClr val="C0C0C0"/>
                  </a:outerShdw>
                </a:effectLst>
                <a:latin typeface="Arial" panose="020B0604020202020204" pitchFamily="34" charset="0"/>
              </a:rPr>
              <a:t>FASPD</a:t>
            </a:r>
            <a:r>
              <a:rPr lang="en-US" altLang="en-US" sz="2000" dirty="0">
                <a:latin typeface="Arial" panose="020B0604020202020204" pitchFamily="34" charset="0"/>
              </a:rPr>
              <a:t>: </a:t>
            </a:r>
            <a:r>
              <a:rPr lang="en-US" altLang="en-US" sz="2000" b="1" dirty="0">
                <a:solidFill>
                  <a:srgbClr val="0070C0"/>
                </a:solidFill>
                <a:latin typeface="Arial" panose="020B0604020202020204" pitchFamily="34" charset="0"/>
              </a:rPr>
              <a:t>photon rejection 5:1</a:t>
            </a:r>
          </a:p>
          <a:p>
            <a:pPr eaLnBrk="1" hangingPunct="1">
              <a:spcBef>
                <a:spcPts val="1634"/>
              </a:spcBef>
              <a:spcAft>
                <a:spcPts val="414"/>
              </a:spcAft>
              <a:buClr>
                <a:srgbClr val="000000"/>
              </a:buClr>
              <a:buSzPct val="100000"/>
              <a:defRPr/>
            </a:pPr>
            <a:r>
              <a:rPr lang="en-US" altLang="en-US" sz="2000" dirty="0">
                <a:latin typeface="Arial" panose="020B0604020202020204" pitchFamily="34" charset="0"/>
              </a:rPr>
              <a:t>→ design: 5-10mm-thick </a:t>
            </a:r>
          </a:p>
          <a:p>
            <a:pPr eaLnBrk="1" hangingPunct="1">
              <a:spcBef>
                <a:spcPts val="1634"/>
              </a:spcBef>
              <a:spcAft>
                <a:spcPts val="414"/>
              </a:spcAft>
              <a:buClr>
                <a:srgbClr val="000000"/>
              </a:buClr>
              <a:buSzPct val="100000"/>
              <a:defRPr/>
            </a:pPr>
            <a:r>
              <a:rPr lang="en-US" altLang="en-US" sz="2000" dirty="0">
                <a:latin typeface="Arial" panose="020B0604020202020204" pitchFamily="34" charset="0"/>
              </a:rPr>
              <a:t>       </a:t>
            </a:r>
            <a:r>
              <a:rPr lang="en-US" altLang="en-US" sz="2000" b="1" dirty="0">
                <a:latin typeface="Arial" panose="020B0604020202020204" pitchFamily="34" charset="0"/>
              </a:rPr>
              <a:t>240 segments (60 X 4) </a:t>
            </a:r>
          </a:p>
          <a:p>
            <a:pPr eaLnBrk="1" hangingPunct="1">
              <a:spcBef>
                <a:spcPts val="1634"/>
              </a:spcBef>
              <a:spcAft>
                <a:spcPts val="414"/>
              </a:spcAft>
              <a:buClr>
                <a:srgbClr val="000000"/>
              </a:buClr>
              <a:buSzPct val="100000"/>
              <a:defRPr/>
            </a:pPr>
            <a:r>
              <a:rPr lang="en-US" altLang="en-US" sz="2000" dirty="0">
                <a:latin typeface="Arial" panose="020B0604020202020204" pitchFamily="34" charset="0"/>
              </a:rPr>
              <a:t>       WLS fiber embedding, </a:t>
            </a:r>
          </a:p>
          <a:p>
            <a:pPr eaLnBrk="1" hangingPunct="1">
              <a:spcBef>
                <a:spcPts val="1634"/>
              </a:spcBef>
              <a:spcAft>
                <a:spcPts val="414"/>
              </a:spcAft>
              <a:buClr>
                <a:srgbClr val="000000"/>
              </a:buClr>
              <a:buSzPct val="100000"/>
              <a:defRPr/>
            </a:pPr>
            <a:r>
              <a:rPr lang="en-US" altLang="en-US" sz="2000" dirty="0">
                <a:latin typeface="Arial" panose="020B0604020202020204" pitchFamily="34" charset="0"/>
              </a:rPr>
              <a:t>       MAPMT (outside magnet)</a:t>
            </a:r>
          </a:p>
        </p:txBody>
      </p:sp>
    </p:spTree>
    <p:extLst>
      <p:ext uri="{BB962C8B-B14F-4D97-AF65-F5344CB8AC3E}">
        <p14:creationId xmlns:p14="http://schemas.microsoft.com/office/powerpoint/2010/main" val="223020503"/>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2"/>
          <p:cNvSpPr/>
          <p:nvPr/>
        </p:nvSpPr>
        <p:spPr>
          <a:xfrm>
            <a:off x="390028" y="1000752"/>
            <a:ext cx="4838700" cy="2756248"/>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77069" tIns="38386" rIns="77069" bIns="38386">
            <a:noAutofit/>
          </a:bodyPr>
          <a:lstStyle/>
          <a:p>
            <a:pPr>
              <a:spcBef>
                <a:spcPts val="1228"/>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b="1" spc="-1" dirty="0">
                <a:solidFill>
                  <a:srgbClr val="000000"/>
                </a:solidFill>
                <a:latin typeface="Arial"/>
                <a:ea typeface="ＭＳ Ｐゴシック"/>
              </a:rPr>
              <a:t>LASPD:</a:t>
            </a:r>
            <a:r>
              <a:rPr lang="en-US" spc="-1" dirty="0">
                <a:solidFill>
                  <a:srgbClr val="000000"/>
                </a:solidFill>
                <a:latin typeface="Arial"/>
                <a:ea typeface="ＭＳ Ｐゴシック"/>
              </a:rPr>
              <a:t> </a:t>
            </a:r>
            <a:r>
              <a:rPr lang="en-US" b="1" spc="-1" dirty="0">
                <a:solidFill>
                  <a:srgbClr val="0070C0"/>
                </a:solidFill>
                <a:latin typeface="Arial"/>
                <a:ea typeface="ＭＳ Ｐゴシック"/>
              </a:rPr>
              <a:t>photon rejection 5:1;     </a:t>
            </a:r>
            <a:endParaRPr lang="en-US" spc="-1" dirty="0">
              <a:latin typeface="Arial"/>
            </a:endParaRPr>
          </a:p>
          <a:p>
            <a:pPr>
              <a:spcBef>
                <a:spcPts val="1228"/>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b="1" spc="-1" dirty="0">
                <a:solidFill>
                  <a:srgbClr val="0070C0"/>
                </a:solidFill>
                <a:latin typeface="Arial"/>
                <a:ea typeface="ＭＳ Ｐゴシック"/>
              </a:rPr>
              <a:t>  coincidence TOF (150ps) </a:t>
            </a:r>
            <a:endParaRPr lang="en-US" spc="-1" dirty="0">
              <a:latin typeface="Arial"/>
            </a:endParaRPr>
          </a:p>
          <a:p>
            <a:pPr>
              <a:spcBef>
                <a:spcPts val="1228"/>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spc="-1" dirty="0">
                <a:solidFill>
                  <a:srgbClr val="000000"/>
                </a:solidFill>
                <a:latin typeface="Arial"/>
                <a:ea typeface="ＭＳ Ｐゴシック"/>
              </a:rPr>
              <a:t>→ design: 20mm-thick,                              </a:t>
            </a:r>
            <a:endParaRPr lang="en-US" spc="-1" dirty="0">
              <a:latin typeface="Arial"/>
            </a:endParaRPr>
          </a:p>
          <a:p>
            <a:pPr>
              <a:spcBef>
                <a:spcPts val="1228"/>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b="1" spc="-1" dirty="0">
                <a:solidFill>
                  <a:srgbClr val="000000"/>
                </a:solidFill>
                <a:latin typeface="Arial"/>
                <a:ea typeface="ＭＳ Ｐゴシック"/>
              </a:rPr>
              <a:t>                60 azimuthal segments</a:t>
            </a:r>
            <a:r>
              <a:rPr lang="en-US" spc="-1" dirty="0">
                <a:solidFill>
                  <a:srgbClr val="000000"/>
                </a:solidFill>
                <a:latin typeface="Arial"/>
                <a:ea typeface="ＭＳ Ｐゴシック"/>
              </a:rPr>
              <a:t>, </a:t>
            </a:r>
            <a:endParaRPr lang="en-US" spc="-1" dirty="0">
              <a:latin typeface="Arial"/>
            </a:endParaRPr>
          </a:p>
          <a:p>
            <a:pPr>
              <a:spcBef>
                <a:spcPts val="1228"/>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spc="-1" dirty="0">
                <a:solidFill>
                  <a:srgbClr val="000000"/>
                </a:solidFill>
                <a:latin typeface="Arial"/>
                <a:ea typeface="ＭＳ Ｐゴシック"/>
              </a:rPr>
              <a:t>direct coupling to fine-mesh PMT (for FMPMT study see NIMA 827 (2016) 137-144) </a:t>
            </a:r>
            <a:endParaRPr lang="en-US" spc="-1" dirty="0">
              <a:latin typeface="Arial"/>
            </a:endParaRPr>
          </a:p>
          <a:p>
            <a:pPr>
              <a:spcBef>
                <a:spcPts val="1228"/>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endParaRPr lang="en-US" sz="1323" spc="-1" dirty="0">
              <a:latin typeface="Arial"/>
            </a:endParaRPr>
          </a:p>
          <a:p>
            <a:pPr>
              <a:spcBef>
                <a:spcPts val="1228"/>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endParaRPr lang="en-US" sz="1323" spc="-1" dirty="0">
              <a:latin typeface="Arial"/>
            </a:endParaRPr>
          </a:p>
        </p:txBody>
      </p:sp>
      <p:pic>
        <p:nvPicPr>
          <p:cNvPr id="170" name="Picture 2"/>
          <p:cNvPicPr/>
          <p:nvPr/>
        </p:nvPicPr>
        <p:blipFill>
          <a:blip r:embed="rId2"/>
          <a:srcRect l="45041" t="32473" r="1880" b="36092"/>
          <a:stretch/>
        </p:blipFill>
        <p:spPr>
          <a:xfrm>
            <a:off x="190500" y="4214927"/>
            <a:ext cx="5038228" cy="2907952"/>
          </a:xfrm>
          <a:prstGeom prst="rect">
            <a:avLst/>
          </a:prstGeom>
          <a:ln>
            <a:noFill/>
          </a:ln>
        </p:spPr>
      </p:pic>
      <p:sp>
        <p:nvSpPr>
          <p:cNvPr id="171" name="CustomShape 3"/>
          <p:cNvSpPr/>
          <p:nvPr/>
        </p:nvSpPr>
        <p:spPr>
          <a:xfrm>
            <a:off x="5532271" y="4214927"/>
            <a:ext cx="3913671" cy="2419175"/>
          </a:xfrm>
          <a:prstGeom prst="rect">
            <a:avLst/>
          </a:prstGeom>
          <a:noFill/>
          <a:ln>
            <a:noFill/>
          </a:ln>
        </p:spPr>
        <p:style>
          <a:lnRef idx="0">
            <a:scrgbClr r="0" g="0" b="0"/>
          </a:lnRef>
          <a:fillRef idx="0">
            <a:scrgbClr r="0" g="0" b="0"/>
          </a:fillRef>
          <a:effectRef idx="0">
            <a:scrgbClr r="0" g="0" b="0"/>
          </a:effectRef>
          <a:fontRef idx="minor"/>
        </p:style>
        <p:txBody>
          <a:bodyPr lIns="75878" tIns="37195" rIns="75878" bIns="37195">
            <a:noAutofit/>
          </a:bodyPr>
          <a:lstStyle/>
          <a:p>
            <a:pPr>
              <a:spcBef>
                <a:spcPts val="1226"/>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b="1" spc="-1" dirty="0">
                <a:solidFill>
                  <a:srgbClr val="000000"/>
                </a:solidFill>
                <a:latin typeface="Arial"/>
                <a:ea typeface="ＭＳ Ｐゴシック"/>
              </a:rPr>
              <a:t>FASPD</a:t>
            </a:r>
            <a:r>
              <a:rPr lang="en-US" spc="-1" dirty="0">
                <a:solidFill>
                  <a:srgbClr val="000000"/>
                </a:solidFill>
                <a:latin typeface="Arial"/>
                <a:ea typeface="ＭＳ Ｐゴシック"/>
              </a:rPr>
              <a:t>: </a:t>
            </a:r>
            <a:r>
              <a:rPr lang="en-US" b="1" spc="-1" dirty="0">
                <a:solidFill>
                  <a:srgbClr val="0070C0"/>
                </a:solidFill>
                <a:latin typeface="Arial"/>
                <a:ea typeface="ＭＳ Ｐゴシック"/>
              </a:rPr>
              <a:t>photon rejection 5:1</a:t>
            </a:r>
            <a:endParaRPr lang="en-US" spc="-1" dirty="0">
              <a:latin typeface="Arial"/>
            </a:endParaRPr>
          </a:p>
          <a:p>
            <a:pPr>
              <a:spcBef>
                <a:spcPts val="1226"/>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spc="-1" dirty="0">
                <a:solidFill>
                  <a:srgbClr val="000000"/>
                </a:solidFill>
                <a:latin typeface="Arial"/>
                <a:ea typeface="ＭＳ Ｐゴシック"/>
              </a:rPr>
              <a:t>→ design: 5-10mm-thick </a:t>
            </a:r>
            <a:endParaRPr lang="en-US" spc="-1" dirty="0">
              <a:latin typeface="Arial"/>
            </a:endParaRPr>
          </a:p>
          <a:p>
            <a:pPr>
              <a:spcBef>
                <a:spcPts val="1226"/>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spc="-1" dirty="0">
                <a:solidFill>
                  <a:srgbClr val="000000"/>
                </a:solidFill>
                <a:latin typeface="Arial"/>
                <a:ea typeface="ＭＳ Ｐゴシック"/>
              </a:rPr>
              <a:t>       </a:t>
            </a:r>
            <a:r>
              <a:rPr lang="en-US" b="1" spc="-1" dirty="0">
                <a:solidFill>
                  <a:srgbClr val="000000"/>
                </a:solidFill>
                <a:latin typeface="Arial"/>
                <a:ea typeface="ＭＳ Ｐゴシック"/>
              </a:rPr>
              <a:t>240 segments (60 X 4) </a:t>
            </a:r>
            <a:endParaRPr lang="en-US" spc="-1" dirty="0">
              <a:latin typeface="Arial"/>
            </a:endParaRPr>
          </a:p>
          <a:p>
            <a:pPr>
              <a:spcBef>
                <a:spcPts val="1226"/>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spc="-1" dirty="0">
                <a:solidFill>
                  <a:srgbClr val="000000"/>
                </a:solidFill>
                <a:latin typeface="Arial"/>
                <a:ea typeface="ＭＳ Ｐゴシック"/>
              </a:rPr>
              <a:t>       WLS fiber embedding, </a:t>
            </a:r>
            <a:endParaRPr lang="en-US" spc="-1" dirty="0">
              <a:latin typeface="Arial"/>
            </a:endParaRPr>
          </a:p>
          <a:p>
            <a:pPr>
              <a:spcBef>
                <a:spcPts val="1226"/>
              </a:spcBef>
              <a:spcAft>
                <a:spcPts val="309"/>
              </a:spcAft>
              <a:tabLst>
                <a:tab pos="0" algn="l"/>
                <a:tab pos="342808" algn="l"/>
                <a:tab pos="685318" algn="l"/>
                <a:tab pos="1028125" algn="l"/>
                <a:tab pos="1370933" algn="l"/>
                <a:tab pos="1713443" algn="l"/>
                <a:tab pos="2056250" algn="l"/>
                <a:tab pos="2398760" algn="l"/>
                <a:tab pos="2741568" algn="l"/>
                <a:tab pos="3084375" algn="l"/>
                <a:tab pos="3426885" algn="l"/>
                <a:tab pos="3769693" algn="l"/>
                <a:tab pos="4112500" algn="l"/>
                <a:tab pos="4455010" algn="l"/>
                <a:tab pos="4797818" algn="l"/>
                <a:tab pos="5140625" algn="l"/>
                <a:tab pos="5483135" algn="l"/>
                <a:tab pos="5825943" algn="l"/>
                <a:tab pos="6168453" algn="l"/>
                <a:tab pos="6511260" algn="l"/>
                <a:tab pos="6854068" algn="l"/>
              </a:tabLst>
            </a:pPr>
            <a:r>
              <a:rPr lang="en-US" spc="-1" dirty="0">
                <a:solidFill>
                  <a:srgbClr val="000000"/>
                </a:solidFill>
                <a:latin typeface="Arial"/>
                <a:ea typeface="ＭＳ Ｐゴシック"/>
              </a:rPr>
              <a:t>       MAPMT (outside magnet)</a:t>
            </a:r>
            <a:endParaRPr lang="en-US" spc="-1" dirty="0">
              <a:latin typeface="Arial"/>
            </a:endParaRPr>
          </a:p>
        </p:txBody>
      </p:sp>
      <p:pic>
        <p:nvPicPr>
          <p:cNvPr id="172" name="Picture 171"/>
          <p:cNvPicPr/>
          <p:nvPr/>
        </p:nvPicPr>
        <p:blipFill>
          <a:blip r:embed="rId3"/>
          <a:srcRect t="16789" r="7835" b="29443"/>
          <a:stretch/>
        </p:blipFill>
        <p:spPr>
          <a:xfrm rot="10789200">
            <a:off x="5534726" y="1676005"/>
            <a:ext cx="3931954" cy="1569022"/>
          </a:xfrm>
          <a:prstGeom prst="rect">
            <a:avLst/>
          </a:prstGeom>
          <a:ln>
            <a:noFill/>
          </a:ln>
        </p:spPr>
      </p:pic>
      <p:sp>
        <p:nvSpPr>
          <p:cNvPr id="173" name="CustomShape 4"/>
          <p:cNvSpPr/>
          <p:nvPr/>
        </p:nvSpPr>
        <p:spPr>
          <a:xfrm>
            <a:off x="5727701" y="898588"/>
            <a:ext cx="3740980" cy="561502"/>
          </a:xfrm>
          <a:prstGeom prst="rect">
            <a:avLst/>
          </a:prstGeom>
          <a:noFill/>
          <a:ln>
            <a:noFill/>
          </a:ln>
        </p:spPr>
        <p:style>
          <a:lnRef idx="0">
            <a:scrgbClr r="0" g="0" b="0"/>
          </a:lnRef>
          <a:fillRef idx="0">
            <a:scrgbClr r="0" g="0" b="0"/>
          </a:fillRef>
          <a:effectRef idx="0">
            <a:scrgbClr r="0" g="0" b="0"/>
          </a:effectRef>
          <a:fontRef idx="minor"/>
        </p:style>
        <p:txBody>
          <a:bodyPr lIns="74391" tIns="37195" rIns="74391" bIns="37195">
            <a:noAutofit/>
          </a:bodyPr>
          <a:lstStyle/>
          <a:p>
            <a:pPr>
              <a:lnSpc>
                <a:spcPct val="100000"/>
              </a:lnSpc>
            </a:pPr>
            <a:r>
              <a:rPr lang="en-US" b="1" spc="-1" dirty="0">
                <a:solidFill>
                  <a:srgbClr val="000000"/>
                </a:solidFill>
                <a:latin typeface="Arial"/>
                <a:ea typeface="ＭＳ Ｐゴシック"/>
              </a:rPr>
              <a:t>a LASPD prototype equipped with (regular) PMTs</a:t>
            </a:r>
            <a:endParaRPr lang="en-US" spc="-1" dirty="0">
              <a:latin typeface="Arial"/>
            </a:endParaRPr>
          </a:p>
        </p:txBody>
      </p:sp>
      <p:sp>
        <p:nvSpPr>
          <p:cNvPr id="8" name="CustomShape 1">
            <a:extLst>
              <a:ext uri="{FF2B5EF4-FFF2-40B4-BE49-F238E27FC236}">
                <a16:creationId xmlns:a16="http://schemas.microsoft.com/office/drawing/2014/main" id="{A3D9AC93-F8D3-D248-BA3B-D0BD8B265683}"/>
              </a:ext>
            </a:extLst>
          </p:cNvPr>
          <p:cNvSpPr/>
          <p:nvPr/>
        </p:nvSpPr>
        <p:spPr>
          <a:xfrm>
            <a:off x="0" y="0"/>
            <a:ext cx="10077450" cy="70610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spc="-1" dirty="0">
                <a:solidFill>
                  <a:srgbClr val="000000"/>
                </a:solidFill>
                <a:latin typeface="+mj-lt"/>
                <a:ea typeface="DejaVu Sans"/>
              </a:rPr>
              <a:t>Scintillator Pad Detector:</a:t>
            </a:r>
            <a:r>
              <a:rPr lang="en-US" sz="3200" strike="noStrike" spc="-1" dirty="0">
                <a:solidFill>
                  <a:srgbClr val="000000"/>
                </a:solidFill>
                <a:latin typeface="+mj-lt"/>
                <a:ea typeface="DejaVu Sans"/>
              </a:rPr>
              <a:t> Requirements and Design</a:t>
            </a:r>
            <a:endParaRPr lang="en-US" sz="3200" strike="noStrike" spc="-1" dirty="0">
              <a:latin typeface="+mj-lt"/>
            </a:endParaRPr>
          </a:p>
        </p:txBody>
      </p:sp>
    </p:spTree>
    <p:extLst>
      <p:ext uri="{BB962C8B-B14F-4D97-AF65-F5344CB8AC3E}">
        <p14:creationId xmlns:p14="http://schemas.microsoft.com/office/powerpoint/2010/main" val="370389644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1"/>
          <p:cNvSpPr/>
          <p:nvPr/>
        </p:nvSpPr>
        <p:spPr>
          <a:xfrm>
            <a:off x="215968" y="3667867"/>
            <a:ext cx="9645514" cy="3284493"/>
          </a:xfrm>
          <a:prstGeom prst="rect">
            <a:avLst/>
          </a:prstGeom>
          <a:noFill/>
          <a:ln>
            <a:noFill/>
          </a:ln>
        </p:spPr>
        <p:style>
          <a:lnRef idx="0">
            <a:scrgbClr r="0" g="0" b="0"/>
          </a:lnRef>
          <a:fillRef idx="0">
            <a:scrgbClr r="0" g="0" b="0"/>
          </a:fillRef>
          <a:effectRef idx="0">
            <a:scrgbClr r="0" g="0" b="0"/>
          </a:effectRef>
          <a:fontRef idx="minor"/>
        </p:style>
        <p:txBody>
          <a:bodyPr lIns="67460" tIns="33730" rIns="67460" bIns="33730"/>
          <a:lstStyle/>
          <a:p>
            <a:pPr>
              <a:lnSpc>
                <a:spcPct val="150000"/>
              </a:lnSpc>
            </a:pPr>
            <a:r>
              <a:rPr lang="en-US" sz="2000" b="1" spc="-1" dirty="0">
                <a:latin typeface="ARial"/>
              </a:rPr>
              <a:t>Long-term goals</a:t>
            </a:r>
          </a:p>
          <a:p>
            <a:pPr marL="342900" indent="-342900">
              <a:buFont typeface="Wingdings" pitchFamily="2" charset="2"/>
              <a:buChar char="§"/>
            </a:pPr>
            <a:r>
              <a:rPr lang="en-US" sz="2000" spc="-1" dirty="0">
                <a:latin typeface="ARial"/>
              </a:rPr>
              <a:t>Develop</a:t>
            </a:r>
            <a:r>
              <a:rPr lang="en-US" sz="2000" b="1" spc="-1" dirty="0">
                <a:latin typeface="ARial"/>
              </a:rPr>
              <a:t> </a:t>
            </a:r>
            <a:r>
              <a:rPr lang="en-US" sz="2000" b="1" spc="-1" dirty="0">
                <a:solidFill>
                  <a:srgbClr val="FF0000"/>
                </a:solidFill>
                <a:latin typeface="ARial"/>
              </a:rPr>
              <a:t>end-to-end simulation</a:t>
            </a:r>
            <a:r>
              <a:rPr lang="en-US" sz="2000" spc="-1" dirty="0">
                <a:solidFill>
                  <a:srgbClr val="FF0000"/>
                </a:solidFill>
                <a:latin typeface="ARial"/>
              </a:rPr>
              <a:t> </a:t>
            </a:r>
            <a:r>
              <a:rPr lang="en-US" sz="2000" b="1" spc="-1" dirty="0">
                <a:solidFill>
                  <a:srgbClr val="FF0000"/>
                </a:solidFill>
                <a:latin typeface="ARial"/>
              </a:rPr>
              <a:t>and</a:t>
            </a:r>
            <a:r>
              <a:rPr lang="en-US" sz="2000" spc="-1" dirty="0">
                <a:solidFill>
                  <a:srgbClr val="FF0000"/>
                </a:solidFill>
                <a:latin typeface="ARial"/>
              </a:rPr>
              <a:t> </a:t>
            </a:r>
            <a:r>
              <a:rPr lang="en-US" sz="2000" b="1" spc="-1" dirty="0">
                <a:solidFill>
                  <a:srgbClr val="FF0000"/>
                </a:solidFill>
                <a:latin typeface="ARial"/>
              </a:rPr>
              <a:t>reconstruction chain.</a:t>
            </a:r>
          </a:p>
          <a:p>
            <a:pPr marL="800100" lvl="1" indent="-342900">
              <a:buFont typeface="Arial" panose="020B0604020202020204" pitchFamily="34" charset="0"/>
              <a:buChar char="•"/>
            </a:pPr>
            <a:r>
              <a:rPr lang="en-US" sz="2000" spc="-1" dirty="0">
                <a:latin typeface="ARial"/>
              </a:rPr>
              <a:t>Integrated software environment for (almost) all parts of data processing</a:t>
            </a:r>
          </a:p>
          <a:p>
            <a:pPr marL="800100" lvl="1" indent="-342900">
              <a:buFont typeface="Arial" panose="020B0604020202020204" pitchFamily="34" charset="0"/>
              <a:buChar char="•"/>
            </a:pPr>
            <a:r>
              <a:rPr lang="en-US" sz="2000" spc="-1" dirty="0">
                <a:latin typeface="ARial"/>
              </a:rPr>
              <a:t>Modern, multi-threaded, grid-enabled framework written in C++</a:t>
            </a:r>
          </a:p>
          <a:p>
            <a:pPr marL="800100" lvl="1" indent="-342900">
              <a:buFont typeface="Arial" panose="020B0604020202020204" pitchFamily="34" charset="0"/>
              <a:buChar char="•"/>
            </a:pPr>
            <a:r>
              <a:rPr lang="en-US" sz="2000" spc="-1" dirty="0">
                <a:latin typeface="ARial"/>
              </a:rPr>
              <a:t>Common conditions data and geometry database API</a:t>
            </a:r>
          </a:p>
          <a:p>
            <a:pPr marL="800100" lvl="1" indent="-342900">
              <a:buFont typeface="Arial" panose="020B0604020202020204" pitchFamily="34" charset="0"/>
              <a:buChar char="•"/>
            </a:pPr>
            <a:r>
              <a:rPr lang="en-US" sz="2000" spc="-1" dirty="0">
                <a:latin typeface="ARial"/>
              </a:rPr>
              <a:t>Consistent ROOT-based event data file format w/ metadata storage</a:t>
            </a:r>
          </a:p>
          <a:p>
            <a:pPr marL="800100" lvl="1" indent="-342900">
              <a:buFont typeface="Arial" panose="020B0604020202020204" pitchFamily="34" charset="0"/>
              <a:buChar char="•"/>
            </a:pPr>
            <a:r>
              <a:rPr lang="en-US" sz="2000" spc="-1" dirty="0">
                <a:latin typeface="ARial"/>
              </a:rPr>
              <a:t>Python or JSON/YAML-based job configuration</a:t>
            </a:r>
            <a:endParaRPr lang="en-US" sz="800" spc="-1" dirty="0">
              <a:latin typeface="ARial"/>
            </a:endParaRPr>
          </a:p>
          <a:p>
            <a:pPr marL="342900" indent="-342900">
              <a:buFont typeface="Wingdings" pitchFamily="2" charset="2"/>
              <a:buChar char="§"/>
            </a:pPr>
            <a:r>
              <a:rPr lang="en-US" sz="2000" dirty="0">
                <a:latin typeface="Arial" panose="020B0604020202020204" pitchFamily="34" charset="0"/>
                <a:cs typeface="Arial" panose="020B0604020202020204" pitchFamily="34" charset="0"/>
              </a:rPr>
              <a:t>Provide online and offline analysis software, event display, calibration tools etc. as well as complete set of simulation and digitization modules.</a:t>
            </a:r>
          </a:p>
          <a:p>
            <a:pPr marL="342900" indent="-342900">
              <a:buFont typeface="Wingdings" pitchFamily="2" charset="2"/>
              <a:buChar char="§"/>
            </a:pPr>
            <a:r>
              <a:rPr lang="en-US" sz="2000" dirty="0">
                <a:latin typeface="Arial" panose="020B0604020202020204" pitchFamily="34" charset="0"/>
                <a:cs typeface="Arial" panose="020B0604020202020204" pitchFamily="34" charset="0"/>
              </a:rPr>
              <a:t>Feasibility studies underway in collaboration with other </a:t>
            </a:r>
            <a:r>
              <a:rPr lang="en-US" sz="2000" dirty="0" err="1">
                <a:latin typeface="Arial" panose="020B0604020202020204" pitchFamily="34" charset="0"/>
                <a:cs typeface="Arial" panose="020B0604020202020204" pitchFamily="34" charset="0"/>
              </a:rPr>
              <a:t>JLab</a:t>
            </a:r>
            <a:r>
              <a:rPr lang="en-US" sz="2000" dirty="0">
                <a:latin typeface="Arial" panose="020B0604020202020204" pitchFamily="34" charset="0"/>
                <a:cs typeface="Arial" panose="020B0604020202020204" pitchFamily="34" charset="0"/>
              </a:rPr>
              <a:t> groups.</a:t>
            </a:r>
          </a:p>
          <a:p>
            <a:pPr marL="342900" indent="-342900">
              <a:buFont typeface="Wingdings" pitchFamily="2" charset="2"/>
              <a:buChar char="§"/>
            </a:pPr>
            <a:endParaRPr lang="en-US" sz="2000" dirty="0">
              <a:latin typeface="Arial" panose="020B0604020202020204" pitchFamily="34" charset="0"/>
              <a:cs typeface="Arial" panose="020B0604020202020204" pitchFamily="34" charset="0"/>
            </a:endParaRPr>
          </a:p>
          <a:p>
            <a:pPr marL="342900" indent="-342900">
              <a:buFont typeface="Wingdings" pitchFamily="2" charset="2"/>
              <a:buChar char="§"/>
            </a:pPr>
            <a:endParaRPr lang="en-US" sz="2000" dirty="0">
              <a:latin typeface="Arial" panose="020B0604020202020204" pitchFamily="34" charset="0"/>
              <a:cs typeface="Arial" panose="020B0604020202020204" pitchFamily="34" charset="0"/>
            </a:endParaRPr>
          </a:p>
          <a:p>
            <a:pPr marL="342900" indent="-342900">
              <a:buFont typeface="Wingdings" pitchFamily="2" charset="2"/>
              <a:buChar char="§"/>
            </a:pP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sz="2000" spc="-1" dirty="0">
              <a:latin typeface="ARial"/>
            </a:endParaRPr>
          </a:p>
          <a:p>
            <a:pPr marL="599755" lvl="1" indent="-257038">
              <a:buFont typeface="Arial" panose="020B0604020202020204" pitchFamily="34" charset="0"/>
              <a:buChar char="•"/>
            </a:pPr>
            <a:endParaRPr lang="en-US" sz="2000" spc="-1" dirty="0">
              <a:latin typeface="ARial"/>
            </a:endParaRPr>
          </a:p>
          <a:p>
            <a:pPr marL="599755" lvl="1" indent="-257038">
              <a:buFont typeface="Arial" panose="020B0604020202020204" pitchFamily="34" charset="0"/>
              <a:buChar char="•"/>
            </a:pPr>
            <a:endParaRPr lang="en-US" sz="1649" spc="-1" dirty="0">
              <a:latin typeface="ARial"/>
            </a:endParaRPr>
          </a:p>
          <a:p>
            <a:pPr marL="257038" indent="-257038">
              <a:buFont typeface="Arial" panose="020B0604020202020204" pitchFamily="34" charset="0"/>
              <a:buChar char="•"/>
            </a:pPr>
            <a:endParaRPr lang="en-US" sz="1649" spc="-1" dirty="0">
              <a:latin typeface="ARial"/>
            </a:endParaRPr>
          </a:p>
        </p:txBody>
      </p:sp>
      <p:sp>
        <p:nvSpPr>
          <p:cNvPr id="56" name="CustomShape 2"/>
          <p:cNvSpPr/>
          <p:nvPr/>
        </p:nvSpPr>
        <p:spPr>
          <a:xfrm>
            <a:off x="317757" y="2863979"/>
            <a:ext cx="6862586" cy="354703"/>
          </a:xfrm>
          <a:prstGeom prst="rect">
            <a:avLst/>
          </a:prstGeom>
          <a:noFill/>
          <a:ln w="9360">
            <a:noFill/>
          </a:ln>
        </p:spPr>
        <p:style>
          <a:lnRef idx="0">
            <a:scrgbClr r="0" g="0" b="0"/>
          </a:lnRef>
          <a:fillRef idx="0">
            <a:scrgbClr r="0" g="0" b="0"/>
          </a:fillRef>
          <a:effectRef idx="0">
            <a:scrgbClr r="0" g="0" b="0"/>
          </a:effectRef>
          <a:fontRef idx="minor"/>
        </p:style>
        <p:txBody>
          <a:bodyPr lIns="67460" tIns="33730" rIns="67460" bIns="33730"/>
          <a:lstStyle/>
          <a:p>
            <a:pPr>
              <a:lnSpc>
                <a:spcPct val="100000"/>
              </a:lnSpc>
            </a:pPr>
            <a:endParaRPr lang="en-US" sz="2099" spc="-1" dirty="0">
              <a:latin typeface="ARial"/>
            </a:endParaRPr>
          </a:p>
        </p:txBody>
      </p:sp>
      <p:sp>
        <p:nvSpPr>
          <p:cNvPr id="5" name="CustomShape 1">
            <a:extLst>
              <a:ext uri="{FF2B5EF4-FFF2-40B4-BE49-F238E27FC236}">
                <a16:creationId xmlns:a16="http://schemas.microsoft.com/office/drawing/2014/main" id="{E434B999-5ED7-754A-9D05-B2CF970825E8}"/>
              </a:ext>
            </a:extLst>
          </p:cNvPr>
          <p:cNvSpPr/>
          <p:nvPr/>
        </p:nvSpPr>
        <p:spPr>
          <a:xfrm>
            <a:off x="215968" y="14949"/>
            <a:ext cx="9563032" cy="628729"/>
          </a:xfrm>
          <a:prstGeom prst="rect">
            <a:avLst/>
          </a:prstGeom>
          <a:noFill/>
          <a:ln w="9360">
            <a:noFill/>
          </a:ln>
        </p:spPr>
        <p:style>
          <a:lnRef idx="0">
            <a:scrgbClr r="0" g="0" b="0"/>
          </a:lnRef>
          <a:fillRef idx="0">
            <a:scrgbClr r="0" g="0" b="0"/>
          </a:fillRef>
          <a:effectRef idx="0">
            <a:scrgbClr r="0" g="0" b="0"/>
          </a:effectRef>
          <a:fontRef idx="minor"/>
        </p:style>
        <p:txBody>
          <a:bodyPr lIns="67460" tIns="33730" rIns="67460" bIns="33730"/>
          <a:lstStyle/>
          <a:p>
            <a:r>
              <a:rPr lang="en-US" sz="4000" spc="-1" dirty="0">
                <a:latin typeface="+mj-lt"/>
              </a:rPr>
              <a:t>Software and Simulations</a:t>
            </a:r>
          </a:p>
          <a:p>
            <a:pPr>
              <a:lnSpc>
                <a:spcPct val="100000"/>
              </a:lnSpc>
            </a:pPr>
            <a:endParaRPr lang="en-US" sz="2099" spc="-1" dirty="0">
              <a:latin typeface="ARial"/>
            </a:endParaRPr>
          </a:p>
        </p:txBody>
      </p:sp>
      <p:grpSp>
        <p:nvGrpSpPr>
          <p:cNvPr id="2" name="Gruppieren 1">
            <a:extLst>
              <a:ext uri="{FF2B5EF4-FFF2-40B4-BE49-F238E27FC236}">
                <a16:creationId xmlns:a16="http://schemas.microsoft.com/office/drawing/2014/main" id="{33F97B77-8084-7645-A6B8-C86BB3352153}"/>
              </a:ext>
            </a:extLst>
          </p:cNvPr>
          <p:cNvGrpSpPr/>
          <p:nvPr/>
        </p:nvGrpSpPr>
        <p:grpSpPr>
          <a:xfrm>
            <a:off x="215968" y="753241"/>
            <a:ext cx="9769292" cy="2995386"/>
            <a:chOff x="209911" y="4154494"/>
            <a:chExt cx="9769292" cy="2995386"/>
          </a:xfrm>
        </p:grpSpPr>
        <p:pic>
          <p:nvPicPr>
            <p:cNvPr id="6" name="Picture 5">
              <a:extLst>
                <a:ext uri="{FF2B5EF4-FFF2-40B4-BE49-F238E27FC236}">
                  <a16:creationId xmlns:a16="http://schemas.microsoft.com/office/drawing/2014/main" id="{2299DD9F-51A8-D24A-A7F0-114303558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6244" y="4154494"/>
              <a:ext cx="4622959" cy="2914626"/>
            </a:xfrm>
            <a:prstGeom prst="rect">
              <a:avLst/>
            </a:prstGeom>
          </p:spPr>
        </p:pic>
        <p:sp>
          <p:nvSpPr>
            <p:cNvPr id="7" name="CustomShape 2">
              <a:extLst>
                <a:ext uri="{FF2B5EF4-FFF2-40B4-BE49-F238E27FC236}">
                  <a16:creationId xmlns:a16="http://schemas.microsoft.com/office/drawing/2014/main" id="{AC1765CF-ABAC-BD40-9821-9685BE6883FD}"/>
                </a:ext>
              </a:extLst>
            </p:cNvPr>
            <p:cNvSpPr/>
            <p:nvPr/>
          </p:nvSpPr>
          <p:spPr>
            <a:xfrm>
              <a:off x="209911" y="4268481"/>
              <a:ext cx="5146333" cy="2881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Aft>
                  <a:spcPts val="600"/>
                </a:spcAft>
              </a:pPr>
              <a:r>
                <a:rPr lang="en-US" sz="2000" b="1" spc="-1" dirty="0">
                  <a:latin typeface="ARial"/>
                </a:rPr>
                <a:t>Existing simulations: </a:t>
              </a:r>
              <a:r>
                <a:rPr lang="en-US" sz="2000" b="1" spc="-1" dirty="0" err="1">
                  <a:latin typeface="ARial"/>
                </a:rPr>
                <a:t>SoLID_GEMC</a:t>
              </a:r>
              <a:endParaRPr lang="en-US" sz="2000" b="1" spc="-1" dirty="0">
                <a:latin typeface="ARial"/>
              </a:endParaRPr>
            </a:p>
            <a:p>
              <a:pPr marL="342900" indent="-342900">
                <a:buFont typeface="Wingdings" pitchFamily="2" charset="2"/>
                <a:buChar char="§"/>
              </a:pPr>
              <a:r>
                <a:rPr lang="en-US" sz="2000" spc="-1" dirty="0">
                  <a:latin typeface="Arial" panose="020B0604020202020204" pitchFamily="34" charset="0"/>
                  <a:cs typeface="Arial" panose="020B0604020202020204" pitchFamily="34" charset="0"/>
                </a:rPr>
                <a:t>GEMC is a Geant4-based simulation package</a:t>
              </a:r>
              <a:r>
                <a:rPr lang="en-US" sz="2000" spc="-1">
                  <a:latin typeface="Arial" panose="020B0604020202020204" pitchFamily="34" charset="0"/>
                  <a:cs typeface="Arial" panose="020B0604020202020204" pitchFamily="34" charset="0"/>
                </a:rPr>
                <a:t>, used by CLAS12</a:t>
              </a:r>
              <a:r>
                <a:rPr lang="en-US" sz="2000" spc="-1" dirty="0">
                  <a:latin typeface="Arial" panose="020B0604020202020204" pitchFamily="34" charset="0"/>
                  <a:cs typeface="Arial" panose="020B0604020202020204" pitchFamily="34" charset="0"/>
                </a:rPr>
                <a:t>.</a:t>
              </a:r>
            </a:p>
            <a:p>
              <a:pPr marL="342900" indent="-342900">
                <a:buFont typeface="Wingdings" pitchFamily="2" charset="2"/>
                <a:buChar char="§"/>
              </a:pPr>
              <a:r>
                <a:rPr lang="en-US" sz="2000" spc="-1" dirty="0">
                  <a:latin typeface="Arial" panose="020B0604020202020204" pitchFamily="34" charset="0"/>
                  <a:cs typeface="Arial" panose="020B0604020202020204" pitchFamily="34" charset="0"/>
                </a:rPr>
                <a:t>Added SoLID detector description and signal digitization, esp. for GEMs.</a:t>
              </a:r>
            </a:p>
            <a:p>
              <a:pPr marL="342900" indent="-342900">
                <a:buFont typeface="Wingdings" pitchFamily="2" charset="2"/>
                <a:buChar char="§"/>
              </a:pPr>
              <a:r>
                <a:rPr lang="en-US" sz="2000" spc="-1" dirty="0">
                  <a:latin typeface="Arial" panose="020B0604020202020204" pitchFamily="34" charset="0"/>
                  <a:cs typeface="Arial" panose="020B0604020202020204" pitchFamily="34" charset="0"/>
                </a:rPr>
                <a:t>Used extensively for SoLID pre-CDR and in current pre-R&amp;D studies.</a:t>
              </a:r>
            </a:p>
            <a:p>
              <a:pPr marL="342900" indent="-342900">
                <a:buFont typeface="Wingdings" pitchFamily="2" charset="2"/>
                <a:buChar char="§"/>
              </a:pPr>
              <a:r>
                <a:rPr lang="en-US" sz="2000" spc="-1" dirty="0">
                  <a:latin typeface="Arial" panose="020B0604020202020204" pitchFamily="34" charset="0"/>
                  <a:cs typeface="Arial" panose="020B0604020202020204" pitchFamily="34" charset="0"/>
                </a:rPr>
                <a:t>Variety of physics generators available.</a:t>
              </a:r>
            </a:p>
            <a:p>
              <a:pPr>
                <a:lnSpc>
                  <a:spcPct val="100000"/>
                </a:lnSpc>
              </a:pPr>
              <a:endParaRPr lang="en-US" sz="2200" spc="-1" dirty="0">
                <a:latin typeface="ARial"/>
              </a:endParaRPr>
            </a:p>
            <a:p>
              <a:pPr marL="342900" indent="-342900">
                <a:lnSpc>
                  <a:spcPct val="100000"/>
                </a:lnSpc>
                <a:buFont typeface="Arial" panose="020B0604020202020204" pitchFamily="34" charset="0"/>
                <a:buChar char="•"/>
              </a:pPr>
              <a:endParaRPr lang="en-US" sz="2200" spc="-1" dirty="0">
                <a:latin typeface="ARial"/>
              </a:endParaRPr>
            </a:p>
            <a:p>
              <a:pPr>
                <a:lnSpc>
                  <a:spcPct val="100000"/>
                </a:lnSpc>
              </a:pPr>
              <a:endParaRPr lang="en-US" sz="2200" spc="-1" dirty="0">
                <a:latin typeface="ARial"/>
              </a:endParaRPr>
            </a:p>
            <a:p>
              <a:pPr>
                <a:lnSpc>
                  <a:spcPct val="100000"/>
                </a:lnSpc>
              </a:pPr>
              <a:endParaRPr lang="en-US" sz="2200" spc="-1" dirty="0">
                <a:latin typeface="ARial"/>
              </a:endParaRPr>
            </a:p>
            <a:p>
              <a:pPr>
                <a:lnSpc>
                  <a:spcPct val="100000"/>
                </a:lnSpc>
              </a:pPr>
              <a:endParaRPr lang="en-US" sz="2200" spc="-1" dirty="0">
                <a:latin typeface="ARial"/>
              </a:endParaRPr>
            </a:p>
          </p:txBody>
        </p:sp>
      </p:grpSp>
    </p:spTree>
    <p:extLst>
      <p:ext uri="{BB962C8B-B14F-4D97-AF65-F5344CB8AC3E}">
        <p14:creationId xmlns:p14="http://schemas.microsoft.com/office/powerpoint/2010/main" val="4289152512"/>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ustomShape 1"/>
          <p:cNvSpPr/>
          <p:nvPr/>
        </p:nvSpPr>
        <p:spPr>
          <a:xfrm>
            <a:off x="219303" y="19711"/>
            <a:ext cx="9155520" cy="612301"/>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ea typeface="DejaVu Sans"/>
              </a:rPr>
              <a:t>DAQ Requirements and Design</a:t>
            </a:r>
            <a:endParaRPr lang="en-US" sz="4000" spc="-1" dirty="0">
              <a:latin typeface="+mj-lt"/>
            </a:endParaRPr>
          </a:p>
        </p:txBody>
      </p:sp>
      <p:sp>
        <p:nvSpPr>
          <p:cNvPr id="59" name="CustomShape 2"/>
          <p:cNvSpPr/>
          <p:nvPr/>
        </p:nvSpPr>
        <p:spPr>
          <a:xfrm>
            <a:off x="219303" y="734039"/>
            <a:ext cx="9856737" cy="233935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n-US" sz="2000" spc="-1" dirty="0">
              <a:latin typeface="Arial"/>
            </a:endParaRPr>
          </a:p>
        </p:txBody>
      </p:sp>
      <p:sp>
        <p:nvSpPr>
          <p:cNvPr id="2" name="Rectangle 1"/>
          <p:cNvSpPr/>
          <p:nvPr/>
        </p:nvSpPr>
        <p:spPr>
          <a:xfrm>
            <a:off x="219303" y="876610"/>
            <a:ext cx="9668275" cy="5816977"/>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0000"/>
                </a:solidFill>
              </a:rPr>
              <a:t>DAQ based on 12 GeV FADC base pipelined electronics</a:t>
            </a:r>
            <a:r>
              <a:rPr lang="en-US" sz="2000" dirty="0">
                <a:solidFill>
                  <a:srgbClr val="FF0000"/>
                </a:solidFill>
              </a:rPr>
              <a:t> </a:t>
            </a:r>
            <a:r>
              <a:rPr lang="en-US" sz="2000" dirty="0"/>
              <a:t>designed for 200 KHz trigger rates,100 kHz rates demonstrated in Hall B and D</a:t>
            </a:r>
          </a:p>
          <a:p>
            <a:pPr marL="342900" indent="-342900">
              <a:buFont typeface="Arial" panose="020B0604020202020204" pitchFamily="34" charset="0"/>
              <a:buChar char="•"/>
            </a:pPr>
            <a:r>
              <a:rPr lang="en-US" sz="2000" b="1" dirty="0">
                <a:solidFill>
                  <a:srgbClr val="FF0000"/>
                </a:solidFill>
              </a:rPr>
              <a:t>VMM chip based readout for GEMs</a:t>
            </a:r>
            <a:r>
              <a:rPr lang="en-US" sz="2000" dirty="0"/>
              <a:t> </a:t>
            </a:r>
          </a:p>
          <a:p>
            <a:pPr lvl="1"/>
            <a:r>
              <a:rPr lang="en-US" sz="2000" dirty="0"/>
              <a:t>ATLAS Small Wheel Micromegas readout chip : up to 4 MHz trigger rate per channel, limited by occupancy in detector – designed for 200 </a:t>
            </a:r>
            <a:r>
              <a:rPr lang="en-US" sz="2000" dirty="0" err="1"/>
              <a:t>KHz</a:t>
            </a:r>
            <a:endParaRPr lang="en-US" sz="2000" dirty="0"/>
          </a:p>
          <a:p>
            <a:pPr lvl="1"/>
            <a:r>
              <a:rPr lang="en-US" altLang="zh-CN" sz="2000" dirty="0">
                <a:solidFill>
                  <a:schemeClr val="tx1"/>
                </a:solidFill>
                <a:latin typeface="Arial" panose="020B0604020202020204" pitchFamily="34" charset="0"/>
              </a:rPr>
              <a:t>Older chip APV25 used by SBS as backup option</a:t>
            </a:r>
            <a:endParaRPr lang="en-US" sz="2000" dirty="0"/>
          </a:p>
          <a:p>
            <a:pPr marL="342900" indent="-342900" eaLnBrk="1" hangingPunct="1">
              <a:buClr>
                <a:srgbClr val="000000"/>
              </a:buClr>
              <a:buFont typeface="Arial" panose="020B0604020202020204" pitchFamily="34" charset="0"/>
              <a:buChar char="•"/>
            </a:pPr>
            <a:r>
              <a:rPr lang="en-US" altLang="zh-CN" sz="2000" dirty="0">
                <a:solidFill>
                  <a:schemeClr val="tx1"/>
                </a:solidFill>
                <a:latin typeface="Arial" panose="020B0604020202020204" pitchFamily="34" charset="0"/>
              </a:rPr>
              <a:t>Design goal well within hardware capabilities with some safety margin</a:t>
            </a:r>
          </a:p>
          <a:p>
            <a:pPr lvl="1">
              <a:buClr>
                <a:srgbClr val="000000"/>
              </a:buClr>
              <a:buFont typeface="Arial" panose="020B0604020202020204" pitchFamily="34" charset="0"/>
              <a:buChar char="•"/>
            </a:pPr>
            <a:r>
              <a:rPr lang="en-US" altLang="zh-CN" sz="2000" b="1" dirty="0">
                <a:solidFill>
                  <a:srgbClr val="FF0000"/>
                </a:solidFill>
                <a:latin typeface="Arial" panose="020B0604020202020204" pitchFamily="34" charset="0"/>
              </a:rPr>
              <a:t> 60 </a:t>
            </a:r>
            <a:r>
              <a:rPr lang="en-US" altLang="zh-CN" sz="2000" b="1" dirty="0" err="1">
                <a:solidFill>
                  <a:srgbClr val="FF0000"/>
                </a:solidFill>
                <a:latin typeface="Arial" panose="020B0604020202020204" pitchFamily="34" charset="0"/>
              </a:rPr>
              <a:t>KHz</a:t>
            </a:r>
            <a:r>
              <a:rPr lang="en-US" altLang="zh-CN" sz="2000" b="1" dirty="0">
                <a:solidFill>
                  <a:srgbClr val="FF0000"/>
                </a:solidFill>
                <a:latin typeface="Arial" panose="020B0604020202020204" pitchFamily="34" charset="0"/>
              </a:rPr>
              <a:t>/sector for PVDIS, expect 20 </a:t>
            </a:r>
            <a:r>
              <a:rPr lang="en-US" altLang="zh-CN" sz="2000" b="1" dirty="0" err="1">
                <a:solidFill>
                  <a:srgbClr val="FF0000"/>
                </a:solidFill>
                <a:latin typeface="Arial" panose="020B0604020202020204" pitchFamily="34" charset="0"/>
              </a:rPr>
              <a:t>KHz</a:t>
            </a:r>
            <a:r>
              <a:rPr lang="en-US" altLang="zh-CN" sz="2000" b="1" dirty="0">
                <a:solidFill>
                  <a:srgbClr val="FF0000"/>
                </a:solidFill>
                <a:latin typeface="Arial" panose="020B0604020202020204" pitchFamily="34" charset="0"/>
              </a:rPr>
              <a:t>/sector, ~ 2 GB/s, 30 sectors </a:t>
            </a:r>
          </a:p>
          <a:p>
            <a:pPr lvl="1">
              <a:buClr>
                <a:srgbClr val="000000"/>
              </a:buClr>
              <a:buFont typeface="Arial" panose="020B0604020202020204" pitchFamily="34" charset="0"/>
              <a:buChar char="•"/>
            </a:pPr>
            <a:r>
              <a:rPr lang="en-US" altLang="zh-CN" sz="2000" b="1" dirty="0">
                <a:solidFill>
                  <a:srgbClr val="FF0000"/>
                </a:solidFill>
                <a:latin typeface="Arial" panose="020B0604020202020204" pitchFamily="34" charset="0"/>
              </a:rPr>
              <a:t> 120 </a:t>
            </a:r>
            <a:r>
              <a:rPr lang="en-US" altLang="zh-CN" sz="2000" b="1" dirty="0" err="1">
                <a:solidFill>
                  <a:srgbClr val="FF0000"/>
                </a:solidFill>
                <a:latin typeface="Arial" panose="020B0604020202020204" pitchFamily="34" charset="0"/>
              </a:rPr>
              <a:t>KHz</a:t>
            </a:r>
            <a:r>
              <a:rPr lang="en-US" altLang="zh-CN" sz="2000" b="1" dirty="0">
                <a:solidFill>
                  <a:srgbClr val="FF0000"/>
                </a:solidFill>
                <a:latin typeface="Arial" panose="020B0604020202020204" pitchFamily="34" charset="0"/>
              </a:rPr>
              <a:t> total for SIDIS,  expect 100 </a:t>
            </a:r>
            <a:r>
              <a:rPr lang="en-US" altLang="zh-CN" sz="2000" b="1" dirty="0" err="1">
                <a:solidFill>
                  <a:srgbClr val="FF0000"/>
                </a:solidFill>
                <a:latin typeface="Arial" panose="020B0604020202020204" pitchFamily="34" charset="0"/>
              </a:rPr>
              <a:t>KHz</a:t>
            </a:r>
            <a:r>
              <a:rPr lang="en-US" altLang="zh-CN" sz="2000" b="1" dirty="0">
                <a:solidFill>
                  <a:srgbClr val="FF0000"/>
                </a:solidFill>
                <a:latin typeface="Arial" panose="020B0604020202020204" pitchFamily="34" charset="0"/>
              </a:rPr>
              <a:t>,            ~ 2 GB/s</a:t>
            </a:r>
            <a:endParaRPr lang="en-US" altLang="zh-CN" sz="2000" dirty="0">
              <a:solidFill>
                <a:srgbClr val="0070C0"/>
              </a:solidFill>
              <a:latin typeface="Arial" panose="020B0604020202020204" pitchFamily="34" charset="0"/>
            </a:endParaRPr>
          </a:p>
          <a:p>
            <a:pPr lvl="1">
              <a:buClr>
                <a:srgbClr val="000000"/>
              </a:buClr>
              <a:buFont typeface="Arial" panose="020B0604020202020204" pitchFamily="34" charset="0"/>
              <a:buChar char="•"/>
            </a:pPr>
            <a:r>
              <a:rPr lang="en-US" altLang="zh-CN" sz="2000" b="1" dirty="0">
                <a:solidFill>
                  <a:srgbClr val="FF0000"/>
                </a:solidFill>
                <a:latin typeface="Arial" panose="020B0604020202020204" pitchFamily="34" charset="0"/>
              </a:rPr>
              <a:t> 100 </a:t>
            </a:r>
            <a:r>
              <a:rPr lang="en-US" altLang="zh-CN" sz="2000" b="1" dirty="0" err="1">
                <a:solidFill>
                  <a:srgbClr val="FF0000"/>
                </a:solidFill>
                <a:latin typeface="Arial" panose="020B0604020202020204" pitchFamily="34" charset="0"/>
              </a:rPr>
              <a:t>KHz</a:t>
            </a:r>
            <a:r>
              <a:rPr lang="en-US" altLang="zh-CN" sz="2000" b="1" dirty="0">
                <a:solidFill>
                  <a:srgbClr val="FF0000"/>
                </a:solidFill>
                <a:latin typeface="Arial" panose="020B0604020202020204" pitchFamily="34" charset="0"/>
              </a:rPr>
              <a:t> total for J/Psi,     expect 60 </a:t>
            </a:r>
            <a:r>
              <a:rPr lang="en-US" altLang="zh-CN" sz="2000" b="1" dirty="0" err="1">
                <a:solidFill>
                  <a:srgbClr val="FF0000"/>
                </a:solidFill>
                <a:latin typeface="Arial" panose="020B0604020202020204" pitchFamily="34" charset="0"/>
              </a:rPr>
              <a:t>KHz</a:t>
            </a:r>
            <a:r>
              <a:rPr lang="en-US" altLang="zh-CN" sz="2000" b="1" dirty="0">
                <a:solidFill>
                  <a:srgbClr val="FF0000"/>
                </a:solidFill>
                <a:latin typeface="Arial" panose="020B0604020202020204" pitchFamily="34" charset="0"/>
              </a:rPr>
              <a:t>,            ~ 3 GB/s</a:t>
            </a:r>
            <a:endParaRPr lang="en-US" altLang="zh-CN" sz="2000" b="1" dirty="0">
              <a:solidFill>
                <a:srgbClr val="0070C0"/>
              </a:solidFill>
              <a:latin typeface="Arial" panose="020B0604020202020204" pitchFamily="34" charset="0"/>
            </a:endParaRPr>
          </a:p>
          <a:p>
            <a:pPr>
              <a:buClr>
                <a:srgbClr val="000000"/>
              </a:buClr>
              <a:buFont typeface="Arial" panose="020B0604020202020204" pitchFamily="34" charset="0"/>
              <a:buChar char="•"/>
            </a:pPr>
            <a:r>
              <a:rPr lang="en-US" altLang="zh-CN" sz="2000" dirty="0">
                <a:latin typeface="Arial" panose="020B0604020202020204" pitchFamily="34" charset="0"/>
              </a:rPr>
              <a:t> Pre-R&amp;D to validate required rates and determine maximum rates achievable</a:t>
            </a:r>
          </a:p>
          <a:p>
            <a:pPr>
              <a:buClr>
                <a:srgbClr val="000000"/>
              </a:buClr>
              <a:buFont typeface="Arial" panose="020B0604020202020204" pitchFamily="34" charset="0"/>
              <a:buChar char="•"/>
            </a:pPr>
            <a:r>
              <a:rPr lang="en-US" altLang="zh-CN" sz="2000" dirty="0">
                <a:solidFill>
                  <a:schemeClr val="tx1"/>
                </a:solidFill>
                <a:latin typeface="Arial" panose="020B0604020202020204" pitchFamily="34" charset="0"/>
              </a:rPr>
              <a:t> Existing infrastructure</a:t>
            </a:r>
          </a:p>
          <a:p>
            <a:pPr lvl="1">
              <a:buFont typeface="Arial" panose="020B0604020202020204" pitchFamily="34" charset="0"/>
              <a:buChar char="•"/>
            </a:pPr>
            <a:r>
              <a:rPr lang="en-US" altLang="zh-CN" sz="2000" dirty="0">
                <a:solidFill>
                  <a:schemeClr val="tx1"/>
                </a:solidFill>
                <a:latin typeface="Arial" panose="020B0604020202020204" pitchFamily="34" charset="0"/>
              </a:rPr>
              <a:t> Network : 10 GB/s</a:t>
            </a:r>
            <a:endParaRPr lang="en-US" altLang="zh-CN" sz="2000" dirty="0">
              <a:latin typeface="Arial" panose="020B0604020202020204" pitchFamily="34" charset="0"/>
            </a:endParaRPr>
          </a:p>
          <a:p>
            <a:pPr lvl="1">
              <a:buFont typeface="Arial" panose="020B0604020202020204" pitchFamily="34" charset="0"/>
              <a:buChar char="•"/>
            </a:pPr>
            <a:r>
              <a:rPr lang="en-US" b="0" i="0" dirty="0">
                <a:solidFill>
                  <a:srgbClr val="000000"/>
                </a:solidFill>
                <a:effectLst/>
                <a:latin typeface="Verdana" panose="020B0604030504040204" pitchFamily="34" charset="0"/>
              </a:rPr>
              <a:t>Silo</a:t>
            </a:r>
          </a:p>
          <a:p>
            <a:pPr lvl="2">
              <a:buFont typeface="Arial" panose="020B0604020202020204" pitchFamily="34" charset="0"/>
              <a:buChar char="•"/>
            </a:pPr>
            <a:r>
              <a:rPr lang="en-US" dirty="0">
                <a:solidFill>
                  <a:srgbClr val="000000"/>
                </a:solidFill>
                <a:latin typeface="Verdana" panose="020B0604030504040204" pitchFamily="34" charset="0"/>
              </a:rPr>
              <a:t> Current setup: data rate </a:t>
            </a:r>
            <a:r>
              <a:rPr lang="en-US" dirty="0">
                <a:latin typeface="Verdana" panose="020B0604030504040204" pitchFamily="34" charset="0"/>
              </a:rPr>
              <a:t>6 </a:t>
            </a:r>
            <a:r>
              <a:rPr lang="en-US" b="0" i="0" dirty="0">
                <a:solidFill>
                  <a:srgbClr val="000000"/>
                </a:solidFill>
                <a:effectLst/>
                <a:latin typeface="Verdana" panose="020B0604030504040204" pitchFamily="34" charset="0"/>
              </a:rPr>
              <a:t>GB/s</a:t>
            </a:r>
          </a:p>
          <a:p>
            <a:pPr lvl="2">
              <a:buFont typeface="Arial" panose="020B0604020202020204" pitchFamily="34" charset="0"/>
              <a:buChar char="•"/>
            </a:pPr>
            <a:r>
              <a:rPr lang="en-US" dirty="0">
                <a:latin typeface="Verdana" panose="020B0604030504040204" pitchFamily="34" charset="0"/>
              </a:rPr>
              <a:t> IBM TS3500 highly scalable: Data rate upgradable up to 69 GB/s</a:t>
            </a:r>
          </a:p>
          <a:p>
            <a:pPr lvl="2">
              <a:buFont typeface="Arial" panose="020B0604020202020204" pitchFamily="34" charset="0"/>
              <a:buChar char="•"/>
            </a:pPr>
            <a:r>
              <a:rPr lang="en-US" dirty="0">
                <a:latin typeface="Verdana" panose="020B0604030504040204" pitchFamily="34" charset="0"/>
              </a:rPr>
              <a:t> Maximum data 250 PB</a:t>
            </a:r>
          </a:p>
          <a:p>
            <a:pPr>
              <a:buClr>
                <a:srgbClr val="000000"/>
              </a:buClr>
              <a:buFont typeface="Arial" panose="020B0604020202020204" pitchFamily="34" charset="0"/>
              <a:buChar char="•"/>
            </a:pPr>
            <a:r>
              <a:rPr lang="en-US" altLang="zh-CN" sz="2000" dirty="0">
                <a:latin typeface="Arial" panose="020B0604020202020204" pitchFamily="34" charset="0"/>
              </a:rPr>
              <a:t> Rate limitation mostly from storage cost </a:t>
            </a:r>
          </a:p>
          <a:p>
            <a:pPr lvl="1"/>
            <a:endParaRPr lang="en-US" sz="2000" dirty="0"/>
          </a:p>
        </p:txBody>
      </p:sp>
    </p:spTree>
    <p:extLst>
      <p:ext uri="{BB962C8B-B14F-4D97-AF65-F5344CB8AC3E}">
        <p14:creationId xmlns:p14="http://schemas.microsoft.com/office/powerpoint/2010/main" val="1443119634"/>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51" y="-1"/>
            <a:ext cx="9421549" cy="584201"/>
          </a:xfrm>
        </p:spPr>
        <p:txBody>
          <a:bodyPr/>
          <a:lstStyle/>
          <a:p>
            <a:r>
              <a:rPr lang="en-US" sz="4000" dirty="0"/>
              <a:t>DAQ Risk Assessment</a:t>
            </a:r>
          </a:p>
        </p:txBody>
      </p:sp>
      <p:sp>
        <p:nvSpPr>
          <p:cNvPr id="5" name="Content Placeholder 4">
            <a:extLst>
              <a:ext uri="{FF2B5EF4-FFF2-40B4-BE49-F238E27FC236}">
                <a16:creationId xmlns:a16="http://schemas.microsoft.com/office/drawing/2014/main" id="{665053FC-F0BE-499F-9652-6D958296506B}"/>
              </a:ext>
            </a:extLst>
          </p:cNvPr>
          <p:cNvSpPr>
            <a:spLocks noGrp="1"/>
          </p:cNvSpPr>
          <p:nvPr>
            <p:ph idx="1"/>
          </p:nvPr>
        </p:nvSpPr>
        <p:spPr>
          <a:xfrm>
            <a:off x="457199" y="1274323"/>
            <a:ext cx="9289915" cy="5661498"/>
          </a:xfrm>
        </p:spPr>
        <p:txBody>
          <a:bodyPr>
            <a:normAutofit/>
          </a:bodyPr>
          <a:lstStyle/>
          <a:p>
            <a:r>
              <a:rPr lang="en-US" sz="2400" b="1" dirty="0"/>
              <a:t>Technical risk low </a:t>
            </a:r>
            <a:r>
              <a:rPr lang="en-US" sz="2400" dirty="0"/>
              <a:t>: </a:t>
            </a:r>
            <a:r>
              <a:rPr lang="en-US" sz="2400" dirty="0">
                <a:solidFill>
                  <a:srgbClr val="FF0000"/>
                </a:solidFill>
              </a:rPr>
              <a:t>existing with current technologies available </a:t>
            </a:r>
          </a:p>
          <a:p>
            <a:pPr marL="0" indent="0">
              <a:buNone/>
            </a:pPr>
            <a:r>
              <a:rPr lang="en-US" sz="2400" dirty="0"/>
              <a:t>   (deadtime less pipeline electronics, network, data bandwidth ) </a:t>
            </a:r>
          </a:p>
          <a:p>
            <a:pPr marL="0" indent="0">
              <a:buNone/>
            </a:pPr>
            <a:r>
              <a:rPr lang="en-US" sz="2400" dirty="0"/>
              <a:t>    for example data rates much smaller than CERN LHC</a:t>
            </a:r>
          </a:p>
          <a:p>
            <a:r>
              <a:rPr lang="en-US" sz="2400" dirty="0"/>
              <a:t>Making sure all requirements are met within cost</a:t>
            </a:r>
          </a:p>
          <a:p>
            <a:pPr lvl="1"/>
            <a:r>
              <a:rPr lang="en-US" dirty="0"/>
              <a:t>Simulation with full background </a:t>
            </a:r>
          </a:p>
          <a:p>
            <a:pPr lvl="2"/>
            <a:r>
              <a:rPr lang="en-US" dirty="0">
                <a:solidFill>
                  <a:srgbClr val="0070C0"/>
                </a:solidFill>
              </a:rPr>
              <a:t>Trigger rates</a:t>
            </a:r>
          </a:p>
          <a:p>
            <a:pPr lvl="2"/>
            <a:r>
              <a:rPr lang="en-US" dirty="0">
                <a:solidFill>
                  <a:srgbClr val="0070C0"/>
                </a:solidFill>
              </a:rPr>
              <a:t>Data reduction algorithms</a:t>
            </a:r>
          </a:p>
          <a:p>
            <a:pPr lvl="2"/>
            <a:r>
              <a:rPr lang="en-US" dirty="0">
                <a:solidFill>
                  <a:srgbClr val="0070C0"/>
                </a:solidFill>
              </a:rPr>
              <a:t>Occupancies</a:t>
            </a:r>
          </a:p>
          <a:p>
            <a:pPr lvl="2"/>
            <a:r>
              <a:rPr lang="en-US" dirty="0">
                <a:solidFill>
                  <a:srgbClr val="0070C0"/>
                </a:solidFill>
              </a:rPr>
              <a:t>Systematic errors</a:t>
            </a:r>
          </a:p>
          <a:p>
            <a:pPr lvl="2"/>
            <a:r>
              <a:rPr lang="en-US" dirty="0">
                <a:solidFill>
                  <a:srgbClr val="0070C0"/>
                </a:solidFill>
              </a:rPr>
              <a:t>Evaluation of amount of data to be recorded</a:t>
            </a:r>
          </a:p>
          <a:p>
            <a:pPr lvl="1"/>
            <a:r>
              <a:rPr lang="en-US" dirty="0"/>
              <a:t>Small scale prototyping and beam tests to validate simulation and modeling of the DAQ</a:t>
            </a:r>
          </a:p>
          <a:p>
            <a:r>
              <a:rPr lang="en-US" sz="2400" dirty="0"/>
              <a:t> Addressed in the </a:t>
            </a:r>
            <a:r>
              <a:rPr lang="en-US" sz="2400" b="1" dirty="0"/>
              <a:t>Pre-R&amp;D plan </a:t>
            </a:r>
          </a:p>
          <a:p>
            <a:pPr lvl="1"/>
            <a:endParaRPr lang="en-US" dirty="0"/>
          </a:p>
          <a:p>
            <a:pPr marL="457220" lvl="1" indent="0">
              <a:buNone/>
            </a:pPr>
            <a:endParaRPr lang="en-US" dirty="0"/>
          </a:p>
        </p:txBody>
      </p:sp>
    </p:spTree>
    <p:extLst>
      <p:ext uri="{BB962C8B-B14F-4D97-AF65-F5344CB8AC3E}">
        <p14:creationId xmlns:p14="http://schemas.microsoft.com/office/powerpoint/2010/main" val="311179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0" y="160"/>
            <a:ext cx="10075680" cy="661114"/>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rmAutofit/>
          </a:bodyPr>
          <a:lstStyle/>
          <a:p>
            <a:pPr>
              <a:lnSpc>
                <a:spcPct val="100000"/>
              </a:lnSpc>
            </a:pPr>
            <a:r>
              <a:rPr lang="en-US" sz="3600" spc="-1" dirty="0">
                <a:latin typeface="+mj-lt"/>
              </a:rPr>
              <a:t>  The </a:t>
            </a:r>
            <a:r>
              <a:rPr lang="en-US" sz="3600" spc="-1" dirty="0" err="1">
                <a:latin typeface="+mj-lt"/>
              </a:rPr>
              <a:t>JLab</a:t>
            </a:r>
            <a:r>
              <a:rPr lang="en-US" sz="3600" spc="-1" dirty="0">
                <a:latin typeface="+mj-lt"/>
              </a:rPr>
              <a:t> Director’s Review Charge:</a:t>
            </a:r>
            <a:endParaRPr lang="en-US" sz="3600" strike="noStrike" spc="-1" dirty="0">
              <a:latin typeface="+mj-lt"/>
            </a:endParaRPr>
          </a:p>
        </p:txBody>
      </p:sp>
      <p:sp>
        <p:nvSpPr>
          <p:cNvPr id="463" name="CustomShape 12"/>
          <p:cNvSpPr/>
          <p:nvPr/>
        </p:nvSpPr>
        <p:spPr>
          <a:xfrm>
            <a:off x="342900" y="1182180"/>
            <a:ext cx="9436100" cy="547696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750" indent="-285750">
              <a:buFont typeface="Arial" panose="020B0604020202020204" pitchFamily="34" charset="0"/>
              <a:buChar char="•"/>
            </a:pPr>
            <a:r>
              <a:rPr lang="en-US" sz="2000" dirty="0"/>
              <a:t>(</a:t>
            </a:r>
            <a:r>
              <a:rPr lang="en-US" sz="2000" b="1" dirty="0">
                <a:solidFill>
                  <a:srgbClr val="7030A0"/>
                </a:solidFill>
              </a:rPr>
              <a:t>C1</a:t>
            </a:r>
            <a:r>
              <a:rPr lang="en-US" sz="2000" dirty="0"/>
              <a:t>) The significance of scientific questions identified by the </a:t>
            </a:r>
            <a:r>
              <a:rPr lang="en-US" sz="2000" dirty="0" err="1"/>
              <a:t>SoLID</a:t>
            </a:r>
            <a:r>
              <a:rPr lang="en-US" sz="2000" dirty="0"/>
              <a:t> Collaboration.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a:r>
            <a:r>
              <a:rPr lang="en-US" sz="2000" b="1" dirty="0">
                <a:solidFill>
                  <a:srgbClr val="7030A0"/>
                </a:solidFill>
              </a:rPr>
              <a:t>C2</a:t>
            </a:r>
            <a:r>
              <a:rPr lang="en-US" sz="2000" dirty="0"/>
              <a:t>) The impact of the planned scientific program on the advancement of nuclear physics in the context of current and planned world-wide capabilities, including the US Electron Ion Collider.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a:r>
            <a:r>
              <a:rPr lang="en-US" sz="2000" b="1" dirty="0">
                <a:solidFill>
                  <a:srgbClr val="7030A0"/>
                </a:solidFill>
              </a:rPr>
              <a:t>C3</a:t>
            </a:r>
            <a:r>
              <a:rPr lang="en-US" sz="2000" dirty="0"/>
              <a:t>) The new experimental and theoretical research efforts and technical capabilities needed to accomplish the proposed scientific program.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a:r>
            <a:r>
              <a:rPr lang="en-US" sz="2000" b="1" dirty="0">
                <a:solidFill>
                  <a:srgbClr val="7030A0"/>
                </a:solidFill>
              </a:rPr>
              <a:t>C4</a:t>
            </a:r>
            <a:r>
              <a:rPr lang="en-US" sz="2000" dirty="0"/>
              <a:t>) The feasibility of the approach or method presented to carry out the proposed scientific program and the likelihood that significant results can be obtained in the first three years of detector operations. </a:t>
            </a:r>
            <a:r>
              <a:rPr lang="en-US" dirty="0"/>
              <a:t> </a:t>
            </a:r>
          </a:p>
          <a:p>
            <a:pPr marL="285750" indent="-285750">
              <a:buFont typeface="Arial" panose="020B0604020202020204" pitchFamily="34" charset="0"/>
              <a:buChar char="•"/>
            </a:pPr>
            <a:endParaRPr lang="en-US" dirty="0"/>
          </a:p>
          <a:p>
            <a:r>
              <a:rPr lang="en-US" dirty="0"/>
              <a:t> </a:t>
            </a:r>
          </a:p>
          <a:p>
            <a:pPr marL="285750" indent="-285750">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sz="1800" b="0" strike="noStrike" spc="-1" dirty="0">
              <a:latin typeface="Arial"/>
            </a:endParaRPr>
          </a:p>
          <a:p>
            <a:pPr>
              <a:lnSpc>
                <a:spcPct val="100000"/>
              </a:lnSpc>
            </a:pPr>
            <a:endParaRPr lang="en-US" sz="1800" b="0" strike="noStrike" spc="-1" dirty="0">
              <a:latin typeface="Arial"/>
            </a:endParaRPr>
          </a:p>
        </p:txBody>
      </p:sp>
      <p:sp>
        <p:nvSpPr>
          <p:cNvPr id="2" name="TextBox 1">
            <a:extLst>
              <a:ext uri="{FF2B5EF4-FFF2-40B4-BE49-F238E27FC236}">
                <a16:creationId xmlns:a16="http://schemas.microsoft.com/office/drawing/2014/main" id="{5F1C3478-28EE-E949-B574-A0E04FEE0E4C}"/>
              </a:ext>
            </a:extLst>
          </p:cNvPr>
          <p:cNvSpPr txBox="1"/>
          <p:nvPr/>
        </p:nvSpPr>
        <p:spPr>
          <a:xfrm>
            <a:off x="1573676" y="5630699"/>
            <a:ext cx="6620851" cy="707886"/>
          </a:xfrm>
          <a:prstGeom prst="rect">
            <a:avLst/>
          </a:prstGeom>
          <a:noFill/>
        </p:spPr>
        <p:txBody>
          <a:bodyPr wrap="none" rtlCol="0">
            <a:spAutoFit/>
          </a:bodyPr>
          <a:lstStyle/>
          <a:p>
            <a:r>
              <a:rPr lang="en-US" sz="2000" b="1" dirty="0">
                <a:solidFill>
                  <a:srgbClr val="7030A0"/>
                </a:solidFill>
              </a:rPr>
              <a:t>This presentation will give an introduction/overview, </a:t>
            </a:r>
          </a:p>
          <a:p>
            <a:r>
              <a:rPr lang="en-US" sz="2000" b="1" dirty="0">
                <a:solidFill>
                  <a:srgbClr val="7030A0"/>
                </a:solidFill>
              </a:rPr>
              <a:t>then provide information related to C3 and C4.</a:t>
            </a:r>
          </a:p>
        </p:txBody>
      </p:sp>
    </p:spTree>
    <p:extLst>
      <p:ext uri="{BB962C8B-B14F-4D97-AF65-F5344CB8AC3E}">
        <p14:creationId xmlns:p14="http://schemas.microsoft.com/office/powerpoint/2010/main" val="3295831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m 18">
            <a:extLst>
              <a:ext uri="{FF2B5EF4-FFF2-40B4-BE49-F238E27FC236}">
                <a16:creationId xmlns:a16="http://schemas.microsoft.com/office/drawing/2014/main" id="{B3C3C209-6C90-FD42-A54C-5DB86A8F8B86}"/>
              </a:ext>
            </a:extLst>
          </p:cNvPr>
          <p:cNvGraphicFramePr>
            <a:graphicFrameLocks/>
          </p:cNvGraphicFramePr>
          <p:nvPr>
            <p:extLst/>
          </p:nvPr>
        </p:nvGraphicFramePr>
        <p:xfrm>
          <a:off x="675141" y="3722051"/>
          <a:ext cx="3271515" cy="225271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platzhalter 2">
            <a:extLst>
              <a:ext uri="{FF2B5EF4-FFF2-40B4-BE49-F238E27FC236}">
                <a16:creationId xmlns:a16="http://schemas.microsoft.com/office/drawing/2014/main" id="{67149BF9-17C2-754A-8C4E-1869F0AD1A52}"/>
              </a:ext>
            </a:extLst>
          </p:cNvPr>
          <p:cNvSpPr>
            <a:spLocks noGrp="1"/>
          </p:cNvSpPr>
          <p:nvPr>
            <p:ph type="body"/>
          </p:nvPr>
        </p:nvSpPr>
        <p:spPr>
          <a:xfrm>
            <a:off x="470015" y="1077357"/>
            <a:ext cx="9287907" cy="1758545"/>
          </a:xfrm>
        </p:spPr>
        <p:txBody>
          <a:bodyPr>
            <a:normAutofit/>
          </a:bodyPr>
          <a:lstStyle/>
          <a:p>
            <a:pPr marL="257038" indent="-257038">
              <a:lnSpc>
                <a:spcPct val="100000"/>
              </a:lnSpc>
              <a:spcAft>
                <a:spcPts val="900"/>
              </a:spcAft>
              <a:buFont typeface="Arial" panose="020B0604020202020204" pitchFamily="34" charset="0"/>
              <a:buChar char="•"/>
            </a:pPr>
            <a:r>
              <a:rPr lang="de-US" sz="2000" dirty="0"/>
              <a:t>Raw data rate comparable to GlueX &amp; CLAS12 (~2 GB/s).</a:t>
            </a:r>
          </a:p>
          <a:p>
            <a:pPr marL="257038" indent="-257038">
              <a:lnSpc>
                <a:spcPct val="100000"/>
              </a:lnSpc>
              <a:spcAft>
                <a:spcPts val="900"/>
              </a:spcAft>
              <a:buFont typeface="Arial" panose="020B0604020202020204" pitchFamily="34" charset="0"/>
              <a:buChar char="•"/>
            </a:pPr>
            <a:r>
              <a:rPr lang="de-US" sz="2000" dirty="0"/>
              <a:t>Estimated CPU requirements already manageable with today's farm resources</a:t>
            </a:r>
          </a:p>
          <a:p>
            <a:pPr marL="257038" indent="-257038">
              <a:lnSpc>
                <a:spcPct val="100000"/>
              </a:lnSpc>
              <a:spcAft>
                <a:spcPts val="900"/>
              </a:spcAft>
              <a:buFont typeface="Arial" panose="020B0604020202020204" pitchFamily="34" charset="0"/>
              <a:buChar char="•"/>
            </a:pPr>
            <a:r>
              <a:rPr lang="de-US" sz="2000" dirty="0"/>
              <a:t>Tape requirements (25–30 PB/yr) significantly higher than current experiments.</a:t>
            </a:r>
          </a:p>
          <a:p>
            <a:pPr marL="257038" indent="-257038">
              <a:spcAft>
                <a:spcPts val="900"/>
              </a:spcAft>
              <a:buFont typeface="Arial" panose="020B0604020202020204" pitchFamily="34" charset="0"/>
              <a:buChar char="•"/>
            </a:pPr>
            <a:r>
              <a:rPr lang="de-US" sz="2000" dirty="0"/>
              <a:t>J/</a:t>
            </a:r>
            <a:r>
              <a:rPr lang="de-US" sz="2000" dirty="0">
                <a:latin typeface="Symbol" pitchFamily="2" charset="2"/>
              </a:rPr>
              <a:t>y  </a:t>
            </a:r>
            <a:r>
              <a:rPr lang="de-US" sz="2000" dirty="0">
                <a:latin typeface="+mn-lt"/>
              </a:rPr>
              <a:t>has </a:t>
            </a:r>
            <a:r>
              <a:rPr lang="de-US" sz="2000" dirty="0"/>
              <a:t>~50% higher storage requirements due to larger event size.</a:t>
            </a:r>
          </a:p>
        </p:txBody>
      </p:sp>
      <p:grpSp>
        <p:nvGrpSpPr>
          <p:cNvPr id="7" name="Gruppieren 6">
            <a:extLst>
              <a:ext uri="{FF2B5EF4-FFF2-40B4-BE49-F238E27FC236}">
                <a16:creationId xmlns:a16="http://schemas.microsoft.com/office/drawing/2014/main" id="{4A337D99-89D1-AF40-9FFD-B0CAF2B76723}"/>
              </a:ext>
            </a:extLst>
          </p:cNvPr>
          <p:cNvGrpSpPr/>
          <p:nvPr/>
        </p:nvGrpSpPr>
        <p:grpSpPr>
          <a:xfrm>
            <a:off x="3997266" y="4094341"/>
            <a:ext cx="2791778" cy="230832"/>
            <a:chOff x="5307918" y="4438671"/>
            <a:chExt cx="3724570" cy="307958"/>
          </a:xfrm>
        </p:grpSpPr>
        <p:cxnSp>
          <p:nvCxnSpPr>
            <p:cNvPr id="9" name="Gerade Verbindung 8">
              <a:extLst>
                <a:ext uri="{FF2B5EF4-FFF2-40B4-BE49-F238E27FC236}">
                  <a16:creationId xmlns:a16="http://schemas.microsoft.com/office/drawing/2014/main" id="{316C8DEB-7F07-4C4F-BD6A-3F85E37C5AF2}"/>
                </a:ext>
              </a:extLst>
            </p:cNvPr>
            <p:cNvCxnSpPr>
              <a:cxnSpLocks/>
            </p:cNvCxnSpPr>
            <p:nvPr/>
          </p:nvCxnSpPr>
          <p:spPr>
            <a:xfrm>
              <a:off x="5459948" y="4680000"/>
              <a:ext cx="3572540" cy="0"/>
            </a:xfrm>
            <a:prstGeom prst="line">
              <a:avLst/>
            </a:prstGeom>
            <a:ln w="15875">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AB79FDD7-9458-6946-B5B7-984604CD66C7}"/>
                </a:ext>
              </a:extLst>
            </p:cNvPr>
            <p:cNvSpPr txBox="1"/>
            <p:nvPr/>
          </p:nvSpPr>
          <p:spPr>
            <a:xfrm>
              <a:off x="5307918" y="4438671"/>
              <a:ext cx="1626782" cy="307958"/>
            </a:xfrm>
            <a:prstGeom prst="rect">
              <a:avLst/>
            </a:prstGeom>
            <a:noFill/>
          </p:spPr>
          <p:txBody>
            <a:bodyPr wrap="square" rtlCol="0">
              <a:spAutoFit/>
            </a:bodyPr>
            <a:lstStyle/>
            <a:p>
              <a:pPr algn="ctr"/>
              <a:r>
                <a:rPr lang="de-US" sz="900"/>
                <a:t>2020 Farm Capacity</a:t>
              </a:r>
            </a:p>
          </p:txBody>
        </p:sp>
      </p:grpSp>
      <p:grpSp>
        <p:nvGrpSpPr>
          <p:cNvPr id="11" name="Gruppieren 10">
            <a:extLst>
              <a:ext uri="{FF2B5EF4-FFF2-40B4-BE49-F238E27FC236}">
                <a16:creationId xmlns:a16="http://schemas.microsoft.com/office/drawing/2014/main" id="{3F4792AF-6507-F942-BDC2-915D2939837B}"/>
              </a:ext>
            </a:extLst>
          </p:cNvPr>
          <p:cNvGrpSpPr/>
          <p:nvPr/>
        </p:nvGrpSpPr>
        <p:grpSpPr>
          <a:xfrm>
            <a:off x="1015091" y="4111194"/>
            <a:ext cx="2633890" cy="235487"/>
            <a:chOff x="1410850" y="4140094"/>
            <a:chExt cx="3223372" cy="314167"/>
          </a:xfrm>
        </p:grpSpPr>
        <p:sp>
          <p:nvSpPr>
            <p:cNvPr id="15" name="Textfeld 14">
              <a:extLst>
                <a:ext uri="{FF2B5EF4-FFF2-40B4-BE49-F238E27FC236}">
                  <a16:creationId xmlns:a16="http://schemas.microsoft.com/office/drawing/2014/main" id="{ECBA2585-05D4-DE48-8C81-4D1695E1F5AE}"/>
                </a:ext>
              </a:extLst>
            </p:cNvPr>
            <p:cNvSpPr txBox="1"/>
            <p:nvPr/>
          </p:nvSpPr>
          <p:spPr>
            <a:xfrm>
              <a:off x="1410850" y="4140094"/>
              <a:ext cx="875340" cy="307957"/>
            </a:xfrm>
            <a:prstGeom prst="rect">
              <a:avLst/>
            </a:prstGeom>
            <a:noFill/>
          </p:spPr>
          <p:txBody>
            <a:bodyPr wrap="none" rtlCol="0">
              <a:spAutoFit/>
            </a:bodyPr>
            <a:lstStyle/>
            <a:p>
              <a:pPr algn="ctr"/>
              <a:r>
                <a:rPr lang="de-US" sz="900" dirty="0"/>
                <a:t>SIDIS-</a:t>
              </a:r>
              <a:r>
                <a:rPr lang="de-US" sz="900" baseline="30000" dirty="0"/>
                <a:t>3</a:t>
              </a:r>
              <a:r>
                <a:rPr lang="de-US" sz="900" dirty="0"/>
                <a:t>He</a:t>
              </a:r>
            </a:p>
          </p:txBody>
        </p:sp>
        <p:sp>
          <p:nvSpPr>
            <p:cNvPr id="16" name="Textfeld 15">
              <a:extLst>
                <a:ext uri="{FF2B5EF4-FFF2-40B4-BE49-F238E27FC236}">
                  <a16:creationId xmlns:a16="http://schemas.microsoft.com/office/drawing/2014/main" id="{FCAB9330-217B-244D-88B3-4D61675967DC}"/>
                </a:ext>
              </a:extLst>
            </p:cNvPr>
            <p:cNvSpPr txBox="1"/>
            <p:nvPr/>
          </p:nvSpPr>
          <p:spPr>
            <a:xfrm>
              <a:off x="2688149" y="4146304"/>
              <a:ext cx="720362" cy="307957"/>
            </a:xfrm>
            <a:prstGeom prst="rect">
              <a:avLst/>
            </a:prstGeom>
            <a:noFill/>
          </p:spPr>
          <p:txBody>
            <a:bodyPr wrap="none" rtlCol="0">
              <a:spAutoFit/>
            </a:bodyPr>
            <a:lstStyle/>
            <a:p>
              <a:pPr algn="ctr"/>
              <a:r>
                <a:rPr lang="de-US" sz="900" dirty="0"/>
                <a:t>SIDIS-p</a:t>
              </a:r>
            </a:p>
          </p:txBody>
        </p:sp>
        <p:sp>
          <p:nvSpPr>
            <p:cNvPr id="17" name="Textfeld 16">
              <a:extLst>
                <a:ext uri="{FF2B5EF4-FFF2-40B4-BE49-F238E27FC236}">
                  <a16:creationId xmlns:a16="http://schemas.microsoft.com/office/drawing/2014/main" id="{EB56AFFD-AE00-6245-8CA8-3C480D22989B}"/>
                </a:ext>
              </a:extLst>
            </p:cNvPr>
            <p:cNvSpPr txBox="1"/>
            <p:nvPr/>
          </p:nvSpPr>
          <p:spPr>
            <a:xfrm>
              <a:off x="3984485" y="4140094"/>
              <a:ext cx="649737" cy="307957"/>
            </a:xfrm>
            <a:prstGeom prst="rect">
              <a:avLst/>
            </a:prstGeom>
            <a:noFill/>
          </p:spPr>
          <p:txBody>
            <a:bodyPr wrap="none" rtlCol="0">
              <a:spAutoFit/>
            </a:bodyPr>
            <a:lstStyle/>
            <a:p>
              <a:pPr algn="ctr"/>
              <a:r>
                <a:rPr lang="de-US" sz="900" dirty="0"/>
                <a:t>PVDIS</a:t>
              </a:r>
            </a:p>
          </p:txBody>
        </p:sp>
        <p:sp>
          <p:nvSpPr>
            <p:cNvPr id="18" name="Textfeld 17">
              <a:extLst>
                <a:ext uri="{FF2B5EF4-FFF2-40B4-BE49-F238E27FC236}">
                  <a16:creationId xmlns:a16="http://schemas.microsoft.com/office/drawing/2014/main" id="{27007DA9-082D-6948-BF48-C65E0EE7BD1C}"/>
                </a:ext>
              </a:extLst>
            </p:cNvPr>
            <p:cNvSpPr txBox="1"/>
            <p:nvPr/>
          </p:nvSpPr>
          <p:spPr>
            <a:xfrm>
              <a:off x="2279155" y="4141682"/>
              <a:ext cx="431982" cy="307957"/>
            </a:xfrm>
            <a:prstGeom prst="rect">
              <a:avLst/>
            </a:prstGeom>
            <a:noFill/>
          </p:spPr>
          <p:txBody>
            <a:bodyPr wrap="none" rtlCol="0">
              <a:spAutoFit/>
            </a:bodyPr>
            <a:lstStyle/>
            <a:p>
              <a:r>
                <a:rPr lang="de-US" sz="900" dirty="0"/>
                <a:t>J/</a:t>
              </a:r>
              <a:r>
                <a:rPr lang="de-US" sz="900" dirty="0">
                  <a:latin typeface="Symbol" pitchFamily="2" charset="2"/>
                </a:rPr>
                <a:t>y</a:t>
              </a:r>
              <a:endParaRPr lang="de-US" sz="900" dirty="0"/>
            </a:p>
          </p:txBody>
        </p:sp>
      </p:grpSp>
      <p:graphicFrame>
        <p:nvGraphicFramePr>
          <p:cNvPr id="20" name="Diagramm 19">
            <a:extLst>
              <a:ext uri="{FF2B5EF4-FFF2-40B4-BE49-F238E27FC236}">
                <a16:creationId xmlns:a16="http://schemas.microsoft.com/office/drawing/2014/main" id="{89039A58-4F13-0145-B2F7-571857CF248C}"/>
              </a:ext>
            </a:extLst>
          </p:cNvPr>
          <p:cNvGraphicFramePr>
            <a:graphicFrameLocks/>
          </p:cNvGraphicFramePr>
          <p:nvPr>
            <p:extLst/>
          </p:nvPr>
        </p:nvGraphicFramePr>
        <p:xfrm>
          <a:off x="3765815" y="3722051"/>
          <a:ext cx="3137185" cy="24547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iagramm 20">
            <a:extLst>
              <a:ext uri="{FF2B5EF4-FFF2-40B4-BE49-F238E27FC236}">
                <a16:creationId xmlns:a16="http://schemas.microsoft.com/office/drawing/2014/main" id="{7BFF23DA-47D7-3E40-804E-48C4D94353B9}"/>
              </a:ext>
            </a:extLst>
          </p:cNvPr>
          <p:cNvGraphicFramePr>
            <a:graphicFrameLocks/>
          </p:cNvGraphicFramePr>
          <p:nvPr>
            <p:extLst/>
          </p:nvPr>
        </p:nvGraphicFramePr>
        <p:xfrm>
          <a:off x="6884557" y="3722050"/>
          <a:ext cx="2969073" cy="2386452"/>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4">
            <a:extLst>
              <a:ext uri="{FF2B5EF4-FFF2-40B4-BE49-F238E27FC236}">
                <a16:creationId xmlns:a16="http://schemas.microsoft.com/office/drawing/2014/main" id="{910D1749-EFFA-1147-8BAD-B867D5EC4A86}"/>
              </a:ext>
            </a:extLst>
          </p:cNvPr>
          <p:cNvSpPr txBox="1">
            <a:spLocks/>
          </p:cNvSpPr>
          <p:nvPr/>
        </p:nvSpPr>
        <p:spPr>
          <a:xfrm>
            <a:off x="470015" y="89347"/>
            <a:ext cx="7561944" cy="5492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Computing Requirements</a:t>
            </a:r>
            <a:endParaRPr lang="en-US" dirty="0"/>
          </a:p>
        </p:txBody>
      </p:sp>
    </p:spTree>
    <p:extLst>
      <p:ext uri="{BB962C8B-B14F-4D97-AF65-F5344CB8AC3E}">
        <p14:creationId xmlns:p14="http://schemas.microsoft.com/office/powerpoint/2010/main" val="59184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0" y="49293"/>
            <a:ext cx="9599760" cy="609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n-US" sz="3600" strike="noStrike" spc="-1" dirty="0">
              <a:latin typeface="+mj-lt"/>
            </a:endParaRPr>
          </a:p>
        </p:txBody>
      </p:sp>
      <p:sp>
        <p:nvSpPr>
          <p:cNvPr id="3" name="Text Placeholder 2">
            <a:extLst>
              <a:ext uri="{FF2B5EF4-FFF2-40B4-BE49-F238E27FC236}">
                <a16:creationId xmlns:a16="http://schemas.microsoft.com/office/drawing/2014/main" id="{CC6A415E-718E-B346-A806-7F6EBCF7E699}"/>
              </a:ext>
            </a:extLst>
          </p:cNvPr>
          <p:cNvSpPr>
            <a:spLocks noGrp="1"/>
          </p:cNvSpPr>
          <p:nvPr>
            <p:ph type="body"/>
          </p:nvPr>
        </p:nvSpPr>
        <p:spPr>
          <a:xfrm>
            <a:off x="825500" y="2017041"/>
            <a:ext cx="8674100" cy="1219199"/>
          </a:xfrm>
          <a:solidFill>
            <a:schemeClr val="tx2">
              <a:lumMod val="20000"/>
              <a:lumOff val="80000"/>
            </a:schemeClr>
          </a:solidFill>
        </p:spPr>
        <p:txBody>
          <a:bodyPr/>
          <a:lstStyle/>
          <a:p>
            <a:pPr algn="ctr"/>
            <a:r>
              <a:rPr lang="en-US" sz="3600" dirty="0"/>
              <a:t>3. Pre-R&amp;D Activities </a:t>
            </a:r>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EA4BB65B-21B4-AD4B-B34E-10792108D00E}"/>
              </a:ext>
            </a:extLst>
          </p:cNvPr>
          <p:cNvSpPr>
            <a:spLocks noGrp="1"/>
          </p:cNvSpPr>
          <p:nvPr>
            <p:ph type="body"/>
          </p:nvPr>
        </p:nvSpPr>
        <p:spPr>
          <a:xfrm>
            <a:off x="825500" y="3446921"/>
            <a:ext cx="8674100" cy="1219199"/>
          </a:xfrm>
          <a:solidFill>
            <a:schemeClr val="bg1"/>
          </a:solidFill>
        </p:spPr>
        <p:txBody>
          <a:bodyPr/>
          <a:lstStyle/>
          <a:p>
            <a:pPr algn="ctr"/>
            <a:r>
              <a:rPr lang="en-US" sz="3200" dirty="0">
                <a:solidFill>
                  <a:srgbClr val="0070C0"/>
                </a:solidFill>
              </a:rPr>
              <a:t>Objectives, DAQ, </a:t>
            </a:r>
          </a:p>
          <a:p>
            <a:pPr algn="ctr"/>
            <a:r>
              <a:rPr lang="en-US" sz="3200" dirty="0">
                <a:solidFill>
                  <a:srgbClr val="0070C0"/>
                </a:solidFill>
              </a:rPr>
              <a:t>Cherenkov</a:t>
            </a:r>
          </a:p>
        </p:txBody>
      </p:sp>
      <p:sp>
        <p:nvSpPr>
          <p:cNvPr id="7" name="Text Placeholder 2">
            <a:extLst>
              <a:ext uri="{FF2B5EF4-FFF2-40B4-BE49-F238E27FC236}">
                <a16:creationId xmlns:a16="http://schemas.microsoft.com/office/drawing/2014/main" id="{14D11F67-9A53-9046-8E81-25DAEDCDFBD0}"/>
              </a:ext>
            </a:extLst>
          </p:cNvPr>
          <p:cNvSpPr>
            <a:spLocks noGrp="1"/>
          </p:cNvSpPr>
          <p:nvPr>
            <p:ph type="body"/>
          </p:nvPr>
        </p:nvSpPr>
        <p:spPr>
          <a:xfrm>
            <a:off x="2170260" y="5080000"/>
            <a:ext cx="5932340" cy="682059"/>
          </a:xfrm>
          <a:solidFill>
            <a:schemeClr val="accent6">
              <a:lumMod val="40000"/>
              <a:lumOff val="60000"/>
            </a:schemeClr>
          </a:solidFill>
        </p:spPr>
        <p:txBody>
          <a:bodyPr/>
          <a:lstStyle/>
          <a:p>
            <a:pPr algn="ctr"/>
            <a:r>
              <a:rPr lang="en-US" sz="3200" dirty="0"/>
              <a:t>Address Charge C4</a:t>
            </a:r>
          </a:p>
        </p:txBody>
      </p:sp>
    </p:spTree>
    <p:extLst>
      <p:ext uri="{BB962C8B-B14F-4D97-AF65-F5344CB8AC3E}">
        <p14:creationId xmlns:p14="http://schemas.microsoft.com/office/powerpoint/2010/main" val="1634855135"/>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E66-1249-2D41-A78C-DED5ECA3BCFC}"/>
              </a:ext>
            </a:extLst>
          </p:cNvPr>
          <p:cNvSpPr>
            <a:spLocks noGrp="1"/>
          </p:cNvSpPr>
          <p:nvPr>
            <p:ph type="title"/>
          </p:nvPr>
        </p:nvSpPr>
        <p:spPr>
          <a:xfrm>
            <a:off x="216441" y="0"/>
            <a:ext cx="9167950" cy="770109"/>
          </a:xfrm>
        </p:spPr>
        <p:txBody>
          <a:bodyPr>
            <a:normAutofit/>
          </a:bodyPr>
          <a:lstStyle/>
          <a:p>
            <a:r>
              <a:rPr lang="en-US" sz="4000" dirty="0"/>
              <a:t>Pre-R&amp;D objectives</a:t>
            </a:r>
          </a:p>
        </p:txBody>
      </p:sp>
      <p:sp>
        <p:nvSpPr>
          <p:cNvPr id="3" name="Content Placeholder 2">
            <a:extLst>
              <a:ext uri="{FF2B5EF4-FFF2-40B4-BE49-F238E27FC236}">
                <a16:creationId xmlns:a16="http://schemas.microsoft.com/office/drawing/2014/main" id="{87456E79-17B5-5542-9275-C64C61AE25EE}"/>
              </a:ext>
            </a:extLst>
          </p:cNvPr>
          <p:cNvSpPr>
            <a:spLocks noGrp="1"/>
          </p:cNvSpPr>
          <p:nvPr>
            <p:ph idx="1"/>
          </p:nvPr>
        </p:nvSpPr>
        <p:spPr>
          <a:xfrm>
            <a:off x="0" y="1258274"/>
            <a:ext cx="10077449" cy="5592215"/>
          </a:xfrm>
        </p:spPr>
        <p:txBody>
          <a:bodyPr>
            <a:normAutofit/>
          </a:bodyPr>
          <a:lstStyle/>
          <a:p>
            <a:r>
              <a:rPr lang="en-US" sz="2000" b="1" dirty="0">
                <a:solidFill>
                  <a:srgbClr val="FF0000"/>
                </a:solidFill>
              </a:rPr>
              <a:t>No "show-stoppers</a:t>
            </a:r>
            <a:r>
              <a:rPr lang="en-US" sz="2000" dirty="0">
                <a:solidFill>
                  <a:srgbClr val="FF0000"/>
                </a:solidFill>
              </a:rPr>
              <a:t>", </a:t>
            </a:r>
            <a:r>
              <a:rPr lang="en-US" sz="2000" dirty="0">
                <a:solidFill>
                  <a:srgbClr val="0070C0"/>
                </a:solidFill>
              </a:rPr>
              <a:t>regardless of pre-R&amp;D activities.</a:t>
            </a:r>
          </a:p>
          <a:p>
            <a:r>
              <a:rPr lang="en-US" sz="2000" dirty="0"/>
              <a:t>Pre-R&amp;D: </a:t>
            </a:r>
            <a:r>
              <a:rPr lang="en-US" sz="2000" b="1" dirty="0"/>
              <a:t>help steer design, better define contingency.</a:t>
            </a:r>
          </a:p>
          <a:p>
            <a:pPr marL="0" indent="0">
              <a:buNone/>
            </a:pPr>
            <a:r>
              <a:rPr lang="en-US" sz="2000" b="1" dirty="0"/>
              <a:t>    Better understanding of the capabilities and response of existing technologies</a:t>
            </a:r>
          </a:p>
          <a:p>
            <a:pPr marL="0" indent="0">
              <a:buNone/>
            </a:pPr>
            <a:r>
              <a:rPr lang="en-US" sz="2000" b="1" dirty="0"/>
              <a:t>    when applied to the SoLID detector can optimize efficiency and reduce cost.</a:t>
            </a:r>
          </a:p>
          <a:p>
            <a:r>
              <a:rPr lang="en-US" sz="2000" dirty="0"/>
              <a:t>Objectives:</a:t>
            </a:r>
          </a:p>
          <a:p>
            <a:pPr lvl="1"/>
            <a:r>
              <a:rPr lang="en-US" sz="2000" b="1" dirty="0"/>
              <a:t>Better understand the realistic response of our proposed electronics under high-rates expected during SoLID production running.</a:t>
            </a:r>
          </a:p>
          <a:p>
            <a:pPr lvl="1"/>
            <a:r>
              <a:rPr lang="en-US" sz="2000" b="1" dirty="0"/>
              <a:t>Determine the most efficient high-rate electron trigger configuration for SoLID</a:t>
            </a:r>
          </a:p>
          <a:p>
            <a:pPr lvl="1"/>
            <a:r>
              <a:rPr lang="en-US" sz="2000" b="1" dirty="0"/>
              <a:t>Better match true response to Monte Carlo.</a:t>
            </a:r>
          </a:p>
          <a:p>
            <a:pPr lvl="1"/>
            <a:endParaRPr lang="en-US" sz="2000" b="1" dirty="0"/>
          </a:p>
          <a:p>
            <a:r>
              <a:rPr lang="en-US" sz="2400" b="1" dirty="0"/>
              <a:t>Identified pre-R&amp;D items:</a:t>
            </a:r>
          </a:p>
          <a:p>
            <a:pPr lvl="1"/>
            <a:r>
              <a:rPr lang="en-US" sz="2000" b="1" dirty="0"/>
              <a:t>DAQ (</a:t>
            </a:r>
            <a:r>
              <a:rPr lang="en-US" sz="2000" b="1" dirty="0" err="1"/>
              <a:t>JLab</a:t>
            </a:r>
            <a:r>
              <a:rPr lang="en-US" sz="2000" b="1" dirty="0"/>
              <a:t>, </a:t>
            </a:r>
            <a:r>
              <a:rPr lang="en-US" sz="2000" b="1" dirty="0" err="1"/>
              <a:t>UVa</a:t>
            </a:r>
            <a:r>
              <a:rPr lang="en-US" sz="2000" b="1" dirty="0"/>
              <a:t>, U-Mass)</a:t>
            </a:r>
          </a:p>
          <a:p>
            <a:pPr lvl="1"/>
            <a:r>
              <a:rPr lang="en-US" sz="2000" b="1" dirty="0"/>
              <a:t>Cherenkov at high rates (ANL, Duke, </a:t>
            </a:r>
            <a:r>
              <a:rPr lang="en-US" sz="2000" b="1" dirty="0" err="1"/>
              <a:t>JLab</a:t>
            </a:r>
            <a:r>
              <a:rPr lang="en-US" sz="2000" b="1" dirty="0"/>
              <a:t>, Temple and NMSU)</a:t>
            </a:r>
          </a:p>
          <a:p>
            <a:pPr lvl="1"/>
            <a:r>
              <a:rPr lang="en-US" sz="2000" b="1" dirty="0">
                <a:solidFill>
                  <a:srgbClr val="00B0F0"/>
                </a:solidFill>
              </a:rPr>
              <a:t>Magnet cold test (</a:t>
            </a:r>
            <a:r>
              <a:rPr lang="en-US" sz="2000" b="1" dirty="0" err="1">
                <a:solidFill>
                  <a:srgbClr val="00B0F0"/>
                </a:solidFill>
              </a:rPr>
              <a:t>JLab</a:t>
            </a:r>
            <a:r>
              <a:rPr lang="en-US" sz="2000" b="1" dirty="0">
                <a:solidFill>
                  <a:srgbClr val="00B0F0"/>
                </a:solidFill>
              </a:rPr>
              <a:t>)</a:t>
            </a:r>
          </a:p>
          <a:p>
            <a:pPr lvl="2"/>
            <a:endParaRPr lang="en-US" sz="799" dirty="0"/>
          </a:p>
        </p:txBody>
      </p:sp>
    </p:spTree>
    <p:extLst>
      <p:ext uri="{BB962C8B-B14F-4D97-AF65-F5344CB8AC3E}">
        <p14:creationId xmlns:p14="http://schemas.microsoft.com/office/powerpoint/2010/main" val="116764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C5DAE-43B7-4B14-AC27-AD4EDEBE1006}"/>
              </a:ext>
            </a:extLst>
          </p:cNvPr>
          <p:cNvSpPr>
            <a:spLocks noGrp="1"/>
          </p:cNvSpPr>
          <p:nvPr>
            <p:ph type="title"/>
          </p:nvPr>
        </p:nvSpPr>
        <p:spPr>
          <a:xfrm>
            <a:off x="469174" y="0"/>
            <a:ext cx="9069120" cy="685800"/>
          </a:xfrm>
        </p:spPr>
        <p:txBody>
          <a:bodyPr/>
          <a:lstStyle/>
          <a:p>
            <a:r>
              <a:rPr lang="en-US" sz="4000" dirty="0" err="1">
                <a:cs typeface="Calibri Light"/>
              </a:rPr>
              <a:t>SoLID</a:t>
            </a:r>
            <a:r>
              <a:rPr lang="en-US" sz="4000" dirty="0">
                <a:cs typeface="Calibri Light"/>
              </a:rPr>
              <a:t> DAQ pre-R&amp;D</a:t>
            </a:r>
            <a:endParaRPr lang="en-US" sz="4000" dirty="0"/>
          </a:p>
        </p:txBody>
      </p:sp>
      <p:sp>
        <p:nvSpPr>
          <p:cNvPr id="3" name="Content Placeholder 2">
            <a:extLst>
              <a:ext uri="{FF2B5EF4-FFF2-40B4-BE49-F238E27FC236}">
                <a16:creationId xmlns:a16="http://schemas.microsoft.com/office/drawing/2014/main" id="{035DE4AB-CF38-4F29-A99E-443D47B4BB3F}"/>
              </a:ext>
            </a:extLst>
          </p:cNvPr>
          <p:cNvSpPr>
            <a:spLocks noGrp="1"/>
          </p:cNvSpPr>
          <p:nvPr>
            <p:ph idx="1"/>
          </p:nvPr>
        </p:nvSpPr>
        <p:spPr>
          <a:xfrm>
            <a:off x="121620" y="1153135"/>
            <a:ext cx="9682779" cy="5689099"/>
          </a:xfrm>
        </p:spPr>
        <p:txBody>
          <a:bodyPr vert="horz" lIns="75581" tIns="37790" rIns="75581" bIns="37790" numCol="1" rtlCol="0" anchor="t">
            <a:normAutofit fontScale="92500" lnSpcReduction="20000"/>
          </a:bodyPr>
          <a:lstStyle/>
          <a:p>
            <a:r>
              <a:rPr lang="en-US" dirty="0">
                <a:cs typeface="Calibri"/>
              </a:rPr>
              <a:t>5 systems are being tested</a:t>
            </a:r>
          </a:p>
          <a:p>
            <a:pPr lvl="1"/>
            <a:r>
              <a:rPr lang="en-US" b="1" dirty="0">
                <a:cs typeface="Calibri"/>
              </a:rPr>
              <a:t>GEM VMM3 testing in high background</a:t>
            </a:r>
          </a:p>
          <a:p>
            <a:pPr lvl="2"/>
            <a:r>
              <a:rPr lang="en-US" dirty="0">
                <a:cs typeface="Calibri"/>
              </a:rPr>
              <a:t>Evaluation board readout almost complete : will test with detector end of December / beginning of January</a:t>
            </a:r>
          </a:p>
          <a:p>
            <a:pPr lvl="2"/>
            <a:r>
              <a:rPr lang="en-US" dirty="0">
                <a:cs typeface="Calibri"/>
              </a:rPr>
              <a:t>128 channels prototype design close to complete</a:t>
            </a:r>
          </a:p>
          <a:p>
            <a:pPr lvl="2"/>
            <a:r>
              <a:rPr lang="en-US" dirty="0">
                <a:cs typeface="Calibri"/>
              </a:rPr>
              <a:t>VMM3 chips ordered</a:t>
            </a:r>
          </a:p>
          <a:p>
            <a:pPr lvl="2"/>
            <a:r>
              <a:rPr lang="en-US" dirty="0">
                <a:cs typeface="Calibri"/>
              </a:rPr>
              <a:t>On track for testing with X-ray source in spring 2021</a:t>
            </a:r>
          </a:p>
          <a:p>
            <a:pPr lvl="1"/>
            <a:r>
              <a:rPr lang="en-US" b="1" dirty="0">
                <a:cs typeface="Calibri"/>
              </a:rPr>
              <a:t>GEM APV25 maximum trigger rate with SBS electronics</a:t>
            </a:r>
          </a:p>
          <a:p>
            <a:pPr lvl="2"/>
            <a:r>
              <a:rPr lang="en-US" dirty="0">
                <a:cs typeface="Calibri"/>
              </a:rPr>
              <a:t>Tested 10 </a:t>
            </a:r>
            <a:r>
              <a:rPr lang="en-US" dirty="0" err="1">
                <a:cs typeface="Calibri"/>
              </a:rPr>
              <a:t>KHz</a:t>
            </a:r>
            <a:r>
              <a:rPr lang="en-US" dirty="0">
                <a:cs typeface="Calibri"/>
              </a:rPr>
              <a:t> 6 samples with 5 APV at 100 % occupancy gives more than 100 </a:t>
            </a:r>
            <a:r>
              <a:rPr lang="en-US" dirty="0" err="1">
                <a:cs typeface="Calibri"/>
              </a:rPr>
              <a:t>KHz</a:t>
            </a:r>
            <a:r>
              <a:rPr lang="en-US" dirty="0">
                <a:cs typeface="Calibri"/>
              </a:rPr>
              <a:t> with one sample and 30% occupancy for SIDIS</a:t>
            </a:r>
          </a:p>
          <a:p>
            <a:pPr lvl="2"/>
            <a:r>
              <a:rPr lang="en-US" dirty="0">
                <a:cs typeface="Calibri"/>
              </a:rPr>
              <a:t>Parts ordered for full scale testing at 100 </a:t>
            </a:r>
            <a:r>
              <a:rPr lang="en-US" dirty="0" err="1">
                <a:cs typeface="Calibri"/>
              </a:rPr>
              <a:t>KHz</a:t>
            </a:r>
            <a:r>
              <a:rPr lang="en-US" dirty="0">
                <a:cs typeface="Calibri"/>
              </a:rPr>
              <a:t> 1 sample</a:t>
            </a:r>
          </a:p>
          <a:p>
            <a:pPr lvl="2"/>
            <a:r>
              <a:rPr lang="en-US" dirty="0">
                <a:cs typeface="Calibri"/>
              </a:rPr>
              <a:t>Fast readout development started</a:t>
            </a:r>
          </a:p>
          <a:p>
            <a:pPr lvl="1"/>
            <a:r>
              <a:rPr lang="en-US" b="1" dirty="0">
                <a:cs typeface="Calibri"/>
              </a:rPr>
              <a:t>Gas Cerenkov readout and trigger with FADC and MAROC</a:t>
            </a:r>
          </a:p>
          <a:p>
            <a:pPr lvl="2"/>
            <a:r>
              <a:rPr lang="en-US" dirty="0">
                <a:cs typeface="Calibri"/>
              </a:rPr>
              <a:t>Data taken with FADC with </a:t>
            </a:r>
            <a:r>
              <a:rPr lang="en-US" dirty="0" err="1">
                <a:cs typeface="Calibri"/>
              </a:rPr>
              <a:t>MaPMT</a:t>
            </a:r>
            <a:r>
              <a:rPr lang="en-US" dirty="0">
                <a:cs typeface="Calibri"/>
              </a:rPr>
              <a:t> and FADC</a:t>
            </a:r>
          </a:p>
          <a:p>
            <a:pPr lvl="2"/>
            <a:r>
              <a:rPr lang="en-US" dirty="0">
                <a:cs typeface="Calibri"/>
              </a:rPr>
              <a:t>MAROC prototype being tested on the bench</a:t>
            </a:r>
          </a:p>
          <a:p>
            <a:pPr lvl="1"/>
            <a:r>
              <a:rPr lang="en-US" b="1" dirty="0">
                <a:cs typeface="Calibri"/>
              </a:rPr>
              <a:t>FADC fast readout and dead time measurement for PVDIS</a:t>
            </a:r>
          </a:p>
          <a:p>
            <a:pPr lvl="2"/>
            <a:r>
              <a:rPr lang="en-US" dirty="0">
                <a:cs typeface="Calibri"/>
              </a:rPr>
              <a:t>Test stand setup at UMass for FADC and VTP : development of trigger</a:t>
            </a:r>
          </a:p>
          <a:p>
            <a:pPr lvl="2"/>
            <a:r>
              <a:rPr lang="en-US" dirty="0">
                <a:cs typeface="Calibri"/>
              </a:rPr>
              <a:t>Fast FADC readout through VXS started : 16x faster readout than using regular VME</a:t>
            </a:r>
          </a:p>
          <a:p>
            <a:pPr lvl="1"/>
            <a:r>
              <a:rPr lang="en-US" b="1" dirty="0">
                <a:cs typeface="Calibri"/>
              </a:rPr>
              <a:t>Time of flight sampling chip</a:t>
            </a:r>
          </a:p>
          <a:p>
            <a:pPr lvl="2"/>
            <a:r>
              <a:rPr lang="en-US" dirty="0">
                <a:cs typeface="Calibri"/>
              </a:rPr>
              <a:t>Board setup and setting up testing with </a:t>
            </a:r>
            <a:r>
              <a:rPr lang="en-US" dirty="0" err="1">
                <a:cs typeface="Calibri"/>
              </a:rPr>
              <a:t>cosmics</a:t>
            </a:r>
            <a:r>
              <a:rPr lang="en-US" dirty="0">
                <a:cs typeface="Calibri"/>
              </a:rPr>
              <a:t> and source</a:t>
            </a:r>
          </a:p>
        </p:txBody>
      </p:sp>
    </p:spTree>
    <p:extLst>
      <p:ext uri="{BB962C8B-B14F-4D97-AF65-F5344CB8AC3E}">
        <p14:creationId xmlns:p14="http://schemas.microsoft.com/office/powerpoint/2010/main" val="281492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B876-90BB-CC4C-ABD0-54CF4FBD1797}"/>
              </a:ext>
            </a:extLst>
          </p:cNvPr>
          <p:cNvSpPr>
            <a:spLocks noGrp="1"/>
          </p:cNvSpPr>
          <p:nvPr>
            <p:ph type="title"/>
          </p:nvPr>
        </p:nvSpPr>
        <p:spPr>
          <a:xfrm>
            <a:off x="247587" y="40216"/>
            <a:ext cx="9167950" cy="661692"/>
          </a:xfrm>
        </p:spPr>
        <p:txBody>
          <a:bodyPr>
            <a:normAutofit/>
          </a:bodyPr>
          <a:lstStyle/>
          <a:p>
            <a:r>
              <a:rPr lang="en-US" sz="4000" dirty="0"/>
              <a:t>Cherenkov Pre-R&amp;D Timeline</a:t>
            </a:r>
          </a:p>
        </p:txBody>
      </p:sp>
      <p:sp>
        <p:nvSpPr>
          <p:cNvPr id="3" name="Content Placeholder 2">
            <a:extLst>
              <a:ext uri="{FF2B5EF4-FFF2-40B4-BE49-F238E27FC236}">
                <a16:creationId xmlns:a16="http://schemas.microsoft.com/office/drawing/2014/main" id="{038D5E0E-B158-FA44-870E-3F23983026CD}"/>
              </a:ext>
            </a:extLst>
          </p:cNvPr>
          <p:cNvSpPr>
            <a:spLocks noGrp="1"/>
          </p:cNvSpPr>
          <p:nvPr>
            <p:ph idx="1"/>
          </p:nvPr>
        </p:nvSpPr>
        <p:spPr>
          <a:xfrm>
            <a:off x="0" y="1049246"/>
            <a:ext cx="4572000" cy="2592710"/>
          </a:xfrm>
        </p:spPr>
        <p:txBody>
          <a:bodyPr>
            <a:noAutofit/>
          </a:bodyPr>
          <a:lstStyle/>
          <a:p>
            <a:r>
              <a:rPr lang="en-US" sz="1800" b="1" dirty="0"/>
              <a:t>Prototyping Cherenkov detector </a:t>
            </a:r>
            <a:r>
              <a:rPr lang="en-US" sz="1800" dirty="0"/>
              <a:t>was designed and construction was completed at Temple in winter of 2019.</a:t>
            </a:r>
          </a:p>
          <a:p>
            <a:r>
              <a:rPr lang="en-US" sz="1800" dirty="0"/>
              <a:t>In early 2020, </a:t>
            </a:r>
            <a:r>
              <a:rPr lang="en-US" sz="1800" b="1" dirty="0"/>
              <a:t>Cosmic testi</a:t>
            </a:r>
            <a:r>
              <a:rPr lang="en-US" sz="1800" dirty="0"/>
              <a:t>ng was performed at the ESB and initial </a:t>
            </a:r>
            <a:r>
              <a:rPr lang="en-US" sz="1800" b="1" dirty="0"/>
              <a:t>data was collected</a:t>
            </a:r>
            <a:r>
              <a:rPr lang="en-US" sz="1800" dirty="0"/>
              <a:t> in Hall-C before MEDCON shutdown.</a:t>
            </a:r>
          </a:p>
          <a:p>
            <a:r>
              <a:rPr lang="en-US" sz="1800" dirty="0"/>
              <a:t>Additional </a:t>
            </a:r>
            <a:r>
              <a:rPr lang="en-US" sz="1800" b="1" dirty="0"/>
              <a:t>high-rate data was collected </a:t>
            </a:r>
            <a:r>
              <a:rPr lang="en-US" sz="1800" dirty="0"/>
              <a:t>in the fall of 2020.</a:t>
            </a:r>
          </a:p>
        </p:txBody>
      </p:sp>
      <p:pic>
        <p:nvPicPr>
          <p:cNvPr id="5" name="Picture 4">
            <a:extLst>
              <a:ext uri="{FF2B5EF4-FFF2-40B4-BE49-F238E27FC236}">
                <a16:creationId xmlns:a16="http://schemas.microsoft.com/office/drawing/2014/main" id="{E811C6B9-F3E4-E24F-807D-3C8E399EB8E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936" y="4377450"/>
            <a:ext cx="2594423" cy="1887087"/>
          </a:xfrm>
          <a:prstGeom prst="rect">
            <a:avLst/>
          </a:prstGeom>
        </p:spPr>
      </p:pic>
      <p:pic>
        <p:nvPicPr>
          <p:cNvPr id="6" name="Picture 5">
            <a:extLst>
              <a:ext uri="{FF2B5EF4-FFF2-40B4-BE49-F238E27FC236}">
                <a16:creationId xmlns:a16="http://schemas.microsoft.com/office/drawing/2014/main" id="{DE7E3071-2F76-8A4C-976C-832D29F43ED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82487" y="4230641"/>
            <a:ext cx="2089539" cy="1870287"/>
          </a:xfrm>
          <a:prstGeom prst="rect">
            <a:avLst/>
          </a:prstGeom>
        </p:spPr>
      </p:pic>
      <p:pic>
        <p:nvPicPr>
          <p:cNvPr id="7" name="Picture 6">
            <a:extLst>
              <a:ext uri="{FF2B5EF4-FFF2-40B4-BE49-F238E27FC236}">
                <a16:creationId xmlns:a16="http://schemas.microsoft.com/office/drawing/2014/main" id="{8B7DAB93-DD85-504B-96A2-BAEF546B00A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92365" y="4230641"/>
            <a:ext cx="2374710" cy="1781032"/>
          </a:xfrm>
          <a:prstGeom prst="rect">
            <a:avLst/>
          </a:prstGeom>
        </p:spPr>
      </p:pic>
      <p:pic>
        <p:nvPicPr>
          <p:cNvPr id="12" name="Picture 11">
            <a:extLst>
              <a:ext uri="{FF2B5EF4-FFF2-40B4-BE49-F238E27FC236}">
                <a16:creationId xmlns:a16="http://schemas.microsoft.com/office/drawing/2014/main" id="{B400AB6B-4F0B-654B-B452-B2A4D12664B1}"/>
              </a:ext>
            </a:extLst>
          </p:cNvPr>
          <p:cNvPicPr>
            <a:picLocks noChangeAspect="1"/>
          </p:cNvPicPr>
          <p:nvPr/>
        </p:nvPicPr>
        <p:blipFill>
          <a:blip r:embed="rId6"/>
          <a:stretch>
            <a:fillRect/>
          </a:stretch>
        </p:blipFill>
        <p:spPr>
          <a:xfrm>
            <a:off x="7842183" y="4114619"/>
            <a:ext cx="1981290" cy="2013075"/>
          </a:xfrm>
          <a:prstGeom prst="rect">
            <a:avLst/>
          </a:prstGeom>
        </p:spPr>
      </p:pic>
      <p:sp>
        <p:nvSpPr>
          <p:cNvPr id="13" name="Right Arrow 12">
            <a:extLst>
              <a:ext uri="{FF2B5EF4-FFF2-40B4-BE49-F238E27FC236}">
                <a16:creationId xmlns:a16="http://schemas.microsoft.com/office/drawing/2014/main" id="{F5625F4A-63F2-E64A-967F-790AD3119B44}"/>
              </a:ext>
            </a:extLst>
          </p:cNvPr>
          <p:cNvSpPr/>
          <p:nvPr/>
        </p:nvSpPr>
        <p:spPr>
          <a:xfrm>
            <a:off x="2359842" y="5165784"/>
            <a:ext cx="222645" cy="36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4" name="Right Arrow 13">
            <a:extLst>
              <a:ext uri="{FF2B5EF4-FFF2-40B4-BE49-F238E27FC236}">
                <a16:creationId xmlns:a16="http://schemas.microsoft.com/office/drawing/2014/main" id="{B0D5E1A7-A414-A54B-B5CC-48FD87E77071}"/>
              </a:ext>
            </a:extLst>
          </p:cNvPr>
          <p:cNvSpPr/>
          <p:nvPr/>
        </p:nvSpPr>
        <p:spPr>
          <a:xfrm>
            <a:off x="4783349" y="5121157"/>
            <a:ext cx="222645" cy="36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5" name="Right Arrow 14">
            <a:extLst>
              <a:ext uri="{FF2B5EF4-FFF2-40B4-BE49-F238E27FC236}">
                <a16:creationId xmlns:a16="http://schemas.microsoft.com/office/drawing/2014/main" id="{5A0E9173-4730-2443-B09F-DCD2F993C931}"/>
              </a:ext>
            </a:extLst>
          </p:cNvPr>
          <p:cNvSpPr/>
          <p:nvPr/>
        </p:nvSpPr>
        <p:spPr>
          <a:xfrm>
            <a:off x="7553445" y="5001402"/>
            <a:ext cx="222645" cy="36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6" name="TextBox 15">
            <a:extLst>
              <a:ext uri="{FF2B5EF4-FFF2-40B4-BE49-F238E27FC236}">
                <a16:creationId xmlns:a16="http://schemas.microsoft.com/office/drawing/2014/main" id="{05945F89-95F7-8343-BE51-02FB129968FA}"/>
              </a:ext>
            </a:extLst>
          </p:cNvPr>
          <p:cNvSpPr txBox="1"/>
          <p:nvPr/>
        </p:nvSpPr>
        <p:spPr>
          <a:xfrm>
            <a:off x="946921" y="4114619"/>
            <a:ext cx="723275" cy="299954"/>
          </a:xfrm>
          <a:prstGeom prst="rect">
            <a:avLst/>
          </a:prstGeom>
          <a:noFill/>
        </p:spPr>
        <p:txBody>
          <a:bodyPr wrap="none" rtlCol="0">
            <a:spAutoFit/>
          </a:bodyPr>
          <a:lstStyle/>
          <a:p>
            <a:r>
              <a:rPr lang="en-US" sz="1349" dirty="0"/>
              <a:t>Design</a:t>
            </a:r>
          </a:p>
        </p:txBody>
      </p:sp>
      <p:sp>
        <p:nvSpPr>
          <p:cNvPr id="17" name="TextBox 16">
            <a:extLst>
              <a:ext uri="{FF2B5EF4-FFF2-40B4-BE49-F238E27FC236}">
                <a16:creationId xmlns:a16="http://schemas.microsoft.com/office/drawing/2014/main" id="{031D7C30-66D4-814A-AAAB-157E332C1D5A}"/>
              </a:ext>
            </a:extLst>
          </p:cNvPr>
          <p:cNvSpPr txBox="1"/>
          <p:nvPr/>
        </p:nvSpPr>
        <p:spPr>
          <a:xfrm>
            <a:off x="2675074" y="3976201"/>
            <a:ext cx="2156488" cy="299954"/>
          </a:xfrm>
          <a:prstGeom prst="rect">
            <a:avLst/>
          </a:prstGeom>
          <a:noFill/>
        </p:spPr>
        <p:txBody>
          <a:bodyPr wrap="none" rtlCol="0">
            <a:spAutoFit/>
          </a:bodyPr>
          <a:lstStyle/>
          <a:p>
            <a:r>
              <a:rPr lang="en-US" sz="1349" dirty="0"/>
              <a:t>Construction @ Temple U</a:t>
            </a:r>
          </a:p>
        </p:txBody>
      </p:sp>
      <p:sp>
        <p:nvSpPr>
          <p:cNvPr id="18" name="TextBox 17">
            <a:extLst>
              <a:ext uri="{FF2B5EF4-FFF2-40B4-BE49-F238E27FC236}">
                <a16:creationId xmlns:a16="http://schemas.microsoft.com/office/drawing/2014/main" id="{2444BD8A-BC6A-1545-9413-88A563B8287E}"/>
              </a:ext>
            </a:extLst>
          </p:cNvPr>
          <p:cNvSpPr txBox="1"/>
          <p:nvPr/>
        </p:nvSpPr>
        <p:spPr>
          <a:xfrm>
            <a:off x="5225582" y="3953805"/>
            <a:ext cx="1973745" cy="299954"/>
          </a:xfrm>
          <a:prstGeom prst="rect">
            <a:avLst/>
          </a:prstGeom>
          <a:noFill/>
        </p:spPr>
        <p:txBody>
          <a:bodyPr wrap="none" rtlCol="0">
            <a:spAutoFit/>
          </a:bodyPr>
          <a:lstStyle/>
          <a:p>
            <a:r>
              <a:rPr lang="en-US" sz="1349" dirty="0"/>
              <a:t>Cosmic Testing @ ESB</a:t>
            </a:r>
          </a:p>
        </p:txBody>
      </p:sp>
      <p:sp>
        <p:nvSpPr>
          <p:cNvPr id="19" name="TextBox 18">
            <a:extLst>
              <a:ext uri="{FF2B5EF4-FFF2-40B4-BE49-F238E27FC236}">
                <a16:creationId xmlns:a16="http://schemas.microsoft.com/office/drawing/2014/main" id="{D7FDC5C9-2661-DB47-8D40-F4C2AEF8246B}"/>
              </a:ext>
            </a:extLst>
          </p:cNvPr>
          <p:cNvSpPr txBox="1"/>
          <p:nvPr/>
        </p:nvSpPr>
        <p:spPr>
          <a:xfrm>
            <a:off x="7664768" y="3837783"/>
            <a:ext cx="2226892" cy="299954"/>
          </a:xfrm>
          <a:prstGeom prst="rect">
            <a:avLst/>
          </a:prstGeom>
          <a:noFill/>
        </p:spPr>
        <p:txBody>
          <a:bodyPr wrap="none" rtlCol="0">
            <a:spAutoFit/>
          </a:bodyPr>
          <a:lstStyle/>
          <a:p>
            <a:r>
              <a:rPr lang="en-US" sz="1349" dirty="0"/>
              <a:t>Parasitic running @ Hall-C</a:t>
            </a:r>
          </a:p>
        </p:txBody>
      </p:sp>
      <p:pic>
        <p:nvPicPr>
          <p:cNvPr id="20" name="Picture 19">
            <a:extLst>
              <a:ext uri="{FF2B5EF4-FFF2-40B4-BE49-F238E27FC236}">
                <a16:creationId xmlns:a16="http://schemas.microsoft.com/office/drawing/2014/main" id="{B4F3DAC3-FF8A-7246-AF08-AF2ED72BE2BA}"/>
              </a:ext>
            </a:extLst>
          </p:cNvPr>
          <p:cNvPicPr>
            <a:picLocks noChangeAspect="1"/>
          </p:cNvPicPr>
          <p:nvPr/>
        </p:nvPicPr>
        <p:blipFill>
          <a:blip r:embed="rId7"/>
          <a:stretch>
            <a:fillRect/>
          </a:stretch>
        </p:blipFill>
        <p:spPr>
          <a:xfrm>
            <a:off x="4672026" y="2218403"/>
            <a:ext cx="5427984" cy="1191032"/>
          </a:xfrm>
          <a:prstGeom prst="rect">
            <a:avLst/>
          </a:prstGeom>
        </p:spPr>
      </p:pic>
      <p:sp>
        <p:nvSpPr>
          <p:cNvPr id="21" name="TextBox 20">
            <a:extLst>
              <a:ext uri="{FF2B5EF4-FFF2-40B4-BE49-F238E27FC236}">
                <a16:creationId xmlns:a16="http://schemas.microsoft.com/office/drawing/2014/main" id="{47EBC60E-AB66-5245-B00B-74E4A9D83B71}"/>
              </a:ext>
            </a:extLst>
          </p:cNvPr>
          <p:cNvSpPr txBox="1"/>
          <p:nvPr/>
        </p:nvSpPr>
        <p:spPr>
          <a:xfrm>
            <a:off x="6863107" y="1971177"/>
            <a:ext cx="569387" cy="299954"/>
          </a:xfrm>
          <a:prstGeom prst="rect">
            <a:avLst/>
          </a:prstGeom>
          <a:noFill/>
        </p:spPr>
        <p:txBody>
          <a:bodyPr wrap="none" rtlCol="0">
            <a:spAutoFit/>
          </a:bodyPr>
          <a:lstStyle/>
          <a:p>
            <a:r>
              <a:rPr lang="en-US" sz="1349" dirty="0"/>
              <a:t>2020</a:t>
            </a:r>
          </a:p>
        </p:txBody>
      </p:sp>
    </p:spTree>
    <p:extLst>
      <p:ext uri="{BB962C8B-B14F-4D97-AF65-F5344CB8AC3E}">
        <p14:creationId xmlns:p14="http://schemas.microsoft.com/office/powerpoint/2010/main" val="278256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5CEF-62CD-3645-BD49-A806382BD855}"/>
              </a:ext>
            </a:extLst>
          </p:cNvPr>
          <p:cNvSpPr>
            <a:spLocks noGrp="1"/>
          </p:cNvSpPr>
          <p:nvPr>
            <p:ph type="title"/>
          </p:nvPr>
        </p:nvSpPr>
        <p:spPr>
          <a:xfrm>
            <a:off x="216441" y="-49530"/>
            <a:ext cx="9167950" cy="770109"/>
          </a:xfrm>
        </p:spPr>
        <p:txBody>
          <a:bodyPr>
            <a:normAutofit fontScale="90000"/>
          </a:bodyPr>
          <a:lstStyle/>
          <a:p>
            <a:r>
              <a:rPr lang="en-US" dirty="0"/>
              <a:t>Progress on Cherenkov pre-R&amp;D goals</a:t>
            </a:r>
          </a:p>
        </p:txBody>
      </p:sp>
      <p:sp>
        <p:nvSpPr>
          <p:cNvPr id="3" name="Content Placeholder 2">
            <a:extLst>
              <a:ext uri="{FF2B5EF4-FFF2-40B4-BE49-F238E27FC236}">
                <a16:creationId xmlns:a16="http://schemas.microsoft.com/office/drawing/2014/main" id="{A714470F-BCC5-684C-BA2F-0BE39C253F54}"/>
              </a:ext>
            </a:extLst>
          </p:cNvPr>
          <p:cNvSpPr>
            <a:spLocks noGrp="1"/>
          </p:cNvSpPr>
          <p:nvPr>
            <p:ph idx="1"/>
          </p:nvPr>
        </p:nvSpPr>
        <p:spPr>
          <a:xfrm>
            <a:off x="0" y="1898855"/>
            <a:ext cx="7924712" cy="4191685"/>
          </a:xfrm>
        </p:spPr>
        <p:txBody>
          <a:bodyPr>
            <a:normAutofit fontScale="92500"/>
          </a:bodyPr>
          <a:lstStyle/>
          <a:p>
            <a:r>
              <a:rPr lang="en-US" sz="2000" dirty="0"/>
              <a:t>Primary:</a:t>
            </a:r>
          </a:p>
          <a:p>
            <a:pPr lvl="1"/>
            <a:r>
              <a:rPr lang="en-US" sz="1499" dirty="0">
                <a:solidFill>
                  <a:srgbClr val="0070C0"/>
                </a:solidFill>
              </a:rPr>
              <a:t>Understand the exact </a:t>
            </a:r>
            <a:r>
              <a:rPr lang="en-US" sz="1499" b="1" dirty="0">
                <a:solidFill>
                  <a:srgbClr val="0070C0"/>
                </a:solidFill>
              </a:rPr>
              <a:t>response of Hamamatsu H12700 </a:t>
            </a:r>
            <a:r>
              <a:rPr lang="en-US" sz="1499" b="1" dirty="0" err="1">
                <a:solidFill>
                  <a:srgbClr val="0070C0"/>
                </a:solidFill>
              </a:rPr>
              <a:t>MaPMTs</a:t>
            </a:r>
            <a:r>
              <a:rPr lang="en-US" sz="1499" dirty="0">
                <a:solidFill>
                  <a:srgbClr val="0070C0"/>
                </a:solidFill>
              </a:rPr>
              <a:t>, aligned in a square array, under high- rate conditions to:</a:t>
            </a:r>
          </a:p>
          <a:p>
            <a:pPr lvl="1"/>
            <a:r>
              <a:rPr lang="en-US" sz="1499" dirty="0">
                <a:solidFill>
                  <a:srgbClr val="0070C0"/>
                </a:solidFill>
              </a:rPr>
              <a:t>Best understand the </a:t>
            </a:r>
            <a:r>
              <a:rPr lang="en-US" sz="1499" b="1" dirty="0">
                <a:solidFill>
                  <a:srgbClr val="0070C0"/>
                </a:solidFill>
              </a:rPr>
              <a:t>realistic response of our proposed electronics</a:t>
            </a:r>
          </a:p>
          <a:p>
            <a:pPr lvl="1"/>
            <a:r>
              <a:rPr lang="en-US" sz="1499" dirty="0">
                <a:solidFill>
                  <a:srgbClr val="0070C0"/>
                </a:solidFill>
              </a:rPr>
              <a:t>Determine the </a:t>
            </a:r>
            <a:r>
              <a:rPr lang="en-US" sz="1499" b="1" dirty="0">
                <a:solidFill>
                  <a:srgbClr val="0070C0"/>
                </a:solidFill>
              </a:rPr>
              <a:t>most efficient high-rate electron trigger configuration</a:t>
            </a:r>
            <a:r>
              <a:rPr lang="en-US" sz="1499" dirty="0">
                <a:solidFill>
                  <a:srgbClr val="0070C0"/>
                </a:solidFill>
              </a:rPr>
              <a:t> for in SoLID</a:t>
            </a:r>
          </a:p>
          <a:p>
            <a:pPr lvl="1"/>
            <a:r>
              <a:rPr lang="en-US" sz="1499" dirty="0">
                <a:solidFill>
                  <a:srgbClr val="0070C0"/>
                </a:solidFill>
              </a:rPr>
              <a:t>Better </a:t>
            </a:r>
            <a:r>
              <a:rPr lang="en-US" sz="1499" b="1" dirty="0">
                <a:solidFill>
                  <a:srgbClr val="0070C0"/>
                </a:solidFill>
              </a:rPr>
              <a:t>match true response to Monte Carlo</a:t>
            </a:r>
            <a:r>
              <a:rPr lang="en-US" sz="1499" dirty="0">
                <a:solidFill>
                  <a:srgbClr val="0070C0"/>
                </a:solidFill>
              </a:rPr>
              <a:t>.</a:t>
            </a:r>
          </a:p>
          <a:p>
            <a:r>
              <a:rPr lang="en-US" sz="2000" dirty="0"/>
              <a:t>Secondary:</a:t>
            </a:r>
          </a:p>
          <a:p>
            <a:pPr lvl="1"/>
            <a:r>
              <a:rPr lang="en-US" sz="1499" dirty="0"/>
              <a:t>Test alternate technologies:</a:t>
            </a:r>
          </a:p>
          <a:p>
            <a:pPr lvl="2"/>
            <a:r>
              <a:rPr lang="en-US" sz="1499" dirty="0">
                <a:solidFill>
                  <a:srgbClr val="0070C0"/>
                </a:solidFill>
              </a:rPr>
              <a:t>WLS coated </a:t>
            </a:r>
            <a:r>
              <a:rPr lang="en-US" sz="1499" b="1" dirty="0">
                <a:solidFill>
                  <a:srgbClr val="0070C0"/>
                </a:solidFill>
              </a:rPr>
              <a:t>LAPPD</a:t>
            </a:r>
          </a:p>
          <a:p>
            <a:pPr lvl="2"/>
            <a:r>
              <a:rPr lang="en-US" sz="1499" b="1" dirty="0">
                <a:solidFill>
                  <a:srgbClr val="7030A0"/>
                </a:solidFill>
              </a:rPr>
              <a:t>MAROC</a:t>
            </a:r>
            <a:r>
              <a:rPr lang="en-US" sz="1499" dirty="0">
                <a:solidFill>
                  <a:srgbClr val="7030A0"/>
                </a:solidFill>
              </a:rPr>
              <a:t> summing electronics (</a:t>
            </a:r>
            <a:r>
              <a:rPr lang="en-US" sz="1499" dirty="0" err="1">
                <a:solidFill>
                  <a:srgbClr val="7030A0"/>
                </a:solidFill>
              </a:rPr>
              <a:t>pixel+quad+sum</a:t>
            </a:r>
            <a:r>
              <a:rPr lang="en-US" sz="1499" dirty="0">
                <a:solidFill>
                  <a:srgbClr val="7030A0"/>
                </a:solidFill>
              </a:rPr>
              <a:t> readout)</a:t>
            </a:r>
            <a:r>
              <a:rPr lang="en-US" sz="1499" dirty="0"/>
              <a:t> </a:t>
            </a:r>
          </a:p>
          <a:p>
            <a:pPr lvl="1"/>
            <a:r>
              <a:rPr lang="en-US" sz="1499" dirty="0"/>
              <a:t>Test components of Cherenkov detectors</a:t>
            </a:r>
          </a:p>
          <a:p>
            <a:pPr lvl="2"/>
            <a:r>
              <a:rPr lang="en-US" sz="1499" dirty="0">
                <a:solidFill>
                  <a:srgbClr val="0070C0"/>
                </a:solidFill>
              </a:rPr>
              <a:t>Simple </a:t>
            </a:r>
            <a:r>
              <a:rPr lang="en-US" sz="1499" b="1" dirty="0">
                <a:solidFill>
                  <a:srgbClr val="0070C0"/>
                </a:solidFill>
              </a:rPr>
              <a:t>summing board </a:t>
            </a:r>
            <a:r>
              <a:rPr lang="en-US" sz="1499" dirty="0">
                <a:solidFill>
                  <a:srgbClr val="0070C0"/>
                </a:solidFill>
              </a:rPr>
              <a:t>design</a:t>
            </a:r>
          </a:p>
          <a:p>
            <a:pPr lvl="2"/>
            <a:r>
              <a:rPr lang="en-US" sz="1499" b="1" dirty="0">
                <a:solidFill>
                  <a:srgbClr val="0070C0"/>
                </a:solidFill>
              </a:rPr>
              <a:t>Mirror fabrication </a:t>
            </a:r>
            <a:r>
              <a:rPr lang="en-US" sz="1499" dirty="0">
                <a:solidFill>
                  <a:srgbClr val="0070C0"/>
                </a:solidFill>
              </a:rPr>
              <a:t>(reflective </a:t>
            </a:r>
            <a:r>
              <a:rPr lang="en-US" sz="1499" dirty="0" err="1">
                <a:solidFill>
                  <a:srgbClr val="0070C0"/>
                </a:solidFill>
              </a:rPr>
              <a:t>lexan</a:t>
            </a:r>
            <a:r>
              <a:rPr lang="en-US" sz="1499" dirty="0">
                <a:solidFill>
                  <a:srgbClr val="0070C0"/>
                </a:solidFill>
              </a:rPr>
              <a:t> film + carbon fiber blanks)</a:t>
            </a:r>
          </a:p>
          <a:p>
            <a:pPr lvl="2"/>
            <a:r>
              <a:rPr lang="en-US" sz="1499" b="1" dirty="0">
                <a:solidFill>
                  <a:srgbClr val="0070C0"/>
                </a:solidFill>
              </a:rPr>
              <a:t>C4F8 gas response </a:t>
            </a:r>
            <a:r>
              <a:rPr lang="en-US" sz="1499" dirty="0">
                <a:solidFill>
                  <a:srgbClr val="0070C0"/>
                </a:solidFill>
              </a:rPr>
              <a:t>and interaction with electronics under realistic conditions.</a:t>
            </a:r>
          </a:p>
          <a:p>
            <a:pPr lvl="2"/>
            <a:r>
              <a:rPr lang="en-US" sz="1499" b="1" dirty="0">
                <a:solidFill>
                  <a:srgbClr val="0070C0"/>
                </a:solidFill>
              </a:rPr>
              <a:t>WLS coated MaPMT response </a:t>
            </a:r>
            <a:r>
              <a:rPr lang="en-US" sz="1499" dirty="0">
                <a:solidFill>
                  <a:srgbClr val="0070C0"/>
                </a:solidFill>
              </a:rPr>
              <a:t>with pixel/quadrant/sum logic.</a:t>
            </a:r>
          </a:p>
        </p:txBody>
      </p:sp>
      <p:sp>
        <p:nvSpPr>
          <p:cNvPr id="5" name="Rectangle 4">
            <a:extLst>
              <a:ext uri="{FF2B5EF4-FFF2-40B4-BE49-F238E27FC236}">
                <a16:creationId xmlns:a16="http://schemas.microsoft.com/office/drawing/2014/main" id="{4151909F-9100-F144-8830-8DA870358754}"/>
              </a:ext>
            </a:extLst>
          </p:cNvPr>
          <p:cNvSpPr/>
          <p:nvPr/>
        </p:nvSpPr>
        <p:spPr>
          <a:xfrm>
            <a:off x="7950464" y="3894906"/>
            <a:ext cx="1987651" cy="922817"/>
          </a:xfrm>
          <a:prstGeom prst="rect">
            <a:avLst/>
          </a:prstGeom>
          <a:ln>
            <a:solidFill>
              <a:srgbClr val="0070C0"/>
            </a:solidFill>
          </a:ln>
        </p:spPr>
        <p:txBody>
          <a:bodyPr wrap="square">
            <a:spAutoFit/>
          </a:bodyPr>
          <a:lstStyle/>
          <a:p>
            <a:r>
              <a:rPr lang="en-US" sz="1349" dirty="0">
                <a:solidFill>
                  <a:srgbClr val="0070C0"/>
                </a:solidFill>
              </a:rPr>
              <a:t>These goals are either completed, or we collected the data and analysis is underway!</a:t>
            </a:r>
          </a:p>
        </p:txBody>
      </p:sp>
      <p:sp>
        <p:nvSpPr>
          <p:cNvPr id="6" name="Rectangle 5">
            <a:extLst>
              <a:ext uri="{FF2B5EF4-FFF2-40B4-BE49-F238E27FC236}">
                <a16:creationId xmlns:a16="http://schemas.microsoft.com/office/drawing/2014/main" id="{A06B819A-4CC5-AA47-A936-D0617DF442F1}"/>
              </a:ext>
            </a:extLst>
          </p:cNvPr>
          <p:cNvSpPr/>
          <p:nvPr/>
        </p:nvSpPr>
        <p:spPr>
          <a:xfrm>
            <a:off x="5809242" y="3313407"/>
            <a:ext cx="1987651" cy="715196"/>
          </a:xfrm>
          <a:prstGeom prst="rect">
            <a:avLst/>
          </a:prstGeom>
          <a:ln>
            <a:solidFill>
              <a:srgbClr val="7030A0"/>
            </a:solidFill>
          </a:ln>
        </p:spPr>
        <p:txBody>
          <a:bodyPr wrap="square">
            <a:spAutoFit/>
          </a:bodyPr>
          <a:lstStyle/>
          <a:p>
            <a:r>
              <a:rPr lang="en-US" sz="1349" dirty="0">
                <a:solidFill>
                  <a:srgbClr val="7030A0"/>
                </a:solidFill>
              </a:rPr>
              <a:t>Remaining goals are being evaluated on the bench.</a:t>
            </a:r>
          </a:p>
        </p:txBody>
      </p:sp>
      <p:cxnSp>
        <p:nvCxnSpPr>
          <p:cNvPr id="8" name="Straight Arrow Connector 7">
            <a:extLst>
              <a:ext uri="{FF2B5EF4-FFF2-40B4-BE49-F238E27FC236}">
                <a16:creationId xmlns:a16="http://schemas.microsoft.com/office/drawing/2014/main" id="{C6ADDB0D-11AA-E74E-818E-59D1081B4263}"/>
              </a:ext>
            </a:extLst>
          </p:cNvPr>
          <p:cNvCxnSpPr>
            <a:cxnSpLocks/>
          </p:cNvCxnSpPr>
          <p:nvPr/>
        </p:nvCxnSpPr>
        <p:spPr>
          <a:xfrm flipH="1">
            <a:off x="7603602" y="4794621"/>
            <a:ext cx="1169341" cy="53251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277AE7-52C8-2F4C-8DBB-8B47DE5EBD12}"/>
              </a:ext>
            </a:extLst>
          </p:cNvPr>
          <p:cNvCxnSpPr>
            <a:cxnSpLocks/>
            <a:stCxn id="5" idx="0"/>
          </p:cNvCxnSpPr>
          <p:nvPr/>
        </p:nvCxnSpPr>
        <p:spPr>
          <a:xfrm flipH="1" flipV="1">
            <a:off x="7603603" y="2680748"/>
            <a:ext cx="1340687" cy="121415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8E79CC3-EFA7-F34C-8316-978B16A40AEC}"/>
              </a:ext>
            </a:extLst>
          </p:cNvPr>
          <p:cNvCxnSpPr>
            <a:cxnSpLocks/>
          </p:cNvCxnSpPr>
          <p:nvPr/>
        </p:nvCxnSpPr>
        <p:spPr>
          <a:xfrm flipH="1">
            <a:off x="6106791" y="4005496"/>
            <a:ext cx="800707" cy="52171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2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0" y="49293"/>
            <a:ext cx="9599760" cy="609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n-US" sz="3600" strike="noStrike" spc="-1" dirty="0">
              <a:latin typeface="+mj-lt"/>
            </a:endParaRPr>
          </a:p>
        </p:txBody>
      </p:sp>
      <p:sp>
        <p:nvSpPr>
          <p:cNvPr id="3" name="Text Placeholder 2">
            <a:extLst>
              <a:ext uri="{FF2B5EF4-FFF2-40B4-BE49-F238E27FC236}">
                <a16:creationId xmlns:a16="http://schemas.microsoft.com/office/drawing/2014/main" id="{CC6A415E-718E-B346-A806-7F6EBCF7E699}"/>
              </a:ext>
            </a:extLst>
          </p:cNvPr>
          <p:cNvSpPr>
            <a:spLocks noGrp="1"/>
          </p:cNvSpPr>
          <p:nvPr>
            <p:ph type="body"/>
          </p:nvPr>
        </p:nvSpPr>
        <p:spPr>
          <a:xfrm>
            <a:off x="825500" y="2017041"/>
            <a:ext cx="8674100" cy="1219199"/>
          </a:xfrm>
          <a:solidFill>
            <a:schemeClr val="tx2">
              <a:lumMod val="20000"/>
              <a:lumOff val="80000"/>
            </a:schemeClr>
          </a:solidFill>
        </p:spPr>
        <p:txBody>
          <a:bodyPr/>
          <a:lstStyle/>
          <a:p>
            <a:pPr algn="ctr"/>
            <a:r>
              <a:rPr lang="en-US" sz="3600" dirty="0"/>
              <a:t>4. Previous Director’s Reviews</a:t>
            </a:r>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EA4BB65B-21B4-AD4B-B34E-10792108D00E}"/>
              </a:ext>
            </a:extLst>
          </p:cNvPr>
          <p:cNvSpPr>
            <a:spLocks noGrp="1"/>
          </p:cNvSpPr>
          <p:nvPr>
            <p:ph type="body"/>
          </p:nvPr>
        </p:nvSpPr>
        <p:spPr>
          <a:xfrm>
            <a:off x="825500" y="3446921"/>
            <a:ext cx="8674100" cy="1219199"/>
          </a:xfrm>
          <a:solidFill>
            <a:schemeClr val="bg1"/>
          </a:solidFill>
        </p:spPr>
        <p:txBody>
          <a:bodyPr/>
          <a:lstStyle/>
          <a:p>
            <a:pPr algn="ctr"/>
            <a:r>
              <a:rPr lang="en-US" sz="3200" dirty="0">
                <a:solidFill>
                  <a:srgbClr val="0070C0"/>
                </a:solidFill>
              </a:rPr>
              <a:t>Recommendations</a:t>
            </a:r>
          </a:p>
          <a:p>
            <a:pPr algn="ctr"/>
            <a:r>
              <a:rPr lang="en-US" sz="3200" dirty="0">
                <a:solidFill>
                  <a:srgbClr val="0070C0"/>
                </a:solidFill>
              </a:rPr>
              <a:t>Responses</a:t>
            </a:r>
          </a:p>
        </p:txBody>
      </p:sp>
    </p:spTree>
    <p:extLst>
      <p:ext uri="{BB962C8B-B14F-4D97-AF65-F5344CB8AC3E}">
        <p14:creationId xmlns:p14="http://schemas.microsoft.com/office/powerpoint/2010/main" val="3231004024"/>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8B6C-2652-4743-8733-3A92D1C6F74E}"/>
              </a:ext>
            </a:extLst>
          </p:cNvPr>
          <p:cNvSpPr>
            <a:spLocks noGrp="1"/>
          </p:cNvSpPr>
          <p:nvPr>
            <p:ph type="title"/>
          </p:nvPr>
        </p:nvSpPr>
        <p:spPr>
          <a:xfrm>
            <a:off x="216441" y="0"/>
            <a:ext cx="9167950" cy="647608"/>
          </a:xfrm>
        </p:spPr>
        <p:txBody>
          <a:bodyPr>
            <a:normAutofit fontScale="90000"/>
          </a:bodyPr>
          <a:lstStyle/>
          <a:p>
            <a:r>
              <a:rPr lang="en-US" dirty="0"/>
              <a:t>Previous </a:t>
            </a:r>
            <a:r>
              <a:rPr lang="en-US" dirty="0" err="1"/>
              <a:t>JLab</a:t>
            </a:r>
            <a:r>
              <a:rPr lang="en-US" dirty="0"/>
              <a:t> Director’s Reviews</a:t>
            </a:r>
          </a:p>
        </p:txBody>
      </p:sp>
      <p:sp>
        <p:nvSpPr>
          <p:cNvPr id="3" name="Content Placeholder 2">
            <a:extLst>
              <a:ext uri="{FF2B5EF4-FFF2-40B4-BE49-F238E27FC236}">
                <a16:creationId xmlns:a16="http://schemas.microsoft.com/office/drawing/2014/main" id="{0180D999-C479-D345-838E-010123EB45C0}"/>
              </a:ext>
            </a:extLst>
          </p:cNvPr>
          <p:cNvSpPr>
            <a:spLocks noGrp="1"/>
          </p:cNvSpPr>
          <p:nvPr>
            <p:ph idx="1"/>
          </p:nvPr>
        </p:nvSpPr>
        <p:spPr/>
        <p:txBody>
          <a:bodyPr>
            <a:normAutofit lnSpcReduction="10000"/>
          </a:bodyPr>
          <a:lstStyle/>
          <a:p>
            <a:r>
              <a:rPr lang="en-US" dirty="0" err="1"/>
              <a:t>JLab</a:t>
            </a:r>
            <a:r>
              <a:rPr lang="en-US" dirty="0"/>
              <a:t> Director’s Reviews were held in 2/2015 and 9/2019</a:t>
            </a:r>
          </a:p>
          <a:p>
            <a:r>
              <a:rPr lang="en-US" dirty="0"/>
              <a:t>Benefited greatly from the very helpful recommendations</a:t>
            </a:r>
          </a:p>
          <a:p>
            <a:endParaRPr lang="en-US" dirty="0"/>
          </a:p>
          <a:p>
            <a:r>
              <a:rPr lang="en-US" dirty="0"/>
              <a:t>Science Related Recommendations</a:t>
            </a:r>
          </a:p>
          <a:p>
            <a:pPr marL="0" indent="0">
              <a:buNone/>
            </a:pPr>
            <a:r>
              <a:rPr lang="en-US" dirty="0">
                <a:solidFill>
                  <a:srgbClr val="0070C0"/>
                </a:solidFill>
              </a:rPr>
              <a:t>   1. Demonstrate performance and technical capability, develop end-to-end simulations, address technical risks</a:t>
            </a:r>
          </a:p>
          <a:p>
            <a:pPr marL="0" indent="0">
              <a:buNone/>
            </a:pPr>
            <a:r>
              <a:rPr lang="en-US" dirty="0">
                <a:solidFill>
                  <a:srgbClr val="0070C0"/>
                </a:solidFill>
              </a:rPr>
              <a:t>   2. Show impacts with respect to the other world and </a:t>
            </a:r>
            <a:r>
              <a:rPr lang="en-US" dirty="0" err="1">
                <a:solidFill>
                  <a:srgbClr val="0070C0"/>
                </a:solidFill>
              </a:rPr>
              <a:t>JLab</a:t>
            </a:r>
            <a:r>
              <a:rPr lang="en-US" dirty="0">
                <a:solidFill>
                  <a:srgbClr val="0070C0"/>
                </a:solidFill>
              </a:rPr>
              <a:t> programs</a:t>
            </a:r>
          </a:p>
          <a:p>
            <a:pPr marL="0" indent="0">
              <a:buNone/>
            </a:pPr>
            <a:r>
              <a:rPr lang="en-US" dirty="0">
                <a:solidFill>
                  <a:srgbClr val="C00000"/>
                </a:solidFill>
              </a:rPr>
              <a:t>   3. “Investigate the possibility of kaon identification” </a:t>
            </a:r>
          </a:p>
          <a:p>
            <a:pPr marL="0" indent="0">
              <a:buNone/>
            </a:pPr>
            <a:r>
              <a:rPr lang="en-US" dirty="0">
                <a:solidFill>
                  <a:srgbClr val="C00000"/>
                </a:solidFill>
              </a:rPr>
              <a:t>         (R&amp;D on MRPC with &lt;30 </a:t>
            </a:r>
            <a:r>
              <a:rPr lang="en-US" dirty="0" err="1">
                <a:solidFill>
                  <a:srgbClr val="C00000"/>
                </a:solidFill>
              </a:rPr>
              <a:t>ps</a:t>
            </a:r>
            <a:r>
              <a:rPr lang="en-US" dirty="0">
                <a:solidFill>
                  <a:srgbClr val="C00000"/>
                </a:solidFill>
              </a:rPr>
              <a:t> performance) </a:t>
            </a:r>
          </a:p>
          <a:p>
            <a:pPr marL="0" indent="0">
              <a:buNone/>
            </a:pPr>
            <a:r>
              <a:rPr lang="en-US" dirty="0">
                <a:solidFill>
                  <a:srgbClr val="C00000"/>
                </a:solidFill>
              </a:rPr>
              <a:t>   4. “Investigate the feasibility of carrying out a competitive GPD program”</a:t>
            </a:r>
          </a:p>
        </p:txBody>
      </p:sp>
    </p:spTree>
    <p:extLst>
      <p:ext uri="{BB962C8B-B14F-4D97-AF65-F5344CB8AC3E}">
        <p14:creationId xmlns:p14="http://schemas.microsoft.com/office/powerpoint/2010/main" val="362368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8B6C-2652-4743-8733-3A92D1C6F74E}"/>
              </a:ext>
            </a:extLst>
          </p:cNvPr>
          <p:cNvSpPr>
            <a:spLocks noGrp="1"/>
          </p:cNvSpPr>
          <p:nvPr>
            <p:ph type="title"/>
          </p:nvPr>
        </p:nvSpPr>
        <p:spPr>
          <a:xfrm>
            <a:off x="216441" y="0"/>
            <a:ext cx="9167950" cy="647608"/>
          </a:xfrm>
        </p:spPr>
        <p:txBody>
          <a:bodyPr>
            <a:normAutofit fontScale="90000"/>
          </a:bodyPr>
          <a:lstStyle/>
          <a:p>
            <a:r>
              <a:rPr lang="en-US" dirty="0"/>
              <a:t>Developing </a:t>
            </a:r>
            <a:r>
              <a:rPr lang="en-US" dirty="0" err="1"/>
              <a:t>SoLID</a:t>
            </a:r>
            <a:r>
              <a:rPr lang="en-US" dirty="0"/>
              <a:t> GPD program</a:t>
            </a:r>
          </a:p>
        </p:txBody>
      </p:sp>
      <p:pic>
        <p:nvPicPr>
          <p:cNvPr id="5" name="Content Placeholder 4">
            <a:extLst>
              <a:ext uri="{FF2B5EF4-FFF2-40B4-BE49-F238E27FC236}">
                <a16:creationId xmlns:a16="http://schemas.microsoft.com/office/drawing/2014/main" id="{37131107-DF00-A44D-A753-313B0916FA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74" r="961"/>
          <a:stretch/>
        </p:blipFill>
        <p:spPr>
          <a:xfrm>
            <a:off x="983280" y="1104899"/>
            <a:ext cx="8148020" cy="5641939"/>
          </a:xfrm>
        </p:spPr>
      </p:pic>
      <p:sp>
        <p:nvSpPr>
          <p:cNvPr id="6" name="TextBox 5">
            <a:extLst>
              <a:ext uri="{FF2B5EF4-FFF2-40B4-BE49-F238E27FC236}">
                <a16:creationId xmlns:a16="http://schemas.microsoft.com/office/drawing/2014/main" id="{FA92CE58-570E-41AF-9EFE-032C202A18AC}"/>
              </a:ext>
            </a:extLst>
          </p:cNvPr>
          <p:cNvSpPr txBox="1"/>
          <p:nvPr/>
        </p:nvSpPr>
        <p:spPr>
          <a:xfrm>
            <a:off x="5588538" y="4299785"/>
            <a:ext cx="5145932" cy="369332"/>
          </a:xfrm>
          <a:prstGeom prst="rect">
            <a:avLst/>
          </a:prstGeom>
          <a:noFill/>
        </p:spPr>
        <p:txBody>
          <a:bodyPr wrap="square">
            <a:spAutoFit/>
          </a:bodyPr>
          <a:lstStyle/>
          <a:p>
            <a:r>
              <a:rPr lang="en-US" dirty="0"/>
              <a:t>, </a:t>
            </a:r>
            <a:r>
              <a:rPr lang="en-US" sz="1500" i="1" dirty="0"/>
              <a:t>M. Boer</a:t>
            </a:r>
          </a:p>
        </p:txBody>
      </p:sp>
    </p:spTree>
    <p:extLst>
      <p:ext uri="{BB962C8B-B14F-4D97-AF65-F5344CB8AC3E}">
        <p14:creationId xmlns:p14="http://schemas.microsoft.com/office/powerpoint/2010/main" val="157121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0" y="49293"/>
            <a:ext cx="9599760" cy="609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n-US" sz="3600" strike="noStrike" spc="-1" dirty="0">
              <a:latin typeface="+mj-lt"/>
            </a:endParaRPr>
          </a:p>
        </p:txBody>
      </p:sp>
      <p:sp>
        <p:nvSpPr>
          <p:cNvPr id="3" name="Text Placeholder 2">
            <a:extLst>
              <a:ext uri="{FF2B5EF4-FFF2-40B4-BE49-F238E27FC236}">
                <a16:creationId xmlns:a16="http://schemas.microsoft.com/office/drawing/2014/main" id="{CC6A415E-718E-B346-A806-7F6EBCF7E699}"/>
              </a:ext>
            </a:extLst>
          </p:cNvPr>
          <p:cNvSpPr>
            <a:spLocks noGrp="1"/>
          </p:cNvSpPr>
          <p:nvPr>
            <p:ph type="body"/>
          </p:nvPr>
        </p:nvSpPr>
        <p:spPr>
          <a:xfrm>
            <a:off x="898660" y="2897134"/>
            <a:ext cx="8674100" cy="1219199"/>
          </a:xfrm>
          <a:solidFill>
            <a:schemeClr val="tx2">
              <a:lumMod val="20000"/>
              <a:lumOff val="80000"/>
            </a:schemeClr>
          </a:solidFill>
        </p:spPr>
        <p:txBody>
          <a:bodyPr/>
          <a:lstStyle/>
          <a:p>
            <a:pPr algn="ctr"/>
            <a:r>
              <a:rPr lang="en-US" sz="3600" dirty="0"/>
              <a:t>5. Cost and Schedule Estimations</a:t>
            </a:r>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7015"/>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0" y="49293"/>
            <a:ext cx="9599760" cy="609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n-US" sz="3600" strike="noStrike" spc="-1" dirty="0">
              <a:latin typeface="+mj-lt"/>
            </a:endParaRPr>
          </a:p>
        </p:txBody>
      </p:sp>
      <p:sp>
        <p:nvSpPr>
          <p:cNvPr id="3" name="Text Placeholder 2">
            <a:extLst>
              <a:ext uri="{FF2B5EF4-FFF2-40B4-BE49-F238E27FC236}">
                <a16:creationId xmlns:a16="http://schemas.microsoft.com/office/drawing/2014/main" id="{CC6A415E-718E-B346-A806-7F6EBCF7E699}"/>
              </a:ext>
            </a:extLst>
          </p:cNvPr>
          <p:cNvSpPr>
            <a:spLocks noGrp="1"/>
          </p:cNvSpPr>
          <p:nvPr>
            <p:ph type="body"/>
          </p:nvPr>
        </p:nvSpPr>
        <p:spPr>
          <a:xfrm>
            <a:off x="825500" y="2336800"/>
            <a:ext cx="8674100" cy="1219199"/>
          </a:xfrm>
          <a:solidFill>
            <a:schemeClr val="tx2">
              <a:lumMod val="20000"/>
              <a:lumOff val="80000"/>
            </a:schemeClr>
          </a:solidFill>
        </p:spPr>
        <p:txBody>
          <a:bodyPr/>
          <a:lstStyle/>
          <a:p>
            <a:r>
              <a:rPr lang="en-US" sz="2400" dirty="0"/>
              <a:t>  </a:t>
            </a:r>
          </a:p>
          <a:p>
            <a:pPr marL="457200" indent="-457200" algn="ctr">
              <a:buAutoNum type="arabicPeriod"/>
            </a:pPr>
            <a:r>
              <a:rPr lang="en-US" sz="3600" dirty="0"/>
              <a:t>Introduction and Overview of </a:t>
            </a:r>
            <a:r>
              <a:rPr lang="en-US" sz="3600" dirty="0" err="1"/>
              <a:t>SoLID</a:t>
            </a:r>
            <a:endParaRPr lang="en-US" sz="2400" dirty="0"/>
          </a:p>
          <a:p>
            <a:pPr marL="514350" indent="-514350">
              <a:buAutoNum type="arabicPeriod" startAt="2"/>
            </a:pPr>
            <a:endParaRPr lang="en-US" sz="3000" dirty="0"/>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EA4BB65B-21B4-AD4B-B34E-10792108D00E}"/>
              </a:ext>
            </a:extLst>
          </p:cNvPr>
          <p:cNvSpPr>
            <a:spLocks noGrp="1"/>
          </p:cNvSpPr>
          <p:nvPr>
            <p:ph type="body"/>
          </p:nvPr>
        </p:nvSpPr>
        <p:spPr>
          <a:xfrm>
            <a:off x="825500" y="3808494"/>
            <a:ext cx="8674100" cy="1219199"/>
          </a:xfrm>
          <a:solidFill>
            <a:schemeClr val="bg1"/>
          </a:solidFill>
        </p:spPr>
        <p:txBody>
          <a:bodyPr/>
          <a:lstStyle/>
          <a:p>
            <a:pPr algn="ctr"/>
            <a:r>
              <a:rPr lang="en-US" sz="3200" dirty="0">
                <a:solidFill>
                  <a:srgbClr val="0070C0"/>
                </a:solidFill>
              </a:rPr>
              <a:t>Physics, Timeline, Collaboration </a:t>
            </a:r>
          </a:p>
          <a:p>
            <a:pPr algn="ctr"/>
            <a:r>
              <a:rPr lang="en-US" sz="3200" dirty="0">
                <a:solidFill>
                  <a:srgbClr val="0070C0"/>
                </a:solidFill>
              </a:rPr>
              <a:t>   Technical Requirements</a:t>
            </a:r>
          </a:p>
        </p:txBody>
      </p:sp>
    </p:spTree>
    <p:extLst>
      <p:ext uri="{BB962C8B-B14F-4D97-AF65-F5344CB8AC3E}">
        <p14:creationId xmlns:p14="http://schemas.microsoft.com/office/powerpoint/2010/main" val="324131520"/>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203531" y="0"/>
            <a:ext cx="9075380" cy="648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err="1">
                <a:solidFill>
                  <a:srgbClr val="000000"/>
                </a:solidFill>
                <a:latin typeface="+mj-lt"/>
              </a:rPr>
              <a:t>SoLID</a:t>
            </a:r>
            <a:r>
              <a:rPr lang="en-US" sz="4000" spc="-1" dirty="0">
                <a:solidFill>
                  <a:srgbClr val="000000"/>
                </a:solidFill>
                <a:latin typeface="+mj-lt"/>
              </a:rPr>
              <a:t> Cost Estimation</a:t>
            </a:r>
          </a:p>
        </p:txBody>
      </p:sp>
      <p:graphicFrame>
        <p:nvGraphicFramePr>
          <p:cNvPr id="3" name="Table 2">
            <a:extLst>
              <a:ext uri="{FF2B5EF4-FFF2-40B4-BE49-F238E27FC236}">
                <a16:creationId xmlns:a16="http://schemas.microsoft.com/office/drawing/2014/main" id="{62A2F598-2134-1548-A940-98E384F9984C}"/>
              </a:ext>
            </a:extLst>
          </p:cNvPr>
          <p:cNvGraphicFramePr>
            <a:graphicFrameLocks noGrp="1"/>
          </p:cNvGraphicFramePr>
          <p:nvPr>
            <p:extLst/>
          </p:nvPr>
        </p:nvGraphicFramePr>
        <p:xfrm>
          <a:off x="1668669" y="948215"/>
          <a:ext cx="5665605" cy="4079240"/>
        </p:xfrm>
        <a:graphic>
          <a:graphicData uri="http://schemas.openxmlformats.org/drawingml/2006/table">
            <a:tbl>
              <a:tblPr firstRow="1" bandRow="1">
                <a:tableStyleId>{5C22544A-7EE6-4342-B048-85BDC9FD1C3A}</a:tableStyleId>
              </a:tblPr>
              <a:tblGrid>
                <a:gridCol w="770551">
                  <a:extLst>
                    <a:ext uri="{9D8B030D-6E8A-4147-A177-3AD203B41FA5}">
                      <a16:colId xmlns:a16="http://schemas.microsoft.com/office/drawing/2014/main" val="1908392252"/>
                    </a:ext>
                  </a:extLst>
                </a:gridCol>
                <a:gridCol w="1858412">
                  <a:extLst>
                    <a:ext uri="{9D8B030D-6E8A-4147-A177-3AD203B41FA5}">
                      <a16:colId xmlns:a16="http://schemas.microsoft.com/office/drawing/2014/main" val="640753561"/>
                    </a:ext>
                  </a:extLst>
                </a:gridCol>
                <a:gridCol w="3036642">
                  <a:extLst>
                    <a:ext uri="{9D8B030D-6E8A-4147-A177-3AD203B41FA5}">
                      <a16:colId xmlns:a16="http://schemas.microsoft.com/office/drawing/2014/main" val="3821233092"/>
                    </a:ext>
                  </a:extLst>
                </a:gridCol>
              </a:tblGrid>
              <a:tr h="370840">
                <a:tc>
                  <a:txBody>
                    <a:bodyPr/>
                    <a:lstStyle/>
                    <a:p>
                      <a:r>
                        <a:rPr lang="en-US" dirty="0"/>
                        <a:t>WBS</a:t>
                      </a:r>
                    </a:p>
                  </a:txBody>
                  <a:tcPr/>
                </a:tc>
                <a:tc>
                  <a:txBody>
                    <a:bodyPr/>
                    <a:lstStyle/>
                    <a:p>
                      <a:r>
                        <a:rPr lang="en-US" dirty="0"/>
                        <a:t>Subsystem</a:t>
                      </a:r>
                    </a:p>
                  </a:txBody>
                  <a:tcPr/>
                </a:tc>
                <a:tc>
                  <a:txBody>
                    <a:bodyPr/>
                    <a:lstStyle/>
                    <a:p>
                      <a:r>
                        <a:rPr lang="en-US" dirty="0"/>
                        <a:t>Cost –M$ (with overhead)</a:t>
                      </a:r>
                    </a:p>
                  </a:txBody>
                  <a:tcPr/>
                </a:tc>
                <a:extLst>
                  <a:ext uri="{0D108BD9-81ED-4DB2-BD59-A6C34878D82A}">
                    <a16:rowId xmlns:a16="http://schemas.microsoft.com/office/drawing/2014/main" val="1383192973"/>
                  </a:ext>
                </a:extLst>
              </a:tr>
              <a:tr h="370840">
                <a:tc>
                  <a:txBody>
                    <a:bodyPr/>
                    <a:lstStyle/>
                    <a:p>
                      <a:r>
                        <a:rPr lang="en-US" dirty="0"/>
                        <a:t>1.01</a:t>
                      </a:r>
                    </a:p>
                  </a:txBody>
                  <a:tcPr/>
                </a:tc>
                <a:tc>
                  <a:txBody>
                    <a:bodyPr/>
                    <a:lstStyle/>
                    <a:p>
                      <a:r>
                        <a:rPr lang="en-US" dirty="0"/>
                        <a:t>PM</a:t>
                      </a:r>
                    </a:p>
                  </a:txBody>
                  <a:tcPr/>
                </a:tc>
                <a:tc>
                  <a:txBody>
                    <a:bodyPr/>
                    <a:lstStyle/>
                    <a:p>
                      <a:pPr algn="ctr"/>
                      <a:r>
                        <a:rPr lang="en-US" dirty="0"/>
                        <a:t>1.5</a:t>
                      </a:r>
                    </a:p>
                  </a:txBody>
                  <a:tcPr/>
                </a:tc>
                <a:extLst>
                  <a:ext uri="{0D108BD9-81ED-4DB2-BD59-A6C34878D82A}">
                    <a16:rowId xmlns:a16="http://schemas.microsoft.com/office/drawing/2014/main" val="3133193982"/>
                  </a:ext>
                </a:extLst>
              </a:tr>
              <a:tr h="370840">
                <a:tc>
                  <a:txBody>
                    <a:bodyPr/>
                    <a:lstStyle/>
                    <a:p>
                      <a:r>
                        <a:rPr lang="en-US" dirty="0"/>
                        <a:t>1.02</a:t>
                      </a:r>
                    </a:p>
                  </a:txBody>
                  <a:tcPr/>
                </a:tc>
                <a:tc>
                  <a:txBody>
                    <a:bodyPr/>
                    <a:lstStyle/>
                    <a:p>
                      <a:r>
                        <a:rPr lang="en-US" dirty="0"/>
                        <a:t>EM</a:t>
                      </a:r>
                    </a:p>
                  </a:txBody>
                  <a:tcPr/>
                </a:tc>
                <a:tc>
                  <a:txBody>
                    <a:bodyPr/>
                    <a:lstStyle/>
                    <a:p>
                      <a:pPr algn="ctr"/>
                      <a:r>
                        <a:rPr lang="en-US" dirty="0"/>
                        <a:t>10.1</a:t>
                      </a:r>
                    </a:p>
                  </a:txBody>
                  <a:tcPr/>
                </a:tc>
                <a:extLst>
                  <a:ext uri="{0D108BD9-81ED-4DB2-BD59-A6C34878D82A}">
                    <a16:rowId xmlns:a16="http://schemas.microsoft.com/office/drawing/2014/main" val="150611727"/>
                  </a:ext>
                </a:extLst>
              </a:tr>
              <a:tr h="370840">
                <a:tc>
                  <a:txBody>
                    <a:bodyPr/>
                    <a:lstStyle/>
                    <a:p>
                      <a:r>
                        <a:rPr lang="en-US" dirty="0"/>
                        <a:t>1.03</a:t>
                      </a:r>
                    </a:p>
                  </a:txBody>
                  <a:tcPr/>
                </a:tc>
                <a:tc>
                  <a:txBody>
                    <a:bodyPr/>
                    <a:lstStyle/>
                    <a:p>
                      <a:r>
                        <a:rPr lang="en-US" dirty="0"/>
                        <a:t>LGC</a:t>
                      </a:r>
                    </a:p>
                  </a:txBody>
                  <a:tcPr/>
                </a:tc>
                <a:tc>
                  <a:txBody>
                    <a:bodyPr/>
                    <a:lstStyle/>
                    <a:p>
                      <a:pPr algn="ctr"/>
                      <a:r>
                        <a:rPr lang="en-US" dirty="0"/>
                        <a:t>5.6</a:t>
                      </a:r>
                    </a:p>
                  </a:txBody>
                  <a:tcPr/>
                </a:tc>
                <a:extLst>
                  <a:ext uri="{0D108BD9-81ED-4DB2-BD59-A6C34878D82A}">
                    <a16:rowId xmlns:a16="http://schemas.microsoft.com/office/drawing/2014/main" val="711057249"/>
                  </a:ext>
                </a:extLst>
              </a:tr>
              <a:tr h="370840">
                <a:tc>
                  <a:txBody>
                    <a:bodyPr/>
                    <a:lstStyle/>
                    <a:p>
                      <a:r>
                        <a:rPr lang="en-US" dirty="0"/>
                        <a:t>1.04</a:t>
                      </a:r>
                    </a:p>
                  </a:txBody>
                  <a:tcPr/>
                </a:tc>
                <a:tc>
                  <a:txBody>
                    <a:bodyPr/>
                    <a:lstStyle/>
                    <a:p>
                      <a:r>
                        <a:rPr lang="en-US" dirty="0"/>
                        <a:t>HGC</a:t>
                      </a:r>
                    </a:p>
                  </a:txBody>
                  <a:tcPr/>
                </a:tc>
                <a:tc>
                  <a:txBody>
                    <a:bodyPr/>
                    <a:lstStyle/>
                    <a:p>
                      <a:pPr algn="ctr"/>
                      <a:r>
                        <a:rPr lang="en-US" dirty="0"/>
                        <a:t>6.0</a:t>
                      </a:r>
                    </a:p>
                  </a:txBody>
                  <a:tcPr/>
                </a:tc>
                <a:extLst>
                  <a:ext uri="{0D108BD9-81ED-4DB2-BD59-A6C34878D82A}">
                    <a16:rowId xmlns:a16="http://schemas.microsoft.com/office/drawing/2014/main" val="1367132780"/>
                  </a:ext>
                </a:extLst>
              </a:tr>
              <a:tr h="370840">
                <a:tc>
                  <a:txBody>
                    <a:bodyPr/>
                    <a:lstStyle/>
                    <a:p>
                      <a:r>
                        <a:rPr lang="en-US" dirty="0"/>
                        <a:t>1.05</a:t>
                      </a:r>
                    </a:p>
                  </a:txBody>
                  <a:tcPr/>
                </a:tc>
                <a:tc>
                  <a:txBody>
                    <a:bodyPr/>
                    <a:lstStyle/>
                    <a:p>
                      <a:r>
                        <a:rPr lang="en-US" dirty="0"/>
                        <a:t>GEM</a:t>
                      </a:r>
                    </a:p>
                  </a:txBody>
                  <a:tcPr/>
                </a:tc>
                <a:tc>
                  <a:txBody>
                    <a:bodyPr/>
                    <a:lstStyle/>
                    <a:p>
                      <a:pPr algn="ctr"/>
                      <a:r>
                        <a:rPr lang="en-US" dirty="0"/>
                        <a:t>5.8</a:t>
                      </a:r>
                    </a:p>
                  </a:txBody>
                  <a:tcPr/>
                </a:tc>
                <a:extLst>
                  <a:ext uri="{0D108BD9-81ED-4DB2-BD59-A6C34878D82A}">
                    <a16:rowId xmlns:a16="http://schemas.microsoft.com/office/drawing/2014/main" val="4206701790"/>
                  </a:ext>
                </a:extLst>
              </a:tr>
              <a:tr h="370840">
                <a:tc>
                  <a:txBody>
                    <a:bodyPr/>
                    <a:lstStyle/>
                    <a:p>
                      <a:r>
                        <a:rPr lang="en-US" dirty="0"/>
                        <a:t>1.06</a:t>
                      </a:r>
                    </a:p>
                  </a:txBody>
                  <a:tcPr/>
                </a:tc>
                <a:tc>
                  <a:txBody>
                    <a:bodyPr/>
                    <a:lstStyle/>
                    <a:p>
                      <a:r>
                        <a:rPr lang="en-US" dirty="0"/>
                        <a:t>DAQ</a:t>
                      </a:r>
                    </a:p>
                  </a:txBody>
                  <a:tcPr/>
                </a:tc>
                <a:tc>
                  <a:txBody>
                    <a:bodyPr/>
                    <a:lstStyle/>
                    <a:p>
                      <a:pPr algn="ctr"/>
                      <a:r>
                        <a:rPr lang="en-US" dirty="0"/>
                        <a:t>6.2</a:t>
                      </a:r>
                    </a:p>
                  </a:txBody>
                  <a:tcPr/>
                </a:tc>
                <a:extLst>
                  <a:ext uri="{0D108BD9-81ED-4DB2-BD59-A6C34878D82A}">
                    <a16:rowId xmlns:a16="http://schemas.microsoft.com/office/drawing/2014/main" val="2998629794"/>
                  </a:ext>
                </a:extLst>
              </a:tr>
              <a:tr h="370840">
                <a:tc>
                  <a:txBody>
                    <a:bodyPr/>
                    <a:lstStyle/>
                    <a:p>
                      <a:r>
                        <a:rPr lang="en-US" dirty="0"/>
                        <a:t>1.07</a:t>
                      </a:r>
                    </a:p>
                  </a:txBody>
                  <a:tcPr/>
                </a:tc>
                <a:tc>
                  <a:txBody>
                    <a:bodyPr/>
                    <a:lstStyle/>
                    <a:p>
                      <a:r>
                        <a:rPr lang="en-US" dirty="0"/>
                        <a:t>Software</a:t>
                      </a:r>
                    </a:p>
                  </a:txBody>
                  <a:tcPr/>
                </a:tc>
                <a:tc>
                  <a:txBody>
                    <a:bodyPr/>
                    <a:lstStyle/>
                    <a:p>
                      <a:pPr algn="ctr"/>
                      <a:r>
                        <a:rPr lang="en-US" dirty="0"/>
                        <a:t>0.7</a:t>
                      </a:r>
                    </a:p>
                  </a:txBody>
                  <a:tcPr/>
                </a:tc>
                <a:extLst>
                  <a:ext uri="{0D108BD9-81ED-4DB2-BD59-A6C34878D82A}">
                    <a16:rowId xmlns:a16="http://schemas.microsoft.com/office/drawing/2014/main" val="3600482121"/>
                  </a:ext>
                </a:extLst>
              </a:tr>
              <a:tr h="370840">
                <a:tc>
                  <a:txBody>
                    <a:bodyPr/>
                    <a:lstStyle/>
                    <a:p>
                      <a:r>
                        <a:rPr lang="en-US" dirty="0"/>
                        <a:t>1.08</a:t>
                      </a:r>
                    </a:p>
                  </a:txBody>
                  <a:tcPr/>
                </a:tc>
                <a:tc>
                  <a:txBody>
                    <a:bodyPr/>
                    <a:lstStyle/>
                    <a:p>
                      <a:r>
                        <a:rPr lang="en-US" dirty="0"/>
                        <a:t>Magnet</a:t>
                      </a:r>
                    </a:p>
                  </a:txBody>
                  <a:tcPr/>
                </a:tc>
                <a:tc>
                  <a:txBody>
                    <a:bodyPr/>
                    <a:lstStyle/>
                    <a:p>
                      <a:pPr algn="ctr"/>
                      <a:r>
                        <a:rPr lang="en-US" dirty="0"/>
                        <a:t>7.8</a:t>
                      </a:r>
                    </a:p>
                  </a:txBody>
                  <a:tcPr/>
                </a:tc>
                <a:extLst>
                  <a:ext uri="{0D108BD9-81ED-4DB2-BD59-A6C34878D82A}">
                    <a16:rowId xmlns:a16="http://schemas.microsoft.com/office/drawing/2014/main" val="1718212249"/>
                  </a:ext>
                </a:extLst>
              </a:tr>
              <a:tr h="370840">
                <a:tc>
                  <a:txBody>
                    <a:bodyPr/>
                    <a:lstStyle/>
                    <a:p>
                      <a:r>
                        <a:rPr lang="en-US" dirty="0"/>
                        <a:t>1.09</a:t>
                      </a:r>
                    </a:p>
                  </a:txBody>
                  <a:tcPr/>
                </a:tc>
                <a:tc>
                  <a:txBody>
                    <a:bodyPr/>
                    <a:lstStyle/>
                    <a:p>
                      <a:r>
                        <a:rPr lang="en-US" dirty="0"/>
                        <a:t>Infrastructure</a:t>
                      </a:r>
                    </a:p>
                  </a:txBody>
                  <a:tcPr/>
                </a:tc>
                <a:tc>
                  <a:txBody>
                    <a:bodyPr/>
                    <a:lstStyle/>
                    <a:p>
                      <a:pPr algn="ctr"/>
                      <a:r>
                        <a:rPr lang="en-US" dirty="0"/>
                        <a:t>9.6</a:t>
                      </a:r>
                    </a:p>
                  </a:txBody>
                  <a:tcPr/>
                </a:tc>
                <a:extLst>
                  <a:ext uri="{0D108BD9-81ED-4DB2-BD59-A6C34878D82A}">
                    <a16:rowId xmlns:a16="http://schemas.microsoft.com/office/drawing/2014/main" val="1453487351"/>
                  </a:ext>
                </a:extLst>
              </a:tr>
              <a:tr h="370840">
                <a:tc>
                  <a:txBody>
                    <a:bodyPr/>
                    <a:lstStyle/>
                    <a:p>
                      <a:r>
                        <a:rPr lang="en-US" dirty="0"/>
                        <a:t>1.10</a:t>
                      </a:r>
                    </a:p>
                  </a:txBody>
                  <a:tcPr/>
                </a:tc>
                <a:tc>
                  <a:txBody>
                    <a:bodyPr/>
                    <a:lstStyle/>
                    <a:p>
                      <a:r>
                        <a:rPr lang="en-US" dirty="0"/>
                        <a:t>OPC</a:t>
                      </a:r>
                    </a:p>
                  </a:txBody>
                  <a:tcPr/>
                </a:tc>
                <a:tc>
                  <a:txBody>
                    <a:bodyPr/>
                    <a:lstStyle/>
                    <a:p>
                      <a:pPr algn="ctr"/>
                      <a:endParaRPr lang="en-US" dirty="0"/>
                    </a:p>
                  </a:txBody>
                  <a:tcPr/>
                </a:tc>
                <a:extLst>
                  <a:ext uri="{0D108BD9-81ED-4DB2-BD59-A6C34878D82A}">
                    <a16:rowId xmlns:a16="http://schemas.microsoft.com/office/drawing/2014/main" val="4280945679"/>
                  </a:ext>
                </a:extLst>
              </a:tr>
            </a:tbl>
          </a:graphicData>
        </a:graphic>
      </p:graphicFrame>
      <p:sp>
        <p:nvSpPr>
          <p:cNvPr id="6" name="Rectangle 5">
            <a:extLst>
              <a:ext uri="{FF2B5EF4-FFF2-40B4-BE49-F238E27FC236}">
                <a16:creationId xmlns:a16="http://schemas.microsoft.com/office/drawing/2014/main" id="{AB1E8E01-8B3F-7F45-882A-CB44BC412632}"/>
              </a:ext>
            </a:extLst>
          </p:cNvPr>
          <p:cNvSpPr/>
          <p:nvPr/>
        </p:nvSpPr>
        <p:spPr>
          <a:xfrm>
            <a:off x="481195" y="5326950"/>
            <a:ext cx="8797716" cy="1015663"/>
          </a:xfrm>
          <a:prstGeom prst="rect">
            <a:avLst/>
          </a:prstGeom>
        </p:spPr>
        <p:txBody>
          <a:bodyPr wrap="square">
            <a:spAutoFit/>
          </a:bodyPr>
          <a:lstStyle/>
          <a:p>
            <a:r>
              <a:rPr lang="en-US" sz="2000" dirty="0"/>
              <a:t>Cost before contingency and escalation:  53.3 M$</a:t>
            </a:r>
          </a:p>
          <a:p>
            <a:r>
              <a:rPr lang="en-US" sz="2000" dirty="0"/>
              <a:t>With contingency                                       72.2 M$</a:t>
            </a:r>
          </a:p>
          <a:p>
            <a:r>
              <a:rPr lang="en-US" sz="2000" dirty="0"/>
              <a:t>With escalation                                          </a:t>
            </a:r>
            <a:r>
              <a:rPr lang="en-US" sz="2000" b="1" dirty="0"/>
              <a:t>82.4 M$  (Total Equipment Cost)</a:t>
            </a:r>
          </a:p>
        </p:txBody>
      </p:sp>
      <p:sp>
        <p:nvSpPr>
          <p:cNvPr id="8" name="CustomShape 2">
            <a:extLst>
              <a:ext uri="{FF2B5EF4-FFF2-40B4-BE49-F238E27FC236}">
                <a16:creationId xmlns:a16="http://schemas.microsoft.com/office/drawing/2014/main" id="{0620E518-8CCE-C943-8A6D-90F69D3FFF8C}"/>
              </a:ext>
            </a:extLst>
          </p:cNvPr>
          <p:cNvSpPr/>
          <p:nvPr/>
        </p:nvSpPr>
        <p:spPr>
          <a:xfrm>
            <a:off x="1668669" y="6642108"/>
            <a:ext cx="5776378" cy="463229"/>
          </a:xfrm>
          <a:prstGeom prst="rect">
            <a:avLst/>
          </a:prstGeom>
          <a:solidFill>
            <a:srgbClr val="FFFF00"/>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spc="-1" dirty="0">
                <a:solidFill>
                  <a:srgbClr val="000000"/>
                </a:solidFill>
                <a:latin typeface="ARial"/>
              </a:rPr>
              <a:t>Each L2 WBS includes design and construction</a:t>
            </a:r>
            <a:endParaRPr lang="en-US" sz="2000" b="0" strike="noStrike" spc="-1" dirty="0">
              <a:latin typeface="Arial"/>
            </a:endParaRPr>
          </a:p>
        </p:txBody>
      </p:sp>
    </p:spTree>
    <p:extLst>
      <p:ext uri="{BB962C8B-B14F-4D97-AF65-F5344CB8AC3E}">
        <p14:creationId xmlns:p14="http://schemas.microsoft.com/office/powerpoint/2010/main" val="3294316017"/>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210600" y="741146"/>
            <a:ext cx="9599760" cy="61882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spc="-1" dirty="0">
                <a:solidFill>
                  <a:srgbClr val="000000"/>
                </a:solidFill>
                <a:latin typeface="ARial"/>
              </a:rPr>
              <a:t>Assumptions:</a:t>
            </a:r>
          </a:p>
          <a:p>
            <a:pPr>
              <a:lnSpc>
                <a:spcPct val="100000"/>
              </a:lnSpc>
            </a:pPr>
            <a:r>
              <a:rPr lang="en-US" sz="2000" b="1" spc="-1" dirty="0">
                <a:solidFill>
                  <a:srgbClr val="000000"/>
                </a:solidFill>
                <a:latin typeface="ARial"/>
              </a:rPr>
              <a:t>1.5 Years pre-R&amp;D (in progress)</a:t>
            </a:r>
          </a:p>
          <a:p>
            <a:pPr>
              <a:lnSpc>
                <a:spcPct val="100000"/>
              </a:lnSpc>
            </a:pPr>
            <a:endParaRPr lang="en-US" sz="1200" spc="-1" dirty="0">
              <a:solidFill>
                <a:srgbClr val="000000"/>
              </a:solidFill>
              <a:latin typeface="ARial"/>
            </a:endParaRPr>
          </a:p>
          <a:p>
            <a:pPr>
              <a:lnSpc>
                <a:spcPct val="100000"/>
              </a:lnSpc>
            </a:pPr>
            <a:r>
              <a:rPr lang="en-US" sz="2000" b="1" spc="-1" dirty="0">
                <a:solidFill>
                  <a:srgbClr val="000000"/>
                </a:solidFill>
                <a:latin typeface="ARial"/>
              </a:rPr>
              <a:t>Project starts in FY2022</a:t>
            </a:r>
            <a:r>
              <a:rPr lang="en-US" sz="2000" spc="-1" dirty="0">
                <a:solidFill>
                  <a:srgbClr val="000000"/>
                </a:solidFill>
                <a:latin typeface="ARial"/>
              </a:rPr>
              <a:t>, 2 Years Project Engineering and Design (PED) (FY22-FY23), Construction long-lead items start in FY23</a:t>
            </a:r>
          </a:p>
          <a:p>
            <a:pPr>
              <a:lnSpc>
                <a:spcPct val="100000"/>
              </a:lnSpc>
            </a:pPr>
            <a:endParaRPr lang="en-US" sz="1000" spc="-1" dirty="0">
              <a:solidFill>
                <a:srgbClr val="000000"/>
              </a:solidFill>
              <a:latin typeface="ARial"/>
            </a:endParaRPr>
          </a:p>
          <a:p>
            <a:pPr>
              <a:lnSpc>
                <a:spcPct val="100000"/>
              </a:lnSpc>
            </a:pPr>
            <a:r>
              <a:rPr lang="en-US" sz="2000" spc="-1" dirty="0">
                <a:solidFill>
                  <a:srgbClr val="000000"/>
                </a:solidFill>
                <a:latin typeface="ARial"/>
              </a:rPr>
              <a:t>Main construction starts in FY24, 3+ Years </a:t>
            </a:r>
            <a:r>
              <a:rPr lang="en-US" sz="2000" b="1" spc="-1" dirty="0">
                <a:solidFill>
                  <a:srgbClr val="000000"/>
                </a:solidFill>
                <a:latin typeface="ARial"/>
              </a:rPr>
              <a:t>construction, complete by end of 2026.</a:t>
            </a:r>
          </a:p>
          <a:p>
            <a:pPr>
              <a:lnSpc>
                <a:spcPct val="100000"/>
              </a:lnSpc>
            </a:pPr>
            <a:r>
              <a:rPr lang="en-US" sz="2000" b="1" spc="-1" dirty="0">
                <a:solidFill>
                  <a:srgbClr val="000000"/>
                </a:solidFill>
                <a:latin typeface="ARial"/>
              </a:rPr>
              <a:t>1 Year Installation 2027</a:t>
            </a:r>
          </a:p>
          <a:p>
            <a:pPr>
              <a:lnSpc>
                <a:spcPct val="100000"/>
              </a:lnSpc>
            </a:pPr>
            <a:endParaRPr lang="en-US" sz="1000" spc="-1" dirty="0">
              <a:solidFill>
                <a:srgbClr val="000000"/>
              </a:solidFill>
              <a:latin typeface="ARial"/>
            </a:endParaRPr>
          </a:p>
          <a:p>
            <a:pPr>
              <a:lnSpc>
                <a:spcPct val="100000"/>
              </a:lnSpc>
            </a:pPr>
            <a:r>
              <a:rPr lang="en-US" sz="2000" spc="-1" dirty="0">
                <a:solidFill>
                  <a:srgbClr val="000000"/>
                </a:solidFill>
                <a:latin typeface="ARial"/>
              </a:rPr>
              <a:t>Testing/commissioning: start with magnet/testing, then </a:t>
            </a:r>
            <a:r>
              <a:rPr lang="en-US" sz="2000" spc="-1" dirty="0" err="1">
                <a:solidFill>
                  <a:srgbClr val="000000"/>
                </a:solidFill>
                <a:latin typeface="ARial"/>
              </a:rPr>
              <a:t>ECal</a:t>
            </a:r>
            <a:r>
              <a:rPr lang="en-US" sz="2000" spc="-1" dirty="0">
                <a:solidFill>
                  <a:srgbClr val="000000"/>
                </a:solidFill>
                <a:latin typeface="ARial"/>
              </a:rPr>
              <a:t>/GEM with DAQ for testing, Then HGC/LGC</a:t>
            </a:r>
          </a:p>
          <a:p>
            <a:pPr>
              <a:lnSpc>
                <a:spcPct val="100000"/>
              </a:lnSpc>
            </a:pPr>
            <a:endParaRPr lang="en-US" sz="2000" b="1" spc="-1" dirty="0">
              <a:solidFill>
                <a:srgbClr val="FF0000"/>
              </a:solidFill>
              <a:latin typeface="ARial"/>
            </a:endParaRPr>
          </a:p>
          <a:p>
            <a:pPr>
              <a:lnSpc>
                <a:spcPct val="100000"/>
              </a:lnSpc>
            </a:pPr>
            <a:r>
              <a:rPr lang="en-US" sz="2000" b="1" spc="-1" dirty="0">
                <a:solidFill>
                  <a:srgbClr val="FF0000"/>
                </a:solidFill>
                <a:latin typeface="ARial"/>
              </a:rPr>
              <a:t>Schedule contingency  ~  1 year </a:t>
            </a:r>
          </a:p>
          <a:p>
            <a:pPr>
              <a:lnSpc>
                <a:spcPct val="100000"/>
              </a:lnSpc>
            </a:pPr>
            <a:endParaRPr lang="en-US" sz="1000" spc="-1" dirty="0">
              <a:solidFill>
                <a:srgbClr val="000000"/>
              </a:solidFill>
              <a:latin typeface="ARial"/>
            </a:endParaRPr>
          </a:p>
        </p:txBody>
      </p:sp>
      <p:sp>
        <p:nvSpPr>
          <p:cNvPr id="114" name="CustomShape 2"/>
          <p:cNvSpPr/>
          <p:nvPr/>
        </p:nvSpPr>
        <p:spPr>
          <a:xfrm>
            <a:off x="210600" y="0"/>
            <a:ext cx="10075680" cy="6223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r>
              <a:rPr lang="en-US" sz="4000" dirty="0">
                <a:solidFill>
                  <a:srgbClr val="002060"/>
                </a:solidFill>
                <a:latin typeface="+mj-lt"/>
              </a:rPr>
              <a:t>SoLID Project Schedule Estimations</a:t>
            </a:r>
          </a:p>
        </p:txBody>
      </p:sp>
      <p:sp>
        <p:nvSpPr>
          <p:cNvPr id="2" name="Rectangle 1">
            <a:extLst>
              <a:ext uri="{FF2B5EF4-FFF2-40B4-BE49-F238E27FC236}">
                <a16:creationId xmlns:a16="http://schemas.microsoft.com/office/drawing/2014/main" id="{252A03E1-A75D-3C4B-BCB1-69BAD52EC225}"/>
              </a:ext>
            </a:extLst>
          </p:cNvPr>
          <p:cNvSpPr/>
          <p:nvPr/>
        </p:nvSpPr>
        <p:spPr>
          <a:xfrm>
            <a:off x="210600" y="4996934"/>
            <a:ext cx="2745175" cy="400110"/>
          </a:xfrm>
          <a:prstGeom prst="rect">
            <a:avLst/>
          </a:prstGeom>
        </p:spPr>
        <p:txBody>
          <a:bodyPr wrap="none">
            <a:spAutoFit/>
          </a:bodyPr>
          <a:lstStyle/>
          <a:p>
            <a:pPr>
              <a:lnSpc>
                <a:spcPct val="100000"/>
              </a:lnSpc>
            </a:pPr>
            <a:r>
              <a:rPr lang="en-US" sz="2000" b="1" spc="-1" dirty="0">
                <a:solidFill>
                  <a:srgbClr val="FF0000"/>
                </a:solidFill>
                <a:latin typeface="ARial"/>
              </a:rPr>
              <a:t>Start Physics in 2029</a:t>
            </a:r>
          </a:p>
        </p:txBody>
      </p:sp>
    </p:spTree>
    <p:extLst>
      <p:ext uri="{BB962C8B-B14F-4D97-AF65-F5344CB8AC3E}">
        <p14:creationId xmlns:p14="http://schemas.microsoft.com/office/powerpoint/2010/main" val="4173528174"/>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51" y="0"/>
            <a:ext cx="9421549" cy="677786"/>
          </a:xfrm>
        </p:spPr>
        <p:txBody>
          <a:bodyPr/>
          <a:lstStyle/>
          <a:p>
            <a:r>
              <a:rPr lang="en-US" sz="4000" dirty="0"/>
              <a:t>Summary</a:t>
            </a:r>
          </a:p>
        </p:txBody>
      </p:sp>
      <p:sp>
        <p:nvSpPr>
          <p:cNvPr id="5" name="Content Placeholder 4">
            <a:extLst>
              <a:ext uri="{FF2B5EF4-FFF2-40B4-BE49-F238E27FC236}">
                <a16:creationId xmlns:a16="http://schemas.microsoft.com/office/drawing/2014/main" id="{665053FC-F0BE-499F-9652-6D958296506B}"/>
              </a:ext>
            </a:extLst>
          </p:cNvPr>
          <p:cNvSpPr>
            <a:spLocks noGrp="1"/>
          </p:cNvSpPr>
          <p:nvPr>
            <p:ph idx="1"/>
          </p:nvPr>
        </p:nvSpPr>
        <p:spPr>
          <a:xfrm>
            <a:off x="457199" y="1109222"/>
            <a:ext cx="9289915" cy="5799577"/>
          </a:xfrm>
        </p:spPr>
        <p:txBody>
          <a:bodyPr>
            <a:normAutofit/>
          </a:bodyPr>
          <a:lstStyle/>
          <a:p>
            <a:r>
              <a:rPr lang="en-US" sz="2400" dirty="0" err="1"/>
              <a:t>SoLID</a:t>
            </a:r>
            <a:r>
              <a:rPr lang="en-US" sz="2400" dirty="0"/>
              <a:t>: A </a:t>
            </a:r>
            <a:r>
              <a:rPr lang="en-US" sz="2400" b="1" dirty="0">
                <a:solidFill>
                  <a:srgbClr val="FF0000"/>
                </a:solidFill>
              </a:rPr>
              <a:t>large acceptance </a:t>
            </a:r>
            <a:r>
              <a:rPr lang="en-US" sz="2400" dirty="0"/>
              <a:t>device which can handle </a:t>
            </a:r>
            <a:r>
              <a:rPr lang="en-US" sz="2400" b="1" dirty="0">
                <a:solidFill>
                  <a:srgbClr val="FF0000"/>
                </a:solidFill>
              </a:rPr>
              <a:t>very high luminosity</a:t>
            </a:r>
            <a:r>
              <a:rPr lang="en-US" sz="2400" b="1" dirty="0"/>
              <a:t> </a:t>
            </a:r>
            <a:r>
              <a:rPr lang="en-US" sz="2400" dirty="0"/>
              <a:t>to allow full exploitation of </a:t>
            </a:r>
            <a:r>
              <a:rPr lang="en-US" sz="2400" dirty="0" err="1"/>
              <a:t>JLab</a:t>
            </a:r>
            <a:r>
              <a:rPr lang="en-US" sz="2400" dirty="0"/>
              <a:t> 12 GeV potential </a:t>
            </a:r>
          </a:p>
          <a:p>
            <a:pPr marL="0" indent="0">
              <a:buNone/>
            </a:pPr>
            <a:r>
              <a:rPr lang="en-US" sz="2400" dirty="0"/>
              <a:t>  </a:t>
            </a:r>
            <a:r>
              <a:rPr lang="en-US" sz="2400" dirty="0">
                <a:sym typeface="Wingdings" pitchFamily="2" charset="2"/>
              </a:rPr>
              <a:t> </a:t>
            </a:r>
            <a:r>
              <a:rPr lang="en-US" sz="2400" dirty="0"/>
              <a:t>pushing the limit of the luminosity frontier</a:t>
            </a:r>
          </a:p>
          <a:p>
            <a:r>
              <a:rPr lang="en-US" sz="2400" dirty="0"/>
              <a:t>After a decade of hard work, we have </a:t>
            </a:r>
            <a:r>
              <a:rPr lang="en-US" sz="2400" b="1" dirty="0">
                <a:solidFill>
                  <a:srgbClr val="FF0000"/>
                </a:solidFill>
              </a:rPr>
              <a:t>a mature pre-conceptual design with expected performance to meet the challenging requirements for the three major science programs </a:t>
            </a:r>
          </a:p>
          <a:p>
            <a:r>
              <a:rPr lang="en-US" sz="2400" dirty="0" err="1"/>
              <a:t>SoLID</a:t>
            </a:r>
            <a:r>
              <a:rPr lang="en-US" sz="2400" dirty="0"/>
              <a:t> benefited greatly from the previous Director’s Reviews </a:t>
            </a:r>
          </a:p>
          <a:p>
            <a:r>
              <a:rPr lang="en-US" sz="2400" dirty="0"/>
              <a:t>Technical risks are assessed and addressed in the pre-R&amp;D activities.</a:t>
            </a:r>
          </a:p>
          <a:p>
            <a:r>
              <a:rPr lang="en-US" sz="2400" dirty="0"/>
              <a:t>Cost and schedule have been evaluated multiple times </a:t>
            </a:r>
          </a:p>
          <a:p>
            <a:endParaRPr lang="en-US" sz="2400" dirty="0"/>
          </a:p>
          <a:p>
            <a:endParaRPr lang="en-US" sz="2400" dirty="0"/>
          </a:p>
          <a:p>
            <a:pPr lvl="1"/>
            <a:endParaRPr lang="en-US" dirty="0"/>
          </a:p>
          <a:p>
            <a:pPr marL="457220" lvl="1" indent="0">
              <a:buNone/>
            </a:pPr>
            <a:endParaRPr lang="en-US" dirty="0"/>
          </a:p>
        </p:txBody>
      </p:sp>
    </p:spTree>
    <p:extLst>
      <p:ext uri="{BB962C8B-B14F-4D97-AF65-F5344CB8AC3E}">
        <p14:creationId xmlns:p14="http://schemas.microsoft.com/office/powerpoint/2010/main" val="335092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CA3957-CD20-374B-B77C-0B7DC8DD8EE5}"/>
              </a:ext>
            </a:extLst>
          </p:cNvPr>
          <p:cNvPicPr>
            <a:picLocks noChangeAspect="1"/>
          </p:cNvPicPr>
          <p:nvPr/>
        </p:nvPicPr>
        <p:blipFill>
          <a:blip r:embed="rId2"/>
          <a:stretch>
            <a:fillRect/>
          </a:stretch>
        </p:blipFill>
        <p:spPr>
          <a:xfrm>
            <a:off x="3384110" y="2804638"/>
            <a:ext cx="3313778" cy="2120903"/>
          </a:xfrm>
          <a:prstGeom prst="rect">
            <a:avLst/>
          </a:prstGeom>
        </p:spPr>
      </p:pic>
      <p:pic>
        <p:nvPicPr>
          <p:cNvPr id="5" name="Picture 4" descr="tmd_profile.png"/>
          <p:cNvPicPr>
            <a:picLocks noChangeAspect="1"/>
          </p:cNvPicPr>
          <p:nvPr/>
        </p:nvPicPr>
        <p:blipFill>
          <a:blip r:embed="rId3" cstate="print"/>
          <a:srcRect t="11566" r="4399"/>
          <a:stretch>
            <a:fillRect/>
          </a:stretch>
        </p:blipFill>
        <p:spPr>
          <a:xfrm>
            <a:off x="134723" y="3009423"/>
            <a:ext cx="3406764" cy="1711332"/>
          </a:xfrm>
          <a:prstGeom prst="rect">
            <a:avLst/>
          </a:prstGeom>
        </p:spPr>
      </p:pic>
      <p:sp>
        <p:nvSpPr>
          <p:cNvPr id="17412" name="Slide Number Placeholder 1"/>
          <p:cNvSpPr>
            <a:spLocks noGrp="1"/>
          </p:cNvSpPr>
          <p:nvPr>
            <p:ph type="sldNum" sz="quarter" idx="429496729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53">
                <a:solidFill>
                  <a:schemeClr val="bg1"/>
                </a:solidFill>
                <a:latin typeface="Times" charset="0"/>
                <a:ea typeface="ＭＳ Ｐゴシック" charset="0"/>
                <a:cs typeface="ＭＳ Ｐゴシック" charset="0"/>
              </a:defRPr>
            </a:lvl1pPr>
            <a:lvl2pPr marL="614122" indent="-236201">
              <a:defRPr sz="1653">
                <a:solidFill>
                  <a:schemeClr val="bg1"/>
                </a:solidFill>
                <a:latin typeface="Times" charset="0"/>
                <a:ea typeface="ＭＳ Ｐゴシック" charset="0"/>
              </a:defRPr>
            </a:lvl2pPr>
            <a:lvl3pPr marL="944804" indent="-188961">
              <a:defRPr sz="1653">
                <a:solidFill>
                  <a:schemeClr val="bg1"/>
                </a:solidFill>
                <a:latin typeface="Times" charset="0"/>
                <a:ea typeface="ＭＳ Ｐゴシック" charset="0"/>
              </a:defRPr>
            </a:lvl3pPr>
            <a:lvl4pPr marL="1322725" indent="-188961">
              <a:defRPr sz="1653">
                <a:solidFill>
                  <a:schemeClr val="bg1"/>
                </a:solidFill>
                <a:latin typeface="Times" charset="0"/>
                <a:ea typeface="ＭＳ Ｐゴシック" charset="0"/>
              </a:defRPr>
            </a:lvl4pPr>
            <a:lvl5pPr marL="1700647" indent="-188961">
              <a:defRPr sz="1653">
                <a:solidFill>
                  <a:schemeClr val="bg1"/>
                </a:solidFill>
                <a:latin typeface="Times" charset="0"/>
                <a:ea typeface="ＭＳ Ｐゴシック" charset="0"/>
              </a:defRPr>
            </a:lvl5pPr>
            <a:lvl6pPr marL="2078568" indent="-188961" eaLnBrk="0" fontAlgn="base" hangingPunct="0">
              <a:spcBef>
                <a:spcPct val="0"/>
              </a:spcBef>
              <a:spcAft>
                <a:spcPct val="0"/>
              </a:spcAft>
              <a:defRPr sz="1653">
                <a:solidFill>
                  <a:schemeClr val="bg1"/>
                </a:solidFill>
                <a:latin typeface="Times" charset="0"/>
                <a:ea typeface="ＭＳ Ｐゴシック" charset="0"/>
              </a:defRPr>
            </a:lvl6pPr>
            <a:lvl7pPr marL="2456490" indent="-188961" eaLnBrk="0" fontAlgn="base" hangingPunct="0">
              <a:spcBef>
                <a:spcPct val="0"/>
              </a:spcBef>
              <a:spcAft>
                <a:spcPct val="0"/>
              </a:spcAft>
              <a:defRPr sz="1653">
                <a:solidFill>
                  <a:schemeClr val="bg1"/>
                </a:solidFill>
                <a:latin typeface="Times" charset="0"/>
                <a:ea typeface="ＭＳ Ｐゴシック" charset="0"/>
              </a:defRPr>
            </a:lvl7pPr>
            <a:lvl8pPr marL="2834411" indent="-188961" eaLnBrk="0" fontAlgn="base" hangingPunct="0">
              <a:spcBef>
                <a:spcPct val="0"/>
              </a:spcBef>
              <a:spcAft>
                <a:spcPct val="0"/>
              </a:spcAft>
              <a:defRPr sz="1653">
                <a:solidFill>
                  <a:schemeClr val="bg1"/>
                </a:solidFill>
                <a:latin typeface="Times" charset="0"/>
                <a:ea typeface="ＭＳ Ｐゴシック" charset="0"/>
              </a:defRPr>
            </a:lvl8pPr>
            <a:lvl9pPr marL="3212333" indent="-188961" eaLnBrk="0" fontAlgn="base" hangingPunct="0">
              <a:spcBef>
                <a:spcPct val="0"/>
              </a:spcBef>
              <a:spcAft>
                <a:spcPct val="0"/>
              </a:spcAft>
              <a:defRPr sz="1653">
                <a:solidFill>
                  <a:schemeClr val="bg1"/>
                </a:solidFill>
                <a:latin typeface="Times" charset="0"/>
                <a:ea typeface="ＭＳ Ｐゴシック" charset="0"/>
              </a:defRPr>
            </a:lvl9pPr>
          </a:lstStyle>
          <a:p>
            <a:endParaRPr lang="en-US" sz="992" dirty="0">
              <a:solidFill>
                <a:srgbClr val="898989"/>
              </a:solidFill>
            </a:endParaRPr>
          </a:p>
        </p:txBody>
      </p:sp>
      <p:sp>
        <p:nvSpPr>
          <p:cNvPr id="17410" name="TextBox 13"/>
          <p:cNvSpPr txBox="1">
            <a:spLocks noChangeArrowheads="1"/>
          </p:cNvSpPr>
          <p:nvPr/>
        </p:nvSpPr>
        <p:spPr bwMode="auto">
          <a:xfrm>
            <a:off x="139927" y="810110"/>
            <a:ext cx="9802144" cy="61702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5573" tIns="37786" rIns="75573" bIns="37786">
            <a:spAutoFit/>
          </a:bodyPr>
          <a:lstStyle>
            <a:lvl1pPr defTabSz="457200">
              <a:defRPr sz="2000">
                <a:solidFill>
                  <a:schemeClr val="bg1"/>
                </a:solidFill>
                <a:latin typeface="Times" charset="0"/>
                <a:ea typeface="ＭＳ Ｐゴシック" charset="0"/>
                <a:cs typeface="ＭＳ Ｐゴシック" charset="0"/>
              </a:defRPr>
            </a:lvl1pPr>
            <a:lvl2pPr marL="742950" indent="-285750" defTabSz="457200">
              <a:defRPr sz="2000">
                <a:solidFill>
                  <a:schemeClr val="bg1"/>
                </a:solidFill>
                <a:latin typeface="Times" charset="0"/>
                <a:ea typeface="ＭＳ Ｐゴシック" charset="0"/>
              </a:defRPr>
            </a:lvl2pPr>
            <a:lvl3pPr marL="1143000" indent="-228600" defTabSz="457200">
              <a:defRPr sz="2000">
                <a:solidFill>
                  <a:schemeClr val="bg1"/>
                </a:solidFill>
                <a:latin typeface="Times" charset="0"/>
                <a:ea typeface="ＭＳ Ｐゴシック" charset="0"/>
              </a:defRPr>
            </a:lvl3pPr>
            <a:lvl4pPr marL="1600200" indent="-228600" defTabSz="457200">
              <a:defRPr sz="2000">
                <a:solidFill>
                  <a:schemeClr val="bg1"/>
                </a:solidFill>
                <a:latin typeface="Times" charset="0"/>
                <a:ea typeface="ＭＳ Ｐゴシック" charset="0"/>
              </a:defRPr>
            </a:lvl4pPr>
            <a:lvl5pPr marL="2057400" indent="-228600" defTabSz="457200">
              <a:defRPr sz="2000">
                <a:solidFill>
                  <a:schemeClr val="bg1"/>
                </a:solidFill>
                <a:latin typeface="Times" charset="0"/>
                <a:ea typeface="ＭＳ Ｐゴシック" charset="0"/>
              </a:defRPr>
            </a:lvl5pPr>
            <a:lvl6pPr marL="2514600" indent="-228600" eaLnBrk="0" fontAlgn="base" hangingPunct="0">
              <a:spcBef>
                <a:spcPct val="0"/>
              </a:spcBef>
              <a:spcAft>
                <a:spcPct val="0"/>
              </a:spcAft>
              <a:defRPr sz="2000">
                <a:solidFill>
                  <a:schemeClr val="bg1"/>
                </a:solidFill>
                <a:latin typeface="Times" charset="0"/>
                <a:ea typeface="ＭＳ Ｐゴシック" charset="0"/>
              </a:defRPr>
            </a:lvl6pPr>
            <a:lvl7pPr marL="2971800" indent="-228600" eaLnBrk="0" fontAlgn="base" hangingPunct="0">
              <a:spcBef>
                <a:spcPct val="0"/>
              </a:spcBef>
              <a:spcAft>
                <a:spcPct val="0"/>
              </a:spcAft>
              <a:defRPr sz="2000">
                <a:solidFill>
                  <a:schemeClr val="bg1"/>
                </a:solidFill>
                <a:latin typeface="Times" charset="0"/>
                <a:ea typeface="ＭＳ Ｐゴシック" charset="0"/>
              </a:defRPr>
            </a:lvl7pPr>
            <a:lvl8pPr marL="3429000" indent="-228600" eaLnBrk="0" fontAlgn="base" hangingPunct="0">
              <a:spcBef>
                <a:spcPct val="0"/>
              </a:spcBef>
              <a:spcAft>
                <a:spcPct val="0"/>
              </a:spcAft>
              <a:defRPr sz="2000">
                <a:solidFill>
                  <a:schemeClr val="bg1"/>
                </a:solidFill>
                <a:latin typeface="Times" charset="0"/>
                <a:ea typeface="ＭＳ Ｐゴシック" charset="0"/>
              </a:defRPr>
            </a:lvl8pPr>
            <a:lvl9pPr marL="3886200" indent="-228600" eaLnBrk="0" fontAlgn="base" hangingPunct="0">
              <a:spcBef>
                <a:spcPct val="0"/>
              </a:spcBef>
              <a:spcAft>
                <a:spcPct val="0"/>
              </a:spcAft>
              <a:defRPr sz="2000">
                <a:solidFill>
                  <a:schemeClr val="bg1"/>
                </a:solidFill>
                <a:latin typeface="Times" charset="0"/>
                <a:ea typeface="ＭＳ Ｐゴシック" charset="0"/>
              </a:defRPr>
            </a:lvl9pPr>
          </a:lstStyle>
          <a:p>
            <a:pPr eaLnBrk="1" hangingPunct="1">
              <a:buFontTx/>
              <a:buChar char="•"/>
            </a:pPr>
            <a:r>
              <a:rPr lang="en-US" sz="1800" b="1" dirty="0">
                <a:solidFill>
                  <a:srgbClr val="000000"/>
                </a:solidFill>
                <a:latin typeface="Century Gothic" panose="020B0502020202020204" pitchFamily="34" charset="0"/>
              </a:rPr>
              <a:t> Full exploitation of </a:t>
            </a:r>
            <a:r>
              <a:rPr lang="en-US" sz="1800" b="1" dirty="0" err="1">
                <a:solidFill>
                  <a:srgbClr val="000000"/>
                </a:solidFill>
                <a:latin typeface="Century Gothic" panose="020B0502020202020204" pitchFamily="34" charset="0"/>
              </a:rPr>
              <a:t>JLab</a:t>
            </a:r>
            <a:r>
              <a:rPr lang="en-US" sz="1800" b="1" dirty="0">
                <a:solidFill>
                  <a:srgbClr val="000000"/>
                </a:solidFill>
                <a:latin typeface="Century Gothic" panose="020B0502020202020204" pitchFamily="34" charset="0"/>
              </a:rPr>
              <a:t> 12 </a:t>
            </a:r>
            <a:r>
              <a:rPr lang="en-US" sz="1800" b="1" dirty="0" err="1">
                <a:solidFill>
                  <a:srgbClr val="000000"/>
                </a:solidFill>
                <a:latin typeface="Century Gothic" panose="020B0502020202020204" pitchFamily="34" charset="0"/>
              </a:rPr>
              <a:t>GeV</a:t>
            </a:r>
            <a:r>
              <a:rPr lang="en-US" sz="1800" b="1" dirty="0">
                <a:solidFill>
                  <a:srgbClr val="000000"/>
                </a:solidFill>
                <a:latin typeface="Century Gothic" panose="020B0502020202020204" pitchFamily="34" charset="0"/>
              </a:rPr>
              <a:t> Upgrade to maximize scientific return</a:t>
            </a:r>
          </a:p>
          <a:p>
            <a:pPr eaLnBrk="1" hangingPunct="1"/>
            <a:r>
              <a:rPr lang="en-US" sz="1800" b="1" dirty="0">
                <a:solidFill>
                  <a:srgbClr val="0000FF"/>
                </a:solidFill>
                <a:latin typeface="Century Gothic" panose="020B0502020202020204" pitchFamily="34" charset="0"/>
                <a:sym typeface="Wingdings" charset="0"/>
              </a:rPr>
              <a:t>A </a:t>
            </a:r>
            <a:r>
              <a:rPr lang="en-US" sz="1800" b="1" dirty="0">
                <a:solidFill>
                  <a:srgbClr val="FF0000"/>
                </a:solidFill>
                <a:latin typeface="Century Gothic" panose="020B0502020202020204" pitchFamily="34" charset="0"/>
                <a:sym typeface="Wingdings" charset="0"/>
              </a:rPr>
              <a:t>Large Acceptance </a:t>
            </a:r>
            <a:r>
              <a:rPr lang="en-US" sz="1800" b="1" dirty="0">
                <a:solidFill>
                  <a:srgbClr val="0000FF"/>
                </a:solidFill>
                <a:latin typeface="Century Gothic" panose="020B0502020202020204" pitchFamily="34" charset="0"/>
                <a:sym typeface="Wingdings" charset="0"/>
              </a:rPr>
              <a:t>Detector </a:t>
            </a:r>
            <a:r>
              <a:rPr lang="en-US" sz="1800" b="1" dirty="0">
                <a:solidFill>
                  <a:srgbClr val="FF0000"/>
                </a:solidFill>
                <a:latin typeface="Century Gothic" panose="020B0502020202020204" pitchFamily="34" charset="0"/>
                <a:sym typeface="Wingdings" charset="0"/>
              </a:rPr>
              <a:t>AND</a:t>
            </a:r>
            <a:r>
              <a:rPr lang="en-US" sz="1800" b="1" dirty="0">
                <a:solidFill>
                  <a:srgbClr val="0000FF"/>
                </a:solidFill>
                <a:latin typeface="Century Gothic" panose="020B0502020202020204" pitchFamily="34" charset="0"/>
                <a:sym typeface="Wingdings" charset="0"/>
              </a:rPr>
              <a:t> Can Handle </a:t>
            </a:r>
            <a:r>
              <a:rPr lang="en-US" sz="1800" b="1" dirty="0">
                <a:solidFill>
                  <a:srgbClr val="FF0000"/>
                </a:solidFill>
                <a:latin typeface="Century Gothic" panose="020B0502020202020204" pitchFamily="34" charset="0"/>
                <a:sym typeface="Wingdings" charset="0"/>
              </a:rPr>
              <a:t>High Luminosity </a:t>
            </a:r>
            <a:r>
              <a:rPr lang="en-US" sz="1800" b="1" dirty="0">
                <a:solidFill>
                  <a:srgbClr val="0000FF"/>
                </a:solidFill>
                <a:latin typeface="Century Gothic" panose="020B0502020202020204" pitchFamily="34" charset="0"/>
                <a:sym typeface="Wingdings" charset="0"/>
              </a:rPr>
              <a:t>(10</a:t>
            </a:r>
            <a:r>
              <a:rPr lang="en-US" sz="1800" b="1" baseline="30000" dirty="0">
                <a:solidFill>
                  <a:srgbClr val="0000FF"/>
                </a:solidFill>
                <a:latin typeface="Century Gothic" panose="020B0502020202020204" pitchFamily="34" charset="0"/>
                <a:sym typeface="Wingdings" charset="0"/>
              </a:rPr>
              <a:t>37</a:t>
            </a:r>
            <a:r>
              <a:rPr lang="en-US" sz="1800" b="1" dirty="0">
                <a:solidFill>
                  <a:srgbClr val="0000FF"/>
                </a:solidFill>
                <a:latin typeface="Century Gothic" panose="020B0502020202020204" pitchFamily="34" charset="0"/>
                <a:sym typeface="Wingdings" charset="0"/>
              </a:rPr>
              <a:t>-10</a:t>
            </a:r>
            <a:r>
              <a:rPr lang="en-US" sz="1800" b="1" baseline="30000" dirty="0">
                <a:solidFill>
                  <a:srgbClr val="0000FF"/>
                </a:solidFill>
                <a:latin typeface="Century Gothic" panose="020B0502020202020204" pitchFamily="34" charset="0"/>
                <a:sym typeface="Wingdings" charset="0"/>
              </a:rPr>
              <a:t>39</a:t>
            </a:r>
            <a:r>
              <a:rPr lang="en-US" sz="1800" b="1" dirty="0">
                <a:solidFill>
                  <a:srgbClr val="0000FF"/>
                </a:solidFill>
                <a:latin typeface="Century Gothic" panose="020B0502020202020204" pitchFamily="34" charset="0"/>
                <a:sym typeface="Wingdings" charset="0"/>
              </a:rPr>
              <a:t>)</a:t>
            </a:r>
          </a:p>
          <a:p>
            <a:pPr lvl="1">
              <a:buFontTx/>
              <a:buChar char="•"/>
            </a:pPr>
            <a:r>
              <a:rPr lang="en-US" sz="1800" dirty="0">
                <a:solidFill>
                  <a:srgbClr val="011893"/>
                </a:solidFill>
                <a:latin typeface="Century Gothic" panose="020B0502020202020204" pitchFamily="34" charset="0"/>
                <a:sym typeface="Wingdings" charset="0"/>
              </a:rPr>
              <a:t>SIDIS: 3D momentum imaging of a relativistic strongly interacting confined system (nucleon spin)</a:t>
            </a:r>
          </a:p>
          <a:p>
            <a:pPr lvl="1">
              <a:buFontTx/>
              <a:buChar char="•"/>
            </a:pPr>
            <a:r>
              <a:rPr lang="en-US" sz="1800" dirty="0">
                <a:solidFill>
                  <a:srgbClr val="011893"/>
                </a:solidFill>
                <a:latin typeface="Century Gothic" panose="020B0502020202020204" pitchFamily="34" charset="0"/>
                <a:sym typeface="Wingdings" charset="0"/>
              </a:rPr>
              <a:t>PVDIS: pushing the phase space in the search of new physics and of hadronic physics</a:t>
            </a:r>
          </a:p>
          <a:p>
            <a:pPr lvl="1">
              <a:buFontTx/>
              <a:buChar char="•"/>
            </a:pPr>
            <a:r>
              <a:rPr lang="en-US" sz="1800" dirty="0">
                <a:solidFill>
                  <a:srgbClr val="011893"/>
                </a:solidFill>
                <a:latin typeface="Century Gothic" panose="020B0502020202020204" pitchFamily="34" charset="0"/>
                <a:sym typeface="Wingdings" charset="0"/>
              </a:rPr>
              <a:t>Precision threshold J/</a:t>
            </a:r>
            <a:r>
              <a:rPr lang="en-US" sz="1800" dirty="0">
                <a:solidFill>
                  <a:srgbClr val="011893"/>
                </a:solidFill>
                <a:latin typeface="Symbol" pitchFamily="2" charset="2"/>
                <a:sym typeface="Wingdings" charset="0"/>
              </a:rPr>
              <a:t>y</a:t>
            </a:r>
            <a:r>
              <a:rPr lang="en-US" sz="1800" dirty="0">
                <a:solidFill>
                  <a:srgbClr val="011893"/>
                </a:solidFill>
                <a:latin typeface="Century Gothic" panose="020B0502020202020204" pitchFamily="34" charset="0"/>
                <a:sym typeface="Wingdings" charset="0"/>
              </a:rPr>
              <a:t> - probing strong color fields in the nucleon (proton mass)</a:t>
            </a:r>
            <a:endParaRPr lang="en-US" sz="1800" dirty="0">
              <a:solidFill>
                <a:srgbClr val="011893"/>
              </a:solidFill>
              <a:latin typeface="+mn-lt"/>
              <a:sym typeface="Wingdings" charset="0"/>
            </a:endParaRPr>
          </a:p>
          <a:p>
            <a:pPr marL="377922" lvl="1" indent="0"/>
            <a:endParaRPr lang="en-US" sz="1800" dirty="0">
              <a:solidFill>
                <a:srgbClr val="0432FF"/>
              </a:solidFill>
              <a:latin typeface="+mn-lt"/>
              <a:sym typeface="Wingdings" charset="0"/>
            </a:endParaRPr>
          </a:p>
          <a:p>
            <a:pPr marL="377922" lvl="1" indent="0"/>
            <a:endParaRPr lang="en-US" sz="1800" dirty="0">
              <a:solidFill>
                <a:srgbClr val="0000FF"/>
              </a:solidFill>
              <a:latin typeface="+mn-lt"/>
              <a:sym typeface="Wingdings" charset="0"/>
            </a:endParaRPr>
          </a:p>
          <a:p>
            <a:pPr marL="377922" lvl="1" indent="0"/>
            <a:endParaRPr lang="en-US" sz="1800" dirty="0">
              <a:solidFill>
                <a:srgbClr val="0000FF"/>
              </a:solidFill>
              <a:latin typeface="+mn-lt"/>
              <a:sym typeface="Wingdings" charset="0"/>
            </a:endParaRPr>
          </a:p>
          <a:p>
            <a:pPr marL="377922" lvl="1" indent="0"/>
            <a:endParaRPr lang="en-US" sz="1800" dirty="0">
              <a:solidFill>
                <a:srgbClr val="0000FF"/>
              </a:solidFill>
              <a:latin typeface="+mn-lt"/>
              <a:sym typeface="Wingdings" charset="0"/>
            </a:endParaRPr>
          </a:p>
          <a:p>
            <a:pPr marL="377922" lvl="1" indent="0"/>
            <a:endParaRPr lang="en-US" sz="1800" dirty="0">
              <a:solidFill>
                <a:srgbClr val="0000FF"/>
              </a:solidFill>
              <a:latin typeface="+mn-lt"/>
              <a:sym typeface="Wingdings" charset="0"/>
            </a:endParaRPr>
          </a:p>
          <a:p>
            <a:pPr marL="377922" lvl="1" indent="0"/>
            <a:endParaRPr lang="en-US" sz="1800" dirty="0">
              <a:solidFill>
                <a:srgbClr val="0000FF"/>
              </a:solidFill>
              <a:latin typeface="+mn-lt"/>
              <a:sym typeface="Wingdings" charset="0"/>
            </a:endParaRPr>
          </a:p>
          <a:p>
            <a:pPr marL="377922" lvl="1" indent="0"/>
            <a:endParaRPr lang="en-US" sz="1800" dirty="0">
              <a:solidFill>
                <a:srgbClr val="0000FF"/>
              </a:solidFill>
              <a:latin typeface="+mn-lt"/>
              <a:sym typeface="Wingdings" charset="0"/>
            </a:endParaRPr>
          </a:p>
          <a:p>
            <a:endParaRPr lang="en-US" sz="1800" b="1" dirty="0">
              <a:solidFill>
                <a:srgbClr val="000000"/>
              </a:solidFill>
              <a:latin typeface="Century Gothic" panose="020B0502020202020204" pitchFamily="34" charset="0"/>
            </a:endParaRPr>
          </a:p>
          <a:p>
            <a:pPr>
              <a:buFontTx/>
              <a:buChar char="•"/>
            </a:pPr>
            <a:r>
              <a:rPr lang="en-US" sz="1800" b="1" dirty="0">
                <a:solidFill>
                  <a:srgbClr val="000000"/>
                </a:solidFill>
                <a:latin typeface="Century Gothic" panose="020B0502020202020204" pitchFamily="34" charset="0"/>
              </a:rPr>
              <a:t>Strong collaboration (270+ collaborators from +70 institutions, 13 countries)</a:t>
            </a:r>
          </a:p>
          <a:p>
            <a:pPr lvl="1">
              <a:buFontTx/>
              <a:buChar char="•"/>
            </a:pPr>
            <a:r>
              <a:rPr lang="en-US" sz="1800" dirty="0">
                <a:solidFill>
                  <a:srgbClr val="011893"/>
                </a:solidFill>
                <a:latin typeface="Century Gothic" panose="020B0502020202020204" pitchFamily="34" charset="0"/>
              </a:rPr>
              <a:t>Anticipate international contributions</a:t>
            </a:r>
          </a:p>
          <a:p>
            <a:pPr lvl="1">
              <a:buFontTx/>
              <a:buChar char="•"/>
            </a:pPr>
            <a:r>
              <a:rPr lang="en-US" sz="1800" dirty="0">
                <a:solidFill>
                  <a:srgbClr val="011893"/>
                </a:solidFill>
                <a:latin typeface="Century Gothic" panose="020B0502020202020204" pitchFamily="34" charset="0"/>
              </a:rPr>
              <a:t>Strong theoretical support</a:t>
            </a:r>
          </a:p>
          <a:p>
            <a:pPr lvl="1">
              <a:buFontTx/>
              <a:buChar char="•"/>
            </a:pPr>
            <a:endParaRPr lang="en-US" sz="1800" dirty="0">
              <a:solidFill>
                <a:srgbClr val="011893"/>
              </a:solidFill>
              <a:latin typeface="+mn-lt"/>
            </a:endParaRPr>
          </a:p>
          <a:p>
            <a:pPr>
              <a:buFontTx/>
              <a:buChar char="•"/>
            </a:pPr>
            <a:r>
              <a:rPr lang="en-US" sz="1800" b="1" dirty="0">
                <a:solidFill>
                  <a:srgbClr val="000000"/>
                </a:solidFill>
                <a:latin typeface="+mn-lt"/>
              </a:rPr>
              <a:t> </a:t>
            </a:r>
            <a:r>
              <a:rPr lang="en-US" sz="1800" b="1" dirty="0" err="1">
                <a:solidFill>
                  <a:srgbClr val="000000"/>
                </a:solidFill>
                <a:latin typeface="Century Gothic" panose="020B0502020202020204" pitchFamily="34" charset="0"/>
              </a:rPr>
              <a:t>SoLID</a:t>
            </a:r>
            <a:r>
              <a:rPr lang="en-US" sz="1800" b="1" dirty="0">
                <a:solidFill>
                  <a:srgbClr val="000000"/>
                </a:solidFill>
                <a:latin typeface="Century Gothic" panose="020B0502020202020204" pitchFamily="34" charset="0"/>
              </a:rPr>
              <a:t> physics complementary and synergistic with the EIC science (proton spin and mass, two important EIC science questions) – </a:t>
            </a:r>
            <a:r>
              <a:rPr lang="en-US" sz="1800" dirty="0">
                <a:solidFill>
                  <a:srgbClr val="0070C0"/>
                </a:solidFill>
                <a:latin typeface="Century Gothic" panose="020B0502020202020204" pitchFamily="34" charset="0"/>
              </a:rPr>
              <a:t>high-luminosity </a:t>
            </a:r>
            <a:r>
              <a:rPr lang="en-US" sz="1800" dirty="0" err="1">
                <a:solidFill>
                  <a:srgbClr val="0070C0"/>
                </a:solidFill>
                <a:latin typeface="Century Gothic" panose="020B0502020202020204" pitchFamily="34" charset="0"/>
              </a:rPr>
              <a:t>SoLID</a:t>
            </a:r>
            <a:r>
              <a:rPr lang="en-US" sz="1800" dirty="0">
                <a:solidFill>
                  <a:srgbClr val="0070C0"/>
                </a:solidFill>
                <a:latin typeface="Century Gothic" panose="020B0502020202020204" pitchFamily="34" charset="0"/>
              </a:rPr>
              <a:t> unique for valence quark tomography and precision J/𝝍 production near the threshold</a:t>
            </a:r>
          </a:p>
        </p:txBody>
      </p:sp>
      <p:sp>
        <p:nvSpPr>
          <p:cNvPr id="8" name="CustomShape 1">
            <a:extLst>
              <a:ext uri="{FF2B5EF4-FFF2-40B4-BE49-F238E27FC236}">
                <a16:creationId xmlns:a16="http://schemas.microsoft.com/office/drawing/2014/main" id="{1CACCC30-805A-E241-BF81-84B63B69DC25}"/>
              </a:ext>
            </a:extLst>
          </p:cNvPr>
          <p:cNvSpPr/>
          <p:nvPr/>
        </p:nvSpPr>
        <p:spPr>
          <a:xfrm>
            <a:off x="0" y="-21497"/>
            <a:ext cx="9154800" cy="638826"/>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trike="noStrike" spc="-1" dirty="0">
                <a:solidFill>
                  <a:srgbClr val="000000"/>
                </a:solidFill>
                <a:latin typeface="+mj-lt"/>
              </a:rPr>
              <a:t> </a:t>
            </a:r>
            <a:r>
              <a:rPr lang="en-US" sz="4000" strike="noStrike" spc="-1" dirty="0" err="1">
                <a:solidFill>
                  <a:srgbClr val="000000"/>
                </a:solidFill>
                <a:latin typeface="+mj-lt"/>
              </a:rPr>
              <a:t>SoLID</a:t>
            </a:r>
            <a:r>
              <a:rPr lang="en-US" sz="4000" strike="noStrike" spc="-1" dirty="0">
                <a:solidFill>
                  <a:srgbClr val="000000"/>
                </a:solidFill>
                <a:latin typeface="+mj-lt"/>
              </a:rPr>
              <a:t> Physics Overview</a:t>
            </a:r>
            <a:endParaRPr lang="en-US" sz="4000" strike="noStrike" spc="-1" dirty="0">
              <a:latin typeface="+mj-lt"/>
            </a:endParaRPr>
          </a:p>
        </p:txBody>
      </p:sp>
      <p:pic>
        <p:nvPicPr>
          <p:cNvPr id="3" name="Picture 2">
            <a:extLst>
              <a:ext uri="{FF2B5EF4-FFF2-40B4-BE49-F238E27FC236}">
                <a16:creationId xmlns:a16="http://schemas.microsoft.com/office/drawing/2014/main" id="{DAD6FED6-26B0-5140-A67F-C500D05E5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910" y="2864966"/>
            <a:ext cx="3024472" cy="2060575"/>
          </a:xfrm>
          <a:prstGeom prst="rect">
            <a:avLst/>
          </a:prstGeom>
        </p:spPr>
      </p:pic>
    </p:spTree>
    <p:extLst>
      <p:ext uri="{BB962C8B-B14F-4D97-AF65-F5344CB8AC3E}">
        <p14:creationId xmlns:p14="http://schemas.microsoft.com/office/powerpoint/2010/main" val="10446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88900" y="0"/>
            <a:ext cx="9599760" cy="5969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rPr>
              <a:t>Timeline</a:t>
            </a:r>
            <a:endParaRPr lang="en-US" sz="4000" strike="noStrike" spc="-1" dirty="0">
              <a:latin typeface="+mj-lt"/>
            </a:endParaRPr>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stomShape 1">
            <a:extLst>
              <a:ext uri="{FF2B5EF4-FFF2-40B4-BE49-F238E27FC236}">
                <a16:creationId xmlns:a16="http://schemas.microsoft.com/office/drawing/2014/main" id="{459D0C00-93BB-2347-8E7E-79167077EC7B}"/>
              </a:ext>
            </a:extLst>
          </p:cNvPr>
          <p:cNvSpPr/>
          <p:nvPr/>
        </p:nvSpPr>
        <p:spPr>
          <a:xfrm>
            <a:off x="228600" y="833142"/>
            <a:ext cx="9848850" cy="5923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spc="-1" dirty="0">
                <a:solidFill>
                  <a:srgbClr val="000000"/>
                </a:solidFill>
                <a:latin typeface="ARial"/>
              </a:rPr>
              <a:t>-    Since 2010: </a:t>
            </a:r>
            <a:r>
              <a:rPr lang="en-US" sz="2000" b="1" spc="-1" dirty="0">
                <a:solidFill>
                  <a:srgbClr val="0070C0"/>
                </a:solidFill>
                <a:latin typeface="ARial"/>
              </a:rPr>
              <a:t>Five SoLID experiments approved by PAC with high rating</a:t>
            </a:r>
          </a:p>
          <a:p>
            <a:pPr>
              <a:lnSpc>
                <a:spcPct val="100000"/>
              </a:lnSpc>
            </a:pPr>
            <a:r>
              <a:rPr lang="en-US" sz="2000" spc="-1" dirty="0">
                <a:solidFill>
                  <a:srgbClr val="000000"/>
                </a:solidFill>
                <a:latin typeface="ARial"/>
              </a:rPr>
              <a:t>                              3 SIDIS with polarized </a:t>
            </a:r>
            <a:r>
              <a:rPr lang="en-US" sz="2000" spc="-1" baseline="30000" dirty="0">
                <a:solidFill>
                  <a:srgbClr val="000000"/>
                </a:solidFill>
                <a:latin typeface="ARial"/>
              </a:rPr>
              <a:t>3</a:t>
            </a:r>
            <a:r>
              <a:rPr lang="en-US" sz="2000" spc="-1" dirty="0">
                <a:solidFill>
                  <a:srgbClr val="000000"/>
                </a:solidFill>
                <a:latin typeface="ARial"/>
              </a:rPr>
              <a:t>He/p target, 1 PVDIS, 1 threshold J/</a:t>
            </a:r>
            <a:r>
              <a:rPr lang="en-US" sz="2000" spc="-1" dirty="0">
                <a:solidFill>
                  <a:srgbClr val="000000"/>
                </a:solidFill>
                <a:latin typeface="Symbol" charset="2"/>
                <a:cs typeface="Symbol" charset="2"/>
              </a:rPr>
              <a:t>y</a:t>
            </a:r>
          </a:p>
          <a:p>
            <a:pPr>
              <a:lnSpc>
                <a:spcPct val="100000"/>
              </a:lnSpc>
            </a:pPr>
            <a:r>
              <a:rPr lang="en-US" sz="2000" spc="-1" dirty="0">
                <a:solidFill>
                  <a:srgbClr val="000000"/>
                </a:solidFill>
                <a:latin typeface="ARial"/>
              </a:rPr>
              <a:t>                          </a:t>
            </a:r>
            <a:r>
              <a:rPr lang="en-US" sz="2000" b="1" spc="-1" dirty="0">
                <a:solidFill>
                  <a:srgbClr val="0070C0"/>
                </a:solidFill>
                <a:latin typeface="ARial"/>
              </a:rPr>
              <a:t>Six additional run-group experiments approved</a:t>
            </a:r>
          </a:p>
          <a:p>
            <a:pPr>
              <a:lnSpc>
                <a:spcPct val="100000"/>
              </a:lnSpc>
            </a:pPr>
            <a:r>
              <a:rPr lang="en-US" sz="2000" spc="-1" dirty="0">
                <a:solidFill>
                  <a:srgbClr val="000000"/>
                </a:solidFill>
                <a:latin typeface="ARial"/>
              </a:rPr>
              <a:t>                </a:t>
            </a:r>
            <a:r>
              <a:rPr lang="en-US" sz="2000" spc="-1" dirty="0" err="1">
                <a:solidFill>
                  <a:srgbClr val="000000"/>
                </a:solidFill>
                <a:latin typeface="ARial"/>
              </a:rPr>
              <a:t>SoLID</a:t>
            </a:r>
            <a:r>
              <a:rPr lang="en-US" sz="2000" spc="-1" dirty="0">
                <a:solidFill>
                  <a:srgbClr val="000000"/>
                </a:solidFill>
                <a:latin typeface="ARial"/>
              </a:rPr>
              <a:t> collaboration, with </a:t>
            </a:r>
            <a:r>
              <a:rPr lang="en-US" sz="2000" spc="-1" dirty="0" err="1">
                <a:solidFill>
                  <a:srgbClr val="000000"/>
                </a:solidFill>
                <a:latin typeface="ARial"/>
              </a:rPr>
              <a:t>JLab</a:t>
            </a:r>
            <a:r>
              <a:rPr lang="en-US" sz="2000" spc="-1" dirty="0">
                <a:solidFill>
                  <a:srgbClr val="000000"/>
                </a:solidFill>
                <a:latin typeface="ARial"/>
              </a:rPr>
              <a:t> support, has been continuously working on </a:t>
            </a:r>
          </a:p>
          <a:p>
            <a:pPr>
              <a:lnSpc>
                <a:spcPct val="100000"/>
              </a:lnSpc>
            </a:pPr>
            <a:r>
              <a:rPr lang="en-US" sz="2000" spc="-1" dirty="0">
                <a:solidFill>
                  <a:srgbClr val="000000"/>
                </a:solidFill>
                <a:latin typeface="ARial"/>
              </a:rPr>
              <a:t>                pre-conceptual design and pre-R&amp;D</a:t>
            </a:r>
          </a:p>
          <a:p>
            <a:pPr>
              <a:lnSpc>
                <a:spcPct val="100000"/>
              </a:lnSpc>
            </a:pPr>
            <a:endParaRPr lang="en-US" sz="2000" spc="-1" dirty="0">
              <a:solidFill>
                <a:srgbClr val="000000"/>
              </a:solidFill>
              <a:latin typeface="ARial"/>
            </a:endParaRPr>
          </a:p>
          <a:p>
            <a:pPr marL="342900" indent="-342900">
              <a:lnSpc>
                <a:spcPct val="100000"/>
              </a:lnSpc>
              <a:buFontTx/>
              <a:buChar char="-"/>
            </a:pPr>
            <a:r>
              <a:rPr lang="en-US" sz="2000" spc="-1" dirty="0">
                <a:solidFill>
                  <a:srgbClr val="000000"/>
                </a:solidFill>
                <a:latin typeface="ARial"/>
              </a:rPr>
              <a:t>2013: CLEO-II magnet requested, agreed, arrived at JLab 2016, </a:t>
            </a:r>
          </a:p>
          <a:p>
            <a:pPr marL="342900" indent="-342900">
              <a:lnSpc>
                <a:spcPct val="100000"/>
              </a:lnSpc>
              <a:buFontTx/>
              <a:buChar char="-"/>
            </a:pPr>
            <a:r>
              <a:rPr lang="en-US" sz="2000" b="1" spc="-1" dirty="0">
                <a:solidFill>
                  <a:srgbClr val="FF0000"/>
                </a:solidFill>
                <a:latin typeface="ARial"/>
              </a:rPr>
              <a:t>2014: </a:t>
            </a:r>
            <a:r>
              <a:rPr lang="en-US" sz="2000" b="1" spc="-1" dirty="0" err="1">
                <a:solidFill>
                  <a:srgbClr val="FF0000"/>
                </a:solidFill>
                <a:latin typeface="ARial"/>
              </a:rPr>
              <a:t>pCDR</a:t>
            </a:r>
            <a:r>
              <a:rPr lang="en-US" sz="2000" b="1" spc="-1" dirty="0">
                <a:solidFill>
                  <a:srgbClr val="FF0000"/>
                </a:solidFill>
                <a:latin typeface="ARial"/>
              </a:rPr>
              <a:t> submitted to </a:t>
            </a:r>
            <a:r>
              <a:rPr lang="en-US" sz="2000" b="1" spc="-1" dirty="0" err="1">
                <a:solidFill>
                  <a:srgbClr val="FF0000"/>
                </a:solidFill>
                <a:latin typeface="ARial"/>
              </a:rPr>
              <a:t>JLab</a:t>
            </a:r>
            <a:r>
              <a:rPr lang="en-US" sz="2000" b="1" spc="-1" dirty="0">
                <a:solidFill>
                  <a:srgbClr val="FF0000"/>
                </a:solidFill>
                <a:latin typeface="ARial"/>
              </a:rPr>
              <a:t> with cost estimation </a:t>
            </a:r>
          </a:p>
          <a:p>
            <a:pPr marL="342900" indent="-342900">
              <a:lnSpc>
                <a:spcPct val="100000"/>
              </a:lnSpc>
              <a:buFontTx/>
              <a:buChar char="-"/>
            </a:pPr>
            <a:r>
              <a:rPr lang="en-US" sz="2000" b="1" spc="-1" dirty="0">
                <a:solidFill>
                  <a:srgbClr val="0070C0"/>
                </a:solidFill>
                <a:latin typeface="ARial"/>
              </a:rPr>
              <a:t>2015: 1st Director’s Review: positive with many recommendations </a:t>
            </a:r>
          </a:p>
          <a:p>
            <a:pPr marL="342900" indent="-342900">
              <a:lnSpc>
                <a:spcPct val="100000"/>
              </a:lnSpc>
              <a:buFontTx/>
              <a:buChar char="-"/>
            </a:pPr>
            <a:endParaRPr lang="en-US" sz="2000" b="1" spc="-1" dirty="0">
              <a:solidFill>
                <a:srgbClr val="0070C0"/>
              </a:solidFill>
              <a:latin typeface="ARial"/>
            </a:endParaRPr>
          </a:p>
          <a:p>
            <a:pPr>
              <a:lnSpc>
                <a:spcPct val="100000"/>
              </a:lnSpc>
            </a:pPr>
            <a:r>
              <a:rPr lang="en-US" sz="2000" spc="-1" dirty="0">
                <a:solidFill>
                  <a:srgbClr val="000000"/>
                </a:solidFill>
                <a:latin typeface="ARial"/>
              </a:rPr>
              <a:t>-    2017: Updated </a:t>
            </a:r>
            <a:r>
              <a:rPr lang="en-US" sz="2000" spc="-1" dirty="0" err="1">
                <a:solidFill>
                  <a:srgbClr val="000000"/>
                </a:solidFill>
                <a:latin typeface="ARial"/>
              </a:rPr>
              <a:t>pCDR</a:t>
            </a:r>
            <a:r>
              <a:rPr lang="en-US" sz="2000" spc="-1" dirty="0">
                <a:solidFill>
                  <a:srgbClr val="000000"/>
                </a:solidFill>
                <a:latin typeface="ARial"/>
              </a:rPr>
              <a:t> submitted to </a:t>
            </a:r>
            <a:r>
              <a:rPr lang="en-US" sz="2000" spc="-1" dirty="0" err="1">
                <a:solidFill>
                  <a:srgbClr val="000000"/>
                </a:solidFill>
                <a:latin typeface="ARial"/>
              </a:rPr>
              <a:t>JLab</a:t>
            </a:r>
            <a:r>
              <a:rPr lang="en-US" sz="2000" spc="-1" dirty="0">
                <a:solidFill>
                  <a:srgbClr val="000000"/>
                </a:solidFill>
                <a:latin typeface="ARial"/>
              </a:rPr>
              <a:t> with responses to the recommendations</a:t>
            </a:r>
          </a:p>
          <a:p>
            <a:pPr>
              <a:lnSpc>
                <a:spcPct val="100000"/>
              </a:lnSpc>
            </a:pPr>
            <a:r>
              <a:rPr lang="en-US" sz="2000" spc="-1" dirty="0">
                <a:solidFill>
                  <a:srgbClr val="000000"/>
                </a:solidFill>
                <a:latin typeface="ARial"/>
              </a:rPr>
              <a:t>-    2018: DOE NP visit and discussion:  </a:t>
            </a:r>
            <a:r>
              <a:rPr lang="en-US" sz="2000" spc="-1" dirty="0">
                <a:solidFill>
                  <a:srgbClr val="000000"/>
                </a:solidFill>
                <a:latin typeface="ARial"/>
                <a:sym typeface="Wingdings"/>
              </a:rPr>
              <a:t></a:t>
            </a:r>
            <a:r>
              <a:rPr lang="en-US" sz="2000" spc="-1" dirty="0">
                <a:solidFill>
                  <a:srgbClr val="000000"/>
                </a:solidFill>
                <a:latin typeface="ARial"/>
              </a:rPr>
              <a:t> update cost estimation</a:t>
            </a:r>
          </a:p>
          <a:p>
            <a:pPr>
              <a:lnSpc>
                <a:spcPct val="100000"/>
              </a:lnSpc>
            </a:pPr>
            <a:r>
              <a:rPr lang="en-US" sz="2000" b="1" spc="-1" dirty="0">
                <a:solidFill>
                  <a:srgbClr val="000000"/>
                </a:solidFill>
                <a:latin typeface="ARial"/>
              </a:rPr>
              <a:t>-    1/2019: Updated </a:t>
            </a:r>
            <a:r>
              <a:rPr lang="en-US" sz="2000" b="1" spc="-1" dirty="0" err="1">
                <a:solidFill>
                  <a:srgbClr val="000000"/>
                </a:solidFill>
                <a:latin typeface="ARial"/>
              </a:rPr>
              <a:t>pCDR</a:t>
            </a:r>
            <a:r>
              <a:rPr lang="en-US" sz="2000" b="1" spc="-1" dirty="0">
                <a:solidFill>
                  <a:srgbClr val="000000"/>
                </a:solidFill>
                <a:latin typeface="ARial"/>
              </a:rPr>
              <a:t> (new cost estimation) submitted to </a:t>
            </a:r>
            <a:r>
              <a:rPr lang="en-US" sz="2000" b="1" spc="-1" dirty="0" err="1">
                <a:solidFill>
                  <a:srgbClr val="000000"/>
                </a:solidFill>
                <a:latin typeface="ARial"/>
              </a:rPr>
              <a:t>JLab</a:t>
            </a:r>
            <a:endParaRPr lang="en-US" sz="2000" b="1" spc="-1" dirty="0">
              <a:solidFill>
                <a:srgbClr val="000000"/>
              </a:solidFill>
              <a:latin typeface="ARial"/>
            </a:endParaRPr>
          </a:p>
          <a:p>
            <a:pPr marL="342900" indent="-342900">
              <a:lnSpc>
                <a:spcPct val="100000"/>
              </a:lnSpc>
              <a:buFontTx/>
              <a:buChar char="-"/>
            </a:pPr>
            <a:r>
              <a:rPr lang="en-US" sz="2000" b="1" spc="-1" dirty="0">
                <a:solidFill>
                  <a:srgbClr val="0070C0"/>
                </a:solidFill>
                <a:latin typeface="ARial"/>
              </a:rPr>
              <a:t>9/2019: 2</a:t>
            </a:r>
            <a:r>
              <a:rPr lang="en-US" sz="2000" b="1" spc="-1" baseline="30000" dirty="0">
                <a:solidFill>
                  <a:srgbClr val="0070C0"/>
                </a:solidFill>
                <a:latin typeface="ARial"/>
              </a:rPr>
              <a:t>nd</a:t>
            </a:r>
            <a:r>
              <a:rPr lang="en-US" sz="2000" b="1" spc="-1" dirty="0">
                <a:solidFill>
                  <a:srgbClr val="0070C0"/>
                </a:solidFill>
                <a:latin typeface="ARial"/>
              </a:rPr>
              <a:t> Director’s Review: successful with only few recommendations </a:t>
            </a:r>
          </a:p>
          <a:p>
            <a:pPr marL="342900" indent="-342900">
              <a:lnSpc>
                <a:spcPct val="100000"/>
              </a:lnSpc>
              <a:buFontTx/>
              <a:buChar char="-"/>
            </a:pPr>
            <a:r>
              <a:rPr lang="en-US" sz="2000" spc="-1" dirty="0">
                <a:solidFill>
                  <a:srgbClr val="000000"/>
                </a:solidFill>
                <a:latin typeface="ARial"/>
              </a:rPr>
              <a:t>Late 2019: Pre-R&amp;D plan approved, funding started 2/2020</a:t>
            </a:r>
          </a:p>
          <a:p>
            <a:pPr marL="342900" indent="-342900">
              <a:lnSpc>
                <a:spcPct val="100000"/>
              </a:lnSpc>
              <a:buFontTx/>
              <a:buChar char="-"/>
            </a:pPr>
            <a:r>
              <a:rPr lang="en-US" sz="2000" b="1" spc="-1" dirty="0">
                <a:solidFill>
                  <a:srgbClr val="FF0000"/>
                </a:solidFill>
                <a:latin typeface="ARial"/>
              </a:rPr>
              <a:t>2/2020: </a:t>
            </a:r>
            <a:r>
              <a:rPr lang="en-US" sz="2000" b="1" spc="-1" dirty="0" err="1">
                <a:solidFill>
                  <a:srgbClr val="FF0000"/>
                </a:solidFill>
                <a:latin typeface="ARial"/>
              </a:rPr>
              <a:t>SoLID</a:t>
            </a:r>
            <a:r>
              <a:rPr lang="en-US" sz="2000" b="1" spc="-1" dirty="0">
                <a:solidFill>
                  <a:srgbClr val="FF0000"/>
                </a:solidFill>
                <a:latin typeface="ARial"/>
              </a:rPr>
              <a:t> MIE (with updated </a:t>
            </a:r>
            <a:r>
              <a:rPr lang="en-US" sz="2000" b="1" spc="-1" dirty="0" err="1">
                <a:solidFill>
                  <a:srgbClr val="FF0000"/>
                </a:solidFill>
                <a:latin typeface="ARial"/>
              </a:rPr>
              <a:t>pCDR</a:t>
            </a:r>
            <a:r>
              <a:rPr lang="en-US" sz="2000" b="1" spc="-1" dirty="0">
                <a:solidFill>
                  <a:srgbClr val="FF0000"/>
                </a:solidFill>
                <a:latin typeface="ARial"/>
              </a:rPr>
              <a:t>) Submission to DOE  </a:t>
            </a:r>
          </a:p>
          <a:p>
            <a:pPr marL="342900" indent="-342900">
              <a:lnSpc>
                <a:spcPct val="100000"/>
              </a:lnSpc>
              <a:buFontTx/>
              <a:buChar char="-"/>
            </a:pPr>
            <a:endParaRPr lang="en-US" sz="2000" b="1" spc="-1" dirty="0">
              <a:solidFill>
                <a:srgbClr val="FF0000"/>
              </a:solidFill>
              <a:latin typeface="ARial"/>
            </a:endParaRPr>
          </a:p>
          <a:p>
            <a:pPr marL="342900" indent="-342900">
              <a:lnSpc>
                <a:spcPct val="100000"/>
              </a:lnSpc>
              <a:buFontTx/>
              <a:buChar char="-"/>
            </a:pPr>
            <a:r>
              <a:rPr lang="en-US" sz="2000" i="1" spc="-1" dirty="0">
                <a:solidFill>
                  <a:srgbClr val="000000"/>
                </a:solidFill>
                <a:latin typeface="ARial"/>
              </a:rPr>
              <a:t>3/2021: </a:t>
            </a:r>
            <a:r>
              <a:rPr lang="en-US" sz="2000" i="1" spc="-1" dirty="0" err="1">
                <a:solidFill>
                  <a:srgbClr val="000000"/>
                </a:solidFill>
                <a:latin typeface="ARial"/>
              </a:rPr>
              <a:t>SoLID</a:t>
            </a:r>
            <a:r>
              <a:rPr lang="en-US" sz="2000" i="1" spc="-1" dirty="0">
                <a:solidFill>
                  <a:srgbClr val="000000"/>
                </a:solidFill>
                <a:latin typeface="ARial"/>
              </a:rPr>
              <a:t> DOE Science (Scheduled)</a:t>
            </a:r>
          </a:p>
        </p:txBody>
      </p:sp>
    </p:spTree>
    <p:extLst>
      <p:ext uri="{BB962C8B-B14F-4D97-AF65-F5344CB8AC3E}">
        <p14:creationId xmlns:p14="http://schemas.microsoft.com/office/powerpoint/2010/main" val="2750516436"/>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228600" y="46462"/>
            <a:ext cx="9599760" cy="60123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rPr>
              <a:t>Strong Collaboration </a:t>
            </a:r>
            <a:endParaRPr lang="en-US" sz="4000" strike="noStrike" spc="-1" dirty="0">
              <a:latin typeface="+mj-lt"/>
            </a:endParaRPr>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stomShape 1">
            <a:extLst>
              <a:ext uri="{FF2B5EF4-FFF2-40B4-BE49-F238E27FC236}">
                <a16:creationId xmlns:a16="http://schemas.microsoft.com/office/drawing/2014/main" id="{459D0C00-93BB-2347-8E7E-79167077EC7B}"/>
              </a:ext>
            </a:extLst>
          </p:cNvPr>
          <p:cNvSpPr/>
          <p:nvPr/>
        </p:nvSpPr>
        <p:spPr>
          <a:xfrm>
            <a:off x="228600" y="833142"/>
            <a:ext cx="9848850" cy="5923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spc="-1" dirty="0">
                <a:solidFill>
                  <a:srgbClr val="000000"/>
                </a:solidFill>
                <a:latin typeface="ARial"/>
              </a:rPr>
              <a:t>-    270+ collaborators, 70+ institutions from 13 countries</a:t>
            </a:r>
          </a:p>
          <a:p>
            <a:pPr marL="342900" indent="-342900">
              <a:lnSpc>
                <a:spcPct val="100000"/>
              </a:lnSpc>
              <a:buFontTx/>
              <a:buChar char="-"/>
            </a:pPr>
            <a:r>
              <a:rPr lang="en-US" sz="2000" spc="-1" dirty="0">
                <a:solidFill>
                  <a:srgbClr val="000000"/>
                </a:solidFill>
                <a:latin typeface="ARial"/>
              </a:rPr>
              <a:t>Large international participations and anticipate contributions</a:t>
            </a:r>
          </a:p>
          <a:p>
            <a:pPr marL="342900" indent="-342900">
              <a:lnSpc>
                <a:spcPct val="100000"/>
              </a:lnSpc>
              <a:buFontTx/>
              <a:buChar char="-"/>
            </a:pPr>
            <a:r>
              <a:rPr lang="en-US" sz="2000" spc="-1" dirty="0">
                <a:solidFill>
                  <a:srgbClr val="000000"/>
                </a:solidFill>
                <a:latin typeface="ARial"/>
              </a:rPr>
              <a:t>Strong theory support</a:t>
            </a:r>
          </a:p>
          <a:p>
            <a:pPr>
              <a:lnSpc>
                <a:spcPct val="100000"/>
              </a:lnSpc>
            </a:pPr>
            <a:endParaRPr lang="en-US" sz="2000" spc="-1" dirty="0">
              <a:solidFill>
                <a:srgbClr val="000000"/>
              </a:solidFill>
              <a:latin typeface="ARial"/>
            </a:endParaRPr>
          </a:p>
        </p:txBody>
      </p:sp>
      <p:pic>
        <p:nvPicPr>
          <p:cNvPr id="10" name="Picture 9">
            <a:extLst>
              <a:ext uri="{FF2B5EF4-FFF2-40B4-BE49-F238E27FC236}">
                <a16:creationId xmlns:a16="http://schemas.microsoft.com/office/drawing/2014/main" id="{0BD0E12F-2A43-074F-84A9-AE143A094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80" y="1968501"/>
            <a:ext cx="9324119" cy="4877592"/>
          </a:xfrm>
          <a:prstGeom prst="rect">
            <a:avLst/>
          </a:prstGeom>
        </p:spPr>
      </p:pic>
    </p:spTree>
    <p:extLst>
      <p:ext uri="{BB962C8B-B14F-4D97-AF65-F5344CB8AC3E}">
        <p14:creationId xmlns:p14="http://schemas.microsoft.com/office/powerpoint/2010/main" val="3936407187"/>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228600" y="0"/>
            <a:ext cx="9599760" cy="635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spc="-1" dirty="0">
                <a:solidFill>
                  <a:srgbClr val="000000"/>
                </a:solidFill>
                <a:latin typeface="+mj-lt"/>
              </a:rPr>
              <a:t>Technical Requirements</a:t>
            </a:r>
            <a:endParaRPr lang="en-US" sz="4000" strike="noStrike" spc="-1" dirty="0">
              <a:latin typeface="+mj-lt"/>
            </a:endParaRPr>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stomShape 1">
            <a:extLst>
              <a:ext uri="{FF2B5EF4-FFF2-40B4-BE49-F238E27FC236}">
                <a16:creationId xmlns:a16="http://schemas.microsoft.com/office/drawing/2014/main" id="{459D0C00-93BB-2347-8E7E-79167077EC7B}"/>
              </a:ext>
            </a:extLst>
          </p:cNvPr>
          <p:cNvSpPr/>
          <p:nvPr/>
        </p:nvSpPr>
        <p:spPr>
          <a:xfrm>
            <a:off x="228600" y="833142"/>
            <a:ext cx="9848850" cy="5923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2900" indent="-342900">
              <a:buFontTx/>
              <a:buChar char="-"/>
            </a:pPr>
            <a:r>
              <a:rPr lang="en-US" sz="2000" b="1" spc="-1" dirty="0">
                <a:solidFill>
                  <a:srgbClr val="FF0000"/>
                </a:solidFill>
                <a:latin typeface="ARial"/>
              </a:rPr>
              <a:t>High luminosity (10</a:t>
            </a:r>
            <a:r>
              <a:rPr lang="en-US" sz="2000" b="1" spc="-1" baseline="30000" dirty="0">
                <a:solidFill>
                  <a:srgbClr val="FF0000"/>
                </a:solidFill>
                <a:latin typeface="ARial"/>
              </a:rPr>
              <a:t>37</a:t>
            </a:r>
            <a:r>
              <a:rPr lang="en-US" sz="2000" b="1" spc="-1" dirty="0">
                <a:solidFill>
                  <a:srgbClr val="FF0000"/>
                </a:solidFill>
                <a:latin typeface="ARial"/>
              </a:rPr>
              <a:t> for SIDIS and J/</a:t>
            </a:r>
            <a:r>
              <a:rPr lang="en-US" sz="2000" b="1" spc="-1" dirty="0">
                <a:solidFill>
                  <a:srgbClr val="FF0000"/>
                </a:solidFill>
                <a:latin typeface="Symbol" pitchFamily="2" charset="2"/>
              </a:rPr>
              <a:t>y</a:t>
            </a:r>
            <a:r>
              <a:rPr lang="en-US" sz="2000" b="1" spc="-1" dirty="0">
                <a:solidFill>
                  <a:srgbClr val="FF0000"/>
                </a:solidFill>
                <a:latin typeface="ARial"/>
              </a:rPr>
              <a:t>, 10</a:t>
            </a:r>
            <a:r>
              <a:rPr lang="en-US" sz="2000" b="1" spc="-1" baseline="30000" dirty="0">
                <a:solidFill>
                  <a:srgbClr val="FF0000"/>
                </a:solidFill>
                <a:latin typeface="ARial"/>
              </a:rPr>
              <a:t>39</a:t>
            </a:r>
            <a:r>
              <a:rPr lang="en-US" sz="2000" b="1" spc="-1" dirty="0">
                <a:solidFill>
                  <a:srgbClr val="FF0000"/>
                </a:solidFill>
                <a:latin typeface="ARial"/>
              </a:rPr>
              <a:t> for PVDIS with baffle)</a:t>
            </a:r>
          </a:p>
          <a:p>
            <a:pPr marL="342900" indent="-342900">
              <a:lnSpc>
                <a:spcPct val="100000"/>
              </a:lnSpc>
              <a:buFontTx/>
              <a:buChar char="-"/>
            </a:pPr>
            <a:r>
              <a:rPr lang="en-US" sz="2000" spc="-1" dirty="0">
                <a:solidFill>
                  <a:srgbClr val="000000"/>
                </a:solidFill>
                <a:latin typeface="ARial"/>
              </a:rPr>
              <a:t>Particle detection:</a:t>
            </a:r>
          </a:p>
          <a:p>
            <a:pPr>
              <a:lnSpc>
                <a:spcPct val="100000"/>
              </a:lnSpc>
            </a:pPr>
            <a:r>
              <a:rPr lang="en-US" sz="2000" spc="-1" dirty="0">
                <a:solidFill>
                  <a:srgbClr val="000000"/>
                </a:solidFill>
                <a:latin typeface="ARial"/>
              </a:rPr>
              <a:t>       PVDIS: single e- </a:t>
            </a:r>
          </a:p>
          <a:p>
            <a:pPr>
              <a:lnSpc>
                <a:spcPct val="100000"/>
              </a:lnSpc>
            </a:pPr>
            <a:r>
              <a:rPr lang="en-US" sz="2000" spc="-1" dirty="0">
                <a:solidFill>
                  <a:srgbClr val="000000"/>
                </a:solidFill>
                <a:latin typeface="ARial"/>
              </a:rPr>
              <a:t>       SIDIS: coincidence e and pi+/pi-  (K+/K- with enhanced configuration)</a:t>
            </a:r>
          </a:p>
          <a:p>
            <a:pPr>
              <a:lnSpc>
                <a:spcPct val="100000"/>
              </a:lnSpc>
            </a:pPr>
            <a:r>
              <a:rPr lang="en-US" sz="2000" spc="-1" dirty="0">
                <a:solidFill>
                  <a:srgbClr val="000000"/>
                </a:solidFill>
                <a:latin typeface="ARial"/>
              </a:rPr>
              <a:t>       J/</a:t>
            </a:r>
            <a:r>
              <a:rPr lang="en-US" sz="2000" spc="-1" dirty="0">
                <a:solidFill>
                  <a:srgbClr val="000000"/>
                </a:solidFill>
                <a:latin typeface="Symbol" pitchFamily="2" charset="2"/>
              </a:rPr>
              <a:t>y:</a:t>
            </a:r>
            <a:r>
              <a:rPr lang="en-US" sz="2000" spc="-1" dirty="0">
                <a:solidFill>
                  <a:srgbClr val="000000"/>
                </a:solidFill>
                <a:latin typeface="ARial"/>
              </a:rPr>
              <a:t> e- and </a:t>
            </a:r>
            <a:r>
              <a:rPr lang="en-US" sz="2000" spc="-1" dirty="0" err="1">
                <a:solidFill>
                  <a:srgbClr val="000000"/>
                </a:solidFill>
                <a:latin typeface="ARial"/>
              </a:rPr>
              <a:t>e+e</a:t>
            </a:r>
            <a:r>
              <a:rPr lang="en-US" sz="2000" spc="-1" dirty="0">
                <a:solidFill>
                  <a:srgbClr val="000000"/>
                </a:solidFill>
                <a:latin typeface="ARial"/>
              </a:rPr>
              <a:t>- (also </a:t>
            </a:r>
            <a:r>
              <a:rPr lang="en-US" sz="2000" spc="-1" dirty="0" err="1">
                <a:solidFill>
                  <a:srgbClr val="000000"/>
                </a:solidFill>
                <a:latin typeface="ARial"/>
              </a:rPr>
              <a:t>e+e</a:t>
            </a:r>
            <a:r>
              <a:rPr lang="en-US" sz="2000" spc="-1" dirty="0">
                <a:solidFill>
                  <a:srgbClr val="000000"/>
                </a:solidFill>
                <a:latin typeface="ARial"/>
              </a:rPr>
              <a:t>- for photoproduction, e-, </a:t>
            </a:r>
            <a:r>
              <a:rPr lang="en-US" sz="2000" spc="-1" dirty="0" err="1">
                <a:solidFill>
                  <a:srgbClr val="000000"/>
                </a:solidFill>
                <a:latin typeface="ARial"/>
              </a:rPr>
              <a:t>e+e</a:t>
            </a:r>
            <a:r>
              <a:rPr lang="en-US" sz="2000" spc="-1" dirty="0">
                <a:solidFill>
                  <a:srgbClr val="000000"/>
                </a:solidFill>
                <a:latin typeface="ARial"/>
              </a:rPr>
              <a:t>-, p for systematics) </a:t>
            </a:r>
          </a:p>
          <a:p>
            <a:pPr marL="342900" indent="-342900">
              <a:lnSpc>
                <a:spcPct val="100000"/>
              </a:lnSpc>
              <a:buFontTx/>
              <a:buChar char="-"/>
            </a:pPr>
            <a:r>
              <a:rPr lang="en-US" sz="2000" b="1" spc="-1" dirty="0">
                <a:solidFill>
                  <a:srgbClr val="FF0000"/>
                </a:solidFill>
                <a:latin typeface="ARial"/>
              </a:rPr>
              <a:t>Large acceptance: 2</a:t>
            </a:r>
            <a:r>
              <a:rPr lang="en-US" sz="2000" b="1" spc="-1" dirty="0">
                <a:solidFill>
                  <a:srgbClr val="FF0000"/>
                </a:solidFill>
                <a:latin typeface="Symbol" pitchFamily="2" charset="2"/>
              </a:rPr>
              <a:t>p</a:t>
            </a:r>
            <a:r>
              <a:rPr lang="en-US" sz="2000" b="1" spc="-1" dirty="0">
                <a:solidFill>
                  <a:srgbClr val="FF0000"/>
                </a:solidFill>
                <a:latin typeface="ARial"/>
              </a:rPr>
              <a:t> in </a:t>
            </a:r>
            <a:r>
              <a:rPr lang="en-US" sz="2000" b="1" spc="-1" dirty="0">
                <a:solidFill>
                  <a:srgbClr val="FF0000"/>
                </a:solidFill>
                <a:latin typeface="Symbol" pitchFamily="2" charset="2"/>
              </a:rPr>
              <a:t>f</a:t>
            </a:r>
            <a:r>
              <a:rPr lang="en-US" sz="2000" b="1" spc="-1" dirty="0">
                <a:solidFill>
                  <a:srgbClr val="FF0000"/>
                </a:solidFill>
                <a:latin typeface="ARial"/>
              </a:rPr>
              <a:t> angle</a:t>
            </a:r>
            <a:r>
              <a:rPr lang="en-US" sz="2000" spc="-1" dirty="0">
                <a:solidFill>
                  <a:srgbClr val="000000"/>
                </a:solidFill>
                <a:latin typeface="ARial"/>
              </a:rPr>
              <a:t>, </a:t>
            </a:r>
            <a:r>
              <a:rPr lang="en-US" sz="2000" spc="-1" dirty="0">
                <a:solidFill>
                  <a:srgbClr val="000000"/>
                </a:solidFill>
                <a:latin typeface="Symbol" pitchFamily="2" charset="2"/>
              </a:rPr>
              <a:t>q</a:t>
            </a:r>
            <a:r>
              <a:rPr lang="en-US" sz="2000" spc="-1" dirty="0">
                <a:solidFill>
                  <a:srgbClr val="000000"/>
                </a:solidFill>
              </a:rPr>
              <a:t> angle: </a:t>
            </a:r>
            <a:r>
              <a:rPr lang="en-US" sz="2000" spc="-1" dirty="0">
                <a:solidFill>
                  <a:srgbClr val="000000"/>
                </a:solidFill>
                <a:latin typeface="ARial"/>
              </a:rPr>
              <a:t>8-24 degrees for SIDIS, J/</a:t>
            </a:r>
            <a:r>
              <a:rPr lang="en-US" sz="2000" spc="-1" dirty="0">
                <a:solidFill>
                  <a:srgbClr val="000000"/>
                </a:solidFill>
                <a:latin typeface="Symbol" pitchFamily="2" charset="2"/>
              </a:rPr>
              <a:t>y</a:t>
            </a:r>
            <a:r>
              <a:rPr lang="en-US" sz="2000" spc="-1" dirty="0">
                <a:solidFill>
                  <a:srgbClr val="000000"/>
                </a:solidFill>
                <a:latin typeface="ARial"/>
              </a:rPr>
              <a:t>     </a:t>
            </a:r>
          </a:p>
          <a:p>
            <a:pPr>
              <a:lnSpc>
                <a:spcPct val="100000"/>
              </a:lnSpc>
            </a:pPr>
            <a:r>
              <a:rPr lang="en-US" sz="2000" spc="-1" dirty="0">
                <a:solidFill>
                  <a:srgbClr val="000000"/>
                </a:solidFill>
                <a:latin typeface="ARial"/>
              </a:rPr>
              <a:t>                                                                           22-35 degrees for PVDIS</a:t>
            </a:r>
          </a:p>
          <a:p>
            <a:pPr>
              <a:lnSpc>
                <a:spcPct val="100000"/>
              </a:lnSpc>
            </a:pPr>
            <a:r>
              <a:rPr lang="en-US" sz="2000" spc="-1" dirty="0">
                <a:solidFill>
                  <a:srgbClr val="000000"/>
                </a:solidFill>
                <a:latin typeface="ARial"/>
              </a:rPr>
              <a:t>                                   Momentum range: 1 - 7 GeV/c </a:t>
            </a:r>
          </a:p>
          <a:p>
            <a:pPr marL="342900" indent="-342900">
              <a:lnSpc>
                <a:spcPct val="100000"/>
              </a:lnSpc>
              <a:buFontTx/>
              <a:buChar char="-"/>
            </a:pPr>
            <a:r>
              <a:rPr lang="en-US" sz="2000" spc="-1" dirty="0">
                <a:solidFill>
                  <a:srgbClr val="000000"/>
                </a:solidFill>
                <a:latin typeface="ARial"/>
              </a:rPr>
              <a:t>High rates (100 </a:t>
            </a:r>
            <a:r>
              <a:rPr lang="en-US" sz="2000" spc="-1" dirty="0" err="1">
                <a:solidFill>
                  <a:srgbClr val="000000"/>
                </a:solidFill>
                <a:latin typeface="ARial"/>
              </a:rPr>
              <a:t>KHz</a:t>
            </a:r>
            <a:r>
              <a:rPr lang="en-US" sz="2000" spc="-1" dirty="0">
                <a:solidFill>
                  <a:srgbClr val="000000"/>
                </a:solidFill>
                <a:latin typeface="ARial"/>
              </a:rPr>
              <a:t> trigger rate for SIDIS, 600KHz/30 for PVDIS)</a:t>
            </a:r>
          </a:p>
          <a:p>
            <a:pPr marL="342900" indent="-342900">
              <a:lnSpc>
                <a:spcPct val="100000"/>
              </a:lnSpc>
              <a:buFontTx/>
              <a:buChar char="-"/>
            </a:pPr>
            <a:r>
              <a:rPr lang="en-US" sz="2000" spc="-1" dirty="0">
                <a:solidFill>
                  <a:srgbClr val="000000"/>
                </a:solidFill>
                <a:latin typeface="ARial"/>
              </a:rPr>
              <a:t>High background (~ GHz, dominated by low energy photons/electrons) </a:t>
            </a:r>
          </a:p>
          <a:p>
            <a:pPr marL="342900" indent="-342900">
              <a:lnSpc>
                <a:spcPct val="100000"/>
              </a:lnSpc>
              <a:buFontTx/>
              <a:buChar char="-"/>
            </a:pPr>
            <a:r>
              <a:rPr lang="en-US" sz="2000" spc="-1" dirty="0">
                <a:solidFill>
                  <a:srgbClr val="000000"/>
                </a:solidFill>
                <a:latin typeface="ARial"/>
              </a:rPr>
              <a:t>High radiation environment</a:t>
            </a:r>
          </a:p>
          <a:p>
            <a:pPr marL="342900" indent="-342900">
              <a:lnSpc>
                <a:spcPct val="100000"/>
              </a:lnSpc>
              <a:buFontTx/>
              <a:buChar char="-"/>
            </a:pPr>
            <a:r>
              <a:rPr lang="en-US" sz="2000" b="1" spc="-1" dirty="0">
                <a:solidFill>
                  <a:srgbClr val="000000"/>
                </a:solidFill>
                <a:latin typeface="ARial"/>
              </a:rPr>
              <a:t>Moderate resolutions </a:t>
            </a:r>
            <a:r>
              <a:rPr lang="en-US" sz="2000" spc="-1" dirty="0">
                <a:solidFill>
                  <a:srgbClr val="000000"/>
                </a:solidFill>
                <a:latin typeface="ARial"/>
              </a:rPr>
              <a:t>(~2% in momentum, 1-3 </a:t>
            </a:r>
            <a:r>
              <a:rPr lang="en-US" sz="2000" spc="-1" dirty="0" err="1">
                <a:solidFill>
                  <a:srgbClr val="000000"/>
                </a:solidFill>
                <a:latin typeface="ARial"/>
              </a:rPr>
              <a:t>mr</a:t>
            </a:r>
            <a:r>
              <a:rPr lang="en-US" sz="2000" spc="-1" dirty="0">
                <a:solidFill>
                  <a:srgbClr val="000000"/>
                </a:solidFill>
                <a:latin typeface="ARial"/>
              </a:rPr>
              <a:t> in </a:t>
            </a:r>
            <a:r>
              <a:rPr lang="en-US" sz="2000" spc="-1" dirty="0">
                <a:solidFill>
                  <a:srgbClr val="000000"/>
                </a:solidFill>
                <a:latin typeface="Symbol" pitchFamily="2" charset="2"/>
              </a:rPr>
              <a:t>q</a:t>
            </a:r>
            <a:r>
              <a:rPr lang="en-US" sz="2000" spc="-1" dirty="0">
                <a:solidFill>
                  <a:srgbClr val="000000"/>
                </a:solidFill>
                <a:latin typeface="ARial"/>
              </a:rPr>
              <a:t>, 6 </a:t>
            </a:r>
            <a:r>
              <a:rPr lang="en-US" sz="2000" spc="-1" dirty="0" err="1">
                <a:solidFill>
                  <a:srgbClr val="000000"/>
                </a:solidFill>
                <a:latin typeface="ARial"/>
              </a:rPr>
              <a:t>mr</a:t>
            </a:r>
            <a:r>
              <a:rPr lang="en-US" sz="2000" spc="-1" dirty="0">
                <a:solidFill>
                  <a:srgbClr val="000000"/>
                </a:solidFill>
                <a:latin typeface="ARial"/>
              </a:rPr>
              <a:t> in </a:t>
            </a:r>
            <a:r>
              <a:rPr lang="en-US" sz="2000" spc="-1" dirty="0">
                <a:solidFill>
                  <a:srgbClr val="000000"/>
                </a:solidFill>
                <a:latin typeface="Symbol" pitchFamily="2" charset="2"/>
              </a:rPr>
              <a:t>f)</a:t>
            </a:r>
          </a:p>
          <a:p>
            <a:pPr marL="342900" indent="-342900">
              <a:lnSpc>
                <a:spcPct val="100000"/>
              </a:lnSpc>
              <a:buFontTx/>
              <a:buChar char="-"/>
            </a:pPr>
            <a:r>
              <a:rPr lang="en-US" sz="2000" b="1" spc="-1" dirty="0">
                <a:solidFill>
                  <a:srgbClr val="000000"/>
                </a:solidFill>
                <a:latin typeface="ARial"/>
              </a:rPr>
              <a:t>Good electron PID</a:t>
            </a:r>
          </a:p>
          <a:p>
            <a:pPr marL="342900" indent="-342900">
              <a:lnSpc>
                <a:spcPct val="100000"/>
              </a:lnSpc>
              <a:buFontTx/>
              <a:buChar char="-"/>
            </a:pPr>
            <a:r>
              <a:rPr lang="en-US" sz="2000" b="1" spc="-1" dirty="0">
                <a:latin typeface="ARial"/>
              </a:rPr>
              <a:t>Moderate pion PID (SIDIS)</a:t>
            </a:r>
          </a:p>
          <a:p>
            <a:pPr marL="342900" indent="-342900">
              <a:lnSpc>
                <a:spcPct val="100000"/>
              </a:lnSpc>
              <a:buFontTx/>
              <a:buChar char="-"/>
            </a:pPr>
            <a:r>
              <a:rPr lang="en-US" sz="2000" spc="-1" dirty="0">
                <a:solidFill>
                  <a:srgbClr val="00B050"/>
                </a:solidFill>
                <a:latin typeface="ARial"/>
              </a:rPr>
              <a:t>Demanding Kaon PID (SIDIS-Kaon, enhanced configuration) </a:t>
            </a:r>
          </a:p>
          <a:p>
            <a:pPr marL="342900" indent="-342900">
              <a:lnSpc>
                <a:spcPct val="100000"/>
              </a:lnSpc>
              <a:buFontTx/>
              <a:buChar char="-"/>
            </a:pPr>
            <a:r>
              <a:rPr lang="en-US" sz="2000" spc="-1" dirty="0">
                <a:latin typeface="ARial"/>
              </a:rPr>
              <a:t>High precision with low systematics  </a:t>
            </a:r>
          </a:p>
          <a:p>
            <a:pPr>
              <a:lnSpc>
                <a:spcPct val="100000"/>
              </a:lnSpc>
            </a:pPr>
            <a:r>
              <a:rPr lang="en-US" sz="2000" spc="-1" dirty="0">
                <a:solidFill>
                  <a:srgbClr val="00B0F0"/>
                </a:solidFill>
                <a:latin typeface="ARial"/>
              </a:rPr>
              <a:t>* Targets (cryogenic LH2/LD2, T/L polarized 3He, T polarized NH3)</a:t>
            </a:r>
          </a:p>
          <a:p>
            <a:pPr>
              <a:lnSpc>
                <a:spcPct val="100000"/>
              </a:lnSpc>
            </a:pPr>
            <a:r>
              <a:rPr lang="en-US" sz="2000" spc="-1" dirty="0">
                <a:solidFill>
                  <a:srgbClr val="00B0F0"/>
                </a:solidFill>
                <a:latin typeface="ARial"/>
              </a:rPr>
              <a:t>* Beam polarimetry (demanding precision for PVDIS, 0.4%)</a:t>
            </a:r>
          </a:p>
          <a:p>
            <a:pPr>
              <a:lnSpc>
                <a:spcPct val="100000"/>
              </a:lnSpc>
            </a:pPr>
            <a:r>
              <a:rPr lang="en-US" sz="2000" spc="-1" dirty="0">
                <a:solidFill>
                  <a:srgbClr val="00B0F0"/>
                </a:solidFill>
                <a:latin typeface="ARial"/>
              </a:rPr>
              <a:t>          * Dependencies  (see talk by Rolf Ent)</a:t>
            </a:r>
          </a:p>
          <a:p>
            <a:pPr marL="342900" indent="-342900">
              <a:lnSpc>
                <a:spcPct val="100000"/>
              </a:lnSpc>
              <a:buFontTx/>
              <a:buChar char="-"/>
            </a:pPr>
            <a:endParaRPr lang="en-US" sz="2000" spc="-1" dirty="0">
              <a:solidFill>
                <a:srgbClr val="000000"/>
              </a:solidFill>
              <a:latin typeface="ARial"/>
            </a:endParaRPr>
          </a:p>
          <a:p>
            <a:pPr marL="342900" indent="-342900">
              <a:lnSpc>
                <a:spcPct val="100000"/>
              </a:lnSpc>
              <a:buFontTx/>
              <a:buChar char="-"/>
            </a:pPr>
            <a:endParaRPr lang="en-US" sz="2000" spc="-1" dirty="0">
              <a:solidFill>
                <a:srgbClr val="000000"/>
              </a:solidFill>
              <a:latin typeface="ARial"/>
            </a:endParaRPr>
          </a:p>
          <a:p>
            <a:pPr>
              <a:lnSpc>
                <a:spcPct val="100000"/>
              </a:lnSpc>
            </a:pPr>
            <a:endParaRPr lang="en-US" sz="2000" spc="-1" dirty="0">
              <a:solidFill>
                <a:srgbClr val="000000"/>
              </a:solidFill>
              <a:latin typeface="ARial"/>
            </a:endParaRPr>
          </a:p>
        </p:txBody>
      </p:sp>
    </p:spTree>
    <p:extLst>
      <p:ext uri="{BB962C8B-B14F-4D97-AF65-F5344CB8AC3E}">
        <p14:creationId xmlns:p14="http://schemas.microsoft.com/office/powerpoint/2010/main" val="1355941691"/>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0" y="49293"/>
            <a:ext cx="9599760" cy="6096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n-US" sz="3600" strike="noStrike" spc="-1" dirty="0">
              <a:latin typeface="+mj-lt"/>
            </a:endParaRPr>
          </a:p>
        </p:txBody>
      </p:sp>
      <p:sp>
        <p:nvSpPr>
          <p:cNvPr id="3" name="Text Placeholder 2">
            <a:extLst>
              <a:ext uri="{FF2B5EF4-FFF2-40B4-BE49-F238E27FC236}">
                <a16:creationId xmlns:a16="http://schemas.microsoft.com/office/drawing/2014/main" id="{CC6A415E-718E-B346-A806-7F6EBCF7E699}"/>
              </a:ext>
            </a:extLst>
          </p:cNvPr>
          <p:cNvSpPr>
            <a:spLocks noGrp="1"/>
          </p:cNvSpPr>
          <p:nvPr>
            <p:ph type="body"/>
          </p:nvPr>
        </p:nvSpPr>
        <p:spPr>
          <a:xfrm>
            <a:off x="825500" y="2017041"/>
            <a:ext cx="8674100" cy="1219199"/>
          </a:xfrm>
          <a:solidFill>
            <a:schemeClr val="tx2">
              <a:lumMod val="20000"/>
              <a:lumOff val="80000"/>
            </a:schemeClr>
          </a:solidFill>
        </p:spPr>
        <p:txBody>
          <a:bodyPr/>
          <a:lstStyle/>
          <a:p>
            <a:pPr algn="ctr"/>
            <a:r>
              <a:rPr lang="en-US" sz="3600" dirty="0"/>
              <a:t>2. Pre-Conceptual Design </a:t>
            </a:r>
          </a:p>
        </p:txBody>
      </p:sp>
      <p:sp>
        <p:nvSpPr>
          <p:cNvPr id="6" name="Rectangle 5">
            <a:extLst>
              <a:ext uri="{FF2B5EF4-FFF2-40B4-BE49-F238E27FC236}">
                <a16:creationId xmlns:a16="http://schemas.microsoft.com/office/drawing/2014/main" id="{97B0FDE8-7A99-C74B-86BF-B46E27E5B735}"/>
              </a:ext>
            </a:extLst>
          </p:cNvPr>
          <p:cNvSpPr/>
          <p:nvPr/>
        </p:nvSpPr>
        <p:spPr>
          <a:xfrm>
            <a:off x="0" y="7315200"/>
            <a:ext cx="3607496" cy="1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EA4BB65B-21B4-AD4B-B34E-10792108D00E}"/>
              </a:ext>
            </a:extLst>
          </p:cNvPr>
          <p:cNvSpPr>
            <a:spLocks noGrp="1"/>
          </p:cNvSpPr>
          <p:nvPr>
            <p:ph type="body"/>
          </p:nvPr>
        </p:nvSpPr>
        <p:spPr>
          <a:xfrm>
            <a:off x="825500" y="3446921"/>
            <a:ext cx="8674100" cy="1219199"/>
          </a:xfrm>
          <a:solidFill>
            <a:schemeClr val="bg1"/>
          </a:solidFill>
        </p:spPr>
        <p:txBody>
          <a:bodyPr/>
          <a:lstStyle/>
          <a:p>
            <a:pPr algn="ctr"/>
            <a:r>
              <a:rPr lang="en-US" sz="3200" dirty="0">
                <a:solidFill>
                  <a:srgbClr val="0070C0"/>
                </a:solidFill>
              </a:rPr>
              <a:t>Subsystems, Simulated Performance, </a:t>
            </a:r>
          </a:p>
          <a:p>
            <a:pPr algn="ctr"/>
            <a:r>
              <a:rPr lang="en-US" sz="3200" dirty="0">
                <a:solidFill>
                  <a:srgbClr val="0070C0"/>
                </a:solidFill>
              </a:rPr>
              <a:t>Risk Assessments</a:t>
            </a:r>
          </a:p>
        </p:txBody>
      </p:sp>
      <p:sp>
        <p:nvSpPr>
          <p:cNvPr id="7" name="Text Placeholder 2">
            <a:extLst>
              <a:ext uri="{FF2B5EF4-FFF2-40B4-BE49-F238E27FC236}">
                <a16:creationId xmlns:a16="http://schemas.microsoft.com/office/drawing/2014/main" id="{14D11F67-9A53-9046-8E81-25DAEDCDFBD0}"/>
              </a:ext>
            </a:extLst>
          </p:cNvPr>
          <p:cNvSpPr>
            <a:spLocks noGrp="1"/>
          </p:cNvSpPr>
          <p:nvPr>
            <p:ph type="body"/>
          </p:nvPr>
        </p:nvSpPr>
        <p:spPr>
          <a:xfrm>
            <a:off x="2170260" y="5080000"/>
            <a:ext cx="5932340" cy="682059"/>
          </a:xfrm>
          <a:solidFill>
            <a:schemeClr val="accent6">
              <a:lumMod val="40000"/>
              <a:lumOff val="60000"/>
            </a:schemeClr>
          </a:solidFill>
        </p:spPr>
        <p:txBody>
          <a:bodyPr/>
          <a:lstStyle/>
          <a:p>
            <a:pPr algn="ctr"/>
            <a:r>
              <a:rPr lang="en-US" sz="3200" dirty="0"/>
              <a:t>Related to Charges C3 and C4</a:t>
            </a:r>
          </a:p>
        </p:txBody>
      </p:sp>
    </p:spTree>
    <p:extLst>
      <p:ext uri="{BB962C8B-B14F-4D97-AF65-F5344CB8AC3E}">
        <p14:creationId xmlns:p14="http://schemas.microsoft.com/office/powerpoint/2010/main" val="3267187157"/>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28848</TotalTime>
  <Words>3257</Words>
  <Application>Microsoft Macintosh PowerPoint</Application>
  <PresentationFormat>Custom</PresentationFormat>
  <Paragraphs>488</Paragraphs>
  <Slides>42</Slides>
  <Notes>3</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42</vt:i4>
      </vt:variant>
    </vt:vector>
  </HeadingPairs>
  <TitlesOfParts>
    <vt:vector size="64" baseType="lpstr">
      <vt:lpstr>ARiel</vt:lpstr>
      <vt:lpstr>DejaVu Sans</vt:lpstr>
      <vt:lpstr>ＭＳ Ｐゴシック</vt:lpstr>
      <vt:lpstr>PingFangSC-Regular</vt:lpstr>
      <vt:lpstr>宋体</vt:lpstr>
      <vt:lpstr>Arial</vt:lpstr>
      <vt:lpstr>Arial</vt:lpstr>
      <vt:lpstr>Calibri</vt:lpstr>
      <vt:lpstr>Calibri Light</vt:lpstr>
      <vt:lpstr>Cambria Math</vt:lpstr>
      <vt:lpstr>Century Gothic</vt:lpstr>
      <vt:lpstr>Chalkboard</vt:lpstr>
      <vt:lpstr>Comic Sans MS</vt:lpstr>
      <vt:lpstr>Helvetica</vt:lpstr>
      <vt:lpstr>Symbol</vt:lpstr>
      <vt:lpstr>Times</vt:lpstr>
      <vt:lpstr>Times New Roman</vt:lpstr>
      <vt:lpstr>Verdana</vt:lpstr>
      <vt:lpstr>Wingdings</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Cold Test Update – Cold Test Milestones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Fermilab Beam Test with Shashlyk Modules</vt:lpstr>
      <vt:lpstr>PowerPoint Presentation</vt:lpstr>
      <vt:lpstr>PowerPoint Presentation</vt:lpstr>
      <vt:lpstr>PowerPoint Presentation</vt:lpstr>
      <vt:lpstr>PowerPoint Presentation</vt:lpstr>
      <vt:lpstr>DAQ Risk Assessment</vt:lpstr>
      <vt:lpstr>PowerPoint Presentation</vt:lpstr>
      <vt:lpstr>PowerPoint Presentation</vt:lpstr>
      <vt:lpstr>Pre-R&amp;D objectives</vt:lpstr>
      <vt:lpstr>SoLID DAQ pre-R&amp;D</vt:lpstr>
      <vt:lpstr>Cherenkov Pre-R&amp;D Timeline</vt:lpstr>
      <vt:lpstr>Progress on Cherenkov pre-R&amp;D goals</vt:lpstr>
      <vt:lpstr>PowerPoint Presentation</vt:lpstr>
      <vt:lpstr>Previous JLab Director’s Reviews</vt:lpstr>
      <vt:lpstr>Developing SoLID GPD program</vt:lpstr>
      <vt:lpstr>PowerPoint Presentation</vt:lpstr>
      <vt:lpstr>PowerPoint Presentation</vt:lpstr>
      <vt:lpstr>PowerPoint Presentation</vt:lpstr>
      <vt:lpstr>Summary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xz5y </dc:creator>
  <dc:description/>
  <cp:lastModifiedBy>Microsoft Office User</cp:lastModifiedBy>
  <cp:revision>730</cp:revision>
  <cp:lastPrinted>2020-08-06T01:39:47Z</cp:lastPrinted>
  <dcterms:created xsi:type="dcterms:W3CDTF">2010-10-20T16:35:23Z</dcterms:created>
  <dcterms:modified xsi:type="dcterms:W3CDTF">2021-02-02T19:48:37Z</dcterms:modified>
  <dc:language>en-US</dc:language>
</cp:coreProperties>
</file>