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0"/>
  </p:notesMasterIdLst>
  <p:sldIdLst>
    <p:sldId id="256" r:id="rId2"/>
    <p:sldId id="300" r:id="rId3"/>
    <p:sldId id="354" r:id="rId4"/>
    <p:sldId id="297" r:id="rId5"/>
    <p:sldId id="298" r:id="rId6"/>
    <p:sldId id="325" r:id="rId7"/>
    <p:sldId id="295" r:id="rId8"/>
    <p:sldId id="296" r:id="rId9"/>
    <p:sldId id="272" r:id="rId10"/>
    <p:sldId id="276" r:id="rId11"/>
    <p:sldId id="329" r:id="rId12"/>
    <p:sldId id="355" r:id="rId13"/>
    <p:sldId id="334" r:id="rId14"/>
    <p:sldId id="277" r:id="rId15"/>
    <p:sldId id="357" r:id="rId16"/>
    <p:sldId id="305" r:id="rId17"/>
    <p:sldId id="340" r:id="rId18"/>
    <p:sldId id="341" r:id="rId19"/>
    <p:sldId id="339" r:id="rId20"/>
    <p:sldId id="337" r:id="rId21"/>
    <p:sldId id="338" r:id="rId22"/>
    <p:sldId id="336" r:id="rId23"/>
    <p:sldId id="356" r:id="rId24"/>
    <p:sldId id="349" r:id="rId25"/>
    <p:sldId id="350" r:id="rId26"/>
    <p:sldId id="308" r:id="rId27"/>
    <p:sldId id="342" r:id="rId28"/>
    <p:sldId id="344" r:id="rId29"/>
    <p:sldId id="328" r:id="rId30"/>
    <p:sldId id="324" r:id="rId31"/>
    <p:sldId id="321" r:id="rId32"/>
    <p:sldId id="290" r:id="rId33"/>
    <p:sldId id="303" r:id="rId34"/>
    <p:sldId id="294" r:id="rId35"/>
    <p:sldId id="278" r:id="rId36"/>
    <p:sldId id="332" r:id="rId37"/>
    <p:sldId id="348" r:id="rId38"/>
    <p:sldId id="302" r:id="rId39"/>
  </p:sldIdLst>
  <p:sldSz cx="10077450" cy="75628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89"/>
    <p:restoredTop sz="94663"/>
  </p:normalViewPr>
  <p:slideViewPr>
    <p:cSldViewPr snapToGrid="0" snapToObjects="1">
      <p:cViewPr varScale="1">
        <p:scale>
          <a:sx n="102" d="100"/>
          <a:sy n="102" d="100"/>
        </p:scale>
        <p:origin x="64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AE5884B4-8D75-A14E-8807-1C6066FC043E}" type="datetimeFigureOut">
              <a:rPr lang="en-US" smtClean="0"/>
              <a:t>1/31/21</a:t>
            </a:fld>
            <a:endParaRPr lang="en-US"/>
          </a:p>
        </p:txBody>
      </p:sp>
      <p:sp>
        <p:nvSpPr>
          <p:cNvPr id="4" name="Slide Image Placeholder 3"/>
          <p:cNvSpPr>
            <a:spLocks noGrp="1" noRot="1" noChangeAspect="1"/>
          </p:cNvSpPr>
          <p:nvPr>
            <p:ph type="sldImg" idx="2"/>
          </p:nvPr>
        </p:nvSpPr>
        <p:spPr>
          <a:xfrm>
            <a:off x="1625600" y="1257300"/>
            <a:ext cx="45212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983F67F7-14EA-7840-91AB-662F7385B1D2}" type="slidenum">
              <a:rPr lang="en-US" smtClean="0"/>
              <a:t>‹#›</a:t>
            </a:fld>
            <a:endParaRPr lang="en-US"/>
          </a:p>
        </p:txBody>
      </p:sp>
    </p:spTree>
    <p:extLst>
      <p:ext uri="{BB962C8B-B14F-4D97-AF65-F5344CB8AC3E}">
        <p14:creationId xmlns:p14="http://schemas.microsoft.com/office/powerpoint/2010/main" val="339358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30" name="PlaceHolder 2"/>
          <p:cNvSpPr>
            <a:spLocks noGrp="1"/>
          </p:cNvSpPr>
          <p:nvPr>
            <p:ph type="body"/>
          </p:nvPr>
        </p:nvSpPr>
        <p:spPr>
          <a:xfrm>
            <a:off x="503640" y="1769400"/>
            <a:ext cx="9069120" cy="2091960"/>
          </a:xfrm>
          <a:prstGeom prst="rect">
            <a:avLst/>
          </a:prstGeom>
        </p:spPr>
        <p:txBody>
          <a:bodyPr lIns="0" tIns="0" rIns="0" bIns="0">
            <a:normAutofit/>
          </a:bodyPr>
          <a:lstStyle/>
          <a:p>
            <a:endParaRPr lang="en-US" sz="3200" b="0" strike="noStrike" spc="-1">
              <a:latin typeface="Arial"/>
            </a:endParaRPr>
          </a:p>
        </p:txBody>
      </p:sp>
      <p:sp>
        <p:nvSpPr>
          <p:cNvPr id="31" name="PlaceHolder 3"/>
          <p:cNvSpPr>
            <a:spLocks noGrp="1"/>
          </p:cNvSpPr>
          <p:nvPr>
            <p:ph type="body"/>
          </p:nvPr>
        </p:nvSpPr>
        <p:spPr>
          <a:xfrm>
            <a:off x="503640" y="4060440"/>
            <a:ext cx="906912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33" name="PlaceHolder 2"/>
          <p:cNvSpPr>
            <a:spLocks noGrp="1"/>
          </p:cNvSpPr>
          <p:nvPr>
            <p:ph type="body"/>
          </p:nvPr>
        </p:nvSpPr>
        <p:spPr>
          <a:xfrm>
            <a:off x="503640" y="1769400"/>
            <a:ext cx="4425480" cy="2091960"/>
          </a:xfrm>
          <a:prstGeom prst="rect">
            <a:avLst/>
          </a:prstGeom>
        </p:spPr>
        <p:txBody>
          <a:bodyPr lIns="0" tIns="0" rIns="0" bIns="0">
            <a:normAutofit/>
          </a:bodyPr>
          <a:lstStyle/>
          <a:p>
            <a:endParaRPr lang="en-US" sz="3200" b="0" strike="noStrike" spc="-1">
              <a:latin typeface="Arial"/>
            </a:endParaRPr>
          </a:p>
        </p:txBody>
      </p:sp>
      <p:sp>
        <p:nvSpPr>
          <p:cNvPr id="34" name="PlaceHolder 3"/>
          <p:cNvSpPr>
            <a:spLocks noGrp="1"/>
          </p:cNvSpPr>
          <p:nvPr>
            <p:ph type="body"/>
          </p:nvPr>
        </p:nvSpPr>
        <p:spPr>
          <a:xfrm>
            <a:off x="5150880" y="1769400"/>
            <a:ext cx="4425480" cy="2091960"/>
          </a:xfrm>
          <a:prstGeom prst="rect">
            <a:avLst/>
          </a:prstGeom>
        </p:spPr>
        <p:txBody>
          <a:bodyPr lIns="0" tIns="0" rIns="0" bIns="0">
            <a:normAutofit/>
          </a:bodyPr>
          <a:lstStyle/>
          <a:p>
            <a:endParaRPr lang="en-US" sz="3200" b="0" strike="noStrike" spc="-1">
              <a:latin typeface="Arial"/>
            </a:endParaRPr>
          </a:p>
        </p:txBody>
      </p:sp>
      <p:sp>
        <p:nvSpPr>
          <p:cNvPr id="35" name="PlaceHolder 4"/>
          <p:cNvSpPr>
            <a:spLocks noGrp="1"/>
          </p:cNvSpPr>
          <p:nvPr>
            <p:ph type="body"/>
          </p:nvPr>
        </p:nvSpPr>
        <p:spPr>
          <a:xfrm>
            <a:off x="503640" y="4060440"/>
            <a:ext cx="4425480" cy="2091960"/>
          </a:xfrm>
          <a:prstGeom prst="rect">
            <a:avLst/>
          </a:prstGeom>
        </p:spPr>
        <p:txBody>
          <a:bodyPr lIns="0" tIns="0" rIns="0" bIns="0">
            <a:normAutofit/>
          </a:bodyPr>
          <a:lstStyle/>
          <a:p>
            <a:endParaRPr lang="en-US" sz="3200" b="0" strike="noStrike" spc="-1">
              <a:latin typeface="Arial"/>
            </a:endParaRPr>
          </a:p>
        </p:txBody>
      </p:sp>
      <p:sp>
        <p:nvSpPr>
          <p:cNvPr id="36" name="PlaceHolder 5"/>
          <p:cNvSpPr>
            <a:spLocks noGrp="1"/>
          </p:cNvSpPr>
          <p:nvPr>
            <p:ph type="body"/>
          </p:nvPr>
        </p:nvSpPr>
        <p:spPr>
          <a:xfrm>
            <a:off x="5150880" y="4060440"/>
            <a:ext cx="442548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38" name="PlaceHolder 2"/>
          <p:cNvSpPr>
            <a:spLocks noGrp="1"/>
          </p:cNvSpPr>
          <p:nvPr>
            <p:ph type="body"/>
          </p:nvPr>
        </p:nvSpPr>
        <p:spPr>
          <a:xfrm>
            <a:off x="503640" y="1769400"/>
            <a:ext cx="2919960" cy="2091960"/>
          </a:xfrm>
          <a:prstGeom prst="rect">
            <a:avLst/>
          </a:prstGeom>
        </p:spPr>
        <p:txBody>
          <a:bodyPr lIns="0" tIns="0" rIns="0" bIns="0">
            <a:normAutofit/>
          </a:bodyPr>
          <a:lstStyle/>
          <a:p>
            <a:endParaRPr lang="en-US" sz="3200" b="0" strike="noStrike" spc="-1">
              <a:latin typeface="Arial"/>
            </a:endParaRPr>
          </a:p>
        </p:txBody>
      </p:sp>
      <p:sp>
        <p:nvSpPr>
          <p:cNvPr id="39" name="PlaceHolder 3"/>
          <p:cNvSpPr>
            <a:spLocks noGrp="1"/>
          </p:cNvSpPr>
          <p:nvPr>
            <p:ph type="body"/>
          </p:nvPr>
        </p:nvSpPr>
        <p:spPr>
          <a:xfrm>
            <a:off x="3570120" y="1769400"/>
            <a:ext cx="2919960" cy="2091960"/>
          </a:xfrm>
          <a:prstGeom prst="rect">
            <a:avLst/>
          </a:prstGeom>
        </p:spPr>
        <p:txBody>
          <a:bodyPr lIns="0" tIns="0" rIns="0" bIns="0">
            <a:normAutofit/>
          </a:bodyPr>
          <a:lstStyle/>
          <a:p>
            <a:endParaRPr lang="en-US" sz="3200" b="0" strike="noStrike" spc="-1">
              <a:latin typeface="Arial"/>
            </a:endParaRPr>
          </a:p>
        </p:txBody>
      </p:sp>
      <p:sp>
        <p:nvSpPr>
          <p:cNvPr id="40" name="PlaceHolder 4"/>
          <p:cNvSpPr>
            <a:spLocks noGrp="1"/>
          </p:cNvSpPr>
          <p:nvPr>
            <p:ph type="body"/>
          </p:nvPr>
        </p:nvSpPr>
        <p:spPr>
          <a:xfrm>
            <a:off x="6636240" y="1769400"/>
            <a:ext cx="2919960" cy="2091960"/>
          </a:xfrm>
          <a:prstGeom prst="rect">
            <a:avLst/>
          </a:prstGeom>
        </p:spPr>
        <p:txBody>
          <a:bodyPr lIns="0" tIns="0" rIns="0" bIns="0">
            <a:normAutofit/>
          </a:bodyPr>
          <a:lstStyle/>
          <a:p>
            <a:endParaRPr lang="en-US" sz="3200" b="0" strike="noStrike" spc="-1">
              <a:latin typeface="Arial"/>
            </a:endParaRPr>
          </a:p>
        </p:txBody>
      </p:sp>
      <p:sp>
        <p:nvSpPr>
          <p:cNvPr id="41" name="PlaceHolder 5"/>
          <p:cNvSpPr>
            <a:spLocks noGrp="1"/>
          </p:cNvSpPr>
          <p:nvPr>
            <p:ph type="body"/>
          </p:nvPr>
        </p:nvSpPr>
        <p:spPr>
          <a:xfrm>
            <a:off x="503640" y="4060440"/>
            <a:ext cx="2919960" cy="2091960"/>
          </a:xfrm>
          <a:prstGeom prst="rect">
            <a:avLst/>
          </a:prstGeom>
        </p:spPr>
        <p:txBody>
          <a:bodyPr lIns="0" tIns="0" rIns="0" bIns="0">
            <a:normAutofit/>
          </a:bodyPr>
          <a:lstStyle/>
          <a:p>
            <a:endParaRPr lang="en-US" sz="3200" b="0" strike="noStrike" spc="-1">
              <a:latin typeface="Arial"/>
            </a:endParaRPr>
          </a:p>
        </p:txBody>
      </p:sp>
      <p:sp>
        <p:nvSpPr>
          <p:cNvPr id="42" name="PlaceHolder 6"/>
          <p:cNvSpPr>
            <a:spLocks noGrp="1"/>
          </p:cNvSpPr>
          <p:nvPr>
            <p:ph type="body"/>
          </p:nvPr>
        </p:nvSpPr>
        <p:spPr>
          <a:xfrm>
            <a:off x="3570120" y="4060440"/>
            <a:ext cx="2919960" cy="2091960"/>
          </a:xfrm>
          <a:prstGeom prst="rect">
            <a:avLst/>
          </a:prstGeom>
        </p:spPr>
        <p:txBody>
          <a:bodyPr lIns="0" tIns="0" rIns="0" bIns="0">
            <a:normAutofit/>
          </a:bodyPr>
          <a:lstStyle/>
          <a:p>
            <a:endParaRPr lang="en-US" sz="3200" b="0" strike="noStrike" spc="-1">
              <a:latin typeface="Arial"/>
            </a:endParaRPr>
          </a:p>
        </p:txBody>
      </p:sp>
      <p:sp>
        <p:nvSpPr>
          <p:cNvPr id="43" name="PlaceHolder 7"/>
          <p:cNvSpPr>
            <a:spLocks noGrp="1"/>
          </p:cNvSpPr>
          <p:nvPr>
            <p:ph type="body"/>
          </p:nvPr>
        </p:nvSpPr>
        <p:spPr>
          <a:xfrm>
            <a:off x="6636240" y="4060440"/>
            <a:ext cx="291996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9" name="PlaceHolder 2"/>
          <p:cNvSpPr>
            <a:spLocks noGrp="1"/>
          </p:cNvSpPr>
          <p:nvPr>
            <p:ph type="subTitle"/>
          </p:nvPr>
        </p:nvSpPr>
        <p:spPr>
          <a:xfrm>
            <a:off x="503640" y="1769400"/>
            <a:ext cx="9069120" cy="438588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11" name="PlaceHolder 2"/>
          <p:cNvSpPr>
            <a:spLocks noGrp="1"/>
          </p:cNvSpPr>
          <p:nvPr>
            <p:ph type="body"/>
          </p:nvPr>
        </p:nvSpPr>
        <p:spPr>
          <a:xfrm>
            <a:off x="503640" y="1769400"/>
            <a:ext cx="9069120" cy="4385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13" name="PlaceHolder 2"/>
          <p:cNvSpPr>
            <a:spLocks noGrp="1"/>
          </p:cNvSpPr>
          <p:nvPr>
            <p:ph type="body"/>
          </p:nvPr>
        </p:nvSpPr>
        <p:spPr>
          <a:xfrm>
            <a:off x="503640" y="1769400"/>
            <a:ext cx="4425480" cy="4385880"/>
          </a:xfrm>
          <a:prstGeom prst="rect">
            <a:avLst/>
          </a:prstGeom>
        </p:spPr>
        <p:txBody>
          <a:bodyPr lIns="0" tIns="0" rIns="0" bIns="0">
            <a:normAutofit/>
          </a:bodyPr>
          <a:lstStyle/>
          <a:p>
            <a:endParaRPr lang="en-US" sz="3200" b="0" strike="noStrike" spc="-1">
              <a:latin typeface="Arial"/>
            </a:endParaRPr>
          </a:p>
        </p:txBody>
      </p:sp>
      <p:sp>
        <p:nvSpPr>
          <p:cNvPr id="14" name="PlaceHolder 3"/>
          <p:cNvSpPr>
            <a:spLocks noGrp="1"/>
          </p:cNvSpPr>
          <p:nvPr>
            <p:ph type="body"/>
          </p:nvPr>
        </p:nvSpPr>
        <p:spPr>
          <a:xfrm>
            <a:off x="5150880" y="1769400"/>
            <a:ext cx="4425480" cy="43858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503640" y="301680"/>
            <a:ext cx="9069120" cy="585360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18" name="PlaceHolder 2"/>
          <p:cNvSpPr>
            <a:spLocks noGrp="1"/>
          </p:cNvSpPr>
          <p:nvPr>
            <p:ph type="body"/>
          </p:nvPr>
        </p:nvSpPr>
        <p:spPr>
          <a:xfrm>
            <a:off x="503640" y="1769400"/>
            <a:ext cx="4425480" cy="209196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5150880" y="1769400"/>
            <a:ext cx="4425480" cy="438588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503640" y="4060440"/>
            <a:ext cx="442548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22" name="PlaceHolder 2"/>
          <p:cNvSpPr>
            <a:spLocks noGrp="1"/>
          </p:cNvSpPr>
          <p:nvPr>
            <p:ph type="body"/>
          </p:nvPr>
        </p:nvSpPr>
        <p:spPr>
          <a:xfrm>
            <a:off x="503640" y="1769400"/>
            <a:ext cx="4425480" cy="438588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5150880" y="1769400"/>
            <a:ext cx="4425480" cy="209196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5150880" y="4060440"/>
            <a:ext cx="442548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503640" y="301680"/>
            <a:ext cx="9069120" cy="1262520"/>
          </a:xfrm>
          <a:prstGeom prst="rect">
            <a:avLst/>
          </a:prstGeom>
        </p:spPr>
        <p:txBody>
          <a:bodyPr lIns="0" tIns="0" rIns="0" bIns="0" anchor="ctr"/>
          <a:lstStyle/>
          <a:p>
            <a:pPr algn="ctr"/>
            <a:endParaRPr lang="en-US" sz="4400" b="0" strike="noStrike" spc="-1">
              <a:latin typeface="Arial"/>
            </a:endParaRPr>
          </a:p>
        </p:txBody>
      </p:sp>
      <p:sp>
        <p:nvSpPr>
          <p:cNvPr id="26" name="PlaceHolder 2"/>
          <p:cNvSpPr>
            <a:spLocks noGrp="1"/>
          </p:cNvSpPr>
          <p:nvPr>
            <p:ph type="body"/>
          </p:nvPr>
        </p:nvSpPr>
        <p:spPr>
          <a:xfrm>
            <a:off x="503640" y="1769400"/>
            <a:ext cx="4425480" cy="209196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5150880" y="1769400"/>
            <a:ext cx="4425480" cy="2091960"/>
          </a:xfrm>
          <a:prstGeom prst="rect">
            <a:avLst/>
          </a:prstGeom>
        </p:spPr>
        <p:txBody>
          <a:bodyPr lIns="0" tIns="0" rIns="0" bIns="0">
            <a:normAutofit/>
          </a:bodyPr>
          <a:lstStyle/>
          <a:p>
            <a:endParaRPr lang="en-US" sz="3200" b="0" strike="noStrike" spc="-1">
              <a:latin typeface="Arial"/>
            </a:endParaRPr>
          </a:p>
        </p:txBody>
      </p:sp>
      <p:sp>
        <p:nvSpPr>
          <p:cNvPr id="28" name="PlaceHolder 4"/>
          <p:cNvSpPr>
            <a:spLocks noGrp="1"/>
          </p:cNvSpPr>
          <p:nvPr>
            <p:ph type="body"/>
          </p:nvPr>
        </p:nvSpPr>
        <p:spPr>
          <a:xfrm>
            <a:off x="503640" y="4060440"/>
            <a:ext cx="9069120" cy="20919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CustomShape 1"/>
          <p:cNvSpPr/>
          <p:nvPr/>
        </p:nvSpPr>
        <p:spPr>
          <a:xfrm>
            <a:off x="8458200" y="529200"/>
            <a:ext cx="1827360" cy="22716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9" name="CustomShape 2"/>
          <p:cNvSpPr/>
          <p:nvPr/>
        </p:nvSpPr>
        <p:spPr>
          <a:xfrm>
            <a:off x="264694" y="6813000"/>
            <a:ext cx="3916080" cy="309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1200" b="0" strike="noStrike" spc="-1" dirty="0" err="1">
                <a:solidFill>
                  <a:srgbClr val="8B8B8B"/>
                </a:solidFill>
                <a:latin typeface="Arial"/>
                <a:ea typeface="DejaVu Sans"/>
              </a:rPr>
              <a:t>SoLID</a:t>
            </a:r>
            <a:r>
              <a:rPr lang="en-US" sz="1200" b="0" strike="noStrike" spc="-1" dirty="0">
                <a:solidFill>
                  <a:srgbClr val="8B8B8B"/>
                </a:solidFill>
                <a:latin typeface="Arial"/>
                <a:ea typeface="DejaVu Sans"/>
              </a:rPr>
              <a:t> Director’s Review</a:t>
            </a:r>
            <a:endParaRPr lang="en-US" sz="1200" b="0" strike="noStrike" spc="-1" dirty="0">
              <a:latin typeface="Arial"/>
            </a:endParaRPr>
          </a:p>
        </p:txBody>
      </p:sp>
      <p:pic>
        <p:nvPicPr>
          <p:cNvPr id="2" name="Picture 6"/>
          <p:cNvPicPr/>
          <p:nvPr/>
        </p:nvPicPr>
        <p:blipFill>
          <a:blip r:embed="rId14"/>
          <a:stretch/>
        </p:blipFill>
        <p:spPr>
          <a:xfrm>
            <a:off x="8056440" y="7122600"/>
            <a:ext cx="1327320" cy="428760"/>
          </a:xfrm>
          <a:prstGeom prst="rect">
            <a:avLst/>
          </a:prstGeom>
          <a:ln>
            <a:noFill/>
          </a:ln>
        </p:spPr>
      </p:pic>
      <p:sp>
        <p:nvSpPr>
          <p:cNvPr id="3" name="Line 3"/>
          <p:cNvSpPr/>
          <p:nvPr/>
        </p:nvSpPr>
        <p:spPr>
          <a:xfrm>
            <a:off x="18360" y="685800"/>
            <a:ext cx="10058400" cy="360"/>
          </a:xfrm>
          <a:prstGeom prst="line">
            <a:avLst/>
          </a:prstGeom>
          <a:ln w="57240">
            <a:solidFill>
              <a:srgbClr val="0000CC"/>
            </a:solidFill>
            <a:miter/>
          </a:ln>
        </p:spPr>
        <p:style>
          <a:lnRef idx="0">
            <a:scrgbClr r="0" g="0" b="0"/>
          </a:lnRef>
          <a:fillRef idx="0">
            <a:scrgbClr r="0" g="0" b="0"/>
          </a:fillRef>
          <a:effectRef idx="0">
            <a:scrgbClr r="0" g="0" b="0"/>
          </a:effectRef>
          <a:fontRef idx="minor"/>
        </p:style>
      </p:sp>
      <p:sp>
        <p:nvSpPr>
          <p:cNvPr id="4" name="CustomShape 4"/>
          <p:cNvSpPr/>
          <p:nvPr/>
        </p:nvSpPr>
        <p:spPr>
          <a:xfrm>
            <a:off x="8600760" y="7208280"/>
            <a:ext cx="1188000" cy="425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fld id="{11F1C941-8105-4910-9550-F1D1F698FF19}" type="slidenum">
              <a:rPr lang="en-US" sz="1400" b="0" strike="noStrike" spc="-1">
                <a:solidFill>
                  <a:srgbClr val="000000"/>
                </a:solidFill>
                <a:latin typeface="ARiel"/>
                <a:ea typeface="DejaVu Sans"/>
              </a:rPr>
              <a:t>‹#›</a:t>
            </a:fld>
            <a:endParaRPr lang="en-US" sz="1400" b="0" strike="noStrike" spc="-1">
              <a:latin typeface="Arial"/>
            </a:endParaRPr>
          </a:p>
        </p:txBody>
      </p:sp>
      <p:pic>
        <p:nvPicPr>
          <p:cNvPr id="5" name="Picture 4"/>
          <p:cNvPicPr/>
          <p:nvPr/>
        </p:nvPicPr>
        <p:blipFill>
          <a:blip r:embed="rId15"/>
          <a:stretch/>
        </p:blipFill>
        <p:spPr>
          <a:xfrm>
            <a:off x="7076880" y="7168680"/>
            <a:ext cx="822600" cy="352800"/>
          </a:xfrm>
          <a:prstGeom prst="rect">
            <a:avLst/>
          </a:prstGeom>
          <a:ln>
            <a:noFill/>
          </a:ln>
        </p:spPr>
      </p:pic>
      <p:sp>
        <p:nvSpPr>
          <p:cNvPr id="6" name="PlaceHolder 5"/>
          <p:cNvSpPr>
            <a:spLocks noGrp="1"/>
          </p:cNvSpPr>
          <p:nvPr>
            <p:ph type="title"/>
          </p:nvPr>
        </p:nvSpPr>
        <p:spPr>
          <a:xfrm>
            <a:off x="503640" y="301680"/>
            <a:ext cx="9069120" cy="1262520"/>
          </a:xfrm>
          <a:prstGeom prst="rect">
            <a:avLst/>
          </a:prstGeom>
        </p:spPr>
        <p:txBody>
          <a:bodyPr lIns="0" tIns="0" rIns="0" bIns="0" anchor="ctr"/>
          <a:lstStyle/>
          <a:p>
            <a:pPr algn="ctr"/>
            <a:r>
              <a:rPr lang="en-US" sz="4400" b="0" strike="noStrike" spc="-1">
                <a:latin typeface="Arial"/>
              </a:rPr>
              <a:t>Click to edit the title text format</a:t>
            </a:r>
          </a:p>
        </p:txBody>
      </p:sp>
      <p:sp>
        <p:nvSpPr>
          <p:cNvPr id="7" name="PlaceHolder 6"/>
          <p:cNvSpPr>
            <a:spLocks noGrp="1"/>
          </p:cNvSpPr>
          <p:nvPr>
            <p:ph type="body"/>
          </p:nvPr>
        </p:nvSpPr>
        <p:spPr>
          <a:xfrm>
            <a:off x="503640" y="1769400"/>
            <a:ext cx="9069120" cy="43858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80.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cid:ii_kkfxsvv30" TargetMode="External"/><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1.emf"/><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54.png"/><Relationship Id="rId7" Type="http://schemas.openxmlformats.org/officeDocument/2006/relationships/image" Target="../media/image52.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1.emf"/><Relationship Id="rId10" Type="http://schemas.openxmlformats.org/officeDocument/2006/relationships/image" Target="../media/image55.png"/><Relationship Id="rId4" Type="http://schemas.openxmlformats.org/officeDocument/2006/relationships/oleObject" Target="../embeddings/oleObject1.bin"/><Relationship Id="rId9" Type="http://schemas.openxmlformats.org/officeDocument/2006/relationships/image" Target="../media/image53.emf"/></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1.xml"/><Relationship Id="rId5" Type="http://schemas.openxmlformats.org/officeDocument/2006/relationships/image" Target="../media/image75.tiff"/><Relationship Id="rId4" Type="http://schemas.openxmlformats.org/officeDocument/2006/relationships/image" Target="../media/image74.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tif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tiff"/><Relationship Id="rId7" Type="http://schemas.openxmlformats.org/officeDocument/2006/relationships/image" Target="../media/image17.png"/><Relationship Id="rId2" Type="http://schemas.openxmlformats.org/officeDocument/2006/relationships/image" Target="../media/image12.tiff"/><Relationship Id="rId1" Type="http://schemas.openxmlformats.org/officeDocument/2006/relationships/slideLayout" Target="../slideLayouts/slideLayout1.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 Id="rId9" Type="http://schemas.openxmlformats.org/officeDocument/2006/relationships/image" Target="../media/image17.tiff"/></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264600" y="127440"/>
            <a:ext cx="9406800" cy="108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200" spc="-1" dirty="0" err="1">
                <a:solidFill>
                  <a:srgbClr val="000000"/>
                </a:solidFill>
                <a:latin typeface="ARial"/>
              </a:rPr>
              <a:t>SoLID</a:t>
            </a:r>
            <a:r>
              <a:rPr lang="en-US" sz="3200" spc="-1" dirty="0">
                <a:solidFill>
                  <a:srgbClr val="000000"/>
                </a:solidFill>
                <a:latin typeface="ARial"/>
              </a:rPr>
              <a:t> PVDIS Program</a:t>
            </a:r>
            <a:endParaRPr lang="en-US" sz="3200" b="0" strike="noStrike" spc="-1" dirty="0">
              <a:latin typeface="Arial"/>
            </a:endParaRPr>
          </a:p>
        </p:txBody>
      </p:sp>
      <p:sp>
        <p:nvSpPr>
          <p:cNvPr id="45" name="CustomShape 2"/>
          <p:cNvSpPr/>
          <p:nvPr/>
        </p:nvSpPr>
        <p:spPr>
          <a:xfrm>
            <a:off x="444600" y="4312800"/>
            <a:ext cx="2467080" cy="20869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2000" spc="-1" dirty="0">
                <a:solidFill>
                  <a:srgbClr val="666666"/>
                </a:solidFill>
                <a:latin typeface="ARial"/>
              </a:rPr>
              <a:t>Paul Souder</a:t>
            </a:r>
            <a:endParaRPr lang="en-US" sz="2000" b="0" strike="noStrike" spc="-1" dirty="0">
              <a:latin typeface="Arial"/>
            </a:endParaRPr>
          </a:p>
          <a:p>
            <a:pPr>
              <a:lnSpc>
                <a:spcPct val="100000"/>
              </a:lnSpc>
            </a:pPr>
            <a:endParaRPr lang="en-US" sz="2000" b="0" strike="noStrike" spc="-1" dirty="0">
              <a:latin typeface="Arial"/>
            </a:endParaRPr>
          </a:p>
          <a:p>
            <a:pPr>
              <a:lnSpc>
                <a:spcPct val="100000"/>
              </a:lnSpc>
            </a:pPr>
            <a:endParaRPr lang="en-US" sz="1800" b="0" strike="noStrike" spc="-1" dirty="0">
              <a:latin typeface="Arial"/>
            </a:endParaRPr>
          </a:p>
          <a:p>
            <a:pPr>
              <a:lnSpc>
                <a:spcPct val="100000"/>
              </a:lnSpc>
            </a:pPr>
            <a:r>
              <a:rPr lang="en-US" spc="-1" dirty="0">
                <a:solidFill>
                  <a:srgbClr val="666666"/>
                </a:solidFill>
                <a:latin typeface="ARial"/>
              </a:rPr>
              <a:t>Syracuse University</a:t>
            </a:r>
            <a:endParaRPr lang="en-US" sz="1800" b="0" strike="noStrike" spc="-1" dirty="0">
              <a:latin typeface="Arial"/>
            </a:endParaRPr>
          </a:p>
          <a:p>
            <a:pPr>
              <a:lnSpc>
                <a:spcPct val="100000"/>
              </a:lnSpc>
            </a:pPr>
            <a:endParaRPr lang="en-US" sz="1800" b="0" strike="noStrike" spc="-1" dirty="0">
              <a:latin typeface="Arial"/>
            </a:endParaRPr>
          </a:p>
        </p:txBody>
      </p:sp>
      <p:pic>
        <p:nvPicPr>
          <p:cNvPr id="46" name="Picture 45"/>
          <p:cNvPicPr/>
          <p:nvPr/>
        </p:nvPicPr>
        <p:blipFill>
          <a:blip r:embed="rId2"/>
          <a:stretch/>
        </p:blipFill>
        <p:spPr>
          <a:xfrm>
            <a:off x="182520" y="923400"/>
            <a:ext cx="6840000" cy="3190680"/>
          </a:xfrm>
          <a:prstGeom prst="rect">
            <a:avLst/>
          </a:prstGeom>
          <a:ln>
            <a:noFill/>
          </a:ln>
        </p:spPr>
      </p:pic>
      <p:sp>
        <p:nvSpPr>
          <p:cNvPr id="48" name="CustomShape 4"/>
          <p:cNvSpPr/>
          <p:nvPr/>
        </p:nvSpPr>
        <p:spPr>
          <a:xfrm>
            <a:off x="5217840" y="2700720"/>
            <a:ext cx="4381920" cy="167004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600" b="0" strike="noStrike" spc="-1" dirty="0" err="1">
                <a:solidFill>
                  <a:srgbClr val="000000"/>
                </a:solidFill>
                <a:latin typeface="ARial"/>
                <a:ea typeface="ＭＳ Ｐゴシック"/>
              </a:rPr>
              <a:t>SoLID</a:t>
            </a:r>
            <a:r>
              <a:rPr lang="en-US" sz="1600" b="0" strike="noStrike" spc="-1" dirty="0">
                <a:solidFill>
                  <a:srgbClr val="000000"/>
                </a:solidFill>
                <a:latin typeface="ARial"/>
                <a:ea typeface="ＭＳ Ｐゴシック"/>
              </a:rPr>
              <a:t> </a:t>
            </a:r>
            <a:r>
              <a:rPr lang="en-US" sz="1600" spc="-1" dirty="0">
                <a:solidFill>
                  <a:srgbClr val="000000"/>
                </a:solidFill>
                <a:latin typeface="ARial"/>
                <a:ea typeface="ＭＳ Ｐゴシック"/>
              </a:rPr>
              <a:t>Director’s Review</a:t>
            </a:r>
            <a:endParaRPr lang="en-US" sz="1600" b="0" strike="noStrike" spc="-1" dirty="0">
              <a:latin typeface="Arial"/>
            </a:endParaRPr>
          </a:p>
          <a:p>
            <a:pPr algn="ctr">
              <a:lnSpc>
                <a:spcPct val="100000"/>
              </a:lnSpc>
            </a:pPr>
            <a:endParaRPr lang="en-US" sz="1600" b="0" strike="noStrike" spc="-1" dirty="0">
              <a:solidFill>
                <a:srgbClr val="000000"/>
              </a:solidFill>
              <a:latin typeface="ARial"/>
              <a:ea typeface="ＭＳ Ｐゴシック"/>
            </a:endParaRPr>
          </a:p>
          <a:p>
            <a:pPr algn="ctr">
              <a:lnSpc>
                <a:spcPct val="100000"/>
              </a:lnSpc>
            </a:pPr>
            <a:endParaRPr lang="en-US" sz="1600" spc="-1" dirty="0">
              <a:solidFill>
                <a:srgbClr val="000000"/>
              </a:solidFill>
              <a:latin typeface="ARial"/>
              <a:ea typeface="ＭＳ Ｐゴシック"/>
            </a:endParaRPr>
          </a:p>
          <a:p>
            <a:pPr algn="ctr">
              <a:lnSpc>
                <a:spcPct val="100000"/>
              </a:lnSpc>
            </a:pPr>
            <a:r>
              <a:rPr lang="en-US" sz="1600" spc="-1" dirty="0">
                <a:solidFill>
                  <a:srgbClr val="000000"/>
                </a:solidFill>
                <a:latin typeface="ARial"/>
                <a:ea typeface="ＭＳ Ｐゴシック"/>
              </a:rPr>
              <a:t>Feb.</a:t>
            </a:r>
            <a:r>
              <a:rPr lang="en-US" sz="1600" b="0" strike="noStrike" spc="-1" dirty="0">
                <a:solidFill>
                  <a:srgbClr val="000000"/>
                </a:solidFill>
                <a:latin typeface="ARial"/>
                <a:ea typeface="ＭＳ Ｐゴシック"/>
              </a:rPr>
              <a:t> 2021</a:t>
            </a:r>
            <a:endParaRPr lang="en-US" sz="1600" b="0" strike="noStrike" spc="-1" dirty="0">
              <a:latin typeface="Arial"/>
            </a:endParaRPr>
          </a:p>
          <a:p>
            <a:pPr algn="ctr">
              <a:lnSpc>
                <a:spcPct val="100000"/>
              </a:lnSpc>
            </a:pPr>
            <a:endParaRPr lang="en-US" sz="1600" b="0" strike="noStrike" spc="-1" dirty="0">
              <a:latin typeface="Arial"/>
            </a:endParaRPr>
          </a:p>
          <a:p>
            <a:pPr algn="ctr">
              <a:lnSpc>
                <a:spcPct val="100000"/>
              </a:lnSpc>
            </a:pPr>
            <a:endParaRPr lang="en-US" sz="1600" b="0" strike="noStrike" spc="-1" dirty="0">
              <a:latin typeface="Arial"/>
            </a:endParaRPr>
          </a:p>
          <a:p>
            <a:pPr>
              <a:lnSpc>
                <a:spcPct val="100000"/>
              </a:lnSpc>
            </a:pPr>
            <a:endParaRPr lang="en-US" sz="1600" b="0" strike="noStrike" spc="-1" dirty="0">
              <a:latin typeface="Arial"/>
            </a:endParaRPr>
          </a:p>
        </p:txBody>
      </p:sp>
      <p:pic>
        <p:nvPicPr>
          <p:cNvPr id="49" name="Picture 4"/>
          <p:cNvPicPr/>
          <p:nvPr/>
        </p:nvPicPr>
        <p:blipFill>
          <a:blip r:embed="rId3"/>
          <a:stretch/>
        </p:blipFill>
        <p:spPr>
          <a:xfrm>
            <a:off x="4791600" y="7122600"/>
            <a:ext cx="2125800" cy="355320"/>
          </a:xfrm>
          <a:prstGeom prst="rect">
            <a:avLst/>
          </a:prstGeom>
          <a:ln>
            <a:noFill/>
          </a:ln>
        </p:spPr>
      </p:pic>
      <p:pic>
        <p:nvPicPr>
          <p:cNvPr id="50" name="Picture 26"/>
          <p:cNvPicPr/>
          <p:nvPr/>
        </p:nvPicPr>
        <p:blipFill>
          <a:blip r:embed="rId4"/>
          <a:stretch/>
        </p:blipFill>
        <p:spPr>
          <a:xfrm>
            <a:off x="3961800" y="7122600"/>
            <a:ext cx="679320" cy="455760"/>
          </a:xfrm>
          <a:prstGeom prst="rect">
            <a:avLst/>
          </a:prstGeom>
          <a:ln>
            <a:noFill/>
          </a:ln>
        </p:spPr>
      </p:pic>
      <p:pic>
        <p:nvPicPr>
          <p:cNvPr id="51" name="Picture 50"/>
          <p:cNvPicPr/>
          <p:nvPr/>
        </p:nvPicPr>
        <p:blipFill>
          <a:blip r:embed="rId5"/>
          <a:stretch/>
        </p:blipFill>
        <p:spPr>
          <a:xfrm>
            <a:off x="6289560" y="3931920"/>
            <a:ext cx="2305440" cy="1115280"/>
          </a:xfrm>
          <a:prstGeom prst="rect">
            <a:avLst/>
          </a:prstGeom>
          <a:ln>
            <a:noFill/>
          </a:ln>
        </p:spPr>
      </p:pic>
    </p:spTree>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927737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Possible </a:t>
            </a:r>
            <a:r>
              <a:rPr lang="en-US" sz="2800" b="1" strike="noStrike" spc="-1" dirty="0" err="1">
                <a:solidFill>
                  <a:srgbClr val="000000"/>
                </a:solidFill>
                <a:latin typeface="ARial"/>
              </a:rPr>
              <a:t>Lepto</a:t>
            </a:r>
            <a:r>
              <a:rPr lang="en-US" sz="2800" b="1" strike="noStrike" spc="-1" dirty="0">
                <a:solidFill>
                  <a:srgbClr val="000000"/>
                </a:solidFill>
                <a:latin typeface="ARial"/>
              </a:rPr>
              <a:t>-Phobic Z’; Example at lower energy</a:t>
            </a:r>
            <a:endParaRPr lang="en-US" sz="2800" b="0" strike="noStrike" spc="-1" dirty="0">
              <a:latin typeface="Arial"/>
            </a:endParaRPr>
          </a:p>
        </p:txBody>
      </p:sp>
      <p:pic>
        <p:nvPicPr>
          <p:cNvPr id="2" name="Picture 1">
            <a:extLst>
              <a:ext uri="{FF2B5EF4-FFF2-40B4-BE49-F238E27FC236}">
                <a16:creationId xmlns:a16="http://schemas.microsoft.com/office/drawing/2014/main" id="{4FE219AB-F03A-2F44-A45C-CF91C672FC36}"/>
              </a:ext>
            </a:extLst>
          </p:cNvPr>
          <p:cNvPicPr>
            <a:picLocks noChangeAspect="1"/>
          </p:cNvPicPr>
          <p:nvPr/>
        </p:nvPicPr>
        <p:blipFill>
          <a:blip r:embed="rId2"/>
          <a:stretch>
            <a:fillRect/>
          </a:stretch>
        </p:blipFill>
        <p:spPr>
          <a:xfrm>
            <a:off x="6480508" y="3070511"/>
            <a:ext cx="3303372" cy="2212281"/>
          </a:xfrm>
          <a:prstGeom prst="rect">
            <a:avLst/>
          </a:prstGeom>
        </p:spPr>
      </p:pic>
      <p:pic>
        <p:nvPicPr>
          <p:cNvPr id="4" name="Picture 3">
            <a:extLst>
              <a:ext uri="{FF2B5EF4-FFF2-40B4-BE49-F238E27FC236}">
                <a16:creationId xmlns:a16="http://schemas.microsoft.com/office/drawing/2014/main" id="{5E1FE94C-E08A-BE4E-ACC5-8214318A2F93}"/>
              </a:ext>
            </a:extLst>
          </p:cNvPr>
          <p:cNvPicPr>
            <a:picLocks noChangeAspect="1"/>
          </p:cNvPicPr>
          <p:nvPr/>
        </p:nvPicPr>
        <p:blipFill>
          <a:blip r:embed="rId3"/>
          <a:stretch>
            <a:fillRect/>
          </a:stretch>
        </p:blipFill>
        <p:spPr>
          <a:xfrm>
            <a:off x="248027" y="3187706"/>
            <a:ext cx="6410001" cy="2847845"/>
          </a:xfrm>
          <a:prstGeom prst="rect">
            <a:avLst/>
          </a:prstGeom>
        </p:spPr>
      </p:pic>
      <p:sp>
        <p:nvSpPr>
          <p:cNvPr id="5" name="TextBox 4">
            <a:extLst>
              <a:ext uri="{FF2B5EF4-FFF2-40B4-BE49-F238E27FC236}">
                <a16:creationId xmlns:a16="http://schemas.microsoft.com/office/drawing/2014/main" id="{B34603B7-D6D4-8B49-B48C-394F0C1B3CF2}"/>
              </a:ext>
            </a:extLst>
          </p:cNvPr>
          <p:cNvSpPr txBox="1"/>
          <p:nvPr/>
        </p:nvSpPr>
        <p:spPr>
          <a:xfrm>
            <a:off x="314797" y="5780926"/>
            <a:ext cx="2360030" cy="954107"/>
          </a:xfrm>
          <a:prstGeom prst="rect">
            <a:avLst/>
          </a:prstGeom>
          <a:noFill/>
        </p:spPr>
        <p:txBody>
          <a:bodyPr wrap="square" rtlCol="0">
            <a:spAutoFit/>
          </a:bodyPr>
          <a:lstStyle/>
          <a:p>
            <a:r>
              <a:rPr lang="en-US" sz="1600" dirty="0"/>
              <a:t>Perez, et al., </a:t>
            </a:r>
          </a:p>
          <a:p>
            <a:r>
              <a:rPr lang="en-US" sz="1600" i="1" dirty="0"/>
              <a:t>JHEP</a:t>
            </a:r>
            <a:r>
              <a:rPr lang="en-US" sz="1600" dirty="0"/>
              <a:t> 07 (2020) 087</a:t>
            </a:r>
          </a:p>
          <a:p>
            <a:endParaRPr lang="en-US" sz="2400" dirty="0"/>
          </a:p>
        </p:txBody>
      </p:sp>
      <p:sp>
        <p:nvSpPr>
          <p:cNvPr id="6" name="TextBox 5">
            <a:extLst>
              <a:ext uri="{FF2B5EF4-FFF2-40B4-BE49-F238E27FC236}">
                <a16:creationId xmlns:a16="http://schemas.microsoft.com/office/drawing/2014/main" id="{8EEE89BF-693B-F74B-8CA2-C8AB8FF81B4B}"/>
              </a:ext>
            </a:extLst>
          </p:cNvPr>
          <p:cNvSpPr txBox="1"/>
          <p:nvPr/>
        </p:nvSpPr>
        <p:spPr>
          <a:xfrm>
            <a:off x="443090" y="1159435"/>
            <a:ext cx="7970452" cy="1569660"/>
          </a:xfrm>
          <a:prstGeom prst="rect">
            <a:avLst/>
          </a:prstGeom>
          <a:noFill/>
        </p:spPr>
        <p:txBody>
          <a:bodyPr wrap="none" rtlCol="0">
            <a:spAutoFit/>
          </a:bodyPr>
          <a:lstStyle/>
          <a:p>
            <a:r>
              <a:rPr lang="en-US" sz="2400" dirty="0"/>
              <a:t>Baryon number is a global symmetry in the SM (bad).</a:t>
            </a:r>
          </a:p>
          <a:p>
            <a:r>
              <a:rPr lang="en-US" sz="2400" dirty="0"/>
              <a:t>Theories of local baryon number symmetry are attractive.</a:t>
            </a:r>
          </a:p>
          <a:p>
            <a:r>
              <a:rPr lang="en-US" sz="2400" dirty="0"/>
              <a:t>They predict a </a:t>
            </a:r>
            <a:r>
              <a:rPr lang="en-US" sz="2400" dirty="0" err="1"/>
              <a:t>lepto</a:t>
            </a:r>
            <a:r>
              <a:rPr lang="en-US" sz="2400" dirty="0"/>
              <a:t>-phobic boson.</a:t>
            </a:r>
          </a:p>
          <a:p>
            <a:r>
              <a:rPr lang="en-US" sz="2400" dirty="0"/>
              <a:t>They also predict a dark matter candidate.</a:t>
            </a:r>
          </a:p>
        </p:txBody>
      </p:sp>
      <p:sp>
        <p:nvSpPr>
          <p:cNvPr id="7" name="TextBox 6">
            <a:extLst>
              <a:ext uri="{FF2B5EF4-FFF2-40B4-BE49-F238E27FC236}">
                <a16:creationId xmlns:a16="http://schemas.microsoft.com/office/drawing/2014/main" id="{822CD432-03D2-684C-9E03-FB4DA3DB778C}"/>
              </a:ext>
            </a:extLst>
          </p:cNvPr>
          <p:cNvSpPr txBox="1"/>
          <p:nvPr/>
        </p:nvSpPr>
        <p:spPr>
          <a:xfrm>
            <a:off x="1494812" y="2860759"/>
            <a:ext cx="3916432" cy="707886"/>
          </a:xfrm>
          <a:prstGeom prst="rect">
            <a:avLst/>
          </a:prstGeom>
          <a:noFill/>
        </p:spPr>
        <p:txBody>
          <a:bodyPr wrap="square" rtlCol="0">
            <a:spAutoFit/>
          </a:bodyPr>
          <a:lstStyle/>
          <a:p>
            <a:r>
              <a:rPr lang="en-US" sz="1600" dirty="0"/>
              <a:t>Perez, Phys. Rept. 597, (2015) 1-30</a:t>
            </a:r>
          </a:p>
          <a:p>
            <a:endParaRPr lang="en-US" sz="2400" dirty="0"/>
          </a:p>
        </p:txBody>
      </p:sp>
      <p:sp>
        <p:nvSpPr>
          <p:cNvPr id="8" name="TextBox 7">
            <a:extLst>
              <a:ext uri="{FF2B5EF4-FFF2-40B4-BE49-F238E27FC236}">
                <a16:creationId xmlns:a16="http://schemas.microsoft.com/office/drawing/2014/main" id="{4A29613C-985C-274C-B5CC-897126BD1735}"/>
              </a:ext>
            </a:extLst>
          </p:cNvPr>
          <p:cNvSpPr txBox="1"/>
          <p:nvPr/>
        </p:nvSpPr>
        <p:spPr>
          <a:xfrm>
            <a:off x="6483813" y="5426983"/>
            <a:ext cx="3005182" cy="830997"/>
          </a:xfrm>
          <a:prstGeom prst="rect">
            <a:avLst/>
          </a:prstGeom>
          <a:noFill/>
        </p:spPr>
        <p:txBody>
          <a:bodyPr wrap="none" rtlCol="0">
            <a:spAutoFit/>
          </a:bodyPr>
          <a:lstStyle/>
          <a:p>
            <a:pPr algn="ctr"/>
            <a:r>
              <a:rPr lang="en-US" sz="2400" dirty="0">
                <a:solidFill>
                  <a:srgbClr val="00B050"/>
                </a:solidFill>
              </a:rPr>
              <a:t>Modifies mainly C</a:t>
            </a:r>
            <a:r>
              <a:rPr lang="en-US" sz="2400" baseline="-25000" dirty="0">
                <a:solidFill>
                  <a:srgbClr val="00B050"/>
                </a:solidFill>
              </a:rPr>
              <a:t>2</a:t>
            </a:r>
            <a:r>
              <a:rPr lang="en-US" sz="2400" dirty="0">
                <a:solidFill>
                  <a:srgbClr val="00B050"/>
                </a:solidFill>
              </a:rPr>
              <a:t>’s</a:t>
            </a:r>
          </a:p>
          <a:p>
            <a:pPr algn="ctr"/>
            <a:r>
              <a:rPr lang="en-US" sz="2400" dirty="0">
                <a:solidFill>
                  <a:srgbClr val="00B050"/>
                </a:solidFill>
              </a:rPr>
              <a:t>in PVES</a:t>
            </a:r>
          </a:p>
        </p:txBody>
      </p:sp>
      <p:sp>
        <p:nvSpPr>
          <p:cNvPr id="9" name="TextBox 8">
            <a:extLst>
              <a:ext uri="{FF2B5EF4-FFF2-40B4-BE49-F238E27FC236}">
                <a16:creationId xmlns:a16="http://schemas.microsoft.com/office/drawing/2014/main" id="{A6B7136A-0349-2949-B5CB-39A504A0D144}"/>
              </a:ext>
            </a:extLst>
          </p:cNvPr>
          <p:cNvSpPr txBox="1"/>
          <p:nvPr/>
        </p:nvSpPr>
        <p:spPr>
          <a:xfrm>
            <a:off x="1178207" y="744339"/>
            <a:ext cx="6500218" cy="461665"/>
          </a:xfrm>
          <a:prstGeom prst="rect">
            <a:avLst/>
          </a:prstGeom>
          <a:noFill/>
        </p:spPr>
        <p:txBody>
          <a:bodyPr wrap="square" rtlCol="0">
            <a:spAutoFit/>
          </a:bodyPr>
          <a:lstStyle/>
          <a:p>
            <a:pPr algn="ctr"/>
            <a:r>
              <a:rPr lang="en-US" sz="2400" dirty="0">
                <a:solidFill>
                  <a:srgbClr val="00B050"/>
                </a:solidFill>
              </a:rPr>
              <a:t>Motivation for introducing new particle:</a:t>
            </a:r>
          </a:p>
        </p:txBody>
      </p:sp>
      <p:sp>
        <p:nvSpPr>
          <p:cNvPr id="10" name="TextBox 9">
            <a:extLst>
              <a:ext uri="{FF2B5EF4-FFF2-40B4-BE49-F238E27FC236}">
                <a16:creationId xmlns:a16="http://schemas.microsoft.com/office/drawing/2014/main" id="{D6E983FF-D005-CD42-A03A-BB5D9D55495F}"/>
              </a:ext>
            </a:extLst>
          </p:cNvPr>
          <p:cNvSpPr txBox="1"/>
          <p:nvPr/>
        </p:nvSpPr>
        <p:spPr>
          <a:xfrm>
            <a:off x="1156229" y="6545344"/>
            <a:ext cx="7493335" cy="461665"/>
          </a:xfrm>
          <a:prstGeom prst="rect">
            <a:avLst/>
          </a:prstGeom>
          <a:noFill/>
        </p:spPr>
        <p:txBody>
          <a:bodyPr wrap="square" rtlCol="0">
            <a:spAutoFit/>
          </a:bodyPr>
          <a:lstStyle/>
          <a:p>
            <a:pPr algn="ctr"/>
            <a:r>
              <a:rPr lang="en-US" sz="2400" dirty="0">
                <a:solidFill>
                  <a:srgbClr val="00B050"/>
                </a:solidFill>
              </a:rPr>
              <a:t>Plot shows that the LHC is interested in </a:t>
            </a:r>
            <a:r>
              <a:rPr lang="en-US" sz="2400" dirty="0" err="1">
                <a:solidFill>
                  <a:srgbClr val="00B050"/>
                </a:solidFill>
              </a:rPr>
              <a:t>Leptophobics</a:t>
            </a:r>
            <a:endParaRPr lang="en-US" sz="2400" dirty="0">
              <a:solidFill>
                <a:srgbClr val="00B05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AD54F7F-A85A-C74B-A07C-5957AB1FD1A6}"/>
                  </a:ext>
                </a:extLst>
              </p:cNvPr>
              <p:cNvSpPr txBox="1"/>
              <p:nvPr/>
            </p:nvSpPr>
            <p:spPr>
              <a:xfrm>
                <a:off x="7400442" y="2043755"/>
                <a:ext cx="1633524" cy="8480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r>
                        <a:rPr lang="en-US" sz="2400" b="0" i="1" smtClean="0">
                          <a:latin typeface="Cambria Math" panose="02040503050406030204" pitchFamily="18" charset="0"/>
                          <a:ea typeface="Cambria Math" panose="02040503050406030204" pitchFamily="18" charset="0"/>
                        </a:rPr>
                        <m:t>~</m:t>
                      </m:r>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𝑔𝐵</m:t>
                          </m:r>
                          <m:r>
                            <a:rPr lang="en-US" sz="2400" b="0" i="1" smtClean="0">
                              <a:latin typeface="Cambria Math" panose="02040503050406030204" pitchFamily="18" charset="0"/>
                              <a:ea typeface="Cambria Math" panose="02040503050406030204" pitchFamily="18" charset="0"/>
                            </a:rPr>
                            <m:t>)2</m:t>
                          </m:r>
                        </m:num>
                        <m:den>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𝑀</m:t>
                              </m:r>
                              <m:sSup>
                                <m:sSupPr>
                                  <m:ctrlPr>
                                    <a:rPr lang="en-US" sz="2400" b="0" i="1" baseline="-25000" smtClean="0">
                                      <a:latin typeface="Cambria Math" panose="02040503050406030204" pitchFamily="18" charset="0"/>
                                      <a:ea typeface="Cambria Math" panose="02040503050406030204" pitchFamily="18" charset="0"/>
                                    </a:rPr>
                                  </m:ctrlPr>
                                </m:sSupPr>
                                <m:e>
                                  <m:r>
                                    <a:rPr lang="en-US" sz="2400" b="0" i="1" baseline="-25000" smtClean="0">
                                      <a:latin typeface="Cambria Math" panose="02040503050406030204" pitchFamily="18" charset="0"/>
                                      <a:ea typeface="Cambria Math" panose="02040503050406030204" pitchFamily="18" charset="0"/>
                                    </a:rPr>
                                    <m:t>𝑍</m:t>
                                  </m:r>
                                </m:e>
                                <m:sup>
                                  <m:r>
                                    <a:rPr lang="en-US" sz="2400" b="0" i="1" baseline="-25000" smtClean="0">
                                      <a:latin typeface="Cambria Math" panose="02040503050406030204" pitchFamily="18" charset="0"/>
                                      <a:ea typeface="Cambria Math" panose="02040503050406030204" pitchFamily="18" charset="0"/>
                                    </a:rPr>
                                    <m:t>′</m:t>
                                  </m:r>
                                </m:sup>
                              </m:sSup>
                            </m:e>
                          </m:d>
                          <m:r>
                            <a:rPr lang="en-US" sz="2400" b="0" i="1" baseline="30000" smtClean="0">
                              <a:latin typeface="Cambria Math" panose="02040503050406030204" pitchFamily="18" charset="0"/>
                              <a:ea typeface="Cambria Math" panose="02040503050406030204" pitchFamily="18" charset="0"/>
                            </a:rPr>
                            <m:t>2</m:t>
                          </m:r>
                        </m:den>
                      </m:f>
                    </m:oMath>
                  </m:oMathPara>
                </a14:m>
                <a:endParaRPr lang="en-US" sz="2400" dirty="0"/>
              </a:p>
            </p:txBody>
          </p:sp>
        </mc:Choice>
        <mc:Fallback xmlns="">
          <p:sp>
            <p:nvSpPr>
              <p:cNvPr id="3" name="TextBox 2">
                <a:extLst>
                  <a:ext uri="{FF2B5EF4-FFF2-40B4-BE49-F238E27FC236}">
                    <a16:creationId xmlns:a16="http://schemas.microsoft.com/office/drawing/2014/main" id="{4AD54F7F-A85A-C74B-A07C-5957AB1FD1A6}"/>
                  </a:ext>
                </a:extLst>
              </p:cNvPr>
              <p:cNvSpPr txBox="1">
                <a:spLocks noRot="1" noChangeAspect="1" noMove="1" noResize="1" noEditPoints="1" noAdjustHandles="1" noChangeArrowheads="1" noChangeShapeType="1" noTextEdit="1"/>
              </p:cNvSpPr>
              <p:nvPr/>
            </p:nvSpPr>
            <p:spPr>
              <a:xfrm>
                <a:off x="7400442" y="2043755"/>
                <a:ext cx="1633524" cy="848053"/>
              </a:xfrm>
              <a:prstGeom prst="rect">
                <a:avLst/>
              </a:prstGeom>
              <a:blipFill>
                <a:blip r:embed="rId4"/>
                <a:stretch>
                  <a:fillRect b="-1176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C238EFE-3473-6149-8F8A-8A70F9B31BC3}"/>
              </a:ext>
            </a:extLst>
          </p:cNvPr>
          <p:cNvSpPr txBox="1"/>
          <p:nvPr/>
        </p:nvSpPr>
        <p:spPr>
          <a:xfrm>
            <a:off x="3147767" y="5985021"/>
            <a:ext cx="3510261" cy="707886"/>
          </a:xfrm>
          <a:prstGeom prst="rect">
            <a:avLst/>
          </a:prstGeom>
          <a:noFill/>
        </p:spPr>
        <p:txBody>
          <a:bodyPr wrap="square" rtlCol="0">
            <a:spAutoFit/>
          </a:bodyPr>
          <a:lstStyle/>
          <a:p>
            <a:r>
              <a:rPr lang="en-US" sz="1600" dirty="0"/>
              <a:t>Limits depend on branching ratios.</a:t>
            </a:r>
          </a:p>
          <a:p>
            <a:endParaRPr lang="en-US" sz="2400" dirty="0"/>
          </a:p>
        </p:txBody>
      </p:sp>
      <p:cxnSp>
        <p:nvCxnSpPr>
          <p:cNvPr id="13" name="Straight Connector 12">
            <a:extLst>
              <a:ext uri="{FF2B5EF4-FFF2-40B4-BE49-F238E27FC236}">
                <a16:creationId xmlns:a16="http://schemas.microsoft.com/office/drawing/2014/main" id="{9D20BD5C-4A91-4140-A75A-C49E594458C4}"/>
              </a:ext>
            </a:extLst>
          </p:cNvPr>
          <p:cNvCxnSpPr/>
          <p:nvPr/>
        </p:nvCxnSpPr>
        <p:spPr>
          <a:xfrm flipH="1" flipV="1">
            <a:off x="2091847" y="5104089"/>
            <a:ext cx="1055920" cy="918093"/>
          </a:xfrm>
          <a:prstGeom prst="line">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0314C80-1592-6241-BE66-686C9D7BED03}"/>
              </a:ext>
            </a:extLst>
          </p:cNvPr>
          <p:cNvSpPr/>
          <p:nvPr/>
        </p:nvSpPr>
        <p:spPr>
          <a:xfrm>
            <a:off x="8649564" y="970921"/>
            <a:ext cx="479618" cy="369332"/>
          </a:xfrm>
          <a:prstGeom prst="rect">
            <a:avLst/>
          </a:prstGeom>
        </p:spPr>
        <p:txBody>
          <a:bodyPr wrap="none">
            <a:spAutoFit/>
          </a:bodyPr>
          <a:lstStyle/>
          <a:p>
            <a:r>
              <a:rPr lang="en-US" b="1" dirty="0">
                <a:solidFill>
                  <a:srgbClr val="7030A0"/>
                </a:solidFill>
              </a:rPr>
              <a:t>C2</a:t>
            </a:r>
            <a:endParaRPr lang="en-US" dirty="0"/>
          </a:p>
        </p:txBody>
      </p:sp>
    </p:spTree>
    <p:extLst>
      <p:ext uri="{BB962C8B-B14F-4D97-AF65-F5344CB8AC3E}">
        <p14:creationId xmlns:p14="http://schemas.microsoft.com/office/powerpoint/2010/main" val="1398393476"/>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Dark Boson </a:t>
                </a:r>
                <a:r>
                  <a:rPr lang="en-US" sz="2800" b="1" spc="-1" dirty="0" err="1">
                    <a:solidFill>
                      <a:srgbClr val="000000"/>
                    </a:solidFill>
                    <a:latin typeface="ARial"/>
                  </a:rPr>
                  <a:t>Z</a:t>
                </a:r>
                <a:r>
                  <a:rPr lang="en-US" sz="2800" b="1" spc="-1" baseline="-25000" dirty="0" err="1">
                    <a:solidFill>
                      <a:srgbClr val="000000"/>
                    </a:solidFill>
                    <a:latin typeface="ARial"/>
                  </a:rPr>
                  <a:t>d</a:t>
                </a:r>
                <a:r>
                  <a:rPr lang="en-US" sz="2800" b="1" spc="-1" dirty="0">
                    <a:solidFill>
                      <a:srgbClr val="000000"/>
                    </a:solidFill>
                    <a:latin typeface="ARial"/>
                  </a:rPr>
                  <a:t> and sin</a:t>
                </a:r>
                <a:r>
                  <a:rPr lang="en-US" sz="2800" b="1" spc="-1" baseline="30000" dirty="0">
                    <a:solidFill>
                      <a:srgbClr val="000000"/>
                    </a:solidFill>
                    <a:latin typeface="ARial"/>
                  </a:rPr>
                  <a:t>2</a:t>
                </a:r>
                <a14:m>
                  <m:oMath xmlns:m="http://schemas.openxmlformats.org/officeDocument/2006/math">
                    <m:r>
                      <a:rPr lang="en-US" sz="2800" b="1" i="1" spc="-1" smtClean="0">
                        <a:solidFill>
                          <a:srgbClr val="000000"/>
                        </a:solidFill>
                        <a:latin typeface="Cambria Math" panose="02040503050406030204" pitchFamily="18" charset="0"/>
                        <a:ea typeface="Cambria Math" panose="02040503050406030204" pitchFamily="18" charset="0"/>
                      </a:rPr>
                      <m:t>𝜽</m:t>
                    </m:r>
                  </m:oMath>
                </a14:m>
                <a:r>
                  <a:rPr lang="en-US" sz="2800" b="0" strike="noStrike" spc="-1" baseline="-25000" dirty="0">
                    <a:latin typeface="Arial"/>
                  </a:rPr>
                  <a:t>W</a:t>
                </a:r>
              </a:p>
            </p:txBody>
          </p:sp>
        </mc:Choice>
        <mc:Fallback xmlns="">
          <p:sp>
            <p:nvSpPr>
              <p:cNvPr id="71" name="CustomShape 1"/>
              <p:cNvSpPr>
                <a:spLocks noRot="1" noChangeAspect="1" noMove="1" noResize="1" noEditPoints="1" noAdjustHandles="1" noChangeArrowheads="1" noChangeShapeType="1" noTextEdit="1"/>
              </p:cNvSpPr>
              <p:nvPr/>
            </p:nvSpPr>
            <p:spPr>
              <a:xfrm>
                <a:off x="360720" y="159480"/>
                <a:ext cx="6489720" cy="488880"/>
              </a:xfrm>
              <a:prstGeom prst="rect">
                <a:avLst/>
              </a:prstGeom>
              <a:blipFill>
                <a:blip r:embed="rId2"/>
                <a:stretch>
                  <a:fillRect l="-1953" t="-12821" b="-41026"/>
                </a:stretch>
              </a:blipFill>
              <a:ln w="9360">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30BC1DE2-9C29-744A-8F46-FD357C97194A}"/>
              </a:ext>
            </a:extLst>
          </p:cNvPr>
          <p:cNvPicPr>
            <a:picLocks noChangeAspect="1"/>
          </p:cNvPicPr>
          <p:nvPr/>
        </p:nvPicPr>
        <p:blipFill>
          <a:blip r:embed="rId3"/>
          <a:stretch>
            <a:fillRect/>
          </a:stretch>
        </p:blipFill>
        <p:spPr>
          <a:xfrm>
            <a:off x="1944881" y="1427967"/>
            <a:ext cx="6094323" cy="3757808"/>
          </a:xfrm>
          <a:prstGeom prst="rect">
            <a:avLst/>
          </a:prstGeom>
        </p:spPr>
      </p:pic>
      <p:sp>
        <p:nvSpPr>
          <p:cNvPr id="5" name="Rectangle 4">
            <a:extLst>
              <a:ext uri="{FF2B5EF4-FFF2-40B4-BE49-F238E27FC236}">
                <a16:creationId xmlns:a16="http://schemas.microsoft.com/office/drawing/2014/main" id="{BD49B7D5-CCBB-C743-964B-0C5334E0FBAF}"/>
              </a:ext>
            </a:extLst>
          </p:cNvPr>
          <p:cNvSpPr/>
          <p:nvPr/>
        </p:nvSpPr>
        <p:spPr>
          <a:xfrm>
            <a:off x="1405170" y="962055"/>
            <a:ext cx="4905558" cy="369332"/>
          </a:xfrm>
          <a:prstGeom prst="rect">
            <a:avLst/>
          </a:prstGeom>
        </p:spPr>
        <p:txBody>
          <a:bodyPr wrap="square">
            <a:spAutoFit/>
          </a:bodyPr>
          <a:lstStyle/>
          <a:p>
            <a:pPr>
              <a:buFont typeface="Arial" panose="020B0604020202020204" pitchFamily="34" charset="0"/>
              <a:buChar char="•"/>
            </a:pPr>
            <a:r>
              <a:rPr lang="en-US" i="1" dirty="0"/>
              <a:t> </a:t>
            </a:r>
            <a:r>
              <a:rPr lang="en-US" sz="1600" i="1" dirty="0" err="1"/>
              <a:t>Davoudiasl</a:t>
            </a:r>
            <a:r>
              <a:rPr lang="en-US" sz="1600" i="1" dirty="0"/>
              <a:t>, et al. </a:t>
            </a:r>
            <a:r>
              <a:rPr lang="en-US" sz="1600" i="1" dirty="0" err="1"/>
              <a:t>Phys.Rev.D</a:t>
            </a:r>
            <a:r>
              <a:rPr lang="en-US" sz="1600" dirty="0"/>
              <a:t> 92 (2015) 5, 055005</a:t>
            </a:r>
          </a:p>
        </p:txBody>
      </p:sp>
      <p:sp>
        <p:nvSpPr>
          <p:cNvPr id="9" name="TextBox 8">
            <a:extLst>
              <a:ext uri="{FF2B5EF4-FFF2-40B4-BE49-F238E27FC236}">
                <a16:creationId xmlns:a16="http://schemas.microsoft.com/office/drawing/2014/main" id="{D57FA949-553E-924A-954A-77220596BCBD}"/>
              </a:ext>
            </a:extLst>
          </p:cNvPr>
          <p:cNvSpPr txBox="1"/>
          <p:nvPr/>
        </p:nvSpPr>
        <p:spPr>
          <a:xfrm>
            <a:off x="531554" y="5648784"/>
            <a:ext cx="3601056" cy="923330"/>
          </a:xfrm>
          <a:prstGeom prst="rect">
            <a:avLst/>
          </a:prstGeom>
          <a:noFill/>
        </p:spPr>
        <p:txBody>
          <a:bodyPr wrap="square" rtlCol="0">
            <a:spAutoFit/>
          </a:bodyPr>
          <a:lstStyle/>
          <a:p>
            <a:pPr algn="ctr"/>
            <a:r>
              <a:rPr lang="en-US" dirty="0"/>
              <a:t>PVES is the  only way to see </a:t>
            </a:r>
            <a:r>
              <a:rPr lang="en-US" dirty="0" err="1"/>
              <a:t>Z</a:t>
            </a:r>
            <a:r>
              <a:rPr lang="en-US" baseline="-25000" dirty="0" err="1"/>
              <a:t>d</a:t>
            </a:r>
            <a:r>
              <a:rPr lang="en-US" dirty="0"/>
              <a:t> if</a:t>
            </a:r>
          </a:p>
          <a:p>
            <a:pPr algn="ctr"/>
            <a:r>
              <a:rPr lang="en-US" dirty="0"/>
              <a:t>decay is dominated by invisible</a:t>
            </a:r>
          </a:p>
          <a:p>
            <a:pPr algn="ctr"/>
            <a:r>
              <a:rPr lang="en-US" dirty="0"/>
              <a:t>particles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0D15A36-AE5C-A448-B9AF-7AFCC085475E}"/>
                  </a:ext>
                </a:extLst>
              </p:cNvPr>
              <p:cNvSpPr txBox="1"/>
              <p:nvPr/>
            </p:nvSpPr>
            <p:spPr>
              <a:xfrm>
                <a:off x="5293532" y="5371785"/>
                <a:ext cx="3700156" cy="1200329"/>
              </a:xfrm>
              <a:prstGeom prst="rect">
                <a:avLst/>
              </a:prstGeom>
              <a:noFill/>
            </p:spPr>
            <p:txBody>
              <a:bodyPr wrap="square" rtlCol="0">
                <a:spAutoFit/>
              </a:bodyPr>
              <a:lstStyle/>
              <a:p>
                <a:pPr algn="ctr"/>
                <a:r>
                  <a:rPr lang="en-US" dirty="0"/>
                  <a:t>Method:</a:t>
                </a:r>
              </a:p>
              <a:p>
                <a:pPr marL="342900" indent="-342900">
                  <a:buAutoNum type="arabicPeriod"/>
                </a:pPr>
                <a:r>
                  <a:rPr lang="en-US" dirty="0"/>
                  <a:t>Assume Standard Model</a:t>
                </a:r>
              </a:p>
              <a:p>
                <a:pPr marL="342900" indent="-342900">
                  <a:buAutoNum type="arabicPeriod"/>
                </a:pPr>
                <a:r>
                  <a:rPr lang="en-US" dirty="0"/>
                  <a:t>Treat C</a:t>
                </a:r>
                <a:r>
                  <a:rPr lang="en-US" baseline="-25000" dirty="0"/>
                  <a:t>i</a:t>
                </a:r>
                <a:r>
                  <a:rPr lang="en-US" dirty="0"/>
                  <a:t>’s as function of sin</a:t>
                </a:r>
                <a:r>
                  <a:rPr lang="en-US" baseline="30000" dirty="0"/>
                  <a:t>2</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baseline="-25000" dirty="0"/>
                  <a:t>W</a:t>
                </a:r>
              </a:p>
              <a:p>
                <a:pPr marL="342900" indent="-342900">
                  <a:buAutoNum type="arabicPeriod"/>
                </a:pPr>
                <a:r>
                  <a:rPr lang="en-US" dirty="0"/>
                  <a:t>Fit to one parameter</a:t>
                </a:r>
              </a:p>
            </p:txBody>
          </p:sp>
        </mc:Choice>
        <mc:Fallback xmlns="">
          <p:sp>
            <p:nvSpPr>
              <p:cNvPr id="10" name="TextBox 9">
                <a:extLst>
                  <a:ext uri="{FF2B5EF4-FFF2-40B4-BE49-F238E27FC236}">
                    <a16:creationId xmlns:a16="http://schemas.microsoft.com/office/drawing/2014/main" id="{80D15A36-AE5C-A448-B9AF-7AFCC085475E}"/>
                  </a:ext>
                </a:extLst>
              </p:cNvPr>
              <p:cNvSpPr txBox="1">
                <a:spLocks noRot="1" noChangeAspect="1" noMove="1" noResize="1" noEditPoints="1" noAdjustHandles="1" noChangeArrowheads="1" noChangeShapeType="1" noTextEdit="1"/>
              </p:cNvSpPr>
              <p:nvPr/>
            </p:nvSpPr>
            <p:spPr>
              <a:xfrm>
                <a:off x="5293532" y="5371785"/>
                <a:ext cx="3700156" cy="1200329"/>
              </a:xfrm>
              <a:prstGeom prst="rect">
                <a:avLst/>
              </a:prstGeom>
              <a:blipFill>
                <a:blip r:embed="rId4"/>
                <a:stretch>
                  <a:fillRect l="-1027" t="-2083" b="-6250"/>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27DDD845-2A85-5844-9435-8FF1728086B1}"/>
              </a:ext>
            </a:extLst>
          </p:cNvPr>
          <p:cNvSpPr/>
          <p:nvPr/>
        </p:nvSpPr>
        <p:spPr>
          <a:xfrm>
            <a:off x="6225436" y="183286"/>
            <a:ext cx="479618" cy="369332"/>
          </a:xfrm>
          <a:prstGeom prst="rect">
            <a:avLst/>
          </a:prstGeom>
        </p:spPr>
        <p:txBody>
          <a:bodyPr wrap="none">
            <a:spAutoFit/>
          </a:bodyPr>
          <a:lstStyle/>
          <a:p>
            <a:r>
              <a:rPr lang="en-US" b="1" dirty="0">
                <a:solidFill>
                  <a:srgbClr val="7030A0"/>
                </a:solidFill>
              </a:rPr>
              <a:t>C2</a:t>
            </a:r>
            <a:endParaRPr lang="en-US" dirty="0"/>
          </a:p>
        </p:txBody>
      </p:sp>
    </p:spTree>
    <p:extLst>
      <p:ext uri="{BB962C8B-B14F-4D97-AF65-F5344CB8AC3E}">
        <p14:creationId xmlns:p14="http://schemas.microsoft.com/office/powerpoint/2010/main" val="928288564"/>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BSM Physics and the EIC</a:t>
            </a:r>
            <a:endParaRPr lang="en-US" sz="2800" b="0" strike="noStrike" spc="-1" dirty="0">
              <a:latin typeface="Arial"/>
            </a:endParaRPr>
          </a:p>
        </p:txBody>
      </p:sp>
      <p:sp>
        <p:nvSpPr>
          <p:cNvPr id="12" name="TextBox 11">
            <a:extLst>
              <a:ext uri="{FF2B5EF4-FFF2-40B4-BE49-F238E27FC236}">
                <a16:creationId xmlns:a16="http://schemas.microsoft.com/office/drawing/2014/main" id="{531F0AAF-8CD1-E64F-A191-1769E0ECA217}"/>
              </a:ext>
            </a:extLst>
          </p:cNvPr>
          <p:cNvSpPr txBox="1"/>
          <p:nvPr/>
        </p:nvSpPr>
        <p:spPr>
          <a:xfrm>
            <a:off x="938469" y="825310"/>
            <a:ext cx="8200514" cy="830997"/>
          </a:xfrm>
          <a:prstGeom prst="rect">
            <a:avLst/>
          </a:prstGeom>
          <a:noFill/>
        </p:spPr>
        <p:txBody>
          <a:bodyPr wrap="none" rtlCol="0">
            <a:spAutoFit/>
          </a:bodyPr>
          <a:lstStyle/>
          <a:p>
            <a:pPr algn="ctr"/>
            <a:r>
              <a:rPr lang="en-US" sz="2400" dirty="0">
                <a:solidFill>
                  <a:srgbClr val="00B050"/>
                </a:solidFill>
              </a:rPr>
              <a:t>Projection for a total 200 fb</a:t>
            </a:r>
            <a:r>
              <a:rPr lang="en-US" sz="2400" baseline="30000" dirty="0">
                <a:solidFill>
                  <a:srgbClr val="00B050"/>
                </a:solidFill>
              </a:rPr>
              <a:t>-1</a:t>
            </a:r>
            <a:r>
              <a:rPr lang="en-US" sz="2400" dirty="0">
                <a:solidFill>
                  <a:srgbClr val="00B050"/>
                </a:solidFill>
              </a:rPr>
              <a:t> e-D Collisions with 3 different </a:t>
            </a:r>
          </a:p>
          <a:p>
            <a:pPr algn="ctr"/>
            <a:r>
              <a:rPr lang="en-US" sz="2400" dirty="0">
                <a:solidFill>
                  <a:srgbClr val="00B050"/>
                </a:solidFill>
              </a:rPr>
              <a:t>energy configurations (Yellow Report has 60 fb</a:t>
            </a:r>
            <a:r>
              <a:rPr lang="en-US" sz="2400" baseline="30000" dirty="0">
                <a:solidFill>
                  <a:srgbClr val="00B050"/>
                </a:solidFill>
              </a:rPr>
              <a:t>-1</a:t>
            </a:r>
            <a:r>
              <a:rPr lang="en-US" sz="2400" dirty="0">
                <a:solidFill>
                  <a:srgbClr val="00B050"/>
                </a:solidFill>
              </a:rPr>
              <a:t>.)</a:t>
            </a:r>
          </a:p>
        </p:txBody>
      </p:sp>
      <p:sp>
        <p:nvSpPr>
          <p:cNvPr id="13" name="TextBox 12">
            <a:extLst>
              <a:ext uri="{FF2B5EF4-FFF2-40B4-BE49-F238E27FC236}">
                <a16:creationId xmlns:a16="http://schemas.microsoft.com/office/drawing/2014/main" id="{7C911495-794F-8349-8516-15555C94FCA2}"/>
              </a:ext>
            </a:extLst>
          </p:cNvPr>
          <p:cNvSpPr txBox="1"/>
          <p:nvPr/>
        </p:nvSpPr>
        <p:spPr>
          <a:xfrm>
            <a:off x="1270707" y="5763250"/>
            <a:ext cx="8083495" cy="1200329"/>
          </a:xfrm>
          <a:prstGeom prst="rect">
            <a:avLst/>
          </a:prstGeom>
          <a:noFill/>
        </p:spPr>
        <p:txBody>
          <a:bodyPr wrap="none" rtlCol="0">
            <a:spAutoFit/>
          </a:bodyPr>
          <a:lstStyle/>
          <a:p>
            <a:pPr algn="ctr"/>
            <a:r>
              <a:rPr lang="en-US" sz="2400" dirty="0">
                <a:solidFill>
                  <a:srgbClr val="00B050"/>
                </a:solidFill>
              </a:rPr>
              <a:t>All of the </a:t>
            </a:r>
            <a:r>
              <a:rPr lang="en-US" sz="2400" dirty="0" err="1">
                <a:solidFill>
                  <a:srgbClr val="00B050"/>
                </a:solidFill>
              </a:rPr>
              <a:t>SoLID</a:t>
            </a:r>
            <a:r>
              <a:rPr lang="en-US" sz="2400" dirty="0">
                <a:solidFill>
                  <a:srgbClr val="00B050"/>
                </a:solidFill>
              </a:rPr>
              <a:t> data is at large y and sensitive to C</a:t>
            </a:r>
            <a:r>
              <a:rPr lang="en-US" sz="2400" baseline="-25000" dirty="0">
                <a:solidFill>
                  <a:srgbClr val="00B050"/>
                </a:solidFill>
              </a:rPr>
              <a:t>2</a:t>
            </a:r>
            <a:r>
              <a:rPr lang="en-US" sz="2400" dirty="0">
                <a:solidFill>
                  <a:srgbClr val="00B050"/>
                </a:solidFill>
              </a:rPr>
              <a:t>;</a:t>
            </a:r>
          </a:p>
          <a:p>
            <a:pPr algn="ctr"/>
            <a:r>
              <a:rPr lang="en-US" sz="2400" dirty="0">
                <a:solidFill>
                  <a:srgbClr val="00B050"/>
                </a:solidFill>
              </a:rPr>
              <a:t>about 25% of the EIC data is at large y. </a:t>
            </a:r>
          </a:p>
          <a:p>
            <a:pPr algn="ctr"/>
            <a:r>
              <a:rPr lang="en-US" sz="2400" dirty="0">
                <a:solidFill>
                  <a:srgbClr val="00B050"/>
                </a:solidFill>
              </a:rPr>
              <a:t>EIC emphasizes new structure functions for P and D data.</a:t>
            </a:r>
          </a:p>
        </p:txBody>
      </p:sp>
      <p:sp>
        <p:nvSpPr>
          <p:cNvPr id="15" name="TextBox 14">
            <a:extLst>
              <a:ext uri="{FF2B5EF4-FFF2-40B4-BE49-F238E27FC236}">
                <a16:creationId xmlns:a16="http://schemas.microsoft.com/office/drawing/2014/main" id="{2655E1FF-ED5A-5446-AB81-B991A8C76448}"/>
              </a:ext>
            </a:extLst>
          </p:cNvPr>
          <p:cNvSpPr txBox="1"/>
          <p:nvPr/>
        </p:nvSpPr>
        <p:spPr>
          <a:xfrm>
            <a:off x="137651" y="2378172"/>
            <a:ext cx="2229633" cy="2308324"/>
          </a:xfrm>
          <a:prstGeom prst="rect">
            <a:avLst/>
          </a:prstGeom>
          <a:noFill/>
        </p:spPr>
        <p:txBody>
          <a:bodyPr wrap="square" rtlCol="0">
            <a:spAutoFit/>
          </a:bodyPr>
          <a:lstStyle/>
          <a:p>
            <a:pPr algn="ctr"/>
            <a:r>
              <a:rPr lang="en-US" sz="2400" dirty="0">
                <a:solidFill>
                  <a:srgbClr val="00B050"/>
                </a:solidFill>
              </a:rPr>
              <a:t>Very large</a:t>
            </a:r>
          </a:p>
          <a:p>
            <a:pPr algn="ctr"/>
            <a:r>
              <a:rPr lang="en-US" sz="2400" dirty="0">
                <a:solidFill>
                  <a:srgbClr val="00B050"/>
                </a:solidFill>
              </a:rPr>
              <a:t>range in x,</a:t>
            </a:r>
          </a:p>
          <a:p>
            <a:pPr algn="ctr"/>
            <a:r>
              <a:rPr lang="en-US" sz="2400" dirty="0">
                <a:solidFill>
                  <a:srgbClr val="00B050"/>
                </a:solidFill>
              </a:rPr>
              <a:t>particularly</a:t>
            </a:r>
          </a:p>
          <a:p>
            <a:pPr algn="ctr"/>
            <a:r>
              <a:rPr lang="en-US" sz="2400" dirty="0">
                <a:solidFill>
                  <a:srgbClr val="00B050"/>
                </a:solidFill>
              </a:rPr>
              <a:t>low x.  Little</a:t>
            </a:r>
          </a:p>
          <a:p>
            <a:pPr algn="ctr"/>
            <a:r>
              <a:rPr lang="en-US" sz="2400" dirty="0">
                <a:solidFill>
                  <a:srgbClr val="00B050"/>
                </a:solidFill>
              </a:rPr>
              <a:t>data above x=0.4</a:t>
            </a:r>
          </a:p>
        </p:txBody>
      </p:sp>
      <p:sp>
        <p:nvSpPr>
          <p:cNvPr id="3" name="Rectangle 2">
            <a:extLst>
              <a:ext uri="{FF2B5EF4-FFF2-40B4-BE49-F238E27FC236}">
                <a16:creationId xmlns:a16="http://schemas.microsoft.com/office/drawing/2014/main" id="{F2DB5804-6AAE-1A4E-A407-9CB4E23EE394}"/>
              </a:ext>
            </a:extLst>
          </p:cNvPr>
          <p:cNvSpPr>
            <a:spLocks noChangeArrowheads="1"/>
          </p:cNvSpPr>
          <p:nvPr/>
        </p:nvSpPr>
        <p:spPr bwMode="auto">
          <a:xfrm flipV="1">
            <a:off x="2367284" y="2250190"/>
            <a:ext cx="11093819" cy="4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1" name="Picture 1">
            <a:extLst>
              <a:ext uri="{FF2B5EF4-FFF2-40B4-BE49-F238E27FC236}">
                <a16:creationId xmlns:a16="http://schemas.microsoft.com/office/drawing/2014/main" id="{E0EA7226-41F1-E140-996E-1AB0DFA9809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09376" y="1833257"/>
            <a:ext cx="7153278" cy="3742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841688"/>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Theory of Hadronic Physics</a:t>
            </a:r>
            <a:endParaRPr lang="en-US" sz="2800" b="0" strike="noStrike" spc="-1" dirty="0">
              <a:latin typeface="Arial"/>
            </a:endParaRPr>
          </a:p>
        </p:txBody>
      </p:sp>
      <p:sp>
        <p:nvSpPr>
          <p:cNvPr id="3" name="TextBox 2">
            <a:extLst>
              <a:ext uri="{FF2B5EF4-FFF2-40B4-BE49-F238E27FC236}">
                <a16:creationId xmlns:a16="http://schemas.microsoft.com/office/drawing/2014/main" id="{91717CBB-2AF2-3A4F-A3AF-52834B8F76A0}"/>
              </a:ext>
            </a:extLst>
          </p:cNvPr>
          <p:cNvSpPr txBox="1"/>
          <p:nvPr/>
        </p:nvSpPr>
        <p:spPr>
          <a:xfrm>
            <a:off x="697832" y="1744579"/>
            <a:ext cx="7895944" cy="1200329"/>
          </a:xfrm>
          <a:prstGeom prst="rect">
            <a:avLst/>
          </a:prstGeom>
          <a:noFill/>
        </p:spPr>
        <p:txBody>
          <a:bodyPr wrap="none" rtlCol="0">
            <a:spAutoFit/>
          </a:bodyPr>
          <a:lstStyle/>
          <a:p>
            <a:pPr marL="457200" indent="-457200">
              <a:buAutoNum type="arabicPeriod"/>
            </a:pPr>
            <a:r>
              <a:rPr lang="en-US" sz="2400" dirty="0"/>
              <a:t>Charge Symmetry Violation</a:t>
            </a:r>
          </a:p>
          <a:p>
            <a:pPr marL="457200" indent="-457200">
              <a:buAutoNum type="arabicPeriod"/>
            </a:pPr>
            <a:r>
              <a:rPr lang="en-US" sz="2400" dirty="0"/>
              <a:t>Higher Twist</a:t>
            </a:r>
          </a:p>
          <a:p>
            <a:pPr marL="457200" indent="-457200">
              <a:buAutoNum type="arabicPeriod"/>
            </a:pPr>
            <a:r>
              <a:rPr lang="en-US" sz="2400" dirty="0"/>
              <a:t>PDF’s: d/u for the Proton with no Nuclear Corrections</a:t>
            </a:r>
          </a:p>
        </p:txBody>
      </p:sp>
      <p:sp>
        <p:nvSpPr>
          <p:cNvPr id="2" name="Rectangle 1">
            <a:extLst>
              <a:ext uri="{FF2B5EF4-FFF2-40B4-BE49-F238E27FC236}">
                <a16:creationId xmlns:a16="http://schemas.microsoft.com/office/drawing/2014/main" id="{F5C7FA5B-71BD-4049-B5B5-130DD2032A3D}"/>
              </a:ext>
            </a:extLst>
          </p:cNvPr>
          <p:cNvSpPr/>
          <p:nvPr/>
        </p:nvSpPr>
        <p:spPr>
          <a:xfrm>
            <a:off x="6370822" y="159480"/>
            <a:ext cx="479618" cy="369332"/>
          </a:xfrm>
          <a:prstGeom prst="rect">
            <a:avLst/>
          </a:prstGeom>
        </p:spPr>
        <p:txBody>
          <a:bodyPr wrap="none">
            <a:spAutoFit/>
          </a:bodyPr>
          <a:lstStyle/>
          <a:p>
            <a:r>
              <a:rPr lang="en-US" b="1" dirty="0">
                <a:solidFill>
                  <a:srgbClr val="7030A0"/>
                </a:solidFill>
              </a:rPr>
              <a:t>C1</a:t>
            </a:r>
            <a:endParaRPr lang="en-US" dirty="0"/>
          </a:p>
        </p:txBody>
      </p:sp>
    </p:spTree>
    <p:extLst>
      <p:ext uri="{BB962C8B-B14F-4D97-AF65-F5344CB8AC3E}">
        <p14:creationId xmlns:p14="http://schemas.microsoft.com/office/powerpoint/2010/main" val="480235396"/>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8770754"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Hadronic Physics: Charge Symmetry Violation</a:t>
            </a:r>
            <a:endParaRPr lang="en-US" sz="2800" b="0" strike="noStrike" spc="-1" dirty="0">
              <a:latin typeface="Arial"/>
            </a:endParaRPr>
          </a:p>
        </p:txBody>
      </p:sp>
      <p:pic>
        <p:nvPicPr>
          <p:cNvPr id="2" name="Picture 1">
            <a:extLst>
              <a:ext uri="{FF2B5EF4-FFF2-40B4-BE49-F238E27FC236}">
                <a16:creationId xmlns:a16="http://schemas.microsoft.com/office/drawing/2014/main" id="{BA306998-9435-354D-83AA-7FBCD66B757A}"/>
              </a:ext>
            </a:extLst>
          </p:cNvPr>
          <p:cNvPicPr>
            <a:picLocks noChangeAspect="1"/>
          </p:cNvPicPr>
          <p:nvPr/>
        </p:nvPicPr>
        <p:blipFill>
          <a:blip r:embed="rId2"/>
          <a:stretch>
            <a:fillRect/>
          </a:stretch>
        </p:blipFill>
        <p:spPr>
          <a:xfrm>
            <a:off x="150718" y="3353547"/>
            <a:ext cx="4888007" cy="3206946"/>
          </a:xfrm>
          <a:prstGeom prst="rect">
            <a:avLst/>
          </a:prstGeom>
        </p:spPr>
      </p:pic>
      <p:pic>
        <p:nvPicPr>
          <p:cNvPr id="5" name="Picture 4">
            <a:extLst>
              <a:ext uri="{FF2B5EF4-FFF2-40B4-BE49-F238E27FC236}">
                <a16:creationId xmlns:a16="http://schemas.microsoft.com/office/drawing/2014/main" id="{F82042AB-AF83-6C4F-9018-E1FFE0870E9C}"/>
              </a:ext>
            </a:extLst>
          </p:cNvPr>
          <p:cNvPicPr>
            <a:picLocks noChangeAspect="1"/>
          </p:cNvPicPr>
          <p:nvPr/>
        </p:nvPicPr>
        <p:blipFill>
          <a:blip r:embed="rId3"/>
          <a:stretch>
            <a:fillRect/>
          </a:stretch>
        </p:blipFill>
        <p:spPr>
          <a:xfrm>
            <a:off x="4862974" y="2197643"/>
            <a:ext cx="5214476" cy="3400425"/>
          </a:xfrm>
          <a:prstGeom prst="rect">
            <a:avLst/>
          </a:prstGeom>
        </p:spPr>
      </p:pic>
      <p:sp>
        <p:nvSpPr>
          <p:cNvPr id="6" name="TextBox 5">
            <a:extLst>
              <a:ext uri="{FF2B5EF4-FFF2-40B4-BE49-F238E27FC236}">
                <a16:creationId xmlns:a16="http://schemas.microsoft.com/office/drawing/2014/main" id="{DBFF4597-2D8F-A442-AB36-000DB6BE95A4}"/>
              </a:ext>
            </a:extLst>
          </p:cNvPr>
          <p:cNvSpPr txBox="1"/>
          <p:nvPr/>
        </p:nvSpPr>
        <p:spPr>
          <a:xfrm>
            <a:off x="5675102" y="1335889"/>
            <a:ext cx="2609083" cy="707886"/>
          </a:xfrm>
          <a:prstGeom prst="rect">
            <a:avLst/>
          </a:prstGeom>
          <a:noFill/>
        </p:spPr>
        <p:txBody>
          <a:bodyPr wrap="none" rtlCol="0">
            <a:spAutoFit/>
          </a:bodyPr>
          <a:lstStyle/>
          <a:p>
            <a:pPr algn="ctr"/>
            <a:r>
              <a:rPr lang="en-US" sz="2000" dirty="0">
                <a:solidFill>
                  <a:srgbClr val="008000"/>
                </a:solidFill>
              </a:rPr>
              <a:t>Additional contribution</a:t>
            </a:r>
          </a:p>
          <a:p>
            <a:pPr algn="ctr"/>
            <a:r>
              <a:rPr lang="en-US" sz="2000" dirty="0">
                <a:solidFill>
                  <a:srgbClr val="008000"/>
                </a:solidFill>
              </a:rPr>
              <a:t>to </a:t>
            </a:r>
            <a:r>
              <a:rPr lang="en-US" sz="2000" dirty="0" err="1">
                <a:solidFill>
                  <a:srgbClr val="008000"/>
                </a:solidFill>
              </a:rPr>
              <a:t>NuTeV</a:t>
            </a:r>
            <a:r>
              <a:rPr lang="en-US" sz="2000" dirty="0">
                <a:solidFill>
                  <a:srgbClr val="008000"/>
                </a:solidFill>
              </a:rPr>
              <a:t> anomaly?</a:t>
            </a:r>
          </a:p>
        </p:txBody>
      </p:sp>
      <p:sp>
        <p:nvSpPr>
          <p:cNvPr id="7" name="Rectangle 2">
            <a:extLst>
              <a:ext uri="{FF2B5EF4-FFF2-40B4-BE49-F238E27FC236}">
                <a16:creationId xmlns:a16="http://schemas.microsoft.com/office/drawing/2014/main" id="{56131A6B-069D-CA47-9428-DC44FF2655A4}"/>
              </a:ext>
            </a:extLst>
          </p:cNvPr>
          <p:cNvSpPr>
            <a:spLocks/>
          </p:cNvSpPr>
          <p:nvPr/>
        </p:nvSpPr>
        <p:spPr bwMode="auto">
          <a:xfrm>
            <a:off x="1899443" y="2789877"/>
            <a:ext cx="2811735" cy="32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miter lim="800000"/>
                <a:headEnd type="none" w="med" len="med"/>
                <a:tailEnd type="none" w="med" len="med"/>
              </a14:hiddenLine>
            </a:ext>
          </a:extLst>
        </p:spPr>
        <p:txBody>
          <a:bodyPr lIns="26788" tIns="26788" rIns="26788" bIns="26788"/>
          <a:lstStyle/>
          <a:p>
            <a:pPr algn="l"/>
            <a:r>
              <a:rPr lang="en-US">
                <a:solidFill>
                  <a:srgbClr val="800080"/>
                </a:solidFill>
                <a:latin typeface="Arial" charset="0"/>
                <a:ea typeface="ＭＳ Ｐゴシック" charset="0"/>
                <a:cs typeface="Arial" charset="0"/>
                <a:sym typeface="Arial" charset="0"/>
              </a:rPr>
              <a:t>For A</a:t>
            </a:r>
            <a:r>
              <a:rPr lang="en-US" baseline="-21000">
                <a:solidFill>
                  <a:srgbClr val="800080"/>
                </a:solidFill>
                <a:latin typeface="Arial" charset="0"/>
                <a:ea typeface="ＭＳ Ｐゴシック" charset="0"/>
                <a:cs typeface="Arial" charset="0"/>
                <a:sym typeface="Arial" charset="0"/>
              </a:rPr>
              <a:t>PV</a:t>
            </a:r>
            <a:r>
              <a:rPr lang="en-US">
                <a:solidFill>
                  <a:srgbClr val="800080"/>
                </a:solidFill>
                <a:latin typeface="Arial" charset="0"/>
                <a:ea typeface="ＭＳ Ｐゴシック" charset="0"/>
                <a:cs typeface="Arial" charset="0"/>
                <a:sym typeface="Arial" charset="0"/>
              </a:rPr>
              <a:t> in electron-</a:t>
            </a:r>
            <a:r>
              <a:rPr lang="en-US" baseline="30000">
                <a:solidFill>
                  <a:srgbClr val="800080"/>
                </a:solidFill>
                <a:latin typeface="Arial" charset="0"/>
                <a:ea typeface="ＭＳ Ｐゴシック" charset="0"/>
                <a:cs typeface="Arial" charset="0"/>
                <a:sym typeface="Arial" charset="0"/>
              </a:rPr>
              <a:t>2</a:t>
            </a:r>
            <a:r>
              <a:rPr lang="en-US">
                <a:solidFill>
                  <a:srgbClr val="800080"/>
                </a:solidFill>
                <a:latin typeface="Arial" charset="0"/>
                <a:ea typeface="ＭＳ Ｐゴシック" charset="0"/>
                <a:cs typeface="Arial" charset="0"/>
                <a:sym typeface="Arial" charset="0"/>
              </a:rPr>
              <a:t>H DIS </a:t>
            </a:r>
          </a:p>
        </p:txBody>
      </p:sp>
      <p:pic>
        <p:nvPicPr>
          <p:cNvPr id="8" name="Picture 3">
            <a:extLst>
              <a:ext uri="{FF2B5EF4-FFF2-40B4-BE49-F238E27FC236}">
                <a16:creationId xmlns:a16="http://schemas.microsoft.com/office/drawing/2014/main" id="{B731EDC1-FB80-474A-B1D7-C7A69D4BC03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36" y="1124491"/>
            <a:ext cx="4284018" cy="679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Lst>
        </p:spPr>
      </p:pic>
      <p:pic>
        <p:nvPicPr>
          <p:cNvPr id="9" name="Picture 4">
            <a:extLst>
              <a:ext uri="{FF2B5EF4-FFF2-40B4-BE49-F238E27FC236}">
                <a16:creationId xmlns:a16="http://schemas.microsoft.com/office/drawing/2014/main" id="{F55F93FB-41A5-9448-A91F-85153EEDFAB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7913" y="2066572"/>
            <a:ext cx="3251522" cy="687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Lst>
        </p:spPr>
      </p:pic>
      <p:sp>
        <p:nvSpPr>
          <p:cNvPr id="10" name="AutoShape 5">
            <a:extLst>
              <a:ext uri="{FF2B5EF4-FFF2-40B4-BE49-F238E27FC236}">
                <a16:creationId xmlns:a16="http://schemas.microsoft.com/office/drawing/2014/main" id="{3E20A50D-5815-6D4A-99F6-FE2C9FA3921D}"/>
              </a:ext>
            </a:extLst>
          </p:cNvPr>
          <p:cNvSpPr>
            <a:spLocks/>
          </p:cNvSpPr>
          <p:nvPr/>
        </p:nvSpPr>
        <p:spPr bwMode="auto">
          <a:xfrm>
            <a:off x="3094904" y="1800915"/>
            <a:ext cx="137294" cy="362769"/>
          </a:xfrm>
          <a:custGeom>
            <a:avLst/>
            <a:gdLst/>
            <a:ahLst/>
            <a:cxnLst/>
            <a:rect l="0" t="0" r="r" b="b"/>
            <a:pathLst>
              <a:path w="21600" h="21600">
                <a:moveTo>
                  <a:pt x="0" y="12563"/>
                </a:moveTo>
                <a:lnTo>
                  <a:pt x="5400" y="12563"/>
                </a:lnTo>
                <a:lnTo>
                  <a:pt x="5400" y="0"/>
                </a:lnTo>
                <a:lnTo>
                  <a:pt x="16200" y="0"/>
                </a:lnTo>
                <a:lnTo>
                  <a:pt x="16200" y="12563"/>
                </a:lnTo>
                <a:lnTo>
                  <a:pt x="21600" y="12563"/>
                </a:lnTo>
                <a:lnTo>
                  <a:pt x="10800" y="21600"/>
                </a:lnTo>
                <a:close/>
                <a:moveTo>
                  <a:pt x="0" y="12563"/>
                </a:moveTo>
              </a:path>
            </a:pathLst>
          </a:custGeom>
          <a:solidFill>
            <a:srgbClr val="A6C4DE"/>
          </a:solidFill>
          <a:ln w="9525" cap="flat">
            <a:solidFill>
              <a:srgbClr val="404040"/>
            </a:solidFill>
            <a:prstDash val="solid"/>
            <a:miter lim="800000"/>
            <a:headEnd type="none" w="med" len="med"/>
            <a:tailEnd type="none" w="med" len="med"/>
          </a:ln>
        </p:spPr>
        <p:txBody>
          <a:bodyPr lIns="0" tIns="0" rIns="0" bIns="0"/>
          <a:lstStyle/>
          <a:p>
            <a:endParaRPr lang="en-US"/>
          </a:p>
        </p:txBody>
      </p:sp>
      <p:pic>
        <p:nvPicPr>
          <p:cNvPr id="11" name="Picture 1">
            <a:extLst>
              <a:ext uri="{FF2B5EF4-FFF2-40B4-BE49-F238E27FC236}">
                <a16:creationId xmlns:a16="http://schemas.microsoft.com/office/drawing/2014/main" id="{DD155E69-E76A-5D4A-9636-46E031446F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85" y="2197643"/>
            <a:ext cx="1151930" cy="294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3" name="Rectangle 2">
            <a:extLst>
              <a:ext uri="{FF2B5EF4-FFF2-40B4-BE49-F238E27FC236}">
                <a16:creationId xmlns:a16="http://schemas.microsoft.com/office/drawing/2014/main" id="{AC5DF6BB-2AC2-8B46-852D-32730B40179E}"/>
              </a:ext>
            </a:extLst>
          </p:cNvPr>
          <p:cNvSpPr/>
          <p:nvPr/>
        </p:nvSpPr>
        <p:spPr>
          <a:xfrm>
            <a:off x="5038725" y="5729139"/>
            <a:ext cx="5038725" cy="1477328"/>
          </a:xfrm>
          <a:prstGeom prst="rect">
            <a:avLst/>
          </a:prstGeom>
        </p:spPr>
        <p:txBody>
          <a:bodyPr>
            <a:spAutoFit/>
          </a:bodyPr>
          <a:lstStyle/>
          <a:p>
            <a:r>
              <a:rPr lang="en-US" dirty="0"/>
              <a:t>“The paper on PVDIS and the EMC effect highlights a way -- perhaps the best way -- to access the flavor dependent of the EMC effect using PVDIS.”  Ian </a:t>
            </a:r>
            <a:r>
              <a:rPr lang="en-US" dirty="0" err="1"/>
              <a:t>Cloet</a:t>
            </a:r>
            <a:br>
              <a:rPr lang="en-US" dirty="0"/>
            </a:br>
            <a:endParaRPr lang="en-US" dirty="0"/>
          </a:p>
        </p:txBody>
      </p:sp>
    </p:spTree>
    <p:extLst>
      <p:ext uri="{BB962C8B-B14F-4D97-AF65-F5344CB8AC3E}">
        <p14:creationId xmlns:p14="http://schemas.microsoft.com/office/powerpoint/2010/main" val="1944105232"/>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Unique Higher Twist Contribution</a:t>
            </a:r>
            <a:endParaRPr lang="en-US" sz="2800" b="0" strike="noStrike" spc="-1" dirty="0">
              <a:latin typeface="Arial"/>
            </a:endParaRPr>
          </a:p>
        </p:txBody>
      </p:sp>
      <p:sp>
        <p:nvSpPr>
          <p:cNvPr id="4" name="Rectangle 3">
            <a:extLst>
              <a:ext uri="{FF2B5EF4-FFF2-40B4-BE49-F238E27FC236}">
                <a16:creationId xmlns:a16="http://schemas.microsoft.com/office/drawing/2014/main" id="{22577BB4-387D-AE41-8A1A-E9E447543621}"/>
              </a:ext>
            </a:extLst>
          </p:cNvPr>
          <p:cNvSpPr>
            <a:spLocks/>
          </p:cNvSpPr>
          <p:nvPr/>
        </p:nvSpPr>
        <p:spPr bwMode="auto">
          <a:xfrm>
            <a:off x="6067870" y="4147951"/>
            <a:ext cx="2503074" cy="315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miter lim="800000"/>
                <a:headEnd type="none" w="med" len="med"/>
                <a:tailEnd type="none" w="med" len="med"/>
              </a14:hiddenLine>
            </a:ext>
          </a:extLst>
        </p:spPr>
        <p:txBody>
          <a:bodyPr wrap="none" lIns="26788" tIns="26788" rIns="26788" bIns="26788">
            <a:spAutoFit/>
          </a:bodyPr>
          <a:lstStyle/>
          <a:p>
            <a:r>
              <a:rPr lang="en-US" sz="1700">
                <a:solidFill>
                  <a:srgbClr val="000000"/>
                </a:solidFill>
                <a:latin typeface="Calibri Bold" charset="0"/>
                <a:ea typeface="ＭＳ Ｐゴシック" charset="0"/>
                <a:cs typeface="Calibri Bold" charset="0"/>
                <a:sym typeface="Calibri Bold" charset="0"/>
              </a:rPr>
              <a:t>Zero in quark-parton model</a:t>
            </a:r>
          </a:p>
        </p:txBody>
      </p:sp>
      <p:sp>
        <p:nvSpPr>
          <p:cNvPr id="5" name="Rectangle 4">
            <a:extLst>
              <a:ext uri="{FF2B5EF4-FFF2-40B4-BE49-F238E27FC236}">
                <a16:creationId xmlns:a16="http://schemas.microsoft.com/office/drawing/2014/main" id="{40978A2E-B153-2840-A61A-7684E1E4DD3A}"/>
              </a:ext>
            </a:extLst>
          </p:cNvPr>
          <p:cNvSpPr>
            <a:spLocks/>
          </p:cNvSpPr>
          <p:nvPr/>
        </p:nvSpPr>
        <p:spPr bwMode="auto">
          <a:xfrm>
            <a:off x="1039339" y="4174740"/>
            <a:ext cx="4241602" cy="312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miter lim="800000"/>
                <a:headEnd type="none" w="med" len="med"/>
                <a:tailEnd type="none" w="med" len="med"/>
              </a14:hiddenLine>
            </a:ext>
          </a:extLst>
        </p:spPr>
        <p:txBody>
          <a:bodyPr lIns="26788" tIns="26788" rIns="26788" bIns="26788"/>
          <a:lstStyle/>
          <a:p>
            <a:r>
              <a:rPr lang="en-US" sz="1700">
                <a:solidFill>
                  <a:srgbClr val="008000"/>
                </a:solidFill>
                <a:latin typeface="Calibri Bold" charset="0"/>
                <a:ea typeface="ＭＳ Ｐゴシック" charset="0"/>
                <a:cs typeface="Calibri Bold" charset="0"/>
                <a:sym typeface="Calibri Bold" charset="0"/>
              </a:rPr>
              <a:t>Higher-Twist valence</a:t>
            </a:r>
            <a:r>
              <a:rPr lang="en-US" sz="1700">
                <a:solidFill>
                  <a:srgbClr val="404040"/>
                </a:solidFill>
                <a:latin typeface="Calibri Bold" charset="0"/>
                <a:ea typeface="ＭＳ Ｐゴシック" charset="0"/>
                <a:cs typeface="Calibri Bold" charset="0"/>
                <a:sym typeface="Calibri Bold" charset="0"/>
              </a:rPr>
              <a:t> </a:t>
            </a:r>
            <a:r>
              <a:rPr lang="en-US" sz="1700">
                <a:solidFill>
                  <a:srgbClr val="008000"/>
                </a:solidFill>
                <a:latin typeface="Calibri Bold" charset="0"/>
                <a:ea typeface="ＭＳ Ｐゴシック" charset="0"/>
                <a:cs typeface="Calibri Bold" charset="0"/>
                <a:sym typeface="Calibri Bold" charset="0"/>
              </a:rPr>
              <a:t>quark-quark correlation</a:t>
            </a:r>
          </a:p>
        </p:txBody>
      </p:sp>
      <p:sp>
        <p:nvSpPr>
          <p:cNvPr id="6" name="Line 5">
            <a:extLst>
              <a:ext uri="{FF2B5EF4-FFF2-40B4-BE49-F238E27FC236}">
                <a16:creationId xmlns:a16="http://schemas.microsoft.com/office/drawing/2014/main" id="{B9D6DEE4-B9F1-AB4C-BCE3-476EB9636668}"/>
              </a:ext>
            </a:extLst>
          </p:cNvPr>
          <p:cNvSpPr>
            <a:spLocks noChangeShapeType="1"/>
          </p:cNvSpPr>
          <p:nvPr/>
        </p:nvSpPr>
        <p:spPr bwMode="auto">
          <a:xfrm>
            <a:off x="5217317" y="4442630"/>
            <a:ext cx="392906" cy="205383"/>
          </a:xfrm>
          <a:prstGeom prst="line">
            <a:avLst/>
          </a:prstGeom>
          <a:noFill/>
          <a:ln w="38100" cap="flat">
            <a:solidFill>
              <a:srgbClr val="008000"/>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7" name="Rectangle 6">
            <a:extLst>
              <a:ext uri="{FF2B5EF4-FFF2-40B4-BE49-F238E27FC236}">
                <a16:creationId xmlns:a16="http://schemas.microsoft.com/office/drawing/2014/main" id="{A36F1FC8-613D-AC41-81A4-89A5C6D22455}"/>
              </a:ext>
            </a:extLst>
          </p:cNvPr>
          <p:cNvSpPr>
            <a:spLocks/>
          </p:cNvSpPr>
          <p:nvPr/>
        </p:nvSpPr>
        <p:spPr bwMode="auto">
          <a:xfrm>
            <a:off x="908743" y="2613161"/>
            <a:ext cx="2043000" cy="577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miter lim="800000"/>
                <a:headEnd type="none" w="med" len="med"/>
                <a:tailEnd type="none" w="med" len="med"/>
              </a14:hiddenLine>
            </a:ext>
          </a:extLst>
        </p:spPr>
        <p:txBody>
          <a:bodyPr wrap="none" lIns="26788" tIns="26788" rIns="26788" bIns="26788">
            <a:spAutoFit/>
          </a:bodyPr>
          <a:lstStyle/>
          <a:p>
            <a:r>
              <a:rPr lang="en-US" sz="1700" dirty="0">
                <a:solidFill>
                  <a:srgbClr val="002D99"/>
                </a:solidFill>
                <a:latin typeface="Calibri Bold" charset="0"/>
                <a:ea typeface="ＭＳ Ｐゴシック" charset="0"/>
                <a:cs typeface="Calibri Bold" charset="0"/>
                <a:sym typeface="Calibri Bold" charset="0"/>
              </a:rPr>
              <a:t>Isospin decomposition</a:t>
            </a:r>
          </a:p>
          <a:p>
            <a:r>
              <a:rPr lang="en-US" sz="1700" dirty="0">
                <a:solidFill>
                  <a:srgbClr val="002D99"/>
                </a:solidFill>
                <a:latin typeface="Calibri Bold" charset="0"/>
                <a:ea typeface="ＭＳ Ｐゴシック" charset="0"/>
                <a:cs typeface="Calibri Bold" charset="0"/>
                <a:sym typeface="Calibri Bold" charset="0"/>
              </a:rPr>
              <a:t>before using PDF</a:t>
            </a:r>
            <a:r>
              <a:rPr lang="ja-JP" altLang="en-US" sz="1700">
                <a:solidFill>
                  <a:srgbClr val="002D99"/>
                </a:solidFill>
                <a:latin typeface="Arial"/>
                <a:ea typeface="ＭＳ Ｐゴシック" charset="0"/>
                <a:cs typeface="Calibri Bold" charset="0"/>
                <a:sym typeface="Calibri Bold" charset="0"/>
              </a:rPr>
              <a:t>’</a:t>
            </a:r>
            <a:r>
              <a:rPr lang="en-US" sz="1700" dirty="0">
                <a:solidFill>
                  <a:srgbClr val="002D99"/>
                </a:solidFill>
                <a:latin typeface="Calibri Bold" charset="0"/>
                <a:ea typeface="ＭＳ Ｐゴシック" charset="0"/>
                <a:cs typeface="Calibri Bold" charset="0"/>
                <a:sym typeface="Calibri Bold" charset="0"/>
              </a:rPr>
              <a:t>s</a:t>
            </a:r>
          </a:p>
        </p:txBody>
      </p:sp>
      <p:sp>
        <p:nvSpPr>
          <p:cNvPr id="8" name="Rectangle 8">
            <a:extLst>
              <a:ext uri="{FF2B5EF4-FFF2-40B4-BE49-F238E27FC236}">
                <a16:creationId xmlns:a16="http://schemas.microsoft.com/office/drawing/2014/main" id="{6762B277-2614-804F-92A8-DFDAAD00D472}"/>
              </a:ext>
            </a:extLst>
          </p:cNvPr>
          <p:cNvSpPr>
            <a:spLocks/>
          </p:cNvSpPr>
          <p:nvPr/>
        </p:nvSpPr>
        <p:spPr bwMode="auto">
          <a:xfrm>
            <a:off x="654247" y="1772654"/>
            <a:ext cx="2476830" cy="754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40638" bIns="0">
            <a:spAutoFit/>
          </a:bodyPr>
          <a:lstStyle/>
          <a:p>
            <a:pPr marL="40182"/>
            <a:r>
              <a:rPr lang="en-US" sz="1700">
                <a:solidFill>
                  <a:srgbClr val="000000"/>
                </a:solidFill>
                <a:latin typeface="Calibri" charset="0"/>
                <a:ea typeface="ＭＳ Ｐゴシック" charset="0"/>
                <a:cs typeface="Calibri" charset="0"/>
                <a:sym typeface="Calibri" charset="0"/>
              </a:rPr>
              <a:t>following the approach of  </a:t>
            </a:r>
          </a:p>
          <a:p>
            <a:pPr marL="40182"/>
            <a:r>
              <a:rPr lang="en-US" sz="1500">
                <a:solidFill>
                  <a:srgbClr val="006600"/>
                </a:solidFill>
                <a:latin typeface="Calibri" charset="0"/>
                <a:ea typeface="ＭＳ Ｐゴシック" charset="0"/>
                <a:cs typeface="Calibri" charset="0"/>
                <a:sym typeface="Calibri" charset="0"/>
              </a:rPr>
              <a:t>Bjorken, PRD 18, 3239 (78), </a:t>
            </a:r>
          </a:p>
          <a:p>
            <a:pPr marL="40182"/>
            <a:r>
              <a:rPr lang="en-US" sz="1500">
                <a:solidFill>
                  <a:srgbClr val="006600"/>
                </a:solidFill>
                <a:latin typeface="Calibri" charset="0"/>
                <a:ea typeface="ＭＳ Ｐゴシック" charset="0"/>
                <a:cs typeface="Calibri" charset="0"/>
                <a:sym typeface="Calibri" charset="0"/>
              </a:rPr>
              <a:t>Wolfenstein,</a:t>
            </a:r>
            <a:r>
              <a:rPr lang="en-US" sz="1700">
                <a:solidFill>
                  <a:srgbClr val="404040"/>
                </a:solidFill>
                <a:latin typeface="Calibri" charset="0"/>
                <a:ea typeface="ＭＳ Ｐゴシック" charset="0"/>
                <a:cs typeface="Calibri" charset="0"/>
                <a:sym typeface="Calibri" charset="0"/>
              </a:rPr>
              <a:t> </a:t>
            </a:r>
            <a:r>
              <a:rPr lang="en-US" sz="1500">
                <a:solidFill>
                  <a:srgbClr val="006600"/>
                </a:solidFill>
                <a:latin typeface="Calibri" charset="0"/>
                <a:ea typeface="ＭＳ Ｐゴシック" charset="0"/>
                <a:cs typeface="Calibri" charset="0"/>
                <a:sym typeface="Calibri" charset="0"/>
              </a:rPr>
              <a:t>NPB146, 477 (78)</a:t>
            </a:r>
          </a:p>
        </p:txBody>
      </p:sp>
      <p:pic>
        <p:nvPicPr>
          <p:cNvPr id="9" name="Picture 9">
            <a:extLst>
              <a:ext uri="{FF2B5EF4-FFF2-40B4-BE49-F238E27FC236}">
                <a16:creationId xmlns:a16="http://schemas.microsoft.com/office/drawing/2014/main" id="{D96B43FA-1676-F64A-9F75-0C98F24AE05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4654" y="2433451"/>
            <a:ext cx="3964781" cy="482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Lst>
        </p:spPr>
      </p:pic>
      <p:pic>
        <p:nvPicPr>
          <p:cNvPr id="10" name="Picture 10">
            <a:extLst>
              <a:ext uri="{FF2B5EF4-FFF2-40B4-BE49-F238E27FC236}">
                <a16:creationId xmlns:a16="http://schemas.microsoft.com/office/drawing/2014/main" id="{7E6825B9-D084-F443-9DBD-8F4E65645EE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470" y="1788280"/>
            <a:ext cx="4420195" cy="50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Lst>
        </p:spPr>
      </p:pic>
      <p:sp>
        <p:nvSpPr>
          <p:cNvPr id="11" name="Rectangle 11">
            <a:extLst>
              <a:ext uri="{FF2B5EF4-FFF2-40B4-BE49-F238E27FC236}">
                <a16:creationId xmlns:a16="http://schemas.microsoft.com/office/drawing/2014/main" id="{C9CCA218-36A5-D84F-ABD6-218963A912F4}"/>
              </a:ext>
            </a:extLst>
          </p:cNvPr>
          <p:cNvSpPr>
            <a:spLocks/>
          </p:cNvSpPr>
          <p:nvPr/>
        </p:nvSpPr>
        <p:spPr bwMode="auto">
          <a:xfrm>
            <a:off x="761404" y="1415465"/>
            <a:ext cx="8554641" cy="3482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40638" bIns="0"/>
          <a:lstStyle/>
          <a:p>
            <a:pPr marL="40182"/>
            <a:r>
              <a:rPr lang="en-US" dirty="0">
                <a:solidFill>
                  <a:srgbClr val="000000"/>
                </a:solidFill>
                <a:latin typeface="Calibri Bold" charset="0"/>
                <a:ea typeface="ＭＳ Ｐゴシック" charset="0"/>
                <a:cs typeface="Calibri Bold" charset="0"/>
                <a:sym typeface="Calibri Bold" charset="0"/>
              </a:rPr>
              <a:t>The observation of Higher Twist in PV-DIS would be exciting direct evidence for </a:t>
            </a:r>
            <a:r>
              <a:rPr lang="en-US" dirty="0" err="1">
                <a:solidFill>
                  <a:srgbClr val="000000"/>
                </a:solidFill>
                <a:latin typeface="Calibri Bold" charset="0"/>
                <a:ea typeface="ＭＳ Ｐゴシック" charset="0"/>
                <a:cs typeface="Calibri Bold" charset="0"/>
                <a:sym typeface="Calibri Bold" charset="0"/>
              </a:rPr>
              <a:t>diquarks</a:t>
            </a:r>
            <a:endParaRPr lang="en-US" dirty="0">
              <a:solidFill>
                <a:srgbClr val="000000"/>
              </a:solidFill>
              <a:latin typeface="Calibri Bold" charset="0"/>
              <a:ea typeface="ＭＳ Ｐゴシック" charset="0"/>
              <a:cs typeface="Calibri Bold" charset="0"/>
              <a:sym typeface="Calibri Bold" charset="0"/>
            </a:endParaRPr>
          </a:p>
        </p:txBody>
      </p:sp>
      <p:sp>
        <p:nvSpPr>
          <p:cNvPr id="12" name="Rectangle 13">
            <a:extLst>
              <a:ext uri="{FF2B5EF4-FFF2-40B4-BE49-F238E27FC236}">
                <a16:creationId xmlns:a16="http://schemas.microsoft.com/office/drawing/2014/main" id="{70DE8ACE-5DF3-FE43-A390-57BEBEDE16B4}"/>
              </a:ext>
            </a:extLst>
          </p:cNvPr>
          <p:cNvSpPr>
            <a:spLocks/>
          </p:cNvSpPr>
          <p:nvPr/>
        </p:nvSpPr>
        <p:spPr bwMode="auto">
          <a:xfrm>
            <a:off x="5003004" y="5157005"/>
            <a:ext cx="4063008" cy="955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28573" bIns="0"/>
          <a:lstStyle/>
          <a:p>
            <a:pPr marL="27905"/>
            <a:r>
              <a:rPr lang="en-US" sz="1700">
                <a:solidFill>
                  <a:srgbClr val="000000"/>
                </a:solidFill>
                <a:latin typeface="Comic Sans MS Bold" charset="0"/>
                <a:ea typeface="ＭＳ Ｐゴシック" charset="0"/>
                <a:cs typeface="Comic Sans MS Bold" charset="0"/>
                <a:sym typeface="Comic Sans MS Bold" charset="0"/>
              </a:rPr>
              <a:t>(c) type diagram is the only operator that can contribute to a(x) higher twist: theoretically very interesting!</a:t>
            </a:r>
          </a:p>
        </p:txBody>
      </p:sp>
      <p:sp>
        <p:nvSpPr>
          <p:cNvPr id="13" name="Rectangle 14">
            <a:extLst>
              <a:ext uri="{FF2B5EF4-FFF2-40B4-BE49-F238E27FC236}">
                <a16:creationId xmlns:a16="http://schemas.microsoft.com/office/drawing/2014/main" id="{D18C9F94-FF1C-E241-B53A-B3C11AF8AA56}"/>
              </a:ext>
            </a:extLst>
          </p:cNvPr>
          <p:cNvSpPr>
            <a:spLocks/>
          </p:cNvSpPr>
          <p:nvPr/>
        </p:nvSpPr>
        <p:spPr bwMode="auto">
          <a:xfrm>
            <a:off x="5574505" y="6255356"/>
            <a:ext cx="23653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wrap="none" lIns="0" tIns="0" rIns="28573" bIns="0">
            <a:spAutoFit/>
          </a:bodyPr>
          <a:lstStyle/>
          <a:p>
            <a:pPr marL="27905"/>
            <a:r>
              <a:rPr lang="en-US" sz="1700" dirty="0" err="1">
                <a:solidFill>
                  <a:srgbClr val="2B4714"/>
                </a:solidFill>
                <a:latin typeface="Comic Sans MS Bold" charset="0"/>
                <a:ea typeface="ＭＳ Ｐゴシック" charset="0"/>
                <a:cs typeface="Comic Sans MS Bold" charset="0"/>
                <a:sym typeface="Comic Sans MS Bold" charset="0"/>
              </a:rPr>
              <a:t>σ</a:t>
            </a:r>
            <a:r>
              <a:rPr lang="en-US" sz="1700" baseline="-25000" dirty="0" err="1">
                <a:solidFill>
                  <a:srgbClr val="2B4714"/>
                </a:solidFill>
                <a:latin typeface="Comic Sans MS Bold" charset="0"/>
                <a:ea typeface="ＭＳ Ｐゴシック" charset="0"/>
                <a:cs typeface="Comic Sans MS Bold" charset="0"/>
                <a:sym typeface="Comic Sans MS Bold" charset="0"/>
              </a:rPr>
              <a:t>L</a:t>
            </a:r>
            <a:r>
              <a:rPr lang="en-US" sz="1700" dirty="0">
                <a:solidFill>
                  <a:srgbClr val="2B4714"/>
                </a:solidFill>
                <a:latin typeface="Comic Sans MS Bold" charset="0"/>
                <a:ea typeface="ＭＳ Ｐゴシック" charset="0"/>
                <a:cs typeface="Comic Sans MS Bold" charset="0"/>
                <a:sym typeface="Comic Sans MS Bold" charset="0"/>
              </a:rPr>
              <a:t> contributions cancel</a:t>
            </a:r>
          </a:p>
        </p:txBody>
      </p:sp>
      <p:pic>
        <p:nvPicPr>
          <p:cNvPr id="14" name="Picture 16">
            <a:extLst>
              <a:ext uri="{FF2B5EF4-FFF2-40B4-BE49-F238E27FC236}">
                <a16:creationId xmlns:a16="http://schemas.microsoft.com/office/drawing/2014/main" id="{F318BBA8-5603-484E-A2FC-16BF3B2D54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707" y="3201404"/>
            <a:ext cx="1912070" cy="598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5" name="Picture 17">
            <a:extLst>
              <a:ext uri="{FF2B5EF4-FFF2-40B4-BE49-F238E27FC236}">
                <a16:creationId xmlns:a16="http://schemas.microsoft.com/office/drawing/2014/main" id="{27CF1551-9282-614B-A6FF-374A1A8585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8880" y="3156754"/>
            <a:ext cx="2688953" cy="696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6" name="Picture 18">
            <a:extLst>
              <a:ext uri="{FF2B5EF4-FFF2-40B4-BE49-F238E27FC236}">
                <a16:creationId xmlns:a16="http://schemas.microsoft.com/office/drawing/2014/main" id="{9E708DED-028E-9E47-B83A-04B32D50294D}"/>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809" y="3210332"/>
            <a:ext cx="2580680" cy="580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7" name="Picture 12">
            <a:extLst>
              <a:ext uri="{FF2B5EF4-FFF2-40B4-BE49-F238E27FC236}">
                <a16:creationId xmlns:a16="http://schemas.microsoft.com/office/drawing/2014/main" id="{FD0EA518-8CA2-FE43-B2D0-F274D69974C3}"/>
              </a:ext>
            </a:extLst>
          </p:cNvPr>
          <p:cNvPicPr>
            <a:picLocks noChangeArrowheads="1"/>
          </p:cNvPicPr>
          <p:nvPr/>
        </p:nvPicPr>
        <p:blipFill>
          <a:blip r:embed="rId7">
            <a:extLst>
              <a:ext uri="{28A0092B-C50C-407E-A947-70E740481C1C}">
                <a14:useLocalDpi xmlns:a14="http://schemas.microsoft.com/office/drawing/2010/main" val="0"/>
              </a:ext>
            </a:extLst>
          </a:blip>
          <a:srcRect t="6113" r="61517"/>
          <a:stretch>
            <a:fillRect/>
          </a:stretch>
        </p:blipFill>
        <p:spPr bwMode="auto">
          <a:xfrm>
            <a:off x="1232452" y="5009666"/>
            <a:ext cx="2893219" cy="2069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 name="TextBox 1">
            <a:extLst>
              <a:ext uri="{FF2B5EF4-FFF2-40B4-BE49-F238E27FC236}">
                <a16:creationId xmlns:a16="http://schemas.microsoft.com/office/drawing/2014/main" id="{CE9272B5-8F7C-DE4C-86CE-5C776296E416}"/>
              </a:ext>
            </a:extLst>
          </p:cNvPr>
          <p:cNvSpPr txBox="1"/>
          <p:nvPr/>
        </p:nvSpPr>
        <p:spPr>
          <a:xfrm>
            <a:off x="2141951" y="5997073"/>
            <a:ext cx="312906" cy="369332"/>
          </a:xfrm>
          <a:prstGeom prst="rect">
            <a:avLst/>
          </a:prstGeom>
          <a:noFill/>
        </p:spPr>
        <p:txBody>
          <a:bodyPr wrap="none" rtlCol="0">
            <a:spAutoFit/>
          </a:bodyPr>
          <a:lstStyle/>
          <a:p>
            <a:r>
              <a:rPr lang="en-US" dirty="0"/>
              <a:t>u</a:t>
            </a:r>
          </a:p>
        </p:txBody>
      </p:sp>
      <p:sp>
        <p:nvSpPr>
          <p:cNvPr id="18" name="TextBox 17">
            <a:extLst>
              <a:ext uri="{FF2B5EF4-FFF2-40B4-BE49-F238E27FC236}">
                <a16:creationId xmlns:a16="http://schemas.microsoft.com/office/drawing/2014/main" id="{1581D7C2-CB15-F94C-9D8E-EDD310D130DF}"/>
              </a:ext>
            </a:extLst>
          </p:cNvPr>
          <p:cNvSpPr txBox="1"/>
          <p:nvPr/>
        </p:nvSpPr>
        <p:spPr>
          <a:xfrm>
            <a:off x="2914165" y="6012274"/>
            <a:ext cx="312906" cy="369332"/>
          </a:xfrm>
          <a:prstGeom prst="rect">
            <a:avLst/>
          </a:prstGeom>
          <a:noFill/>
        </p:spPr>
        <p:txBody>
          <a:bodyPr wrap="none" rtlCol="0">
            <a:spAutoFit/>
          </a:bodyPr>
          <a:lstStyle/>
          <a:p>
            <a:r>
              <a:rPr lang="en-US" dirty="0"/>
              <a:t>d</a:t>
            </a:r>
          </a:p>
        </p:txBody>
      </p:sp>
      <p:pic>
        <p:nvPicPr>
          <p:cNvPr id="27" name="Picture 26">
            <a:extLst>
              <a:ext uri="{FF2B5EF4-FFF2-40B4-BE49-F238E27FC236}">
                <a16:creationId xmlns:a16="http://schemas.microsoft.com/office/drawing/2014/main" id="{FDE7A905-B34F-D641-B6E7-197DEA48AB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639" y="4545540"/>
            <a:ext cx="7785100" cy="520700"/>
          </a:xfrm>
          <a:prstGeom prst="rect">
            <a:avLst/>
          </a:prstGeom>
        </p:spPr>
      </p:pic>
    </p:spTree>
    <p:extLst>
      <p:ext uri="{BB962C8B-B14F-4D97-AF65-F5344CB8AC3E}">
        <p14:creationId xmlns:p14="http://schemas.microsoft.com/office/powerpoint/2010/main" val="3971897249"/>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7818776"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Structure Function Ratio d/u for the Proton</a:t>
            </a:r>
            <a:endParaRPr lang="en-US" sz="2800" b="0" strike="noStrike" spc="-1" dirty="0">
              <a:latin typeface="Arial"/>
            </a:endParaRPr>
          </a:p>
        </p:txBody>
      </p:sp>
      <p:sp>
        <p:nvSpPr>
          <p:cNvPr id="3" name="TextBox 2">
            <a:extLst>
              <a:ext uri="{FF2B5EF4-FFF2-40B4-BE49-F238E27FC236}">
                <a16:creationId xmlns:a16="http://schemas.microsoft.com/office/drawing/2014/main" id="{92CC00FB-5246-AD41-AC39-A389843E60E6}"/>
              </a:ext>
            </a:extLst>
          </p:cNvPr>
          <p:cNvSpPr txBox="1"/>
          <p:nvPr/>
        </p:nvSpPr>
        <p:spPr>
          <a:xfrm>
            <a:off x="5527158" y="2439239"/>
            <a:ext cx="1636923" cy="646331"/>
          </a:xfrm>
          <a:prstGeom prst="rect">
            <a:avLst/>
          </a:prstGeom>
          <a:noFill/>
        </p:spPr>
        <p:txBody>
          <a:bodyPr wrap="none" rtlCol="0">
            <a:spAutoFit/>
          </a:bodyPr>
          <a:lstStyle/>
          <a:p>
            <a:r>
              <a:rPr lang="en-US" dirty="0"/>
              <a:t>Phys. Rev. D 87 </a:t>
            </a:r>
          </a:p>
          <a:p>
            <a:r>
              <a:rPr lang="en-US" dirty="0"/>
              <a:t>(2013)  094012</a:t>
            </a:r>
          </a:p>
        </p:txBody>
      </p:sp>
      <p:pic>
        <p:nvPicPr>
          <p:cNvPr id="4" name="image.pdf">
            <a:extLst>
              <a:ext uri="{FF2B5EF4-FFF2-40B4-BE49-F238E27FC236}">
                <a16:creationId xmlns:a16="http://schemas.microsoft.com/office/drawing/2014/main" id="{1655F6FD-E284-D74C-968F-E75F264554BC}"/>
              </a:ext>
            </a:extLst>
          </p:cNvPr>
          <p:cNvPicPr/>
          <p:nvPr/>
        </p:nvPicPr>
        <p:blipFill>
          <a:blip r:embed="rId3"/>
          <a:stretch>
            <a:fillRect/>
          </a:stretch>
        </p:blipFill>
        <p:spPr>
          <a:xfrm>
            <a:off x="5527158" y="1456586"/>
            <a:ext cx="3595912" cy="814781"/>
          </a:xfrm>
          <a:prstGeom prst="rect">
            <a:avLst/>
          </a:prstGeom>
          <a:ln w="12700">
            <a:miter lim="400000"/>
          </a:ln>
        </p:spPr>
      </p:pic>
      <p:sp>
        <p:nvSpPr>
          <p:cNvPr id="5" name="TextBox 4">
            <a:extLst>
              <a:ext uri="{FF2B5EF4-FFF2-40B4-BE49-F238E27FC236}">
                <a16:creationId xmlns:a16="http://schemas.microsoft.com/office/drawing/2014/main" id="{8E25C84B-0D09-2549-8981-2FFACDCA7C74}"/>
              </a:ext>
            </a:extLst>
          </p:cNvPr>
          <p:cNvSpPr txBox="1"/>
          <p:nvPr/>
        </p:nvSpPr>
        <p:spPr>
          <a:xfrm>
            <a:off x="523042" y="3429000"/>
            <a:ext cx="3034805" cy="1631216"/>
          </a:xfrm>
          <a:prstGeom prst="rect">
            <a:avLst/>
          </a:prstGeom>
          <a:noFill/>
        </p:spPr>
        <p:txBody>
          <a:bodyPr wrap="none" rtlCol="0">
            <a:spAutoFit/>
          </a:bodyPr>
          <a:lstStyle/>
          <a:p>
            <a:pPr algn="ctr"/>
            <a:r>
              <a:rPr lang="en-US" sz="2000" dirty="0">
                <a:solidFill>
                  <a:srgbClr val="0000FF"/>
                </a:solidFill>
              </a:rPr>
              <a:t>PVDIS is complementary</a:t>
            </a:r>
          </a:p>
          <a:p>
            <a:pPr algn="ctr"/>
            <a:r>
              <a:rPr lang="en-US" sz="2000" dirty="0">
                <a:solidFill>
                  <a:srgbClr val="0000FF"/>
                </a:solidFill>
              </a:rPr>
              <a:t>to the rest of the </a:t>
            </a:r>
            <a:r>
              <a:rPr lang="en-US" sz="2000" dirty="0" err="1">
                <a:solidFill>
                  <a:srgbClr val="0000FF"/>
                </a:solidFill>
              </a:rPr>
              <a:t>JLab</a:t>
            </a:r>
            <a:endParaRPr lang="en-US" sz="2000" dirty="0">
              <a:solidFill>
                <a:srgbClr val="0000FF"/>
              </a:solidFill>
            </a:endParaRPr>
          </a:p>
          <a:p>
            <a:pPr algn="ctr"/>
            <a:r>
              <a:rPr lang="en-US" sz="2000" dirty="0">
                <a:solidFill>
                  <a:srgbClr val="0000FF"/>
                </a:solidFill>
              </a:rPr>
              <a:t>d/u program. </a:t>
            </a:r>
          </a:p>
          <a:p>
            <a:pPr algn="ctr"/>
            <a:r>
              <a:rPr lang="en-US" sz="2000" b="1" i="1" dirty="0">
                <a:solidFill>
                  <a:srgbClr val="0000FF"/>
                </a:solidFill>
              </a:rPr>
              <a:t>PVDIS has no nuclear</a:t>
            </a:r>
          </a:p>
          <a:p>
            <a:pPr algn="ctr"/>
            <a:r>
              <a:rPr lang="en-US" sz="2000" b="1" i="1" dirty="0">
                <a:solidFill>
                  <a:srgbClr val="0000FF"/>
                </a:solidFill>
              </a:rPr>
              <a:t>effects</a:t>
            </a:r>
          </a:p>
        </p:txBody>
      </p:sp>
      <p:graphicFrame>
        <p:nvGraphicFramePr>
          <p:cNvPr id="6" name="Object 5">
            <a:extLst>
              <a:ext uri="{FF2B5EF4-FFF2-40B4-BE49-F238E27FC236}">
                <a16:creationId xmlns:a16="http://schemas.microsoft.com/office/drawing/2014/main" id="{B6D59C6D-5DCA-9E40-A0EE-4C55365D77E7}"/>
              </a:ext>
            </a:extLst>
          </p:cNvPr>
          <p:cNvGraphicFramePr>
            <a:graphicFrameLocks noChangeAspect="1"/>
          </p:cNvGraphicFramePr>
          <p:nvPr/>
        </p:nvGraphicFramePr>
        <p:xfrm>
          <a:off x="6019800" y="3352800"/>
          <a:ext cx="152400" cy="152400"/>
        </p:xfrm>
        <a:graphic>
          <a:graphicData uri="http://schemas.openxmlformats.org/presentationml/2006/ole">
            <mc:AlternateContent xmlns:mc="http://schemas.openxmlformats.org/markup-compatibility/2006">
              <mc:Choice xmlns:v="urn:schemas-microsoft-com:vml" Requires="v">
                <p:oleObj spid="_x0000_s2154" name="Equation" r:id="rId4" imgW="152400" imgH="152400" progId="Equation.3">
                  <p:embed/>
                </p:oleObj>
              </mc:Choice>
              <mc:Fallback>
                <p:oleObj name="Equation" r:id="rId4" imgW="152400" imgH="152400" progId="Equation.3">
                  <p:embed/>
                  <p:pic>
                    <p:nvPicPr>
                      <p:cNvPr id="6" name="Object 5">
                        <a:extLst>
                          <a:ext uri="{FF2B5EF4-FFF2-40B4-BE49-F238E27FC236}">
                            <a16:creationId xmlns:a16="http://schemas.microsoft.com/office/drawing/2014/main" id="{B6D59C6D-5DCA-9E40-A0EE-4C55365D77E7}"/>
                          </a:ext>
                        </a:extLst>
                      </p:cNvPr>
                      <p:cNvPicPr/>
                      <p:nvPr/>
                    </p:nvPicPr>
                    <p:blipFill>
                      <a:blip r:embed="rId5"/>
                      <a:stretch>
                        <a:fillRect/>
                      </a:stretch>
                    </p:blipFill>
                    <p:spPr>
                      <a:xfrm>
                        <a:off x="6019800" y="3352800"/>
                        <a:ext cx="152400" cy="1524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6A4C178-10EE-4642-AD82-29C4C2551E24}"/>
              </a:ext>
            </a:extLst>
          </p:cNvPr>
          <p:cNvGraphicFramePr>
            <a:graphicFrameLocks noChangeAspect="1"/>
          </p:cNvGraphicFramePr>
          <p:nvPr/>
        </p:nvGraphicFramePr>
        <p:xfrm>
          <a:off x="6019800" y="3352800"/>
          <a:ext cx="152400" cy="152400"/>
        </p:xfrm>
        <a:graphic>
          <a:graphicData uri="http://schemas.openxmlformats.org/presentationml/2006/ole">
            <mc:AlternateContent xmlns:mc="http://schemas.openxmlformats.org/markup-compatibility/2006">
              <mc:Choice xmlns:v="urn:schemas-microsoft-com:vml" Requires="v">
                <p:oleObj spid="_x0000_s2155" name="Equation" r:id="rId6" imgW="152400" imgH="152400" progId="Equation.3">
                  <p:embed/>
                </p:oleObj>
              </mc:Choice>
              <mc:Fallback>
                <p:oleObj name="Equation" r:id="rId6" imgW="152400" imgH="152400" progId="Equation.3">
                  <p:embed/>
                  <p:pic>
                    <p:nvPicPr>
                      <p:cNvPr id="7" name="Object 6">
                        <a:extLst>
                          <a:ext uri="{FF2B5EF4-FFF2-40B4-BE49-F238E27FC236}">
                            <a16:creationId xmlns:a16="http://schemas.microsoft.com/office/drawing/2014/main" id="{46A4C178-10EE-4642-AD82-29C4C2551E24}"/>
                          </a:ext>
                        </a:extLst>
                      </p:cNvPr>
                      <p:cNvPicPr/>
                      <p:nvPr/>
                    </p:nvPicPr>
                    <p:blipFill>
                      <a:blip r:embed="rId7"/>
                      <a:stretch>
                        <a:fillRect/>
                      </a:stretch>
                    </p:blipFill>
                    <p:spPr>
                      <a:xfrm>
                        <a:off x="6019800" y="3352800"/>
                        <a:ext cx="152400" cy="152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2F0A2AE-22A3-A24F-B7B4-055AC31EAC8B}"/>
              </a:ext>
            </a:extLst>
          </p:cNvPr>
          <p:cNvGraphicFramePr>
            <a:graphicFrameLocks noChangeAspect="1"/>
          </p:cNvGraphicFramePr>
          <p:nvPr/>
        </p:nvGraphicFramePr>
        <p:xfrm>
          <a:off x="954380" y="1536665"/>
          <a:ext cx="3445531" cy="796925"/>
        </p:xfrm>
        <a:graphic>
          <a:graphicData uri="http://schemas.openxmlformats.org/presentationml/2006/ole">
            <mc:AlternateContent xmlns:mc="http://schemas.openxmlformats.org/markup-compatibility/2006">
              <mc:Choice xmlns:v="urn:schemas-microsoft-com:vml" Requires="v">
                <p:oleObj spid="_x0000_s2156" name="Equation" r:id="rId8" imgW="1866900" imgH="431800" progId="Equation.3">
                  <p:embed/>
                </p:oleObj>
              </mc:Choice>
              <mc:Fallback>
                <p:oleObj name="Equation" r:id="rId8" imgW="1866900" imgH="431800" progId="Equation.3">
                  <p:embed/>
                  <p:pic>
                    <p:nvPicPr>
                      <p:cNvPr id="9" name="Object 8">
                        <a:extLst>
                          <a:ext uri="{FF2B5EF4-FFF2-40B4-BE49-F238E27FC236}">
                            <a16:creationId xmlns:a16="http://schemas.microsoft.com/office/drawing/2014/main" id="{02F0A2AE-22A3-A24F-B7B4-055AC31EAC8B}"/>
                          </a:ext>
                        </a:extLst>
                      </p:cNvPr>
                      <p:cNvPicPr/>
                      <p:nvPr/>
                    </p:nvPicPr>
                    <p:blipFill>
                      <a:blip r:embed="rId9"/>
                      <a:stretch>
                        <a:fillRect/>
                      </a:stretch>
                    </p:blipFill>
                    <p:spPr>
                      <a:xfrm>
                        <a:off x="954380" y="1536665"/>
                        <a:ext cx="3445531" cy="796925"/>
                      </a:xfrm>
                      <a:prstGeom prst="rect">
                        <a:avLst/>
                      </a:prstGeom>
                    </p:spPr>
                  </p:pic>
                </p:oleObj>
              </mc:Fallback>
            </mc:AlternateContent>
          </a:graphicData>
        </a:graphic>
      </p:graphicFrame>
      <p:pic>
        <p:nvPicPr>
          <p:cNvPr id="11" name="Picture 10" descr="Chart&#10;&#10;Description automatically generated">
            <a:extLst>
              <a:ext uri="{FF2B5EF4-FFF2-40B4-BE49-F238E27FC236}">
                <a16:creationId xmlns:a16="http://schemas.microsoft.com/office/drawing/2014/main" id="{79AA5B86-7503-F24B-8751-1780541A51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58433" y="2987724"/>
            <a:ext cx="5580606" cy="4028107"/>
          </a:xfrm>
          <a:prstGeom prst="rect">
            <a:avLst/>
          </a:prstGeom>
        </p:spPr>
      </p:pic>
    </p:spTree>
    <p:extLst>
      <p:ext uri="{BB962C8B-B14F-4D97-AF65-F5344CB8AC3E}">
        <p14:creationId xmlns:p14="http://schemas.microsoft.com/office/powerpoint/2010/main" val="4273687637"/>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err="1">
                <a:solidFill>
                  <a:srgbClr val="000000"/>
                </a:solidFill>
                <a:latin typeface="ARial"/>
              </a:rPr>
              <a:t>SoLID</a:t>
            </a:r>
            <a:r>
              <a:rPr lang="en-US" sz="2800" b="1" spc="-1" dirty="0">
                <a:solidFill>
                  <a:srgbClr val="000000"/>
                </a:solidFill>
                <a:latin typeface="ARial"/>
              </a:rPr>
              <a:t> Apparatus for PVDIS</a:t>
            </a:r>
            <a:endParaRPr lang="en-US" sz="2800" b="0" strike="noStrike" spc="-1" dirty="0">
              <a:latin typeface="Arial"/>
            </a:endParaRPr>
          </a:p>
        </p:txBody>
      </p:sp>
      <p:pic>
        <p:nvPicPr>
          <p:cNvPr id="3" name="Picture 2">
            <a:extLst>
              <a:ext uri="{FF2B5EF4-FFF2-40B4-BE49-F238E27FC236}">
                <a16:creationId xmlns:a16="http://schemas.microsoft.com/office/drawing/2014/main" id="{4157388A-365F-4E40-96B7-653F3F23D4AF}"/>
              </a:ext>
            </a:extLst>
          </p:cNvPr>
          <p:cNvPicPr/>
          <p:nvPr/>
        </p:nvPicPr>
        <p:blipFill>
          <a:blip r:embed="rId2"/>
          <a:stretch/>
        </p:blipFill>
        <p:spPr>
          <a:xfrm>
            <a:off x="6117667" y="1016660"/>
            <a:ext cx="3959783" cy="3257728"/>
          </a:xfrm>
          <a:prstGeom prst="rect">
            <a:avLst/>
          </a:prstGeom>
          <a:ln>
            <a:noFill/>
          </a:ln>
        </p:spPr>
      </p:pic>
      <mc:AlternateContent xmlns:mc="http://schemas.openxmlformats.org/markup-compatibility/2006" xmlns:a14="http://schemas.microsoft.com/office/drawing/2010/main">
        <mc:Choice Requires="a14">
          <p:sp>
            <p:nvSpPr>
              <p:cNvPr id="11" name="Shape 509">
                <a:extLst>
                  <a:ext uri="{FF2B5EF4-FFF2-40B4-BE49-F238E27FC236}">
                    <a16:creationId xmlns:a16="http://schemas.microsoft.com/office/drawing/2014/main" id="{E91D2C1D-D342-364A-A76A-267251EEB120}"/>
                  </a:ext>
                </a:extLst>
              </p:cNvPr>
              <p:cNvSpPr/>
              <p:nvPr/>
            </p:nvSpPr>
            <p:spPr>
              <a:xfrm>
                <a:off x="360719" y="1180713"/>
                <a:ext cx="5551566" cy="530401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383540" marR="40639" lvl="0" indent="-342900" defTabSz="914400">
                  <a:spcBef>
                    <a:spcPts val="400"/>
                  </a:spcBef>
                  <a:buClr>
                    <a:srgbClr val="008F00"/>
                  </a:buClr>
                  <a:buSzPct val="100000"/>
                  <a:buFont typeface="Optima"/>
                  <a:buChar char="•"/>
                  <a:defRPr sz="1800"/>
                </a:pPr>
                <a:r>
                  <a:rPr lang="en-US" sz="2100" dirty="0">
                    <a:solidFill>
                      <a:srgbClr val="00B050"/>
                    </a:solidFill>
                    <a:uFill>
                      <a:solidFill>
                        <a:srgbClr val="008F00"/>
                      </a:solidFill>
                    </a:uFill>
                    <a:latin typeface="Optima"/>
                    <a:ea typeface="Optima"/>
                    <a:cs typeface="Optima"/>
                    <a:sym typeface="Optima"/>
                  </a:rPr>
                  <a:t>High Luminosity with E ~ 11 GeV</a:t>
                </a:r>
              </a:p>
              <a:p>
                <a:pPr marL="383540" marR="40639" indent="-342900">
                  <a:spcBef>
                    <a:spcPts val="400"/>
                  </a:spcBef>
                  <a:buClr>
                    <a:srgbClr val="008F00"/>
                  </a:buClr>
                  <a:buSzPct val="100000"/>
                  <a:buFont typeface="Optima"/>
                  <a:buChar char="•"/>
                  <a:defRPr sz="1800"/>
                </a:pPr>
                <a:r>
                  <a:rPr lang="en-US" sz="2100" dirty="0">
                    <a:solidFill>
                      <a:srgbClr val="00B050"/>
                    </a:solidFill>
                    <a:uFill>
                      <a:solidFill>
                        <a:srgbClr val="008F00"/>
                      </a:solidFill>
                    </a:uFill>
                    <a:latin typeface="Optima"/>
                    <a:ea typeface="Optima"/>
                    <a:cs typeface="Optima"/>
                    <a:sym typeface="Optima"/>
                  </a:rPr>
                  <a:t>Only electron is detected.</a:t>
                </a:r>
              </a:p>
              <a:p>
                <a:pPr marL="383540" marR="40639" indent="-342900">
                  <a:spcBef>
                    <a:spcPts val="400"/>
                  </a:spcBef>
                  <a:buClr>
                    <a:srgbClr val="008F00"/>
                  </a:buClr>
                  <a:buSzPct val="100000"/>
                  <a:buFont typeface="Optima"/>
                  <a:buChar char="•"/>
                  <a:defRPr sz="1800"/>
                </a:pPr>
                <a:r>
                  <a:rPr lang="en-US" sz="2100" dirty="0">
                    <a:solidFill>
                      <a:srgbClr val="00B050"/>
                    </a:solidFill>
                    <a:uFill>
                      <a:solidFill>
                        <a:srgbClr val="008F00"/>
                      </a:solidFill>
                    </a:uFill>
                    <a:latin typeface="Optima"/>
                    <a:ea typeface="Optima"/>
                    <a:cs typeface="Optima"/>
                    <a:sym typeface="Optima"/>
                  </a:rPr>
                  <a:t>Wide x-range: 0.25-0.75: untangle physics.</a:t>
                </a:r>
              </a:p>
              <a:p>
                <a:pPr marL="383540" marR="40639" indent="-342900">
                  <a:spcBef>
                    <a:spcPts val="400"/>
                  </a:spcBef>
                  <a:buClr>
                    <a:srgbClr val="008F00"/>
                  </a:buClr>
                  <a:buSzPct val="100000"/>
                  <a:buFont typeface="Optima"/>
                  <a:buChar char="•"/>
                  <a:defRPr sz="1800"/>
                </a:pPr>
                <a:r>
                  <a:rPr lang="en-US" sz="2100" dirty="0">
                    <a:solidFill>
                      <a:srgbClr val="00B050"/>
                    </a:solidFill>
                    <a:uFill>
                      <a:solidFill>
                        <a:srgbClr val="008F00"/>
                      </a:solidFill>
                    </a:uFill>
                    <a:latin typeface="Optima"/>
                    <a:ea typeface="Optima"/>
                    <a:cs typeface="Optima"/>
                    <a:sym typeface="Optima"/>
                  </a:rPr>
                  <a:t>W</a:t>
                </a:r>
                <a:r>
                  <a:rPr lang="en-US" sz="2100" baseline="30333" dirty="0">
                    <a:solidFill>
                      <a:srgbClr val="00B050"/>
                    </a:solidFill>
                    <a:uFill>
                      <a:solidFill>
                        <a:srgbClr val="008F00"/>
                      </a:solidFill>
                    </a:uFill>
                    <a:latin typeface="Optima"/>
                    <a:ea typeface="Optima"/>
                    <a:cs typeface="Optima"/>
                    <a:sym typeface="Optima"/>
                  </a:rPr>
                  <a:t>2</a:t>
                </a:r>
                <a:r>
                  <a:rPr lang="en-US" sz="2100" dirty="0">
                    <a:solidFill>
                      <a:srgbClr val="00B050"/>
                    </a:solidFill>
                    <a:uFill>
                      <a:solidFill>
                        <a:srgbClr val="008F00"/>
                      </a:solidFill>
                    </a:uFill>
                    <a:latin typeface="Optima"/>
                    <a:ea typeface="Optima"/>
                    <a:cs typeface="Optima"/>
                    <a:sym typeface="Optima"/>
                  </a:rPr>
                  <a:t>  &gt; 4 GeV: Isolate DIS events.</a:t>
                </a:r>
                <a:endParaRPr lang="en-US" sz="2100" baseline="30333" dirty="0">
                  <a:solidFill>
                    <a:srgbClr val="00B050"/>
                  </a:solidFill>
                  <a:uFill>
                    <a:solidFill>
                      <a:srgbClr val="008F00"/>
                    </a:solidFill>
                  </a:uFill>
                  <a:latin typeface="Optima"/>
                  <a:ea typeface="Optima"/>
                  <a:cs typeface="Optima"/>
                  <a:sym typeface="Optima"/>
                </a:endParaRPr>
              </a:p>
              <a:p>
                <a:pPr marL="383540" marR="40639" lvl="0" indent="-342900">
                  <a:spcBef>
                    <a:spcPts val="400"/>
                  </a:spcBef>
                  <a:buClr>
                    <a:srgbClr val="008F00"/>
                  </a:buClr>
                  <a:buSzPct val="100000"/>
                  <a:buFont typeface="Optima"/>
                  <a:buChar char="•"/>
                  <a:defRPr sz="1800"/>
                </a:pPr>
                <a:r>
                  <a:rPr lang="en-US" sz="2100" dirty="0">
                    <a:solidFill>
                      <a:srgbClr val="00B050"/>
                    </a:solidFill>
                    <a:uFill>
                      <a:solidFill>
                        <a:srgbClr val="008F00"/>
                      </a:solidFill>
                    </a:uFill>
                    <a:latin typeface="Optima"/>
                    <a:ea typeface="Optima"/>
                    <a:cs typeface="Optima"/>
                    <a:sym typeface="Optima"/>
                  </a:rPr>
                  <a:t>Large scattering angles </a:t>
                </a:r>
                <a:r>
                  <a:rPr lang="en-US" sz="2100" dirty="0">
                    <a:solidFill>
                      <a:srgbClr val="00B050"/>
                    </a:solidFill>
                  </a:rPr>
                  <a:t>~</a:t>
                </a:r>
                <a14:m>
                  <m:oMath xmlns:m="http://schemas.openxmlformats.org/officeDocument/2006/math">
                    <m:r>
                      <a:rPr lang="en-US" sz="2100">
                        <a:solidFill>
                          <a:srgbClr val="00B050"/>
                        </a:solidFill>
                        <a:latin typeface="Cambria Math" panose="02040503050406030204" pitchFamily="18" charset="0"/>
                        <a:ea typeface="Cambria Math" panose="02040503050406030204" pitchFamily="18" charset="0"/>
                      </a:rPr>
                      <m:t>22</m:t>
                    </m:r>
                    <m:r>
                      <a:rPr lang="en-US" sz="2100" i="1">
                        <a:solidFill>
                          <a:srgbClr val="00B050"/>
                        </a:solidFill>
                        <a:latin typeface="Cambria Math" panose="02040503050406030204" pitchFamily="18" charset="0"/>
                        <a:ea typeface="Cambria Math" panose="02040503050406030204" pitchFamily="18" charset="0"/>
                      </a:rPr>
                      <m:t>°&lt;</m:t>
                    </m:r>
                    <m:r>
                      <a:rPr lang="en-US" sz="2100" i="1">
                        <a:solidFill>
                          <a:srgbClr val="00B050"/>
                        </a:solidFill>
                        <a:latin typeface="Cambria Math" panose="02040503050406030204" pitchFamily="18" charset="0"/>
                        <a:ea typeface="Cambria Math" panose="02040503050406030204" pitchFamily="18" charset="0"/>
                      </a:rPr>
                      <m:t>𝜃</m:t>
                    </m:r>
                    <m:r>
                      <a:rPr lang="en-US" sz="2100" i="1">
                        <a:solidFill>
                          <a:srgbClr val="00B050"/>
                        </a:solidFill>
                        <a:latin typeface="Cambria Math" panose="02040503050406030204" pitchFamily="18" charset="0"/>
                        <a:ea typeface="Cambria Math" panose="02040503050406030204" pitchFamily="18" charset="0"/>
                      </a:rPr>
                      <m:t>&lt;~35° : </m:t>
                    </m:r>
                  </m:oMath>
                </a14:m>
                <a:r>
                  <a:rPr lang="en-US" sz="2100" dirty="0">
                    <a:solidFill>
                      <a:srgbClr val="00B050"/>
                    </a:solidFill>
                    <a:uFill>
                      <a:solidFill>
                        <a:srgbClr val="008F00"/>
                      </a:solidFill>
                    </a:uFill>
                    <a:latin typeface="Optima"/>
                    <a:ea typeface="Optima"/>
                    <a:cs typeface="Optima"/>
                    <a:sym typeface="Optima"/>
                  </a:rPr>
                  <a:t>(for high x &amp; y). </a:t>
                </a:r>
              </a:p>
              <a:p>
                <a:pPr marL="383540" marR="40639" lvl="0" indent="-342900">
                  <a:spcBef>
                    <a:spcPts val="400"/>
                  </a:spcBef>
                  <a:buClr>
                    <a:srgbClr val="008F00"/>
                  </a:buClr>
                  <a:buSzPct val="100000"/>
                  <a:buFont typeface="Optima"/>
                  <a:buChar char="•"/>
                  <a:defRPr sz="1800"/>
                </a:pPr>
                <a:r>
                  <a:rPr lang="en-US" sz="2100" dirty="0">
                    <a:solidFill>
                      <a:srgbClr val="00B050"/>
                    </a:solidFill>
                    <a:uFill>
                      <a:solidFill>
                        <a:srgbClr val="008F00"/>
                      </a:solidFill>
                    </a:uFill>
                    <a:latin typeface="Optima"/>
                    <a:ea typeface="Optima"/>
                    <a:cs typeface="Optima"/>
                    <a:sym typeface="Optima"/>
                  </a:rPr>
                  <a:t>Large azimuthal acceptance.</a:t>
                </a:r>
              </a:p>
              <a:p>
                <a:pPr marL="383540" marR="40639" lvl="0" indent="-342900" defTabSz="914400">
                  <a:spcBef>
                    <a:spcPts val="400"/>
                  </a:spcBef>
                  <a:buClr>
                    <a:srgbClr val="008F00"/>
                  </a:buClr>
                  <a:buSzPct val="100000"/>
                  <a:buFont typeface="Optima"/>
                  <a:buChar char="•"/>
                  <a:defRPr sz="1800"/>
                </a:pPr>
                <a:r>
                  <a:rPr lang="en-US" sz="2100" dirty="0">
                    <a:solidFill>
                      <a:srgbClr val="00B050"/>
                    </a:solidFill>
                    <a:uFill>
                      <a:solidFill>
                        <a:srgbClr val="008F00"/>
                      </a:solidFill>
                    </a:uFill>
                    <a:latin typeface="Optima"/>
                    <a:ea typeface="Optima"/>
                    <a:cs typeface="Optima"/>
                    <a:sym typeface="Optima"/>
                  </a:rPr>
                  <a:t>Better than 1% statistical errors for small bins</a:t>
                </a:r>
              </a:p>
              <a:p>
                <a:pPr marL="383540" marR="40639" lvl="0" indent="-342900" defTabSz="914400">
                  <a:spcBef>
                    <a:spcPts val="400"/>
                  </a:spcBef>
                  <a:buClr>
                    <a:srgbClr val="008F00"/>
                  </a:buClr>
                  <a:buSzPct val="100000"/>
                  <a:buFont typeface="Optima"/>
                  <a:buChar char="•"/>
                  <a:defRPr sz="1800"/>
                </a:pPr>
                <a:r>
                  <a:rPr lang="en-US" sz="2100" dirty="0">
                    <a:solidFill>
                      <a:srgbClr val="00B050"/>
                    </a:solidFill>
                    <a:uFill>
                      <a:solidFill>
                        <a:srgbClr val="008F00"/>
                      </a:solidFill>
                    </a:uFill>
                    <a:latin typeface="Optima"/>
                    <a:ea typeface="Optima"/>
                    <a:cs typeface="Optima"/>
                    <a:sym typeface="Optima"/>
                  </a:rPr>
                  <a:t>Q</a:t>
                </a:r>
                <a:r>
                  <a:rPr lang="en-US" sz="2100" baseline="30333" dirty="0">
                    <a:solidFill>
                      <a:srgbClr val="00B050"/>
                    </a:solidFill>
                    <a:uFill>
                      <a:solidFill>
                        <a:srgbClr val="008F00"/>
                      </a:solidFill>
                    </a:uFill>
                    <a:latin typeface="Optima"/>
                    <a:ea typeface="Optima"/>
                    <a:cs typeface="Optima"/>
                    <a:sym typeface="Optima"/>
                  </a:rPr>
                  <a:t>2</a:t>
                </a:r>
                <a:r>
                  <a:rPr lang="en-US" sz="2100" dirty="0">
                    <a:solidFill>
                      <a:srgbClr val="00B050"/>
                    </a:solidFill>
                    <a:uFill>
                      <a:solidFill>
                        <a:srgbClr val="008F00"/>
                      </a:solidFill>
                    </a:uFill>
                    <a:latin typeface="Optima"/>
                    <a:ea typeface="Optima"/>
                    <a:cs typeface="Optima"/>
                    <a:sym typeface="Optima"/>
                  </a:rPr>
                  <a:t> range a factor of 2 for each x bin: Measure Higher Twist.</a:t>
                </a:r>
              </a:p>
              <a:p>
                <a:pPr marL="840740" marR="40639" lvl="1" indent="-342900">
                  <a:spcBef>
                    <a:spcPts val="400"/>
                  </a:spcBef>
                  <a:buClr>
                    <a:srgbClr val="008F00"/>
                  </a:buClr>
                  <a:buSzPct val="100000"/>
                  <a:buFont typeface="Optima"/>
                  <a:buChar char="•"/>
                  <a:defRPr sz="1800"/>
                </a:pPr>
                <a:r>
                  <a:rPr lang="en-US" sz="2100" dirty="0">
                    <a:solidFill>
                      <a:srgbClr val="D81E00"/>
                    </a:solidFill>
                    <a:uFill>
                      <a:solidFill>
                        <a:srgbClr val="D81E00"/>
                      </a:solidFill>
                    </a:uFill>
                    <a:latin typeface="Century"/>
                    <a:ea typeface="Century"/>
                    <a:cs typeface="Century"/>
                    <a:sym typeface="Century"/>
                  </a:rPr>
                  <a:t>(Except at very high x)</a:t>
                </a:r>
                <a:endParaRPr lang="en-US" sz="2100" dirty="0">
                  <a:solidFill>
                    <a:srgbClr val="00B050"/>
                  </a:solidFill>
                  <a:uFill>
                    <a:solidFill>
                      <a:srgbClr val="008F00"/>
                    </a:solidFill>
                  </a:uFill>
                  <a:latin typeface="Optima"/>
                  <a:ea typeface="Optima"/>
                  <a:cs typeface="Optima"/>
                  <a:sym typeface="Optima"/>
                </a:endParaRPr>
              </a:p>
              <a:p>
                <a:pPr marL="383540" marR="40639" lvl="0" indent="-342900" defTabSz="914400">
                  <a:spcBef>
                    <a:spcPts val="400"/>
                  </a:spcBef>
                  <a:buClr>
                    <a:srgbClr val="008F00"/>
                  </a:buClr>
                  <a:buSzPct val="100000"/>
                  <a:buFont typeface="Optima"/>
                  <a:buChar char="•"/>
                  <a:defRPr sz="1800"/>
                </a:pPr>
                <a:r>
                  <a:rPr lang="en-US" sz="2100" dirty="0">
                    <a:solidFill>
                      <a:srgbClr val="00B050"/>
                    </a:solidFill>
                    <a:uFill>
                      <a:solidFill>
                        <a:srgbClr val="008F00"/>
                      </a:solidFill>
                    </a:uFill>
                    <a:latin typeface="Optima"/>
                    <a:ea typeface="Optima"/>
                    <a:cs typeface="Optima"/>
                    <a:sym typeface="Optima"/>
                  </a:rPr>
                  <a:t>2 GeV &lt; E’&lt; 6 GeV:  Low background</a:t>
                </a:r>
              </a:p>
              <a:p>
                <a:pPr marL="383540" marR="40639" lvl="0" indent="-342900" defTabSz="914400">
                  <a:spcBef>
                    <a:spcPts val="400"/>
                  </a:spcBef>
                  <a:buClr>
                    <a:srgbClr val="008F00"/>
                  </a:buClr>
                  <a:buSzPct val="100000"/>
                  <a:buFont typeface="Optima"/>
                  <a:buChar char="•"/>
                  <a:defRPr sz="1800"/>
                </a:pPr>
                <a:r>
                  <a:rPr lang="en-US" sz="2100" dirty="0">
                    <a:solidFill>
                      <a:srgbClr val="00B050"/>
                    </a:solidFill>
                    <a:uFill>
                      <a:solidFill>
                        <a:srgbClr val="008F00"/>
                      </a:solidFill>
                    </a:uFill>
                    <a:latin typeface="Optima"/>
                    <a:ea typeface="Optima"/>
                    <a:cs typeface="Optima"/>
                    <a:sym typeface="Optima"/>
                  </a:rPr>
                  <a:t>~2% Momentum resolution </a:t>
                </a:r>
              </a:p>
              <a:p>
                <a:pPr marL="497840" marR="40639">
                  <a:spcBef>
                    <a:spcPts val="400"/>
                  </a:spcBef>
                  <a:buClr>
                    <a:srgbClr val="D81E00"/>
                  </a:buClr>
                  <a:buSzPct val="100000"/>
                  <a:defRPr sz="1800"/>
                </a:pPr>
                <a:endParaRPr lang="en-US" sz="2100" baseline="30333" dirty="0">
                  <a:solidFill>
                    <a:srgbClr val="00B050"/>
                  </a:solidFill>
                  <a:uFill>
                    <a:solidFill>
                      <a:srgbClr val="008F00"/>
                    </a:solidFill>
                  </a:uFill>
                  <a:latin typeface="Optima"/>
                  <a:ea typeface="Optima"/>
                  <a:cs typeface="Optima"/>
                  <a:sym typeface="Optima"/>
                </a:endParaRPr>
              </a:p>
            </p:txBody>
          </p:sp>
        </mc:Choice>
        <mc:Fallback xmlns="">
          <p:sp>
            <p:nvSpPr>
              <p:cNvPr id="11" name="Shape 509">
                <a:extLst>
                  <a:ext uri="{FF2B5EF4-FFF2-40B4-BE49-F238E27FC236}">
                    <a16:creationId xmlns:a16="http://schemas.microsoft.com/office/drawing/2014/main" id="{E91D2C1D-D342-364A-A76A-267251EEB120}"/>
                  </a:ext>
                </a:extLst>
              </p:cNvPr>
              <p:cNvSpPr>
                <a:spLocks noRot="1" noChangeAspect="1" noMove="1" noResize="1" noEditPoints="1" noAdjustHandles="1" noChangeArrowheads="1" noChangeShapeType="1" noTextEdit="1"/>
              </p:cNvSpPr>
              <p:nvPr/>
            </p:nvSpPr>
            <p:spPr>
              <a:xfrm>
                <a:off x="360719" y="1180713"/>
                <a:ext cx="5551566" cy="5304016"/>
              </a:xfrm>
              <a:prstGeom prst="rect">
                <a:avLst/>
              </a:prstGeom>
              <a:blipFill>
                <a:blip r:embed="rId3"/>
                <a:stretch>
                  <a:fillRect l="-2283" t="-1675"/>
                </a:stretch>
              </a:blipFill>
              <a:ln w="12700">
                <a:miter lim="400000"/>
              </a:ln>
              <a:extLst>
                <a:ext uri="{C572A759-6A51-4108-AA02-DFA0A04FC94B}">
                  <ma14:wrappingTextBoxFlag xmlns="" xmlns:ma14="http://schemas.microsoft.com/office/mac/drawingml/2011/main" val="1"/>
                </a:ext>
              </a:extLst>
            </p:spPr>
            <p:txBody>
              <a:bodyPr/>
              <a:lstStyle/>
              <a:p>
                <a:r>
                  <a:rPr lang="en-US">
                    <a:noFill/>
                  </a:rPr>
                  <a:t> </a:t>
                </a:r>
              </a:p>
            </p:txBody>
          </p:sp>
        </mc:Fallback>
      </mc:AlternateContent>
      <p:sp>
        <p:nvSpPr>
          <p:cNvPr id="12" name="Shape 510">
            <a:extLst>
              <a:ext uri="{FF2B5EF4-FFF2-40B4-BE49-F238E27FC236}">
                <a16:creationId xmlns:a16="http://schemas.microsoft.com/office/drawing/2014/main" id="{1F10B104-76D5-0642-9B3A-88FB06D1D743}"/>
              </a:ext>
            </a:extLst>
          </p:cNvPr>
          <p:cNvSpPr/>
          <p:nvPr/>
        </p:nvSpPr>
        <p:spPr>
          <a:xfrm>
            <a:off x="911212" y="831994"/>
            <a:ext cx="3367332"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lgn="ctr" defTabSz="584200">
              <a:defRPr sz="3800" b="1" i="1">
                <a:solidFill>
                  <a:srgbClr val="728FBC"/>
                </a:solidFill>
                <a:latin typeface="Palatino"/>
                <a:ea typeface="Palatino"/>
                <a:cs typeface="Palatino"/>
                <a:sym typeface="Palatino"/>
              </a:defRPr>
            </a:lvl1pPr>
          </a:lstStyle>
          <a:p>
            <a:pPr lvl="0">
              <a:defRPr sz="1800" b="0" i="0">
                <a:solidFill>
                  <a:srgbClr val="000000"/>
                </a:solidFill>
              </a:defRPr>
            </a:pPr>
            <a:r>
              <a:rPr lang="en-US" sz="2400" b="1" i="1" dirty="0">
                <a:solidFill>
                  <a:srgbClr val="728FBC"/>
                </a:solidFill>
              </a:rPr>
              <a:t>Kinematic </a:t>
            </a:r>
            <a:r>
              <a:rPr sz="2400" b="1" i="1" dirty="0">
                <a:solidFill>
                  <a:srgbClr val="728FBC"/>
                </a:solidFill>
              </a:rPr>
              <a:t>Requirements</a:t>
            </a:r>
          </a:p>
        </p:txBody>
      </p:sp>
      <p:sp>
        <p:nvSpPr>
          <p:cNvPr id="13" name="TextBox 12">
            <a:extLst>
              <a:ext uri="{FF2B5EF4-FFF2-40B4-BE49-F238E27FC236}">
                <a16:creationId xmlns:a16="http://schemas.microsoft.com/office/drawing/2014/main" id="{02DA031D-98D7-D246-8678-BAAC25FF65F6}"/>
              </a:ext>
            </a:extLst>
          </p:cNvPr>
          <p:cNvSpPr txBox="1"/>
          <p:nvPr/>
        </p:nvSpPr>
        <p:spPr>
          <a:xfrm>
            <a:off x="6117666" y="5069746"/>
            <a:ext cx="3959783" cy="1323439"/>
          </a:xfrm>
          <a:prstGeom prst="rect">
            <a:avLst/>
          </a:prstGeom>
          <a:noFill/>
        </p:spPr>
        <p:txBody>
          <a:bodyPr wrap="square" rtlCol="0">
            <a:spAutoFit/>
          </a:bodyPr>
          <a:lstStyle/>
          <a:p>
            <a:r>
              <a:rPr lang="en-US" sz="2000" dirty="0">
                <a:solidFill>
                  <a:srgbClr val="0070C0"/>
                </a:solidFill>
              </a:rPr>
              <a:t>CLEO magnet with the LD</a:t>
            </a:r>
            <a:r>
              <a:rPr lang="en-US" sz="2000" baseline="-25000" dirty="0">
                <a:solidFill>
                  <a:srgbClr val="0070C0"/>
                </a:solidFill>
              </a:rPr>
              <a:t>2 </a:t>
            </a:r>
            <a:r>
              <a:rPr lang="en-US" sz="2000" dirty="0">
                <a:solidFill>
                  <a:srgbClr val="0070C0"/>
                </a:solidFill>
              </a:rPr>
              <a:t> or LH</a:t>
            </a:r>
            <a:r>
              <a:rPr lang="en-US" sz="2000" baseline="-25000" dirty="0">
                <a:solidFill>
                  <a:srgbClr val="0070C0"/>
                </a:solidFill>
              </a:rPr>
              <a:t>2</a:t>
            </a:r>
            <a:r>
              <a:rPr lang="en-US" sz="2000" dirty="0">
                <a:solidFill>
                  <a:srgbClr val="0070C0"/>
                </a:solidFill>
              </a:rPr>
              <a:t> target in the center provides the desired acceptance.</a:t>
            </a:r>
          </a:p>
          <a:p>
            <a:endParaRPr lang="en-US" sz="2000" dirty="0">
              <a:solidFill>
                <a:srgbClr val="0070C0"/>
              </a:solidFill>
            </a:endParaRPr>
          </a:p>
        </p:txBody>
      </p:sp>
      <p:sp>
        <p:nvSpPr>
          <p:cNvPr id="2" name="Rectangle 1">
            <a:extLst>
              <a:ext uri="{FF2B5EF4-FFF2-40B4-BE49-F238E27FC236}">
                <a16:creationId xmlns:a16="http://schemas.microsoft.com/office/drawing/2014/main" id="{52CAA99C-F04E-3E42-9FD7-E0BD05623A76}"/>
              </a:ext>
            </a:extLst>
          </p:cNvPr>
          <p:cNvSpPr/>
          <p:nvPr/>
        </p:nvSpPr>
        <p:spPr>
          <a:xfrm>
            <a:off x="6330219" y="278512"/>
            <a:ext cx="902811" cy="369332"/>
          </a:xfrm>
          <a:prstGeom prst="rect">
            <a:avLst/>
          </a:prstGeom>
        </p:spPr>
        <p:txBody>
          <a:bodyPr wrap="none">
            <a:spAutoFit/>
          </a:bodyPr>
          <a:lstStyle/>
          <a:p>
            <a:r>
              <a:rPr lang="en-US" b="1" dirty="0">
                <a:solidFill>
                  <a:srgbClr val="7030A0"/>
                </a:solidFill>
              </a:rPr>
              <a:t>C3, C4</a:t>
            </a:r>
            <a:endParaRPr lang="en-US" dirty="0"/>
          </a:p>
        </p:txBody>
      </p:sp>
    </p:spTree>
    <p:extLst>
      <p:ext uri="{BB962C8B-B14F-4D97-AF65-F5344CB8AC3E}">
        <p14:creationId xmlns:p14="http://schemas.microsoft.com/office/powerpoint/2010/main" val="2884225192"/>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err="1">
                <a:solidFill>
                  <a:srgbClr val="000000"/>
                </a:solidFill>
                <a:latin typeface="ARial"/>
              </a:rPr>
              <a:t>SoLID</a:t>
            </a:r>
            <a:r>
              <a:rPr lang="en-US" sz="2800" b="1" spc="-1" dirty="0">
                <a:solidFill>
                  <a:srgbClr val="000000"/>
                </a:solidFill>
                <a:latin typeface="ARial"/>
              </a:rPr>
              <a:t> Apparatus</a:t>
            </a:r>
            <a:endParaRPr lang="en-US" sz="2800" b="0" strike="noStrike" spc="-1" dirty="0">
              <a:latin typeface="Arial"/>
            </a:endParaRPr>
          </a:p>
        </p:txBody>
      </p:sp>
      <p:pic>
        <p:nvPicPr>
          <p:cNvPr id="3" name="Picture 2">
            <a:extLst>
              <a:ext uri="{FF2B5EF4-FFF2-40B4-BE49-F238E27FC236}">
                <a16:creationId xmlns:a16="http://schemas.microsoft.com/office/drawing/2014/main" id="{4157388A-365F-4E40-96B7-653F3F23D4AF}"/>
              </a:ext>
            </a:extLst>
          </p:cNvPr>
          <p:cNvPicPr/>
          <p:nvPr/>
        </p:nvPicPr>
        <p:blipFill>
          <a:blip r:embed="rId2"/>
          <a:stretch/>
        </p:blipFill>
        <p:spPr>
          <a:xfrm>
            <a:off x="5222308" y="685842"/>
            <a:ext cx="4783239" cy="3856926"/>
          </a:xfrm>
          <a:prstGeom prst="rect">
            <a:avLst/>
          </a:prstGeom>
          <a:ln>
            <a:noFill/>
          </a:ln>
        </p:spPr>
      </p:pic>
      <p:pic>
        <p:nvPicPr>
          <p:cNvPr id="4" name="Picture 2">
            <a:extLst>
              <a:ext uri="{FF2B5EF4-FFF2-40B4-BE49-F238E27FC236}">
                <a16:creationId xmlns:a16="http://schemas.microsoft.com/office/drawing/2014/main" id="{09F7FA83-771D-3644-8EEC-0BDFCA1D0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68" y="5263494"/>
            <a:ext cx="1945640" cy="1792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23">
            <a:extLst>
              <a:ext uri="{FF2B5EF4-FFF2-40B4-BE49-F238E27FC236}">
                <a16:creationId xmlns:a16="http://schemas.microsoft.com/office/drawing/2014/main" id="{AB702E1C-9578-B746-9E82-B35C2C0B03CA}"/>
              </a:ext>
            </a:extLst>
          </p:cNvPr>
          <p:cNvSpPr txBox="1">
            <a:spLocks noChangeArrowheads="1"/>
          </p:cNvSpPr>
          <p:nvPr/>
        </p:nvSpPr>
        <p:spPr bwMode="auto">
          <a:xfrm>
            <a:off x="2794705" y="4743754"/>
            <a:ext cx="5513029" cy="367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9952" tIns="45008" rIns="89952" bIns="45008">
            <a:spAutoFit/>
          </a:bodyPr>
          <a:lstStyle>
            <a:lvl1pPr defTabSz="1143000">
              <a:defRPr sz="2100">
                <a:solidFill>
                  <a:srgbClr val="000000"/>
                </a:solidFill>
                <a:latin typeface="Chalkboard" charset="0"/>
                <a:ea typeface="ＭＳ Ｐゴシック" charset="0"/>
                <a:cs typeface="ＭＳ Ｐゴシック" charset="0"/>
              </a:defRPr>
            </a:lvl1pPr>
            <a:lvl2pPr defTabSz="1143000">
              <a:defRPr sz="2100">
                <a:solidFill>
                  <a:srgbClr val="000000"/>
                </a:solidFill>
                <a:latin typeface="Chalkboard" charset="0"/>
                <a:ea typeface="ＭＳ Ｐゴシック" charset="0"/>
              </a:defRPr>
            </a:lvl2pPr>
            <a:lvl3pPr defTabSz="1143000">
              <a:defRPr sz="2100">
                <a:solidFill>
                  <a:srgbClr val="000000"/>
                </a:solidFill>
                <a:latin typeface="Chalkboard" charset="0"/>
                <a:ea typeface="ＭＳ Ｐゴシック" charset="0"/>
              </a:defRPr>
            </a:lvl3pPr>
            <a:lvl4pPr defTabSz="1143000">
              <a:defRPr sz="2100">
                <a:solidFill>
                  <a:srgbClr val="000000"/>
                </a:solidFill>
                <a:latin typeface="Chalkboard" charset="0"/>
                <a:ea typeface="ＭＳ Ｐゴシック" charset="0"/>
              </a:defRPr>
            </a:lvl4pPr>
            <a:lvl5pPr defTabSz="1143000">
              <a:defRPr sz="2100">
                <a:solidFill>
                  <a:srgbClr val="000000"/>
                </a:solidFill>
                <a:latin typeface="Chalkboard" charset="0"/>
                <a:ea typeface="ＭＳ Ｐゴシック" charset="0"/>
              </a:defRPr>
            </a:lvl5pPr>
            <a:lvl6pPr marL="2244725" indent="1588" defTabSz="1143000" eaLnBrk="0" fontAlgn="base" hangingPunct="0">
              <a:spcBef>
                <a:spcPct val="0"/>
              </a:spcBef>
              <a:spcAft>
                <a:spcPct val="0"/>
              </a:spcAft>
              <a:defRPr sz="2100">
                <a:solidFill>
                  <a:srgbClr val="000000"/>
                </a:solidFill>
                <a:latin typeface="Chalkboard" charset="0"/>
                <a:ea typeface="ＭＳ Ｐゴシック" charset="0"/>
              </a:defRPr>
            </a:lvl6pPr>
            <a:lvl7pPr marL="2701925" indent="1588" defTabSz="1143000" eaLnBrk="0" fontAlgn="base" hangingPunct="0">
              <a:spcBef>
                <a:spcPct val="0"/>
              </a:spcBef>
              <a:spcAft>
                <a:spcPct val="0"/>
              </a:spcAft>
              <a:defRPr sz="2100">
                <a:solidFill>
                  <a:srgbClr val="000000"/>
                </a:solidFill>
                <a:latin typeface="Chalkboard" charset="0"/>
                <a:ea typeface="ＭＳ Ｐゴシック" charset="0"/>
              </a:defRPr>
            </a:lvl7pPr>
            <a:lvl8pPr marL="3159125" indent="1588" defTabSz="1143000" eaLnBrk="0" fontAlgn="base" hangingPunct="0">
              <a:spcBef>
                <a:spcPct val="0"/>
              </a:spcBef>
              <a:spcAft>
                <a:spcPct val="0"/>
              </a:spcAft>
              <a:defRPr sz="2100">
                <a:solidFill>
                  <a:srgbClr val="000000"/>
                </a:solidFill>
                <a:latin typeface="Chalkboard" charset="0"/>
                <a:ea typeface="ＭＳ Ｐゴシック" charset="0"/>
              </a:defRPr>
            </a:lvl8pPr>
            <a:lvl9pPr marL="3616325" indent="1588" defTabSz="1143000" eaLnBrk="0" fontAlgn="base" hangingPunct="0">
              <a:spcBef>
                <a:spcPct val="0"/>
              </a:spcBef>
              <a:spcAft>
                <a:spcPct val="0"/>
              </a:spcAft>
              <a:defRPr sz="2100">
                <a:solidFill>
                  <a:srgbClr val="000000"/>
                </a:solidFill>
                <a:latin typeface="Chalkboard" charset="0"/>
                <a:ea typeface="ＭＳ Ｐゴシック" charset="0"/>
              </a:defRPr>
            </a:lvl9pPr>
          </a:lstStyle>
          <a:p>
            <a:pPr eaLnBrk="1" hangingPunct="1"/>
            <a:r>
              <a:rPr lang="en-US" altLang="zh-CN" sz="1800" dirty="0">
                <a:solidFill>
                  <a:srgbClr val="7030A0"/>
                </a:solidFill>
                <a:latin typeface="Comic Sans MS" charset="0"/>
                <a:ea typeface="宋体" charset="0"/>
                <a:cs typeface="宋体" charset="0"/>
              </a:rPr>
              <a:t>           Baffles                             GEM Chambers       </a:t>
            </a:r>
            <a:endParaRPr lang="zh-CN" altLang="en-US" sz="1800" dirty="0">
              <a:solidFill>
                <a:srgbClr val="7030A0"/>
              </a:solidFill>
              <a:latin typeface="Comic Sans MS" charset="0"/>
              <a:ea typeface="宋体" charset="0"/>
              <a:cs typeface="宋体" charset="0"/>
            </a:endParaRPr>
          </a:p>
        </p:txBody>
      </p:sp>
      <mc:AlternateContent xmlns:mc="http://schemas.openxmlformats.org/markup-compatibility/2006">
        <mc:Choice xmlns:a14="http://schemas.microsoft.com/office/drawing/2010/main" Requires="a14">
          <p:sp>
            <p:nvSpPr>
              <p:cNvPr id="11" name="Shape 509">
                <a:extLst>
                  <a:ext uri="{FF2B5EF4-FFF2-40B4-BE49-F238E27FC236}">
                    <a16:creationId xmlns:a16="http://schemas.microsoft.com/office/drawing/2014/main" id="{E91D2C1D-D342-364A-A76A-267251EEB120}"/>
                  </a:ext>
                </a:extLst>
              </p:cNvPr>
              <p:cNvSpPr/>
              <p:nvPr/>
            </p:nvSpPr>
            <p:spPr>
              <a:xfrm>
                <a:off x="219179" y="1501568"/>
                <a:ext cx="4579186" cy="316496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50 </a:t>
                </a:r>
                <a14:m>
                  <m:oMath xmlns:m="http://schemas.openxmlformats.org/officeDocument/2006/math">
                    <m:r>
                      <a:rPr lang="en-US" sz="2100" i="1" smtClean="0">
                        <a:solidFill>
                          <a:srgbClr val="008F00"/>
                        </a:solidFill>
                        <a:uFill>
                          <a:solidFill>
                            <a:srgbClr val="008F00"/>
                          </a:solidFill>
                        </a:uFill>
                        <a:latin typeface="Cambria Math" panose="02040503050406030204" pitchFamily="18" charset="0"/>
                        <a:ea typeface="Cambria Math" panose="02040503050406030204" pitchFamily="18" charset="0"/>
                        <a:cs typeface="Optima"/>
                        <a:sym typeface="Optima"/>
                      </a:rPr>
                      <m:t>𝜇</m:t>
                    </m:r>
                  </m:oMath>
                </a14:m>
                <a:r>
                  <a:rPr lang="en-US" sz="2100" dirty="0">
                    <a:solidFill>
                      <a:srgbClr val="008F00"/>
                    </a:solidFill>
                    <a:uFill>
                      <a:solidFill>
                        <a:srgbClr val="008F00"/>
                      </a:solidFill>
                    </a:uFill>
                    <a:latin typeface="Optima"/>
                    <a:ea typeface="Optima"/>
                    <a:cs typeface="Optima"/>
                    <a:sym typeface="Optima"/>
                  </a:rPr>
                  <a:t>A beam current.</a:t>
                </a:r>
                <a:endParaRPr sz="2100" dirty="0">
                  <a:solidFill>
                    <a:srgbClr val="008F00"/>
                  </a:solidFill>
                  <a:uFill>
                    <a:solidFill>
                      <a:srgbClr val="008F00"/>
                    </a:solidFill>
                  </a:uFill>
                  <a:latin typeface="Optima"/>
                  <a:ea typeface="Optima"/>
                  <a:cs typeface="Optima"/>
                  <a:sym typeface="Optima"/>
                </a:endParaRPr>
              </a:p>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40 cm LD</a:t>
                </a:r>
                <a:r>
                  <a:rPr lang="en-US" sz="2100" baseline="-25000" dirty="0">
                    <a:solidFill>
                      <a:srgbClr val="008F00"/>
                    </a:solidFill>
                    <a:uFill>
                      <a:solidFill>
                        <a:srgbClr val="008F00"/>
                      </a:solidFill>
                    </a:uFill>
                    <a:latin typeface="Optima"/>
                    <a:ea typeface="Optima"/>
                    <a:cs typeface="Optima"/>
                    <a:sym typeface="Optima"/>
                  </a:rPr>
                  <a:t>2 </a:t>
                </a:r>
                <a:r>
                  <a:rPr lang="en-US" sz="2100" dirty="0">
                    <a:solidFill>
                      <a:srgbClr val="008F00"/>
                    </a:solidFill>
                    <a:uFill>
                      <a:solidFill>
                        <a:srgbClr val="008F00"/>
                      </a:solidFill>
                    </a:uFill>
                    <a:latin typeface="Optima"/>
                    <a:ea typeface="Optima"/>
                    <a:cs typeface="Optima"/>
                    <a:sym typeface="Optima"/>
                  </a:rPr>
                  <a:t> and target</a:t>
                </a:r>
                <a:r>
                  <a:rPr sz="2100" dirty="0">
                    <a:solidFill>
                      <a:srgbClr val="008F00"/>
                    </a:solidFill>
                    <a:uFill>
                      <a:solidFill>
                        <a:srgbClr val="008F00"/>
                      </a:solidFill>
                    </a:uFill>
                    <a:latin typeface="Optima"/>
                    <a:ea typeface="Optima"/>
                    <a:cs typeface="Optima"/>
                    <a:sym typeface="Optima"/>
                  </a:rPr>
                  <a:t> </a:t>
                </a:r>
              </a:p>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&gt;30% azimuthal coverage with baffles which provide curved channels that block positive and neutral background particles</a:t>
                </a:r>
              </a:p>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Azimuthally symmetric.</a:t>
                </a:r>
              </a:p>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High-rate GEM tracking Chambers</a:t>
                </a:r>
              </a:p>
              <a:p>
                <a:pPr marL="383540" marR="40639" lvl="0" indent="-342900" defTabSz="914400">
                  <a:spcBef>
                    <a:spcPts val="400"/>
                  </a:spcBef>
                  <a:buClr>
                    <a:srgbClr val="008F00"/>
                  </a:buClr>
                  <a:buSzPct val="100000"/>
                  <a:buFont typeface="Optima"/>
                  <a:buChar char="•"/>
                  <a:defRPr sz="1800"/>
                </a:pPr>
                <a:endParaRPr sz="2100" dirty="0">
                  <a:solidFill>
                    <a:srgbClr val="008F00"/>
                  </a:solidFill>
                  <a:uFill>
                    <a:solidFill>
                      <a:srgbClr val="008F00"/>
                    </a:solidFill>
                  </a:uFill>
                  <a:latin typeface="Optima"/>
                  <a:ea typeface="Optima"/>
                  <a:cs typeface="Optima"/>
                  <a:sym typeface="Optima"/>
                </a:endParaRPr>
              </a:p>
            </p:txBody>
          </p:sp>
        </mc:Choice>
        <mc:Fallback>
          <p:sp>
            <p:nvSpPr>
              <p:cNvPr id="11" name="Shape 509">
                <a:extLst>
                  <a:ext uri="{FF2B5EF4-FFF2-40B4-BE49-F238E27FC236}">
                    <a16:creationId xmlns:a16="http://schemas.microsoft.com/office/drawing/2014/main" id="{E91D2C1D-D342-364A-A76A-267251EEB120}"/>
                  </a:ext>
                </a:extLst>
              </p:cNvPr>
              <p:cNvSpPr>
                <a:spLocks noRot="1" noChangeAspect="1" noMove="1" noResize="1" noEditPoints="1" noAdjustHandles="1" noChangeArrowheads="1" noChangeShapeType="1" noTextEdit="1"/>
              </p:cNvSpPr>
              <p:nvPr/>
            </p:nvSpPr>
            <p:spPr>
              <a:xfrm>
                <a:off x="219179" y="1501568"/>
                <a:ext cx="4579186" cy="3164969"/>
              </a:xfrm>
              <a:prstGeom prst="rect">
                <a:avLst/>
              </a:prstGeom>
              <a:blipFill>
                <a:blip r:embed="rId4"/>
                <a:stretch>
                  <a:fillRect l="-2770" t="-2800"/>
                </a:stretch>
              </a:blipFill>
              <a:ln w="12700">
                <a:miter lim="400000"/>
              </a:ln>
              <a:extLst>
                <a:ext uri="{C572A759-6A51-4108-AA02-DFA0A04FC94B}">
                  <ma14:wrappingTextBox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13" name="Shape 510">
            <a:extLst>
              <a:ext uri="{FF2B5EF4-FFF2-40B4-BE49-F238E27FC236}">
                <a16:creationId xmlns:a16="http://schemas.microsoft.com/office/drawing/2014/main" id="{B29F75C8-EA5E-0247-9D3B-0756A20B8ACD}"/>
              </a:ext>
            </a:extLst>
          </p:cNvPr>
          <p:cNvSpPr/>
          <p:nvPr/>
        </p:nvSpPr>
        <p:spPr>
          <a:xfrm>
            <a:off x="773817" y="890298"/>
            <a:ext cx="4024548" cy="3693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ctr" defTabSz="584200">
              <a:defRPr sz="3800" b="1" i="1">
                <a:solidFill>
                  <a:srgbClr val="728FBC"/>
                </a:solidFill>
                <a:latin typeface="Palatino"/>
                <a:ea typeface="Palatino"/>
                <a:cs typeface="Palatino"/>
                <a:sym typeface="Palatino"/>
              </a:defRPr>
            </a:lvl1pPr>
          </a:lstStyle>
          <a:p>
            <a:pPr lvl="0">
              <a:defRPr sz="1800" b="0" i="0">
                <a:solidFill>
                  <a:srgbClr val="000000"/>
                </a:solidFill>
              </a:defRPr>
            </a:pPr>
            <a:r>
              <a:rPr lang="en-US" sz="2400" b="1" i="1" dirty="0">
                <a:solidFill>
                  <a:srgbClr val="728FBC"/>
                </a:solidFill>
              </a:rPr>
              <a:t>Achieving High Luminosity</a:t>
            </a:r>
            <a:endParaRPr sz="2400" b="1" i="1" dirty="0">
              <a:solidFill>
                <a:srgbClr val="728FBC"/>
              </a:solidFill>
            </a:endParaRPr>
          </a:p>
        </p:txBody>
      </p:sp>
      <p:pic>
        <p:nvPicPr>
          <p:cNvPr id="14" name="Picture 2" descr="C:\DOCUME~1\ADMINI~1\LOCALS~1\Temp\vmware-Administrator\VMwareDnD\55f8ad89\PVDIS_GEM_2.png">
            <a:extLst>
              <a:ext uri="{FF2B5EF4-FFF2-40B4-BE49-F238E27FC236}">
                <a16:creationId xmlns:a16="http://schemas.microsoft.com/office/drawing/2014/main" id="{37E30FA4-CECE-004B-871C-B8CE39A7A8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8666"/>
          <a:stretch/>
        </p:blipFill>
        <p:spPr bwMode="auto">
          <a:xfrm>
            <a:off x="6356627" y="5284850"/>
            <a:ext cx="645422"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C:\DOCUME~1\ADMINI~1\LOCALS~1\Temp\vmware-Administrator\VMwareDnD\55f8ad89\PVDIS_GEM_2.png">
            <a:extLst>
              <a:ext uri="{FF2B5EF4-FFF2-40B4-BE49-F238E27FC236}">
                <a16:creationId xmlns:a16="http://schemas.microsoft.com/office/drawing/2014/main" id="{FC5F6F46-363E-D142-80E4-1563B48D3D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666"/>
          <a:stretch/>
        </p:blipFill>
        <p:spPr bwMode="auto">
          <a:xfrm>
            <a:off x="7866760" y="5284850"/>
            <a:ext cx="645423"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C:\DOCUME~1\ADMINI~1\LOCALS~1\Temp\VMwareDnD\fc830c5e\PVDIS_LGC.png">
            <a:extLst>
              <a:ext uri="{FF2B5EF4-FFF2-40B4-BE49-F238E27FC236}">
                <a16:creationId xmlns:a16="http://schemas.microsoft.com/office/drawing/2014/main" id="{124455A9-7A83-4B41-804B-FA4A9A0613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0610" y="5269761"/>
            <a:ext cx="946150"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991908"/>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509">
            <a:extLst>
              <a:ext uri="{FF2B5EF4-FFF2-40B4-BE49-F238E27FC236}">
                <a16:creationId xmlns:a16="http://schemas.microsoft.com/office/drawing/2014/main" id="{E91D2C1D-D342-364A-A76A-267251EEB120}"/>
              </a:ext>
            </a:extLst>
          </p:cNvPr>
          <p:cNvSpPr/>
          <p:nvPr/>
        </p:nvSpPr>
        <p:spPr>
          <a:xfrm>
            <a:off x="219179" y="1384960"/>
            <a:ext cx="4579186" cy="26879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Light Gas </a:t>
            </a:r>
            <a:r>
              <a:rPr lang="en-US" sz="2100" dirty="0" err="1">
                <a:solidFill>
                  <a:srgbClr val="008F00"/>
                </a:solidFill>
                <a:uFill>
                  <a:solidFill>
                    <a:srgbClr val="008F00"/>
                  </a:solidFill>
                </a:uFill>
                <a:latin typeface="Optima"/>
                <a:ea typeface="Optima"/>
                <a:cs typeface="Optima"/>
                <a:sym typeface="Optima"/>
              </a:rPr>
              <a:t>Cerekkov</a:t>
            </a:r>
            <a:r>
              <a:rPr lang="en-US" sz="2100" dirty="0">
                <a:solidFill>
                  <a:srgbClr val="008F00"/>
                </a:solidFill>
                <a:uFill>
                  <a:solidFill>
                    <a:srgbClr val="008F00"/>
                  </a:solidFill>
                </a:uFill>
                <a:latin typeface="Optima"/>
                <a:ea typeface="Optima"/>
                <a:cs typeface="Optima"/>
                <a:sym typeface="Optima"/>
              </a:rPr>
              <a:t>: identify electrons for trigger; reject </a:t>
            </a:r>
            <a:r>
              <a:rPr lang="en-US" sz="2100" dirty="0" err="1">
                <a:solidFill>
                  <a:srgbClr val="008F00"/>
                </a:solidFill>
                <a:uFill>
                  <a:solidFill>
                    <a:srgbClr val="008F00"/>
                  </a:solidFill>
                </a:uFill>
                <a:latin typeface="Optima"/>
                <a:ea typeface="Optima"/>
                <a:cs typeface="Optima"/>
                <a:sym typeface="Optima"/>
              </a:rPr>
              <a:t>pions</a:t>
            </a:r>
            <a:r>
              <a:rPr lang="en-US" sz="2100" dirty="0">
                <a:solidFill>
                  <a:srgbClr val="008F00"/>
                </a:solidFill>
                <a:uFill>
                  <a:solidFill>
                    <a:srgbClr val="008F00"/>
                  </a:solidFill>
                </a:uFill>
                <a:latin typeface="Optima"/>
                <a:ea typeface="Optima"/>
                <a:cs typeface="Optima"/>
                <a:sym typeface="Optima"/>
              </a:rPr>
              <a:t>.</a:t>
            </a:r>
            <a:endParaRPr sz="2100" dirty="0">
              <a:solidFill>
                <a:srgbClr val="008F00"/>
              </a:solidFill>
              <a:uFill>
                <a:solidFill>
                  <a:srgbClr val="008F00"/>
                </a:solidFill>
              </a:uFill>
              <a:latin typeface="Optima"/>
              <a:ea typeface="Optima"/>
              <a:cs typeface="Optima"/>
              <a:sym typeface="Optima"/>
            </a:endParaRPr>
          </a:p>
          <a:p>
            <a:pPr marL="383540" marR="40639" lvl="0" indent="-342900" defTabSz="914400">
              <a:spcBef>
                <a:spcPts val="400"/>
              </a:spcBef>
              <a:buClr>
                <a:srgbClr val="008F00"/>
              </a:buClr>
              <a:buSzPct val="100000"/>
              <a:buFont typeface="Optima"/>
              <a:buChar char="•"/>
              <a:defRPr sz="1800"/>
            </a:pPr>
            <a:r>
              <a:rPr lang="en-US" sz="2100" dirty="0" err="1">
                <a:solidFill>
                  <a:srgbClr val="008F00"/>
                </a:solidFill>
                <a:uFill>
                  <a:solidFill>
                    <a:srgbClr val="008F00"/>
                  </a:solidFill>
                </a:uFill>
                <a:latin typeface="Optima"/>
                <a:ea typeface="Optima"/>
                <a:cs typeface="Optima"/>
                <a:sym typeface="Optima"/>
              </a:rPr>
              <a:t>Shashlyk</a:t>
            </a:r>
            <a:r>
              <a:rPr lang="en-US" sz="2100" dirty="0">
                <a:solidFill>
                  <a:srgbClr val="008F00"/>
                </a:solidFill>
                <a:uFill>
                  <a:solidFill>
                    <a:srgbClr val="008F00"/>
                  </a:solidFill>
                </a:uFill>
                <a:latin typeface="Optima"/>
                <a:ea typeface="Optima"/>
                <a:cs typeface="Optima"/>
                <a:sym typeface="Optima"/>
              </a:rPr>
              <a:t> electromagnetic calorimeter (</a:t>
            </a:r>
            <a:r>
              <a:rPr lang="en-US" sz="2100" dirty="0" err="1">
                <a:solidFill>
                  <a:srgbClr val="008F00"/>
                </a:solidFill>
                <a:uFill>
                  <a:solidFill>
                    <a:srgbClr val="008F00"/>
                  </a:solidFill>
                </a:uFill>
                <a:latin typeface="Optima"/>
                <a:ea typeface="Optima"/>
                <a:cs typeface="Optima"/>
                <a:sym typeface="Optima"/>
              </a:rPr>
              <a:t>Ecal</a:t>
            </a:r>
            <a:r>
              <a:rPr lang="en-US" sz="2100" dirty="0">
                <a:solidFill>
                  <a:srgbClr val="008F00"/>
                </a:solidFill>
                <a:uFill>
                  <a:solidFill>
                    <a:srgbClr val="008F00"/>
                  </a:solidFill>
                </a:uFill>
                <a:latin typeface="Optima"/>
                <a:ea typeface="Optima"/>
                <a:cs typeface="Optima"/>
                <a:sym typeface="Optima"/>
              </a:rPr>
              <a:t>) : coincident trigger and further particle identification.</a:t>
            </a:r>
            <a:endParaRPr sz="2100" dirty="0">
              <a:solidFill>
                <a:srgbClr val="008F00"/>
              </a:solidFill>
              <a:uFill>
                <a:solidFill>
                  <a:srgbClr val="008F00"/>
                </a:solidFill>
              </a:uFill>
              <a:latin typeface="Optima"/>
              <a:ea typeface="Optima"/>
              <a:cs typeface="Optima"/>
              <a:sym typeface="Optima"/>
            </a:endParaRPr>
          </a:p>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With tracking, tight E/p cuts reduce pion backgrounds.</a:t>
            </a:r>
            <a:endParaRPr sz="2100" dirty="0">
              <a:solidFill>
                <a:srgbClr val="008F00"/>
              </a:solidFill>
              <a:uFill>
                <a:solidFill>
                  <a:srgbClr val="008F00"/>
                </a:solidFill>
              </a:uFill>
              <a:latin typeface="Optima"/>
              <a:ea typeface="Optima"/>
              <a:cs typeface="Optima"/>
              <a:sym typeface="Optima"/>
            </a:endParaRPr>
          </a:p>
        </p:txBody>
      </p:sp>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err="1">
                <a:solidFill>
                  <a:srgbClr val="000000"/>
                </a:solidFill>
                <a:latin typeface="ARial"/>
              </a:rPr>
              <a:t>SoLID</a:t>
            </a:r>
            <a:r>
              <a:rPr lang="en-US" sz="2800" b="1" spc="-1" dirty="0">
                <a:solidFill>
                  <a:srgbClr val="000000"/>
                </a:solidFill>
                <a:latin typeface="ARial"/>
              </a:rPr>
              <a:t> Apparatus</a:t>
            </a:r>
            <a:endParaRPr lang="en-US" sz="2800" b="0" strike="noStrike" spc="-1" dirty="0">
              <a:latin typeface="Arial"/>
            </a:endParaRPr>
          </a:p>
        </p:txBody>
      </p:sp>
      <p:pic>
        <p:nvPicPr>
          <p:cNvPr id="4" name="Picture 2">
            <a:extLst>
              <a:ext uri="{FF2B5EF4-FFF2-40B4-BE49-F238E27FC236}">
                <a16:creationId xmlns:a16="http://schemas.microsoft.com/office/drawing/2014/main" id="{09F7FA83-771D-3644-8EEC-0BDFCA1D0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117" y="5277354"/>
            <a:ext cx="1945640" cy="1792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C:\DOCUME~1\ADMINI~1\LOCALS~1\Temp\VMwareDnD\fe810a50\PVDIS_EC.png">
            <a:extLst>
              <a:ext uri="{FF2B5EF4-FFF2-40B4-BE49-F238E27FC236}">
                <a16:creationId xmlns:a16="http://schemas.microsoft.com/office/drawing/2014/main" id="{7B5FA086-E2E2-7845-9A18-98DD21049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458" y="5283621"/>
            <a:ext cx="933450"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descr="C:\DOCUME~1\ADMINI~1\LOCALS~1\Temp\VMwareDnD\723ed45d\CLEO.png">
            <a:extLst>
              <a:ext uri="{FF2B5EF4-FFF2-40B4-BE49-F238E27FC236}">
                <a16:creationId xmlns:a16="http://schemas.microsoft.com/office/drawing/2014/main" id="{7BFD8223-C6A1-514D-B624-E8D0BF83B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098" y="5082341"/>
            <a:ext cx="2786380" cy="1926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右箭头 20">
            <a:extLst>
              <a:ext uri="{FF2B5EF4-FFF2-40B4-BE49-F238E27FC236}">
                <a16:creationId xmlns:a16="http://schemas.microsoft.com/office/drawing/2014/main" id="{98439D9F-8559-A34D-A8BB-7AEEA44AED4F}"/>
              </a:ext>
            </a:extLst>
          </p:cNvPr>
          <p:cNvSpPr>
            <a:spLocks noChangeArrowheads="1"/>
          </p:cNvSpPr>
          <p:nvPr/>
        </p:nvSpPr>
        <p:spPr bwMode="auto">
          <a:xfrm rot="10517623">
            <a:off x="6178559" y="5510827"/>
            <a:ext cx="643890" cy="838451"/>
          </a:xfrm>
          <a:prstGeom prst="rightArrow">
            <a:avLst>
              <a:gd name="adj1" fmla="val 50000"/>
              <a:gd name="adj2" fmla="val 50000"/>
            </a:avLst>
          </a:prstGeom>
          <a:gradFill rotWithShape="1">
            <a:gsLst>
              <a:gs pos="0">
                <a:srgbClr val="A9A9FF"/>
              </a:gs>
              <a:gs pos="35001">
                <a:srgbClr val="C2C2FF"/>
              </a:gs>
              <a:gs pos="100000">
                <a:srgbClr val="E4E4FF"/>
              </a:gs>
            </a:gsLst>
            <a:lin ang="16200000" scaled="1"/>
          </a:gradFill>
          <a:ln w="9525">
            <a:solidFill>
              <a:srgbClr val="9393FC"/>
            </a:solidFill>
            <a:miter lim="800000"/>
            <a:headEnd/>
            <a:tailEnd/>
          </a:ln>
          <a:effectLst>
            <a:outerShdw blurRad="40000" dist="20000" dir="5400000" rotWithShape="0">
              <a:srgbClr val="000000">
                <a:alpha val="37999"/>
              </a:srgbClr>
            </a:outerShdw>
          </a:effectLst>
        </p:spPr>
        <p:txBody>
          <a:bodyPr lIns="89952" tIns="45008" rIns="89952" bIns="45008" anchor="ctr"/>
          <a:lstStyle>
            <a:lvl1pPr defTabSz="1130300">
              <a:defRPr sz="2100">
                <a:solidFill>
                  <a:srgbClr val="000000"/>
                </a:solidFill>
                <a:latin typeface="Chalkboard" charset="0"/>
                <a:ea typeface="ＭＳ Ｐゴシック" pitchFamily="34" charset="-128"/>
              </a:defRPr>
            </a:lvl1pPr>
            <a:lvl2pPr defTabSz="1130300">
              <a:defRPr sz="2100">
                <a:solidFill>
                  <a:srgbClr val="000000"/>
                </a:solidFill>
                <a:latin typeface="Chalkboard" charset="0"/>
                <a:ea typeface="ＭＳ Ｐゴシック" pitchFamily="34" charset="-128"/>
              </a:defRPr>
            </a:lvl2pPr>
            <a:lvl3pPr defTabSz="1130300">
              <a:defRPr sz="2100">
                <a:solidFill>
                  <a:srgbClr val="000000"/>
                </a:solidFill>
                <a:latin typeface="Chalkboard" charset="0"/>
                <a:ea typeface="ＭＳ Ｐゴシック" pitchFamily="34" charset="-128"/>
              </a:defRPr>
            </a:lvl3pPr>
            <a:lvl4pPr defTabSz="1130300">
              <a:defRPr sz="2100">
                <a:solidFill>
                  <a:srgbClr val="000000"/>
                </a:solidFill>
                <a:latin typeface="Chalkboard" charset="0"/>
                <a:ea typeface="ＭＳ Ｐゴシック" pitchFamily="34" charset="-128"/>
              </a:defRPr>
            </a:lvl4pPr>
            <a:lvl5pPr defTabSz="1130300">
              <a:defRPr sz="2100">
                <a:solidFill>
                  <a:srgbClr val="000000"/>
                </a:solidFill>
                <a:latin typeface="Chalkboard" charset="0"/>
                <a:ea typeface="ＭＳ Ｐゴシック" pitchFamily="34" charset="-128"/>
              </a:defRPr>
            </a:lvl5pPr>
            <a:lvl6pPr marL="22463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6pPr>
            <a:lvl7pPr marL="27035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7pPr>
            <a:lvl8pPr marL="31607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8pPr>
            <a:lvl9pPr marL="3617913" indent="1588" defTabSz="1130300" eaLnBrk="0" fontAlgn="base" hangingPunct="0">
              <a:spcBef>
                <a:spcPct val="0"/>
              </a:spcBef>
              <a:spcAft>
                <a:spcPct val="0"/>
              </a:spcAft>
              <a:defRPr sz="2100">
                <a:solidFill>
                  <a:srgbClr val="000000"/>
                </a:solidFill>
                <a:latin typeface="Chalkboard" charset="0"/>
                <a:ea typeface="ＭＳ Ｐゴシック" pitchFamily="34" charset="-128"/>
              </a:defRPr>
            </a:lvl9pPr>
          </a:lstStyle>
          <a:p>
            <a:pPr algn="ctr" eaLnBrk="1" hangingPunct="1">
              <a:defRPr/>
            </a:pPr>
            <a:endParaRPr lang="zh-CN" altLang="en-US" sz="1800">
              <a:latin typeface="Calibri" pitchFamily="34" charset="0"/>
              <a:ea typeface="宋体" pitchFamily="2" charset="-122"/>
            </a:endParaRPr>
          </a:p>
        </p:txBody>
      </p:sp>
      <p:sp>
        <p:nvSpPr>
          <p:cNvPr id="10" name="TextBox 23">
            <a:extLst>
              <a:ext uri="{FF2B5EF4-FFF2-40B4-BE49-F238E27FC236}">
                <a16:creationId xmlns:a16="http://schemas.microsoft.com/office/drawing/2014/main" id="{AB702E1C-9578-B746-9E82-B35C2C0B03CA}"/>
              </a:ext>
            </a:extLst>
          </p:cNvPr>
          <p:cNvSpPr txBox="1">
            <a:spLocks noChangeArrowheads="1"/>
          </p:cNvSpPr>
          <p:nvPr/>
        </p:nvSpPr>
        <p:spPr bwMode="auto">
          <a:xfrm>
            <a:off x="916228" y="4720028"/>
            <a:ext cx="8858250" cy="369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2" tIns="45008" rIns="89952" bIns="45008">
            <a:spAutoFit/>
          </a:bodyPr>
          <a:lstStyle>
            <a:lvl1pPr defTabSz="1143000">
              <a:defRPr sz="2100">
                <a:solidFill>
                  <a:srgbClr val="000000"/>
                </a:solidFill>
                <a:latin typeface="Chalkboard" charset="0"/>
                <a:ea typeface="ＭＳ Ｐゴシック" charset="0"/>
                <a:cs typeface="ＭＳ Ｐゴシック" charset="0"/>
              </a:defRPr>
            </a:lvl1pPr>
            <a:lvl2pPr defTabSz="1143000">
              <a:defRPr sz="2100">
                <a:solidFill>
                  <a:srgbClr val="000000"/>
                </a:solidFill>
                <a:latin typeface="Chalkboard" charset="0"/>
                <a:ea typeface="ＭＳ Ｐゴシック" charset="0"/>
              </a:defRPr>
            </a:lvl2pPr>
            <a:lvl3pPr defTabSz="1143000">
              <a:defRPr sz="2100">
                <a:solidFill>
                  <a:srgbClr val="000000"/>
                </a:solidFill>
                <a:latin typeface="Chalkboard" charset="0"/>
                <a:ea typeface="ＭＳ Ｐゴシック" charset="0"/>
              </a:defRPr>
            </a:lvl3pPr>
            <a:lvl4pPr defTabSz="1143000">
              <a:defRPr sz="2100">
                <a:solidFill>
                  <a:srgbClr val="000000"/>
                </a:solidFill>
                <a:latin typeface="Chalkboard" charset="0"/>
                <a:ea typeface="ＭＳ Ｐゴシック" charset="0"/>
              </a:defRPr>
            </a:lvl4pPr>
            <a:lvl5pPr defTabSz="1143000">
              <a:defRPr sz="2100">
                <a:solidFill>
                  <a:srgbClr val="000000"/>
                </a:solidFill>
                <a:latin typeface="Chalkboard" charset="0"/>
                <a:ea typeface="ＭＳ Ｐゴシック" charset="0"/>
              </a:defRPr>
            </a:lvl5pPr>
            <a:lvl6pPr marL="2244725" indent="1588" defTabSz="1143000" eaLnBrk="0" fontAlgn="base" hangingPunct="0">
              <a:spcBef>
                <a:spcPct val="0"/>
              </a:spcBef>
              <a:spcAft>
                <a:spcPct val="0"/>
              </a:spcAft>
              <a:defRPr sz="2100">
                <a:solidFill>
                  <a:srgbClr val="000000"/>
                </a:solidFill>
                <a:latin typeface="Chalkboard" charset="0"/>
                <a:ea typeface="ＭＳ Ｐゴシック" charset="0"/>
              </a:defRPr>
            </a:lvl6pPr>
            <a:lvl7pPr marL="2701925" indent="1588" defTabSz="1143000" eaLnBrk="0" fontAlgn="base" hangingPunct="0">
              <a:spcBef>
                <a:spcPct val="0"/>
              </a:spcBef>
              <a:spcAft>
                <a:spcPct val="0"/>
              </a:spcAft>
              <a:defRPr sz="2100">
                <a:solidFill>
                  <a:srgbClr val="000000"/>
                </a:solidFill>
                <a:latin typeface="Chalkboard" charset="0"/>
                <a:ea typeface="ＭＳ Ｐゴシック" charset="0"/>
              </a:defRPr>
            </a:lvl7pPr>
            <a:lvl8pPr marL="3159125" indent="1588" defTabSz="1143000" eaLnBrk="0" fontAlgn="base" hangingPunct="0">
              <a:spcBef>
                <a:spcPct val="0"/>
              </a:spcBef>
              <a:spcAft>
                <a:spcPct val="0"/>
              </a:spcAft>
              <a:defRPr sz="2100">
                <a:solidFill>
                  <a:srgbClr val="000000"/>
                </a:solidFill>
                <a:latin typeface="Chalkboard" charset="0"/>
                <a:ea typeface="ＭＳ Ｐゴシック" charset="0"/>
              </a:defRPr>
            </a:lvl8pPr>
            <a:lvl9pPr marL="3616325" indent="1588" defTabSz="1143000" eaLnBrk="0" fontAlgn="base" hangingPunct="0">
              <a:spcBef>
                <a:spcPct val="0"/>
              </a:spcBef>
              <a:spcAft>
                <a:spcPct val="0"/>
              </a:spcAft>
              <a:defRPr sz="2100">
                <a:solidFill>
                  <a:srgbClr val="000000"/>
                </a:solidFill>
                <a:latin typeface="Chalkboard" charset="0"/>
                <a:ea typeface="ＭＳ Ｐゴシック" charset="0"/>
              </a:defRPr>
            </a:lvl9pPr>
          </a:lstStyle>
          <a:p>
            <a:pPr eaLnBrk="1" hangingPunct="1"/>
            <a:r>
              <a:rPr lang="en-US" altLang="zh-CN" sz="1800" dirty="0">
                <a:solidFill>
                  <a:srgbClr val="7030A0"/>
                </a:solidFill>
                <a:latin typeface="Comic Sans MS" charset="0"/>
                <a:ea typeface="宋体" charset="0"/>
                <a:cs typeface="宋体" charset="0"/>
              </a:rPr>
              <a:t>           Baffle                  5xGEMs     EC</a:t>
            </a:r>
            <a:endParaRPr lang="zh-CN" altLang="en-US" sz="1800" dirty="0">
              <a:solidFill>
                <a:srgbClr val="7030A0"/>
              </a:solidFill>
              <a:latin typeface="Comic Sans MS" charset="0"/>
              <a:ea typeface="宋体" charset="0"/>
              <a:cs typeface="宋体" charset="0"/>
            </a:endParaRPr>
          </a:p>
        </p:txBody>
      </p:sp>
      <p:sp>
        <p:nvSpPr>
          <p:cNvPr id="12" name="Shape 510">
            <a:extLst>
              <a:ext uri="{FF2B5EF4-FFF2-40B4-BE49-F238E27FC236}">
                <a16:creationId xmlns:a16="http://schemas.microsoft.com/office/drawing/2014/main" id="{1F10B104-76D5-0642-9B3A-88FB06D1D743}"/>
              </a:ext>
            </a:extLst>
          </p:cNvPr>
          <p:cNvSpPr/>
          <p:nvPr/>
        </p:nvSpPr>
        <p:spPr>
          <a:xfrm>
            <a:off x="551731" y="842621"/>
            <a:ext cx="7106112" cy="369332"/>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lgn="ctr" defTabSz="584200">
              <a:defRPr sz="3800" b="1" i="1">
                <a:solidFill>
                  <a:srgbClr val="728FBC"/>
                </a:solidFill>
                <a:latin typeface="Palatino"/>
                <a:ea typeface="Palatino"/>
                <a:cs typeface="Palatino"/>
                <a:sym typeface="Palatino"/>
              </a:defRPr>
            </a:lvl1pPr>
          </a:lstStyle>
          <a:p>
            <a:pPr lvl="0">
              <a:defRPr sz="1800" b="0" i="0">
                <a:solidFill>
                  <a:srgbClr val="000000"/>
                </a:solidFill>
              </a:defRPr>
            </a:pPr>
            <a:r>
              <a:rPr sz="2400" b="1" i="1" dirty="0">
                <a:solidFill>
                  <a:srgbClr val="728FBC"/>
                </a:solidFill>
              </a:rPr>
              <a:t>Requirements</a:t>
            </a:r>
            <a:r>
              <a:rPr lang="en-US" sz="2400" b="1" i="1" dirty="0">
                <a:solidFill>
                  <a:srgbClr val="728FBC"/>
                </a:solidFill>
              </a:rPr>
              <a:t> for Particle Identification and Trigger</a:t>
            </a:r>
            <a:endParaRPr sz="2400" b="1" i="1" dirty="0">
              <a:solidFill>
                <a:srgbClr val="728FBC"/>
              </a:solidFill>
            </a:endParaRPr>
          </a:p>
        </p:txBody>
      </p:sp>
      <p:pic>
        <p:nvPicPr>
          <p:cNvPr id="13" name="Picture 12">
            <a:extLst>
              <a:ext uri="{FF2B5EF4-FFF2-40B4-BE49-F238E27FC236}">
                <a16:creationId xmlns:a16="http://schemas.microsoft.com/office/drawing/2014/main" id="{6B76D5A7-FD53-AC4F-B1E3-5022A2CC228D}"/>
              </a:ext>
            </a:extLst>
          </p:cNvPr>
          <p:cNvPicPr/>
          <p:nvPr/>
        </p:nvPicPr>
        <p:blipFill>
          <a:blip r:embed="rId5"/>
          <a:stretch/>
        </p:blipFill>
        <p:spPr>
          <a:xfrm>
            <a:off x="5706096" y="1541630"/>
            <a:ext cx="4299451" cy="3001137"/>
          </a:xfrm>
          <a:prstGeom prst="rect">
            <a:avLst/>
          </a:prstGeom>
          <a:ln>
            <a:noFill/>
          </a:ln>
        </p:spPr>
      </p:pic>
      <p:pic>
        <p:nvPicPr>
          <p:cNvPr id="14" name="Picture 2" descr="C:\DOCUME~1\ADMINI~1\LOCALS~1\Temp\vmware-Administrator\VMwareDnD\55f8ad89\PVDIS_GEM_2.png">
            <a:extLst>
              <a:ext uri="{FF2B5EF4-FFF2-40B4-BE49-F238E27FC236}">
                <a16:creationId xmlns:a16="http://schemas.microsoft.com/office/drawing/2014/main" id="{3761890F-1567-FE41-9451-B534C739A6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8666"/>
          <a:stretch/>
        </p:blipFill>
        <p:spPr bwMode="auto">
          <a:xfrm>
            <a:off x="2932168" y="5284850"/>
            <a:ext cx="645422"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C:\DOCUME~1\ADMINI~1\LOCALS~1\Temp\vmware-Administrator\VMwareDnD\55f8ad89\PVDIS_GEM_2.png">
            <a:extLst>
              <a:ext uri="{FF2B5EF4-FFF2-40B4-BE49-F238E27FC236}">
                <a16:creationId xmlns:a16="http://schemas.microsoft.com/office/drawing/2014/main" id="{4D396A26-4256-344F-84F6-9F9B5F837C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8666"/>
          <a:stretch/>
        </p:blipFill>
        <p:spPr bwMode="auto">
          <a:xfrm>
            <a:off x="4489185" y="5272522"/>
            <a:ext cx="645423"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C:\DOCUME~1\ADMINI~1\LOCALS~1\Temp\VMwareDnD\fc830c5e\PVDIS_LGC.png">
            <a:extLst>
              <a:ext uri="{FF2B5EF4-FFF2-40B4-BE49-F238E27FC236}">
                <a16:creationId xmlns:a16="http://schemas.microsoft.com/office/drawing/2014/main" id="{5121FCEE-6698-8045-8188-4B848EC6A9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5548" y="5278686"/>
            <a:ext cx="946150" cy="178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23">
            <a:extLst>
              <a:ext uri="{FF2B5EF4-FFF2-40B4-BE49-F238E27FC236}">
                <a16:creationId xmlns:a16="http://schemas.microsoft.com/office/drawing/2014/main" id="{4CE0EB8E-570D-D948-8797-43B16086B861}"/>
              </a:ext>
            </a:extLst>
          </p:cNvPr>
          <p:cNvSpPr txBox="1">
            <a:spLocks noChangeArrowheads="1"/>
          </p:cNvSpPr>
          <p:nvPr/>
        </p:nvSpPr>
        <p:spPr bwMode="auto">
          <a:xfrm>
            <a:off x="3080397" y="7087156"/>
            <a:ext cx="1876451" cy="369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9952" tIns="45008" rIns="89952" bIns="45008">
            <a:spAutoFit/>
          </a:bodyPr>
          <a:lstStyle>
            <a:lvl1pPr defTabSz="1143000">
              <a:defRPr sz="2100">
                <a:solidFill>
                  <a:srgbClr val="000000"/>
                </a:solidFill>
                <a:latin typeface="Chalkboard" charset="0"/>
                <a:ea typeface="ＭＳ Ｐゴシック" charset="0"/>
                <a:cs typeface="ＭＳ Ｐゴシック" charset="0"/>
              </a:defRPr>
            </a:lvl1pPr>
            <a:lvl2pPr defTabSz="1143000">
              <a:defRPr sz="2100">
                <a:solidFill>
                  <a:srgbClr val="000000"/>
                </a:solidFill>
                <a:latin typeface="Chalkboard" charset="0"/>
                <a:ea typeface="ＭＳ Ｐゴシック" charset="0"/>
              </a:defRPr>
            </a:lvl2pPr>
            <a:lvl3pPr defTabSz="1143000">
              <a:defRPr sz="2100">
                <a:solidFill>
                  <a:srgbClr val="000000"/>
                </a:solidFill>
                <a:latin typeface="Chalkboard" charset="0"/>
                <a:ea typeface="ＭＳ Ｐゴシック" charset="0"/>
              </a:defRPr>
            </a:lvl3pPr>
            <a:lvl4pPr defTabSz="1143000">
              <a:defRPr sz="2100">
                <a:solidFill>
                  <a:srgbClr val="000000"/>
                </a:solidFill>
                <a:latin typeface="Chalkboard" charset="0"/>
                <a:ea typeface="ＭＳ Ｐゴシック" charset="0"/>
              </a:defRPr>
            </a:lvl4pPr>
            <a:lvl5pPr defTabSz="1143000">
              <a:defRPr sz="2100">
                <a:solidFill>
                  <a:srgbClr val="000000"/>
                </a:solidFill>
                <a:latin typeface="Chalkboard" charset="0"/>
                <a:ea typeface="ＭＳ Ｐゴシック" charset="0"/>
              </a:defRPr>
            </a:lvl5pPr>
            <a:lvl6pPr marL="2244725" indent="1588" defTabSz="1143000" eaLnBrk="0" fontAlgn="base" hangingPunct="0">
              <a:spcBef>
                <a:spcPct val="0"/>
              </a:spcBef>
              <a:spcAft>
                <a:spcPct val="0"/>
              </a:spcAft>
              <a:defRPr sz="2100">
                <a:solidFill>
                  <a:srgbClr val="000000"/>
                </a:solidFill>
                <a:latin typeface="Chalkboard" charset="0"/>
                <a:ea typeface="ＭＳ Ｐゴシック" charset="0"/>
              </a:defRPr>
            </a:lvl6pPr>
            <a:lvl7pPr marL="2701925" indent="1588" defTabSz="1143000" eaLnBrk="0" fontAlgn="base" hangingPunct="0">
              <a:spcBef>
                <a:spcPct val="0"/>
              </a:spcBef>
              <a:spcAft>
                <a:spcPct val="0"/>
              </a:spcAft>
              <a:defRPr sz="2100">
                <a:solidFill>
                  <a:srgbClr val="000000"/>
                </a:solidFill>
                <a:latin typeface="Chalkboard" charset="0"/>
                <a:ea typeface="ＭＳ Ｐゴシック" charset="0"/>
              </a:defRPr>
            </a:lvl7pPr>
            <a:lvl8pPr marL="3159125" indent="1588" defTabSz="1143000" eaLnBrk="0" fontAlgn="base" hangingPunct="0">
              <a:spcBef>
                <a:spcPct val="0"/>
              </a:spcBef>
              <a:spcAft>
                <a:spcPct val="0"/>
              </a:spcAft>
              <a:defRPr sz="2100">
                <a:solidFill>
                  <a:srgbClr val="000000"/>
                </a:solidFill>
                <a:latin typeface="Chalkboard" charset="0"/>
                <a:ea typeface="ＭＳ Ｐゴシック" charset="0"/>
              </a:defRPr>
            </a:lvl8pPr>
            <a:lvl9pPr marL="3616325" indent="1588" defTabSz="1143000" eaLnBrk="0" fontAlgn="base" hangingPunct="0">
              <a:spcBef>
                <a:spcPct val="0"/>
              </a:spcBef>
              <a:spcAft>
                <a:spcPct val="0"/>
              </a:spcAft>
              <a:defRPr sz="2100">
                <a:solidFill>
                  <a:srgbClr val="000000"/>
                </a:solidFill>
                <a:latin typeface="Chalkboard" charset="0"/>
                <a:ea typeface="ＭＳ Ｐゴシック" charset="0"/>
              </a:defRPr>
            </a:lvl9pPr>
          </a:lstStyle>
          <a:p>
            <a:pPr eaLnBrk="1" hangingPunct="1"/>
            <a:r>
              <a:rPr lang="en-US" altLang="zh-CN" sz="1800" dirty="0">
                <a:solidFill>
                  <a:srgbClr val="7030A0"/>
                </a:solidFill>
                <a:latin typeface="Comic Sans MS" charset="0"/>
                <a:ea typeface="宋体" charset="0"/>
                <a:cs typeface="宋体" charset="0"/>
              </a:rPr>
              <a:t>        LGC </a:t>
            </a:r>
            <a:endParaRPr lang="zh-CN" altLang="en-US" sz="1800" dirty="0">
              <a:solidFill>
                <a:srgbClr val="7030A0"/>
              </a:solidFill>
              <a:latin typeface="Comic Sans MS" charset="0"/>
              <a:ea typeface="宋体" charset="0"/>
              <a:cs typeface="宋体" charset="0"/>
            </a:endParaRPr>
          </a:p>
        </p:txBody>
      </p:sp>
    </p:spTree>
    <p:extLst>
      <p:ext uri="{BB962C8B-B14F-4D97-AF65-F5344CB8AC3E}">
        <p14:creationId xmlns:p14="http://schemas.microsoft.com/office/powerpoint/2010/main" val="3539986754"/>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Outline</a:t>
            </a:r>
            <a:endParaRPr lang="en-US" sz="2800" b="0" strike="noStrike" spc="-1" dirty="0">
              <a:latin typeface="Arial"/>
            </a:endParaRPr>
          </a:p>
        </p:txBody>
      </p:sp>
      <p:sp>
        <p:nvSpPr>
          <p:cNvPr id="2" name="Subtitle 1">
            <a:extLst>
              <a:ext uri="{FF2B5EF4-FFF2-40B4-BE49-F238E27FC236}">
                <a16:creationId xmlns:a16="http://schemas.microsoft.com/office/drawing/2014/main" id="{D5BB223E-BFEC-8C43-A76B-2C0C4563E19E}"/>
              </a:ext>
            </a:extLst>
          </p:cNvPr>
          <p:cNvSpPr>
            <a:spLocks noGrp="1"/>
          </p:cNvSpPr>
          <p:nvPr>
            <p:ph type="subTitle"/>
          </p:nvPr>
        </p:nvSpPr>
        <p:spPr>
          <a:xfrm>
            <a:off x="504165" y="854625"/>
            <a:ext cx="9069120" cy="2742015"/>
          </a:xfrm>
        </p:spPr>
        <p:txBody>
          <a:bodyPr/>
          <a:lstStyle/>
          <a:p>
            <a:r>
              <a:rPr lang="en-US" dirty="0"/>
              <a:t>Overview of BSM tests with PVES</a:t>
            </a:r>
          </a:p>
          <a:p>
            <a:r>
              <a:rPr lang="en-US" dirty="0"/>
              <a:t>Motivation for PVDIS</a:t>
            </a:r>
          </a:p>
          <a:p>
            <a:r>
              <a:rPr lang="en-US" dirty="0"/>
              <a:t>PVDIS and Hadron Physics</a:t>
            </a:r>
          </a:p>
          <a:p>
            <a:r>
              <a:rPr lang="en-US" dirty="0"/>
              <a:t>The PVDIS apparatus</a:t>
            </a:r>
          </a:p>
          <a:p>
            <a:r>
              <a:rPr lang="en-US" dirty="0"/>
              <a:t>Projected results and errors</a:t>
            </a:r>
          </a:p>
        </p:txBody>
      </p:sp>
    </p:spTree>
    <p:extLst>
      <p:ext uri="{BB962C8B-B14F-4D97-AF65-F5344CB8AC3E}">
        <p14:creationId xmlns:p14="http://schemas.microsoft.com/office/powerpoint/2010/main" val="1236864028"/>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PVDIS Requirements for the GEM’s</a:t>
            </a:r>
            <a:endParaRPr lang="en-US" sz="2800" b="0" strike="noStrike" spc="-1" dirty="0">
              <a:latin typeface="Arial"/>
            </a:endParaRPr>
          </a:p>
        </p:txBody>
      </p:sp>
      <mc:AlternateContent xmlns:mc="http://schemas.openxmlformats.org/markup-compatibility/2006">
        <mc:Choice xmlns:a14="http://schemas.microsoft.com/office/drawing/2010/main" Requires="a14">
          <p:sp>
            <p:nvSpPr>
              <p:cNvPr id="2" name="Subtitle 1">
                <a:extLst>
                  <a:ext uri="{FF2B5EF4-FFF2-40B4-BE49-F238E27FC236}">
                    <a16:creationId xmlns:a16="http://schemas.microsoft.com/office/drawing/2014/main" id="{D5BB223E-BFEC-8C43-A76B-2C0C4563E19E}"/>
                  </a:ext>
                </a:extLst>
              </p:cNvPr>
              <p:cNvSpPr>
                <a:spLocks noGrp="1"/>
              </p:cNvSpPr>
              <p:nvPr>
                <p:ph type="subTitle"/>
              </p:nvPr>
            </p:nvSpPr>
            <p:spPr>
              <a:xfrm>
                <a:off x="504165" y="854625"/>
                <a:ext cx="9069120" cy="5583753"/>
              </a:xfrm>
            </p:spPr>
            <p:txBody>
              <a:bodyPr>
                <a:normAutofit/>
              </a:bodyPr>
              <a:lstStyle/>
              <a:p>
                <a:r>
                  <a:rPr lang="en-US" dirty="0"/>
                  <a:t>Measure one set of </a:t>
                </a:r>
                <a:r>
                  <a:rPr lang="en-US" dirty="0" err="1"/>
                  <a:t>uv</a:t>
                </a:r>
                <a:r>
                  <a:rPr lang="en-US" dirty="0"/>
                  <a:t> coordinates for at least one chamber in front of the Cherenkov and one behind.</a:t>
                </a:r>
              </a:p>
              <a:p>
                <a:r>
                  <a:rPr lang="en-US" dirty="0"/>
                  <a:t>Find enough hits in the other chambers to efficiently and accurately detect the electrons.</a:t>
                </a:r>
              </a:p>
              <a:p>
                <a:r>
                  <a:rPr lang="en-US" dirty="0"/>
                  <a:t>Have sufficient resolution (&lt;2%) so that the average momentum can be measured to ~0.1%</a:t>
                </a:r>
              </a:p>
              <a:p>
                <a:r>
                  <a:rPr lang="en-US" dirty="0"/>
                  <a:t>Have sufficient resolution to reject background.</a:t>
                </a:r>
              </a:p>
              <a:p>
                <a:r>
                  <a:rPr lang="en-US" dirty="0"/>
                  <a:t>Achieve low enough occupancy for the track finding.</a:t>
                </a:r>
              </a:p>
              <a:p>
                <a:r>
                  <a:rPr lang="en-US" dirty="0"/>
                  <a:t>Have sufficient resolution to measure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a:t> to better than 2 </a:t>
                </a:r>
                <a:r>
                  <a:rPr lang="en-US" dirty="0" err="1"/>
                  <a:t>mr.</a:t>
                </a:r>
                <a:endParaRPr lang="en-US" dirty="0"/>
              </a:p>
              <a:p>
                <a:r>
                  <a:rPr lang="en-US" dirty="0"/>
                  <a:t>Operate with a rate of 500 kHz/cm</a:t>
                </a:r>
                <a:r>
                  <a:rPr lang="en-US" baseline="30000" dirty="0"/>
                  <a:t>2</a:t>
                </a:r>
                <a:r>
                  <a:rPr lang="en-US" dirty="0"/>
                  <a:t>.</a:t>
                </a:r>
              </a:p>
              <a:p>
                <a:endParaRPr lang="en-US" dirty="0"/>
              </a:p>
            </p:txBody>
          </p:sp>
        </mc:Choice>
        <mc:Fallback>
          <p:sp>
            <p:nvSpPr>
              <p:cNvPr id="2" name="Subtitle 1">
                <a:extLst>
                  <a:ext uri="{FF2B5EF4-FFF2-40B4-BE49-F238E27FC236}">
                    <a16:creationId xmlns:a16="http://schemas.microsoft.com/office/drawing/2014/main" id="{D5BB223E-BFEC-8C43-A76B-2C0C4563E19E}"/>
                  </a:ext>
                </a:extLst>
              </p:cNvPr>
              <p:cNvSpPr>
                <a:spLocks noGrp="1" noRot="1" noChangeAspect="1" noMove="1" noResize="1" noEditPoints="1" noAdjustHandles="1" noChangeArrowheads="1" noChangeShapeType="1" noTextEdit="1"/>
              </p:cNvSpPr>
              <p:nvPr>
                <p:ph type="subTitle"/>
              </p:nvPr>
            </p:nvSpPr>
            <p:spPr>
              <a:xfrm>
                <a:off x="504165" y="854625"/>
                <a:ext cx="9069120" cy="5583753"/>
              </a:xfrm>
              <a:blipFill>
                <a:blip r:embed="rId2"/>
                <a:stretch>
                  <a:fillRect l="-2098" t="-1818" r="-1538"/>
                </a:stretch>
              </a:blipFill>
            </p:spPr>
            <p:txBody>
              <a:bodyPr/>
              <a:lstStyle/>
              <a:p>
                <a:r>
                  <a:rPr lang="en-US">
                    <a:noFill/>
                  </a:rPr>
                  <a:t> </a:t>
                </a:r>
              </a:p>
            </p:txBody>
          </p:sp>
        </mc:Fallback>
      </mc:AlternateContent>
    </p:spTree>
    <p:extLst>
      <p:ext uri="{BB962C8B-B14F-4D97-AF65-F5344CB8AC3E}">
        <p14:creationId xmlns:p14="http://schemas.microsoft.com/office/powerpoint/2010/main" val="1961881373"/>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7004584"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Light </a:t>
            </a:r>
            <a:r>
              <a:rPr lang="en-US" sz="2800" b="1" spc="-1" dirty="0">
                <a:solidFill>
                  <a:srgbClr val="000000"/>
                </a:solidFill>
                <a:latin typeface="ARial"/>
              </a:rPr>
              <a:t>Gas </a:t>
            </a:r>
            <a:r>
              <a:rPr lang="en-US" sz="2800" b="1" strike="noStrike" spc="-1" dirty="0">
                <a:solidFill>
                  <a:srgbClr val="000000"/>
                </a:solidFill>
                <a:latin typeface="ARial"/>
              </a:rPr>
              <a:t>Cerenkov Requirements </a:t>
            </a:r>
            <a:endParaRPr lang="en-US" sz="2800" b="0" strike="noStrike" spc="-1" dirty="0">
              <a:latin typeface="Arial"/>
            </a:endParaRPr>
          </a:p>
        </p:txBody>
      </p:sp>
      <p:sp>
        <p:nvSpPr>
          <p:cNvPr id="2" name="Subtitle 1">
            <a:extLst>
              <a:ext uri="{FF2B5EF4-FFF2-40B4-BE49-F238E27FC236}">
                <a16:creationId xmlns:a16="http://schemas.microsoft.com/office/drawing/2014/main" id="{D5BB223E-BFEC-8C43-A76B-2C0C4563E19E}"/>
              </a:ext>
            </a:extLst>
          </p:cNvPr>
          <p:cNvSpPr>
            <a:spLocks noGrp="1"/>
          </p:cNvSpPr>
          <p:nvPr>
            <p:ph type="subTitle"/>
          </p:nvPr>
        </p:nvSpPr>
        <p:spPr>
          <a:xfrm>
            <a:off x="504165" y="854625"/>
            <a:ext cx="6259890" cy="4944926"/>
          </a:xfrm>
        </p:spPr>
        <p:txBody>
          <a:bodyPr/>
          <a:lstStyle/>
          <a:p>
            <a:r>
              <a:rPr lang="en-US" dirty="0"/>
              <a:t>Must be relatively short (~1m).</a:t>
            </a:r>
          </a:p>
          <a:p>
            <a:r>
              <a:rPr lang="en-US" dirty="0"/>
              <a:t>&gt; 95% efficient for electrons.</a:t>
            </a:r>
          </a:p>
          <a:p>
            <a:r>
              <a:rPr lang="en-US" dirty="0"/>
              <a:t>Reject </a:t>
            </a:r>
            <a:r>
              <a:rPr lang="en-US" dirty="0" err="1"/>
              <a:t>pions</a:t>
            </a:r>
            <a:r>
              <a:rPr lang="en-US" dirty="0"/>
              <a:t> at 10</a:t>
            </a:r>
            <a:r>
              <a:rPr lang="en-US" baseline="30000" dirty="0"/>
              <a:t>-3</a:t>
            </a:r>
            <a:r>
              <a:rPr lang="en-US" dirty="0"/>
              <a:t> level below 4 GeV.</a:t>
            </a:r>
          </a:p>
          <a:p>
            <a:r>
              <a:rPr lang="en-US" dirty="0"/>
              <a:t>Cerenkov photons detector must operate in moderate magnetic field. </a:t>
            </a:r>
          </a:p>
          <a:p>
            <a:r>
              <a:rPr lang="en-US" dirty="0"/>
              <a:t>Segmentation into 30 sectors to match baffles.</a:t>
            </a:r>
          </a:p>
        </p:txBody>
      </p:sp>
      <p:pic>
        <p:nvPicPr>
          <p:cNvPr id="4" name="Picture 3">
            <a:extLst>
              <a:ext uri="{FF2B5EF4-FFF2-40B4-BE49-F238E27FC236}">
                <a16:creationId xmlns:a16="http://schemas.microsoft.com/office/drawing/2014/main" id="{7EC77AF6-DB0A-2D48-AF9E-AD2162237807}"/>
              </a:ext>
            </a:extLst>
          </p:cNvPr>
          <p:cNvPicPr>
            <a:picLocks noChangeAspect="1"/>
          </p:cNvPicPr>
          <p:nvPr/>
        </p:nvPicPr>
        <p:blipFill>
          <a:blip r:embed="rId2"/>
          <a:stretch>
            <a:fillRect/>
          </a:stretch>
        </p:blipFill>
        <p:spPr>
          <a:xfrm>
            <a:off x="7013251" y="1672919"/>
            <a:ext cx="2766109" cy="3505070"/>
          </a:xfrm>
          <a:prstGeom prst="rect">
            <a:avLst/>
          </a:prstGeom>
        </p:spPr>
      </p:pic>
    </p:spTree>
    <p:extLst>
      <p:ext uri="{BB962C8B-B14F-4D97-AF65-F5344CB8AC3E}">
        <p14:creationId xmlns:p14="http://schemas.microsoft.com/office/powerpoint/2010/main" val="3915789894"/>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BCC7B-2CB7-054B-84EA-EF1512C4FED0}"/>
              </a:ext>
            </a:extLst>
          </p:cNvPr>
          <p:cNvPicPr>
            <a:picLocks noChangeAspect="1"/>
          </p:cNvPicPr>
          <p:nvPr/>
        </p:nvPicPr>
        <p:blipFill>
          <a:blip r:embed="rId2"/>
          <a:stretch>
            <a:fillRect/>
          </a:stretch>
        </p:blipFill>
        <p:spPr>
          <a:xfrm>
            <a:off x="1247348" y="3324911"/>
            <a:ext cx="4643285" cy="3187710"/>
          </a:xfrm>
          <a:prstGeom prst="rect">
            <a:avLst/>
          </a:prstGeom>
        </p:spPr>
      </p:pic>
      <p:sp>
        <p:nvSpPr>
          <p:cNvPr id="71" name="CustomShape 1"/>
          <p:cNvSpPr/>
          <p:nvPr/>
        </p:nvSpPr>
        <p:spPr>
          <a:xfrm>
            <a:off x="360719" y="159480"/>
            <a:ext cx="8783281"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err="1">
                <a:solidFill>
                  <a:srgbClr val="000000"/>
                </a:solidFill>
                <a:latin typeface="ARial"/>
              </a:rPr>
              <a:t>Ecal</a:t>
            </a:r>
            <a:r>
              <a:rPr lang="en-US" sz="2800" b="1" spc="-1" dirty="0">
                <a:solidFill>
                  <a:srgbClr val="000000"/>
                </a:solidFill>
                <a:latin typeface="ARial"/>
              </a:rPr>
              <a:t> </a:t>
            </a:r>
            <a:r>
              <a:rPr lang="en-US" sz="2800" b="1" strike="noStrike" spc="-1" dirty="0">
                <a:solidFill>
                  <a:srgbClr val="000000"/>
                </a:solidFill>
                <a:latin typeface="ARial"/>
              </a:rPr>
              <a:t>Requirements</a:t>
            </a:r>
            <a:endParaRPr lang="en-US" sz="2800" b="0" strike="noStrike" spc="-1" dirty="0">
              <a:latin typeface="Arial"/>
            </a:endParaRPr>
          </a:p>
        </p:txBody>
      </p:sp>
      <p:sp>
        <p:nvSpPr>
          <p:cNvPr id="8" name="Subtitle 1">
            <a:extLst>
              <a:ext uri="{FF2B5EF4-FFF2-40B4-BE49-F238E27FC236}">
                <a16:creationId xmlns:a16="http://schemas.microsoft.com/office/drawing/2014/main" id="{F2C470E3-7FA8-7843-A28E-BA21B972D6A2}"/>
              </a:ext>
            </a:extLst>
          </p:cNvPr>
          <p:cNvSpPr>
            <a:spLocks noGrp="1"/>
          </p:cNvSpPr>
          <p:nvPr>
            <p:ph type="subTitle"/>
          </p:nvPr>
        </p:nvSpPr>
        <p:spPr>
          <a:xfrm>
            <a:off x="395440" y="1217880"/>
            <a:ext cx="5090960" cy="2742015"/>
          </a:xfrm>
        </p:spPr>
        <p:txBody>
          <a:bodyPr/>
          <a:lstStyle/>
          <a:p>
            <a:r>
              <a:rPr lang="en-US" dirty="0"/>
              <a:t>Reasonable energy resolution.</a:t>
            </a:r>
          </a:p>
          <a:p>
            <a:r>
              <a:rPr lang="en-US" dirty="0"/>
              <a:t>Good Segmentation</a:t>
            </a:r>
          </a:p>
          <a:p>
            <a:r>
              <a:rPr lang="en-US" dirty="0"/>
              <a:t>Sufficient radiation resistance</a:t>
            </a:r>
          </a:p>
          <a:p>
            <a:r>
              <a:rPr lang="en-US" dirty="0"/>
              <a:t>Fast: ~30 ns timing window </a:t>
            </a:r>
          </a:p>
          <a:p>
            <a:r>
              <a:rPr lang="en-US" dirty="0"/>
              <a:t>Affordable</a:t>
            </a:r>
          </a:p>
        </p:txBody>
      </p:sp>
      <p:pic>
        <p:nvPicPr>
          <p:cNvPr id="5" name="Picture 4">
            <a:extLst>
              <a:ext uri="{FF2B5EF4-FFF2-40B4-BE49-F238E27FC236}">
                <a16:creationId xmlns:a16="http://schemas.microsoft.com/office/drawing/2014/main" id="{A1226900-EDA9-BE4F-80C1-A51DC6F49846}"/>
              </a:ext>
            </a:extLst>
          </p:cNvPr>
          <p:cNvPicPr>
            <a:picLocks noChangeAspect="1"/>
          </p:cNvPicPr>
          <p:nvPr/>
        </p:nvPicPr>
        <p:blipFill>
          <a:blip r:embed="rId3"/>
          <a:stretch>
            <a:fillRect/>
          </a:stretch>
        </p:blipFill>
        <p:spPr>
          <a:xfrm>
            <a:off x="6363223" y="3725947"/>
            <a:ext cx="2877114" cy="2786674"/>
          </a:xfrm>
          <a:prstGeom prst="rect">
            <a:avLst/>
          </a:prstGeom>
        </p:spPr>
      </p:pic>
      <p:sp>
        <p:nvSpPr>
          <p:cNvPr id="6" name="TextBox 5">
            <a:extLst>
              <a:ext uri="{FF2B5EF4-FFF2-40B4-BE49-F238E27FC236}">
                <a16:creationId xmlns:a16="http://schemas.microsoft.com/office/drawing/2014/main" id="{51BF41E8-E1AD-5442-8EBA-A6343AE2674C}"/>
              </a:ext>
            </a:extLst>
          </p:cNvPr>
          <p:cNvSpPr txBox="1"/>
          <p:nvPr/>
        </p:nvSpPr>
        <p:spPr>
          <a:xfrm>
            <a:off x="6647883" y="1051627"/>
            <a:ext cx="2544286" cy="646331"/>
          </a:xfrm>
          <a:prstGeom prst="rect">
            <a:avLst/>
          </a:prstGeom>
          <a:noFill/>
        </p:spPr>
        <p:txBody>
          <a:bodyPr wrap="none" rtlCol="0">
            <a:spAutoFit/>
          </a:bodyPr>
          <a:lstStyle/>
          <a:p>
            <a:pPr algn="ctr"/>
            <a:r>
              <a:rPr lang="en-US" dirty="0" err="1">
                <a:solidFill>
                  <a:srgbClr val="0070C0"/>
                </a:solidFill>
              </a:rPr>
              <a:t>Sashlyk</a:t>
            </a:r>
            <a:r>
              <a:rPr lang="en-US" dirty="0">
                <a:solidFill>
                  <a:srgbClr val="0070C0"/>
                </a:solidFill>
              </a:rPr>
              <a:t> Pb-scintillation</a:t>
            </a:r>
          </a:p>
          <a:p>
            <a:pPr algn="ctr"/>
            <a:r>
              <a:rPr lang="en-US" dirty="0">
                <a:solidFill>
                  <a:srgbClr val="0070C0"/>
                </a:solidFill>
              </a:rPr>
              <a:t>calorimeter is chosen</a:t>
            </a:r>
          </a:p>
        </p:txBody>
      </p:sp>
      <p:sp>
        <p:nvSpPr>
          <p:cNvPr id="7" name="TextBox 6">
            <a:extLst>
              <a:ext uri="{FF2B5EF4-FFF2-40B4-BE49-F238E27FC236}">
                <a16:creationId xmlns:a16="http://schemas.microsoft.com/office/drawing/2014/main" id="{63C17FB8-B58A-4047-AC72-F3E61705D26B}"/>
              </a:ext>
            </a:extLst>
          </p:cNvPr>
          <p:cNvSpPr txBox="1"/>
          <p:nvPr/>
        </p:nvSpPr>
        <p:spPr>
          <a:xfrm>
            <a:off x="6526057" y="3001745"/>
            <a:ext cx="2787943" cy="646331"/>
          </a:xfrm>
          <a:prstGeom prst="rect">
            <a:avLst/>
          </a:prstGeom>
          <a:noFill/>
        </p:spPr>
        <p:txBody>
          <a:bodyPr wrap="none" rtlCol="0">
            <a:spAutoFit/>
          </a:bodyPr>
          <a:lstStyle/>
          <a:p>
            <a:pPr algn="ctr"/>
            <a:r>
              <a:rPr lang="en-US" dirty="0">
                <a:solidFill>
                  <a:srgbClr val="0070C0"/>
                </a:solidFill>
              </a:rPr>
              <a:t>Simulated </a:t>
            </a:r>
            <a:r>
              <a:rPr lang="en-US" dirty="0" err="1">
                <a:solidFill>
                  <a:srgbClr val="0070C0"/>
                </a:solidFill>
              </a:rPr>
              <a:t>Ecal</a:t>
            </a:r>
            <a:r>
              <a:rPr lang="en-US" dirty="0">
                <a:solidFill>
                  <a:srgbClr val="0070C0"/>
                </a:solidFill>
              </a:rPr>
              <a:t> resolution</a:t>
            </a:r>
          </a:p>
          <a:p>
            <a:pPr algn="ctr"/>
            <a:r>
              <a:rPr lang="en-US" dirty="0">
                <a:solidFill>
                  <a:srgbClr val="0070C0"/>
                </a:solidFill>
              </a:rPr>
              <a:t>versus energy</a:t>
            </a:r>
          </a:p>
        </p:txBody>
      </p:sp>
    </p:spTree>
    <p:extLst>
      <p:ext uri="{BB962C8B-B14F-4D97-AF65-F5344CB8AC3E}">
        <p14:creationId xmlns:p14="http://schemas.microsoft.com/office/powerpoint/2010/main" val="3792354797"/>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19" y="159480"/>
            <a:ext cx="8482655"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Pion-Electron Separation After Reconstruction</a:t>
            </a:r>
            <a:endParaRPr lang="en-US" sz="2800" b="0" strike="noStrike" spc="-1" dirty="0">
              <a:latin typeface="Arial"/>
            </a:endParaRPr>
          </a:p>
        </p:txBody>
      </p:sp>
      <p:sp>
        <p:nvSpPr>
          <p:cNvPr id="3" name="TextBox 2">
            <a:extLst>
              <a:ext uri="{FF2B5EF4-FFF2-40B4-BE49-F238E27FC236}">
                <a16:creationId xmlns:a16="http://schemas.microsoft.com/office/drawing/2014/main" id="{988AE009-D0EA-3E45-9F00-7F9EFF4D4234}"/>
              </a:ext>
            </a:extLst>
          </p:cNvPr>
          <p:cNvSpPr txBox="1"/>
          <p:nvPr/>
        </p:nvSpPr>
        <p:spPr>
          <a:xfrm>
            <a:off x="187890" y="876549"/>
            <a:ext cx="9521389" cy="461665"/>
          </a:xfrm>
          <a:prstGeom prst="rect">
            <a:avLst/>
          </a:prstGeom>
          <a:noFill/>
        </p:spPr>
        <p:txBody>
          <a:bodyPr wrap="none" rtlCol="0">
            <a:spAutoFit/>
          </a:bodyPr>
          <a:lstStyle/>
          <a:p>
            <a:r>
              <a:rPr lang="en-US" sz="2400" dirty="0">
                <a:solidFill>
                  <a:srgbClr val="002060"/>
                </a:solidFill>
              </a:rPr>
              <a:t>Pion contamination (%) after tracks are reconstructed with the GEM’s</a:t>
            </a:r>
          </a:p>
        </p:txBody>
      </p:sp>
      <p:sp>
        <p:nvSpPr>
          <p:cNvPr id="6" name="TextBox 5">
            <a:extLst>
              <a:ext uri="{FF2B5EF4-FFF2-40B4-BE49-F238E27FC236}">
                <a16:creationId xmlns:a16="http://schemas.microsoft.com/office/drawing/2014/main" id="{929ECC17-F09A-6D4A-9279-A895577962AC}"/>
              </a:ext>
            </a:extLst>
          </p:cNvPr>
          <p:cNvSpPr txBox="1"/>
          <p:nvPr/>
        </p:nvSpPr>
        <p:spPr>
          <a:xfrm rot="16200000">
            <a:off x="7891399" y="4106685"/>
            <a:ext cx="2632452" cy="430887"/>
          </a:xfrm>
          <a:prstGeom prst="rect">
            <a:avLst/>
          </a:prstGeom>
          <a:noFill/>
        </p:spPr>
        <p:txBody>
          <a:bodyPr wrap="none" rtlCol="0">
            <a:spAutoFit/>
          </a:bodyPr>
          <a:lstStyle/>
          <a:p>
            <a:r>
              <a:rPr lang="en-US" sz="2200" dirty="0"/>
              <a:t>Contamination in %</a:t>
            </a:r>
          </a:p>
        </p:txBody>
      </p:sp>
      <p:pic>
        <p:nvPicPr>
          <p:cNvPr id="4" name="Picture 3">
            <a:extLst>
              <a:ext uri="{FF2B5EF4-FFF2-40B4-BE49-F238E27FC236}">
                <a16:creationId xmlns:a16="http://schemas.microsoft.com/office/drawing/2014/main" id="{0B1FDC8F-CBC4-DB4E-B2D4-7AE8EF3A3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14364" y="-387243"/>
            <a:ext cx="4646509" cy="8553801"/>
          </a:xfrm>
          <a:prstGeom prst="rect">
            <a:avLst/>
          </a:prstGeom>
        </p:spPr>
      </p:pic>
    </p:spTree>
    <p:extLst>
      <p:ext uri="{BB962C8B-B14F-4D97-AF65-F5344CB8AC3E}">
        <p14:creationId xmlns:p14="http://schemas.microsoft.com/office/powerpoint/2010/main" val="3063716168"/>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19" y="159480"/>
            <a:ext cx="7280157"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Trigger </a:t>
            </a:r>
            <a:r>
              <a:rPr lang="en-US" sz="2800" b="1" spc="-1" dirty="0">
                <a:solidFill>
                  <a:srgbClr val="000000"/>
                </a:solidFill>
                <a:latin typeface="ARial"/>
              </a:rPr>
              <a:t>Rates and Data Requirements</a:t>
            </a:r>
            <a:endParaRPr lang="en-US" sz="2800" b="0" strike="noStrike" spc="-1" dirty="0">
              <a:latin typeface="Arial"/>
            </a:endParaRPr>
          </a:p>
        </p:txBody>
      </p:sp>
      <mc:AlternateContent xmlns:mc="http://schemas.openxmlformats.org/markup-compatibility/2006">
        <mc:Choice xmlns:a14="http://schemas.microsoft.com/office/drawing/2010/main" Requires="a14">
          <p:sp>
            <p:nvSpPr>
              <p:cNvPr id="4" name="Subtitle 1">
                <a:extLst>
                  <a:ext uri="{FF2B5EF4-FFF2-40B4-BE49-F238E27FC236}">
                    <a16:creationId xmlns:a16="http://schemas.microsoft.com/office/drawing/2014/main" id="{122A9E9E-0252-0A45-B6D5-543810A5150D}"/>
                  </a:ext>
                </a:extLst>
              </p:cNvPr>
              <p:cNvSpPr txBox="1">
                <a:spLocks/>
              </p:cNvSpPr>
              <p:nvPr/>
            </p:nvSpPr>
            <p:spPr>
              <a:xfrm>
                <a:off x="504165" y="1905012"/>
                <a:ext cx="9069120" cy="3479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 kHz/sector trigger rate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30 sectors.</a:t>
                </a:r>
              </a:p>
              <a:p>
                <a:r>
                  <a:rPr lang="en-US" dirty="0"/>
                  <a:t>Channels/sector:</a:t>
                </a:r>
              </a:p>
              <a:p>
                <a:pPr lvl="1"/>
                <a:r>
                  <a:rPr lang="en-US" dirty="0" err="1"/>
                  <a:t>ECal</a:t>
                </a:r>
                <a:r>
                  <a:rPr lang="en-US" dirty="0"/>
                  <a:t>: 122</a:t>
                </a:r>
              </a:p>
              <a:p>
                <a:pPr lvl="1"/>
                <a:r>
                  <a:rPr lang="en-US" dirty="0"/>
                  <a:t>LGC ~9</a:t>
                </a:r>
              </a:p>
              <a:p>
                <a:pPr lvl="1"/>
                <a:r>
                  <a:rPr lang="en-US" dirty="0"/>
                  <a:t>GEM 4700</a:t>
                </a:r>
              </a:p>
              <a:p>
                <a:r>
                  <a:rPr lang="en-US" dirty="0"/>
                  <a:t>Total data storage for the whole experiment: 175 PB.</a:t>
                </a:r>
              </a:p>
            </p:txBody>
          </p:sp>
        </mc:Choice>
        <mc:Fallback>
          <p:sp>
            <p:nvSpPr>
              <p:cNvPr id="4" name="Subtitle 1">
                <a:extLst>
                  <a:ext uri="{FF2B5EF4-FFF2-40B4-BE49-F238E27FC236}">
                    <a16:creationId xmlns:a16="http://schemas.microsoft.com/office/drawing/2014/main" id="{122A9E9E-0252-0A45-B6D5-543810A5150D}"/>
                  </a:ext>
                </a:extLst>
              </p:cNvPr>
              <p:cNvSpPr txBox="1">
                <a:spLocks noRot="1" noChangeAspect="1" noMove="1" noResize="1" noEditPoints="1" noAdjustHandles="1" noChangeArrowheads="1" noChangeShapeType="1" noTextEdit="1"/>
              </p:cNvSpPr>
              <p:nvPr/>
            </p:nvSpPr>
            <p:spPr>
              <a:xfrm>
                <a:off x="504165" y="1905012"/>
                <a:ext cx="9069120" cy="3479745"/>
              </a:xfrm>
              <a:prstGeom prst="rect">
                <a:avLst/>
              </a:prstGeom>
              <a:blipFill>
                <a:blip r:embed="rId2"/>
                <a:stretch>
                  <a:fillRect l="-1119" t="-2920"/>
                </a:stretch>
              </a:blipFill>
            </p:spPr>
            <p:txBody>
              <a:bodyPr/>
              <a:lstStyle/>
              <a:p>
                <a:r>
                  <a:rPr lang="en-US">
                    <a:noFill/>
                  </a:rPr>
                  <a:t> </a:t>
                </a:r>
              </a:p>
            </p:txBody>
          </p:sp>
        </mc:Fallback>
      </mc:AlternateContent>
    </p:spTree>
    <p:extLst>
      <p:ext uri="{BB962C8B-B14F-4D97-AF65-F5344CB8AC3E}">
        <p14:creationId xmlns:p14="http://schemas.microsoft.com/office/powerpoint/2010/main" val="3003414927"/>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28DA5-20AE-8D4B-B0E6-AC5636F669EF}"/>
              </a:ext>
            </a:extLst>
          </p:cNvPr>
          <p:cNvPicPr>
            <a:picLocks noChangeAspect="1"/>
          </p:cNvPicPr>
          <p:nvPr/>
        </p:nvPicPr>
        <p:blipFill>
          <a:blip r:embed="rId2"/>
          <a:stretch>
            <a:fillRect/>
          </a:stretch>
        </p:blipFill>
        <p:spPr>
          <a:xfrm>
            <a:off x="3233517" y="3244241"/>
            <a:ext cx="5205393" cy="4159129"/>
          </a:xfrm>
          <a:prstGeom prst="rect">
            <a:avLst/>
          </a:prstGeom>
        </p:spPr>
      </p:pic>
      <p:sp>
        <p:nvSpPr>
          <p:cNvPr id="71" name="CustomShape 1"/>
          <p:cNvSpPr/>
          <p:nvPr/>
        </p:nvSpPr>
        <p:spPr>
          <a:xfrm>
            <a:off x="360719" y="159480"/>
            <a:ext cx="7280157"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Electronic Configuration</a:t>
            </a:r>
            <a:endParaRPr lang="en-US" sz="2800" b="0" strike="noStrike" spc="-1" dirty="0">
              <a:latin typeface="Arial"/>
            </a:endParaRPr>
          </a:p>
        </p:txBody>
      </p:sp>
      <p:sp>
        <p:nvSpPr>
          <p:cNvPr id="4" name="Subtitle 1">
            <a:extLst>
              <a:ext uri="{FF2B5EF4-FFF2-40B4-BE49-F238E27FC236}">
                <a16:creationId xmlns:a16="http://schemas.microsoft.com/office/drawing/2014/main" id="{122A9E9E-0252-0A45-B6D5-543810A5150D}"/>
              </a:ext>
            </a:extLst>
          </p:cNvPr>
          <p:cNvSpPr txBox="1">
            <a:spLocks/>
          </p:cNvSpPr>
          <p:nvPr/>
        </p:nvSpPr>
        <p:spPr>
          <a:xfrm>
            <a:off x="282466" y="990612"/>
            <a:ext cx="9069120" cy="3479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Based on </a:t>
            </a:r>
            <a:r>
              <a:rPr lang="en-US" dirty="0" err="1"/>
              <a:t>Jlab</a:t>
            </a:r>
            <a:r>
              <a:rPr lang="en-US" dirty="0"/>
              <a:t> FADC250 flash ADC modules.</a:t>
            </a:r>
          </a:p>
          <a:p>
            <a:pPr lvl="1"/>
            <a:r>
              <a:rPr lang="en-US" dirty="0"/>
              <a:t>Used for Halls B and D</a:t>
            </a:r>
          </a:p>
          <a:p>
            <a:pPr lvl="1"/>
            <a:r>
              <a:rPr lang="en-US" dirty="0"/>
              <a:t>PVDIS will use more features, which are being tested as part of the Pre-R&amp;D plan.</a:t>
            </a:r>
          </a:p>
          <a:p>
            <a:r>
              <a:rPr lang="en-US" dirty="0"/>
              <a:t>One crate for each sector.</a:t>
            </a:r>
          </a:p>
          <a:p>
            <a:r>
              <a:rPr lang="en-US" dirty="0" err="1"/>
              <a:t>ECal</a:t>
            </a:r>
            <a:r>
              <a:rPr lang="en-US" dirty="0"/>
              <a:t> trigger uses data from adjacent sectors.</a:t>
            </a:r>
          </a:p>
        </p:txBody>
      </p:sp>
    </p:spTree>
    <p:extLst>
      <p:ext uri="{BB962C8B-B14F-4D97-AF65-F5344CB8AC3E}">
        <p14:creationId xmlns:p14="http://schemas.microsoft.com/office/powerpoint/2010/main" val="3145551491"/>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Normalization Systematics: </a:t>
            </a:r>
            <a:endParaRPr lang="en-US" sz="2800" b="0" strike="noStrike" spc="-1" dirty="0">
              <a:latin typeface="Arial"/>
            </a:endParaRPr>
          </a:p>
        </p:txBody>
      </p:sp>
      <p:pic>
        <p:nvPicPr>
          <p:cNvPr id="2" name="Picture 1">
            <a:extLst>
              <a:ext uri="{FF2B5EF4-FFF2-40B4-BE49-F238E27FC236}">
                <a16:creationId xmlns:a16="http://schemas.microsoft.com/office/drawing/2014/main" id="{F4FF86C1-017D-6E46-A622-FB168188F199}"/>
              </a:ext>
            </a:extLst>
          </p:cNvPr>
          <p:cNvPicPr>
            <a:picLocks noChangeAspect="1"/>
          </p:cNvPicPr>
          <p:nvPr/>
        </p:nvPicPr>
        <p:blipFill>
          <a:blip r:embed="rId2"/>
          <a:stretch>
            <a:fillRect/>
          </a:stretch>
        </p:blipFill>
        <p:spPr>
          <a:xfrm>
            <a:off x="1470435" y="776614"/>
            <a:ext cx="6703450" cy="1218809"/>
          </a:xfrm>
          <a:prstGeom prst="rect">
            <a:avLst/>
          </a:prstGeom>
        </p:spPr>
      </p:pic>
      <p:sp>
        <p:nvSpPr>
          <p:cNvPr id="4" name="Subtitle 1">
            <a:extLst>
              <a:ext uri="{FF2B5EF4-FFF2-40B4-BE49-F238E27FC236}">
                <a16:creationId xmlns:a16="http://schemas.microsoft.com/office/drawing/2014/main" id="{0FD691F3-7A38-2543-A1EE-18A9B2EE5995}"/>
              </a:ext>
            </a:extLst>
          </p:cNvPr>
          <p:cNvSpPr txBox="1">
            <a:spLocks/>
          </p:cNvSpPr>
          <p:nvPr/>
        </p:nvSpPr>
        <p:spPr>
          <a:xfrm>
            <a:off x="504165" y="2996576"/>
            <a:ext cx="9069120" cy="1901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Beam Polarimetry</a:t>
            </a:r>
          </a:p>
          <a:p>
            <a:r>
              <a:rPr lang="en-US" dirty="0"/>
              <a:t>Average Q</a:t>
            </a:r>
            <a:r>
              <a:rPr lang="en-US" baseline="30000" dirty="0"/>
              <a:t>2</a:t>
            </a:r>
          </a:p>
          <a:p>
            <a:r>
              <a:rPr lang="en-US" dirty="0"/>
              <a:t>Event reconstruction (f)</a:t>
            </a:r>
          </a:p>
          <a:p>
            <a:endParaRPr lang="en-US" dirty="0"/>
          </a:p>
        </p:txBody>
      </p:sp>
    </p:spTree>
    <p:extLst>
      <p:ext uri="{BB962C8B-B14F-4D97-AF65-F5344CB8AC3E}">
        <p14:creationId xmlns:p14="http://schemas.microsoft.com/office/powerpoint/2010/main" val="1122498875"/>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1" name="CustomShape 1"/>
              <p:cNvSpPr/>
              <p:nvPr/>
            </p:nvSpPr>
            <p:spPr>
              <a:xfrm>
                <a:off x="504165" y="150312"/>
                <a:ext cx="7850695" cy="601249"/>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Precision Polarimetry: </a:t>
                </a:r>
                <a14:m>
                  <m:oMath xmlns:m="http://schemas.openxmlformats.org/officeDocument/2006/math">
                    <m:r>
                      <a:rPr lang="en-US" sz="2800" b="1" i="1" spc="-1" smtClean="0">
                        <a:solidFill>
                          <a:srgbClr val="000000"/>
                        </a:solidFill>
                        <a:latin typeface="Cambria Math" panose="02040503050406030204" pitchFamily="18" charset="0"/>
                        <a:ea typeface="Cambria Math" panose="02040503050406030204" pitchFamily="18" charset="0"/>
                      </a:rPr>
                      <m:t>𝛅</m:t>
                    </m:r>
                    <m:r>
                      <a:rPr lang="en-US" sz="2800" b="1" i="1" spc="-1" smtClean="0">
                        <a:solidFill>
                          <a:srgbClr val="000000"/>
                        </a:solidFill>
                        <a:latin typeface="Cambria Math" panose="02040503050406030204" pitchFamily="18" charset="0"/>
                        <a:ea typeface="Cambria Math" panose="02040503050406030204" pitchFamily="18" charset="0"/>
                      </a:rPr>
                      <m:t>𝑷𝒃</m:t>
                    </m:r>
                  </m:oMath>
                </a14:m>
                <a:r>
                  <a:rPr lang="en-US" sz="2800" b="1" strike="noStrike" spc="-1" dirty="0">
                    <a:latin typeface="Arial"/>
                  </a:rPr>
                  <a:t>/</a:t>
                </a:r>
                <a14:m>
                  <m:oMath xmlns:m="http://schemas.openxmlformats.org/officeDocument/2006/math">
                    <m:r>
                      <a:rPr lang="en-US" sz="2800" b="1" i="1" strike="noStrike" spc="-1" dirty="0" smtClean="0">
                        <a:latin typeface="Cambria Math" panose="02040503050406030204" pitchFamily="18" charset="0"/>
                      </a:rPr>
                      <m:t>𝑷</m:t>
                    </m:r>
                    <m:r>
                      <a:rPr lang="en-US" sz="2800" b="1" i="1" strike="noStrike" spc="-1" baseline="-25000" dirty="0" smtClean="0">
                        <a:latin typeface="Cambria Math" panose="02040503050406030204" pitchFamily="18" charset="0"/>
                      </a:rPr>
                      <m:t>𝒃</m:t>
                    </m:r>
                  </m:oMath>
                </a14:m>
                <a:r>
                  <a:rPr lang="en-US" sz="2800" b="1" i="1" strike="noStrike" spc="-1" dirty="0">
                    <a:latin typeface="Arial"/>
                  </a:rPr>
                  <a:t>~0.4%</a:t>
                </a:r>
              </a:p>
            </p:txBody>
          </p:sp>
        </mc:Choice>
        <mc:Fallback xmlns="">
          <p:sp>
            <p:nvSpPr>
              <p:cNvPr id="71" name="CustomShape 1"/>
              <p:cNvSpPr>
                <a:spLocks noRot="1" noChangeAspect="1" noMove="1" noResize="1" noEditPoints="1" noAdjustHandles="1" noChangeArrowheads="1" noChangeShapeType="1" noTextEdit="1"/>
              </p:cNvSpPr>
              <p:nvPr/>
            </p:nvSpPr>
            <p:spPr>
              <a:xfrm>
                <a:off x="504165" y="150312"/>
                <a:ext cx="7850695" cy="601249"/>
              </a:xfrm>
              <a:prstGeom prst="rect">
                <a:avLst/>
              </a:prstGeom>
              <a:blipFill>
                <a:blip r:embed="rId2"/>
                <a:stretch>
                  <a:fillRect l="-1613" t="-12500" b="-12500"/>
                </a:stretch>
              </a:blipFill>
              <a:ln w="9360">
                <a:noFill/>
              </a:ln>
            </p:spPr>
            <p:txBody>
              <a:bodyPr/>
              <a:lstStyle/>
              <a:p>
                <a:r>
                  <a:rPr lang="en-US">
                    <a:noFill/>
                  </a:rPr>
                  <a:t> </a:t>
                </a:r>
              </a:p>
            </p:txBody>
          </p:sp>
        </mc:Fallback>
      </mc:AlternateContent>
      <p:sp>
        <p:nvSpPr>
          <p:cNvPr id="2" name="Subtitle 1">
            <a:extLst>
              <a:ext uri="{FF2B5EF4-FFF2-40B4-BE49-F238E27FC236}">
                <a16:creationId xmlns:a16="http://schemas.microsoft.com/office/drawing/2014/main" id="{D5BB223E-BFEC-8C43-A76B-2C0C4563E19E}"/>
              </a:ext>
            </a:extLst>
          </p:cNvPr>
          <p:cNvSpPr>
            <a:spLocks noGrp="1"/>
          </p:cNvSpPr>
          <p:nvPr>
            <p:ph type="subTitle"/>
          </p:nvPr>
        </p:nvSpPr>
        <p:spPr>
          <a:xfrm>
            <a:off x="504165" y="751561"/>
            <a:ext cx="9319640" cy="6300591"/>
          </a:xfrm>
        </p:spPr>
        <p:txBody>
          <a:bodyPr>
            <a:noAutofit/>
          </a:bodyPr>
          <a:lstStyle/>
          <a:p>
            <a:r>
              <a:rPr lang="en-US" dirty="0"/>
              <a:t>Method I: Compton Polarimeter:</a:t>
            </a:r>
          </a:p>
          <a:p>
            <a:pPr lvl="1"/>
            <a:r>
              <a:rPr lang="en-US" dirty="0"/>
              <a:t>Operates at full beam intensity.</a:t>
            </a:r>
          </a:p>
          <a:p>
            <a:pPr lvl="1"/>
            <a:r>
              <a:rPr lang="en-US" dirty="0"/>
              <a:t>Operates simultaneously with the PVES experiment.</a:t>
            </a:r>
          </a:p>
          <a:p>
            <a:r>
              <a:rPr lang="en-US" dirty="0"/>
              <a:t>Method II: Moller Polarimeter:</a:t>
            </a:r>
          </a:p>
          <a:p>
            <a:pPr lvl="1"/>
            <a:r>
              <a:rPr lang="en-US" dirty="0"/>
              <a:t>Independent systematics.</a:t>
            </a:r>
          </a:p>
          <a:p>
            <a:pPr lvl="1"/>
            <a:r>
              <a:rPr lang="en-US" dirty="0"/>
              <a:t>Operates at low beam current.</a:t>
            </a:r>
          </a:p>
          <a:p>
            <a:pPr lvl="1"/>
            <a:r>
              <a:rPr lang="en-US" dirty="0"/>
              <a:t> Invasive measurement.</a:t>
            </a:r>
          </a:p>
          <a:p>
            <a:r>
              <a:rPr lang="en-US" dirty="0"/>
              <a:t>Built on extensive experience with PVES experiments in both Hall A and Hall C. </a:t>
            </a:r>
          </a:p>
          <a:p>
            <a:r>
              <a:rPr lang="en-US" dirty="0"/>
              <a:t>Capitol Upgrade planned(lasers, new electron detector).</a:t>
            </a:r>
          </a:p>
          <a:p>
            <a:r>
              <a:rPr lang="en-US" dirty="0"/>
              <a:t>Commissioning will occur during the MOLLER experiment. </a:t>
            </a:r>
          </a:p>
          <a:p>
            <a:r>
              <a:rPr lang="en-US" dirty="0"/>
              <a:t>An upgrade for the Moller polarimeter is part of the MOLLER MIE.</a:t>
            </a:r>
          </a:p>
        </p:txBody>
      </p:sp>
    </p:spTree>
    <p:extLst>
      <p:ext uri="{BB962C8B-B14F-4D97-AF65-F5344CB8AC3E}">
        <p14:creationId xmlns:p14="http://schemas.microsoft.com/office/powerpoint/2010/main" val="663449943"/>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19" y="159480"/>
            <a:ext cx="8495181"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Overview of Compton Polarimetry</a:t>
            </a:r>
            <a:endParaRPr lang="en-US" sz="2800" b="0" strike="noStrike" spc="-1" dirty="0">
              <a:latin typeface="Arial"/>
            </a:endParaRPr>
          </a:p>
        </p:txBody>
      </p:sp>
      <p:pic>
        <p:nvPicPr>
          <p:cNvPr id="2" name="Picture 1">
            <a:extLst>
              <a:ext uri="{FF2B5EF4-FFF2-40B4-BE49-F238E27FC236}">
                <a16:creationId xmlns:a16="http://schemas.microsoft.com/office/drawing/2014/main" id="{09E21402-EE4B-C94F-981B-3F3A558310C6}"/>
              </a:ext>
            </a:extLst>
          </p:cNvPr>
          <p:cNvPicPr>
            <a:picLocks noChangeAspect="1"/>
          </p:cNvPicPr>
          <p:nvPr/>
        </p:nvPicPr>
        <p:blipFill>
          <a:blip r:embed="rId2"/>
          <a:stretch>
            <a:fillRect/>
          </a:stretch>
        </p:blipFill>
        <p:spPr>
          <a:xfrm>
            <a:off x="451034" y="796888"/>
            <a:ext cx="8859674" cy="3836605"/>
          </a:xfrm>
          <a:prstGeom prst="rect">
            <a:avLst/>
          </a:prstGeom>
        </p:spPr>
      </p:pic>
      <p:sp>
        <p:nvSpPr>
          <p:cNvPr id="7" name="Subtitle 1">
            <a:extLst>
              <a:ext uri="{FF2B5EF4-FFF2-40B4-BE49-F238E27FC236}">
                <a16:creationId xmlns:a16="http://schemas.microsoft.com/office/drawing/2014/main" id="{E213E205-F873-A34F-A6DD-479CB8CFF2BF}"/>
              </a:ext>
            </a:extLst>
          </p:cNvPr>
          <p:cNvSpPr txBox="1">
            <a:spLocks/>
          </p:cNvSpPr>
          <p:nvPr/>
        </p:nvSpPr>
        <p:spPr>
          <a:xfrm>
            <a:off x="917524" y="4633494"/>
            <a:ext cx="9069120" cy="2042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Main elements:</a:t>
            </a:r>
          </a:p>
          <a:p>
            <a:pPr lvl="1"/>
            <a:r>
              <a:rPr lang="en-US" dirty="0"/>
              <a:t>Chicane</a:t>
            </a:r>
          </a:p>
          <a:p>
            <a:pPr lvl="1"/>
            <a:r>
              <a:rPr lang="en-US" dirty="0"/>
              <a:t>High finesse polarized laser cavity</a:t>
            </a:r>
          </a:p>
          <a:p>
            <a:pPr lvl="1"/>
            <a:r>
              <a:rPr lang="en-US" dirty="0"/>
              <a:t>Compton photon detector</a:t>
            </a:r>
          </a:p>
          <a:p>
            <a:pPr lvl="1"/>
            <a:r>
              <a:rPr lang="en-US" dirty="0"/>
              <a:t>Electron detector</a:t>
            </a:r>
          </a:p>
        </p:txBody>
      </p:sp>
    </p:spTree>
    <p:extLst>
      <p:ext uri="{BB962C8B-B14F-4D97-AF65-F5344CB8AC3E}">
        <p14:creationId xmlns:p14="http://schemas.microsoft.com/office/powerpoint/2010/main" val="2472763706"/>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19" y="159480"/>
            <a:ext cx="7618359"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Compton Polarimetry Systematic Errors</a:t>
            </a:r>
            <a:endParaRPr lang="en-US" sz="2800" b="0" strike="noStrike" spc="-1" dirty="0">
              <a:latin typeface="Arial"/>
            </a:endParaRPr>
          </a:p>
        </p:txBody>
      </p:sp>
      <p:pic>
        <p:nvPicPr>
          <p:cNvPr id="2" name="Picture 1">
            <a:extLst>
              <a:ext uri="{FF2B5EF4-FFF2-40B4-BE49-F238E27FC236}">
                <a16:creationId xmlns:a16="http://schemas.microsoft.com/office/drawing/2014/main" id="{F54F2FEE-995F-B24F-A787-4ECE9AFE52EB}"/>
              </a:ext>
            </a:extLst>
          </p:cNvPr>
          <p:cNvPicPr>
            <a:picLocks noChangeAspect="1"/>
          </p:cNvPicPr>
          <p:nvPr/>
        </p:nvPicPr>
        <p:blipFill>
          <a:blip r:embed="rId2"/>
          <a:stretch>
            <a:fillRect/>
          </a:stretch>
        </p:blipFill>
        <p:spPr>
          <a:xfrm>
            <a:off x="6007732" y="1181533"/>
            <a:ext cx="3485212" cy="2411219"/>
          </a:xfrm>
          <a:prstGeom prst="rect">
            <a:avLst/>
          </a:prstGeom>
        </p:spPr>
      </p:pic>
      <p:pic>
        <p:nvPicPr>
          <p:cNvPr id="4" name="Picture 3">
            <a:extLst>
              <a:ext uri="{FF2B5EF4-FFF2-40B4-BE49-F238E27FC236}">
                <a16:creationId xmlns:a16="http://schemas.microsoft.com/office/drawing/2014/main" id="{A9630814-A0E7-CB42-B919-57F0F105C64B}"/>
              </a:ext>
            </a:extLst>
          </p:cNvPr>
          <p:cNvPicPr>
            <a:picLocks noChangeAspect="1"/>
          </p:cNvPicPr>
          <p:nvPr/>
        </p:nvPicPr>
        <p:blipFill>
          <a:blip r:embed="rId3"/>
          <a:stretch>
            <a:fillRect/>
          </a:stretch>
        </p:blipFill>
        <p:spPr>
          <a:xfrm>
            <a:off x="6255967" y="4265710"/>
            <a:ext cx="3471018" cy="2411219"/>
          </a:xfrm>
          <a:prstGeom prst="rect">
            <a:avLst/>
          </a:prstGeom>
        </p:spPr>
      </p:pic>
      <p:pic>
        <p:nvPicPr>
          <p:cNvPr id="5" name="Picture 4">
            <a:extLst>
              <a:ext uri="{FF2B5EF4-FFF2-40B4-BE49-F238E27FC236}">
                <a16:creationId xmlns:a16="http://schemas.microsoft.com/office/drawing/2014/main" id="{62DD36C8-4939-3B4D-8BDA-35521B7F154C}"/>
              </a:ext>
            </a:extLst>
          </p:cNvPr>
          <p:cNvPicPr>
            <a:picLocks noChangeAspect="1"/>
          </p:cNvPicPr>
          <p:nvPr/>
        </p:nvPicPr>
        <p:blipFill>
          <a:blip r:embed="rId4"/>
          <a:stretch>
            <a:fillRect/>
          </a:stretch>
        </p:blipFill>
        <p:spPr>
          <a:xfrm>
            <a:off x="36733" y="1049381"/>
            <a:ext cx="6086352" cy="951147"/>
          </a:xfrm>
          <a:prstGeom prst="rect">
            <a:avLst/>
          </a:prstGeom>
        </p:spPr>
      </p:pic>
      <p:pic>
        <p:nvPicPr>
          <p:cNvPr id="7" name="Picture 6">
            <a:extLst>
              <a:ext uri="{FF2B5EF4-FFF2-40B4-BE49-F238E27FC236}">
                <a16:creationId xmlns:a16="http://schemas.microsoft.com/office/drawing/2014/main" id="{CAEEF231-02DF-0A41-85EF-C7985300504A}"/>
              </a:ext>
            </a:extLst>
          </p:cNvPr>
          <p:cNvPicPr>
            <a:picLocks noChangeAspect="1"/>
          </p:cNvPicPr>
          <p:nvPr/>
        </p:nvPicPr>
        <p:blipFill>
          <a:blip r:embed="rId5"/>
          <a:stretch>
            <a:fillRect/>
          </a:stretch>
        </p:blipFill>
        <p:spPr>
          <a:xfrm>
            <a:off x="856471" y="2401550"/>
            <a:ext cx="4472056" cy="2382404"/>
          </a:xfrm>
          <a:prstGeom prst="rect">
            <a:avLst/>
          </a:prstGeom>
        </p:spPr>
      </p:pic>
      <p:sp>
        <p:nvSpPr>
          <p:cNvPr id="8" name="TextBox 7">
            <a:extLst>
              <a:ext uri="{FF2B5EF4-FFF2-40B4-BE49-F238E27FC236}">
                <a16:creationId xmlns:a16="http://schemas.microsoft.com/office/drawing/2014/main" id="{47241FFF-BB08-B14C-A1A9-4895F6CC8BA2}"/>
              </a:ext>
            </a:extLst>
          </p:cNvPr>
          <p:cNvSpPr txBox="1"/>
          <p:nvPr/>
        </p:nvSpPr>
        <p:spPr>
          <a:xfrm>
            <a:off x="6255966" y="3781425"/>
            <a:ext cx="2993127" cy="369332"/>
          </a:xfrm>
          <a:prstGeom prst="rect">
            <a:avLst/>
          </a:prstGeom>
          <a:noFill/>
        </p:spPr>
        <p:txBody>
          <a:bodyPr wrap="none" rtlCol="0">
            <a:spAutoFit/>
          </a:bodyPr>
          <a:lstStyle/>
          <a:p>
            <a:r>
              <a:rPr lang="en-US" dirty="0">
                <a:solidFill>
                  <a:srgbClr val="0070C0"/>
                </a:solidFill>
              </a:rPr>
              <a:t>Analyzing Power: Electrons</a:t>
            </a:r>
          </a:p>
        </p:txBody>
      </p:sp>
      <p:sp>
        <p:nvSpPr>
          <p:cNvPr id="9" name="TextBox 8">
            <a:extLst>
              <a:ext uri="{FF2B5EF4-FFF2-40B4-BE49-F238E27FC236}">
                <a16:creationId xmlns:a16="http://schemas.microsoft.com/office/drawing/2014/main" id="{A9FE486C-4F54-B84E-B8A6-9D29DAA30E7A}"/>
              </a:ext>
            </a:extLst>
          </p:cNvPr>
          <p:cNvSpPr txBox="1"/>
          <p:nvPr/>
        </p:nvSpPr>
        <p:spPr>
          <a:xfrm>
            <a:off x="6181855" y="770318"/>
            <a:ext cx="2852063" cy="369332"/>
          </a:xfrm>
          <a:prstGeom prst="rect">
            <a:avLst/>
          </a:prstGeom>
          <a:noFill/>
        </p:spPr>
        <p:txBody>
          <a:bodyPr wrap="none" rtlCol="0">
            <a:spAutoFit/>
          </a:bodyPr>
          <a:lstStyle/>
          <a:p>
            <a:r>
              <a:rPr lang="en-US" dirty="0">
                <a:solidFill>
                  <a:srgbClr val="0070C0"/>
                </a:solidFill>
              </a:rPr>
              <a:t>Analyzing power: Photons</a:t>
            </a:r>
          </a:p>
        </p:txBody>
      </p:sp>
      <p:sp>
        <p:nvSpPr>
          <p:cNvPr id="10" name="TextBox 9">
            <a:extLst>
              <a:ext uri="{FF2B5EF4-FFF2-40B4-BE49-F238E27FC236}">
                <a16:creationId xmlns:a16="http://schemas.microsoft.com/office/drawing/2014/main" id="{D44F5EA9-0182-0942-974C-D3A3A42A7A7E}"/>
              </a:ext>
            </a:extLst>
          </p:cNvPr>
          <p:cNvSpPr txBox="1"/>
          <p:nvPr/>
        </p:nvSpPr>
        <p:spPr>
          <a:xfrm>
            <a:off x="1064120" y="5148153"/>
            <a:ext cx="3608680" cy="646331"/>
          </a:xfrm>
          <a:prstGeom prst="rect">
            <a:avLst/>
          </a:prstGeom>
          <a:noFill/>
        </p:spPr>
        <p:txBody>
          <a:bodyPr wrap="none" rtlCol="0">
            <a:spAutoFit/>
          </a:bodyPr>
          <a:lstStyle/>
          <a:p>
            <a:pPr algn="ctr"/>
            <a:r>
              <a:rPr lang="en-US" dirty="0">
                <a:solidFill>
                  <a:srgbClr val="0070C0"/>
                </a:solidFill>
              </a:rPr>
              <a:t>Zero crossing and Compton</a:t>
            </a:r>
          </a:p>
          <a:p>
            <a:pPr algn="ctr"/>
            <a:r>
              <a:rPr lang="en-US" dirty="0">
                <a:solidFill>
                  <a:srgbClr val="0070C0"/>
                </a:solidFill>
              </a:rPr>
              <a:t>edge provide precision calibration</a:t>
            </a:r>
          </a:p>
        </p:txBody>
      </p:sp>
      <p:cxnSp>
        <p:nvCxnSpPr>
          <p:cNvPr id="11" name="Straight Connector 10">
            <a:extLst>
              <a:ext uri="{FF2B5EF4-FFF2-40B4-BE49-F238E27FC236}">
                <a16:creationId xmlns:a16="http://schemas.microsoft.com/office/drawing/2014/main" id="{2F89EDC2-9BBF-3049-A08F-D3923C6DC22D}"/>
              </a:ext>
            </a:extLst>
          </p:cNvPr>
          <p:cNvCxnSpPr/>
          <p:nvPr/>
        </p:nvCxnSpPr>
        <p:spPr>
          <a:xfrm flipV="1">
            <a:off x="5038725" y="2387142"/>
            <a:ext cx="2176267" cy="176361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9C4479-1B86-4D47-BD29-6451E66C431C}"/>
              </a:ext>
            </a:extLst>
          </p:cNvPr>
          <p:cNvCxnSpPr/>
          <p:nvPr/>
        </p:nvCxnSpPr>
        <p:spPr>
          <a:xfrm>
            <a:off x="4271375" y="4265710"/>
            <a:ext cx="2943617" cy="85743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82F889-2916-3F4E-826A-8E288BB9AC91}"/>
              </a:ext>
            </a:extLst>
          </p:cNvPr>
          <p:cNvCxnSpPr/>
          <p:nvPr/>
        </p:nvCxnSpPr>
        <p:spPr>
          <a:xfrm flipV="1">
            <a:off x="2868460" y="1753945"/>
            <a:ext cx="701458" cy="183880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C78F861-18D5-9343-ADAE-C0A6E01C7EA8}"/>
              </a:ext>
            </a:extLst>
          </p:cNvPr>
          <p:cNvSpPr txBox="1"/>
          <p:nvPr/>
        </p:nvSpPr>
        <p:spPr>
          <a:xfrm>
            <a:off x="584506" y="2062359"/>
            <a:ext cx="2005677" cy="369332"/>
          </a:xfrm>
          <a:prstGeom prst="rect">
            <a:avLst/>
          </a:prstGeom>
          <a:noFill/>
        </p:spPr>
        <p:txBody>
          <a:bodyPr wrap="none" rtlCol="0">
            <a:spAutoFit/>
          </a:bodyPr>
          <a:lstStyle/>
          <a:p>
            <a:r>
              <a:rPr lang="en-US" dirty="0">
                <a:solidFill>
                  <a:srgbClr val="0070C0"/>
                </a:solidFill>
              </a:rPr>
              <a:t>Systematic Errors</a:t>
            </a:r>
          </a:p>
        </p:txBody>
      </p:sp>
    </p:spTree>
    <p:extLst>
      <p:ext uri="{BB962C8B-B14F-4D97-AF65-F5344CB8AC3E}">
        <p14:creationId xmlns:p14="http://schemas.microsoft.com/office/powerpoint/2010/main" val="1522800414"/>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Review of Charge</a:t>
            </a:r>
            <a:endParaRPr lang="en-US" sz="2800" b="0" strike="noStrike" spc="-1" dirty="0">
              <a:latin typeface="Arial"/>
            </a:endParaRPr>
          </a:p>
        </p:txBody>
      </p:sp>
      <p:sp>
        <p:nvSpPr>
          <p:cNvPr id="4" name="CustomShape 12">
            <a:extLst>
              <a:ext uri="{FF2B5EF4-FFF2-40B4-BE49-F238E27FC236}">
                <a16:creationId xmlns:a16="http://schemas.microsoft.com/office/drawing/2014/main" id="{6AAF9251-187C-C545-B4E7-99D78D2D63DC}"/>
              </a:ext>
            </a:extLst>
          </p:cNvPr>
          <p:cNvSpPr/>
          <p:nvPr/>
        </p:nvSpPr>
        <p:spPr>
          <a:xfrm>
            <a:off x="1239120" y="1715580"/>
            <a:ext cx="7517880" cy="590785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750" indent="-285750">
              <a:buFont typeface="Arial" panose="020B0604020202020204" pitchFamily="34" charset="0"/>
              <a:buChar char="•"/>
            </a:pPr>
            <a:r>
              <a:rPr lang="en-US" dirty="0"/>
              <a:t>(</a:t>
            </a:r>
            <a:r>
              <a:rPr lang="en-US" b="1" dirty="0">
                <a:solidFill>
                  <a:srgbClr val="7030A0"/>
                </a:solidFill>
              </a:rPr>
              <a:t>C1</a:t>
            </a:r>
            <a:r>
              <a:rPr lang="en-US" dirty="0"/>
              <a:t>) The significance of scientific questions identified by the </a:t>
            </a:r>
            <a:r>
              <a:rPr lang="en-US" dirty="0" err="1"/>
              <a:t>SoLID</a:t>
            </a:r>
            <a:r>
              <a:rPr lang="en-US" dirty="0"/>
              <a:t> Collaboration and Thomas Jefferson National Accelerator Facility;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a:r>
            <a:r>
              <a:rPr lang="en-US" b="1" dirty="0">
                <a:solidFill>
                  <a:srgbClr val="7030A0"/>
                </a:solidFill>
              </a:rPr>
              <a:t>C2</a:t>
            </a:r>
            <a:r>
              <a:rPr lang="en-US" dirty="0"/>
              <a:t>) The impact of the planned scientific program on the advancement of nuclear physics in the context of current and planned world-wide capabilities, including whether the scientific reach of the proposed detector could be realized with modest upgrades to existing detectors at Thomas Jefferson National Accelerator Facility;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a:r>
            <a:r>
              <a:rPr lang="en-US" b="1" dirty="0">
                <a:solidFill>
                  <a:srgbClr val="7030A0"/>
                </a:solidFill>
              </a:rPr>
              <a:t>C3</a:t>
            </a:r>
            <a:r>
              <a:rPr lang="en-US" dirty="0"/>
              <a:t>) The new experimental and theoretical research efforts and technical capabilities needed to accomplish the proposed scientific program; and,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t>
            </a:r>
            <a:r>
              <a:rPr lang="en-US" b="1" dirty="0">
                <a:solidFill>
                  <a:srgbClr val="7030A0"/>
                </a:solidFill>
              </a:rPr>
              <a:t>C4</a:t>
            </a:r>
            <a:r>
              <a:rPr lang="en-US" dirty="0"/>
              <a:t>) The feasibility of the approach or method presented to carry out the proposed scientific program and the likelihood that significant results can be obtained in the first three years of detector operations. </a:t>
            </a:r>
          </a:p>
          <a:p>
            <a:pPr marL="285750" indent="-285750">
              <a:buFont typeface="Arial" panose="020B0604020202020204" pitchFamily="34" charset="0"/>
              <a:buChar char="•"/>
            </a:pPr>
            <a:endParaRPr lang="en-US" dirty="0"/>
          </a:p>
          <a:p>
            <a:r>
              <a:rPr lang="en-US" dirty="0"/>
              <a:t> </a:t>
            </a:r>
          </a:p>
          <a:p>
            <a:pPr marL="285750" indent="-285750">
              <a:buFont typeface="Arial" panose="020B0604020202020204" pitchFamily="34" charset="0"/>
              <a:buChar char="•"/>
            </a:pPr>
            <a:endParaRPr lang="en-US" dirty="0"/>
          </a:p>
          <a:p>
            <a:pPr marL="285750" indent="-285750">
              <a:lnSpc>
                <a:spcPct val="100000"/>
              </a:lnSpc>
              <a:buFont typeface="Arial" panose="020B0604020202020204" pitchFamily="34" charset="0"/>
              <a:buChar char="•"/>
            </a:pPr>
            <a:endParaRPr lang="en-US" sz="1800" b="0" strike="noStrike" spc="-1" dirty="0">
              <a:latin typeface="Arial"/>
            </a:endParaRPr>
          </a:p>
          <a:p>
            <a:pPr>
              <a:lnSpc>
                <a:spcPct val="100000"/>
              </a:lnSpc>
            </a:pPr>
            <a:endParaRPr lang="en-US" sz="1800" b="0" strike="noStrike" spc="-1" dirty="0">
              <a:latin typeface="Arial"/>
            </a:endParaRPr>
          </a:p>
        </p:txBody>
      </p:sp>
    </p:spTree>
    <p:extLst>
      <p:ext uri="{BB962C8B-B14F-4D97-AF65-F5344CB8AC3E}">
        <p14:creationId xmlns:p14="http://schemas.microsoft.com/office/powerpoint/2010/main" val="203298368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7595134"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Moller Polarimetry: Redundant Method</a:t>
            </a:r>
            <a:endParaRPr lang="en-US" sz="2800" b="0" strike="noStrike" spc="-1" dirty="0">
              <a:latin typeface="Arial"/>
            </a:endParaRPr>
          </a:p>
        </p:txBody>
      </p:sp>
      <p:pic>
        <p:nvPicPr>
          <p:cNvPr id="4" name="Picture 3">
            <a:extLst>
              <a:ext uri="{FF2B5EF4-FFF2-40B4-BE49-F238E27FC236}">
                <a16:creationId xmlns:a16="http://schemas.microsoft.com/office/drawing/2014/main" id="{A3F7C74F-5525-3C42-BBB4-B50979D6FDDA}"/>
              </a:ext>
            </a:extLst>
          </p:cNvPr>
          <p:cNvPicPr>
            <a:picLocks noChangeAspect="1"/>
          </p:cNvPicPr>
          <p:nvPr/>
        </p:nvPicPr>
        <p:blipFill>
          <a:blip r:embed="rId2"/>
          <a:stretch>
            <a:fillRect/>
          </a:stretch>
        </p:blipFill>
        <p:spPr>
          <a:xfrm rot="5400000">
            <a:off x="3614576" y="-681199"/>
            <a:ext cx="2714426" cy="6210822"/>
          </a:xfrm>
          <a:prstGeom prst="rect">
            <a:avLst/>
          </a:prstGeom>
        </p:spPr>
      </p:pic>
      <p:pic>
        <p:nvPicPr>
          <p:cNvPr id="5" name="Picture 4">
            <a:extLst>
              <a:ext uri="{FF2B5EF4-FFF2-40B4-BE49-F238E27FC236}">
                <a16:creationId xmlns:a16="http://schemas.microsoft.com/office/drawing/2014/main" id="{F91E3F77-07A5-9D4E-AA6A-C929586D85A9}"/>
              </a:ext>
            </a:extLst>
          </p:cNvPr>
          <p:cNvPicPr>
            <a:picLocks noChangeAspect="1"/>
          </p:cNvPicPr>
          <p:nvPr/>
        </p:nvPicPr>
        <p:blipFill>
          <a:blip r:embed="rId3"/>
          <a:stretch>
            <a:fillRect/>
          </a:stretch>
        </p:blipFill>
        <p:spPr>
          <a:xfrm>
            <a:off x="5602396" y="3520638"/>
            <a:ext cx="4317273" cy="3125525"/>
          </a:xfrm>
          <a:prstGeom prst="rect">
            <a:avLst/>
          </a:prstGeom>
        </p:spPr>
      </p:pic>
      <p:sp>
        <p:nvSpPr>
          <p:cNvPr id="6" name="Shape 509">
            <a:extLst>
              <a:ext uri="{FF2B5EF4-FFF2-40B4-BE49-F238E27FC236}">
                <a16:creationId xmlns:a16="http://schemas.microsoft.com/office/drawing/2014/main" id="{2088979C-0E7A-D349-9D2F-D4182F2DA9BB}"/>
              </a:ext>
            </a:extLst>
          </p:cNvPr>
          <p:cNvSpPr/>
          <p:nvPr/>
        </p:nvSpPr>
        <p:spPr>
          <a:xfrm>
            <a:off x="607486" y="4079805"/>
            <a:ext cx="4994910" cy="241604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Scatter from polarized electrons in a Fe foil.</a:t>
            </a:r>
            <a:endParaRPr sz="2100" dirty="0">
              <a:solidFill>
                <a:srgbClr val="008F00"/>
              </a:solidFill>
              <a:uFill>
                <a:solidFill>
                  <a:srgbClr val="008F00"/>
                </a:solidFill>
              </a:uFill>
              <a:latin typeface="Optima"/>
              <a:ea typeface="Optima"/>
              <a:cs typeface="Optima"/>
              <a:sym typeface="Optima"/>
            </a:endParaRPr>
          </a:p>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Detect both electrons in final state.</a:t>
            </a:r>
          </a:p>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Analyzing power depends on kinematics</a:t>
            </a:r>
            <a:r>
              <a:rPr sz="2100" dirty="0">
                <a:solidFill>
                  <a:srgbClr val="008F00"/>
                </a:solidFill>
                <a:uFill>
                  <a:solidFill>
                    <a:srgbClr val="008F00"/>
                  </a:solidFill>
                </a:uFill>
                <a:latin typeface="Optima"/>
                <a:ea typeface="Optima"/>
                <a:cs typeface="Optima"/>
                <a:sym typeface="Optima"/>
              </a:rPr>
              <a:t> </a:t>
            </a:r>
          </a:p>
          <a:p>
            <a:pPr marL="383540" marR="40639" lvl="0" indent="-342900" defTabSz="914400">
              <a:spcBef>
                <a:spcPts val="400"/>
              </a:spcBef>
              <a:buClr>
                <a:srgbClr val="008F00"/>
              </a:buClr>
              <a:buSzPct val="100000"/>
              <a:buFont typeface="Optima"/>
              <a:buChar char="•"/>
              <a:defRPr sz="1800"/>
            </a:pPr>
            <a:r>
              <a:rPr lang="en-US" sz="2100" dirty="0">
                <a:solidFill>
                  <a:srgbClr val="008F00"/>
                </a:solidFill>
                <a:uFill>
                  <a:solidFill>
                    <a:srgbClr val="008F00"/>
                  </a:solidFill>
                </a:uFill>
                <a:latin typeface="Optima"/>
                <a:ea typeface="Optima"/>
                <a:cs typeface="Optima"/>
                <a:sym typeface="Optima"/>
              </a:rPr>
              <a:t>Upgrade: calibrate with GEM tracking detectors.</a:t>
            </a:r>
            <a:endParaRPr sz="2100" dirty="0">
              <a:solidFill>
                <a:srgbClr val="008F00"/>
              </a:solidFill>
              <a:uFill>
                <a:solidFill>
                  <a:srgbClr val="008F00"/>
                </a:solidFill>
              </a:uFill>
              <a:latin typeface="Optima"/>
              <a:ea typeface="Optima"/>
              <a:cs typeface="Optima"/>
              <a:sym typeface="Optima"/>
            </a:endParaRPr>
          </a:p>
        </p:txBody>
      </p:sp>
    </p:spTree>
    <p:extLst>
      <p:ext uri="{BB962C8B-B14F-4D97-AF65-F5344CB8AC3E}">
        <p14:creationId xmlns:p14="http://schemas.microsoft.com/office/powerpoint/2010/main" val="3017383769"/>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19" y="159480"/>
            <a:ext cx="7317735"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Measurement of Momentum for PVDIS</a:t>
            </a:r>
            <a:endParaRPr lang="en-US" sz="2800" b="0" strike="noStrike" spc="-1" dirty="0">
              <a:latin typeface="Arial"/>
            </a:endParaRPr>
          </a:p>
        </p:txBody>
      </p:sp>
      <p:pic>
        <p:nvPicPr>
          <p:cNvPr id="2" name="Picture 1">
            <a:extLst>
              <a:ext uri="{FF2B5EF4-FFF2-40B4-BE49-F238E27FC236}">
                <a16:creationId xmlns:a16="http://schemas.microsoft.com/office/drawing/2014/main" id="{F66F34C4-57DF-CA41-812B-C53060CE90F7}"/>
              </a:ext>
            </a:extLst>
          </p:cNvPr>
          <p:cNvPicPr>
            <a:picLocks noChangeAspect="1"/>
          </p:cNvPicPr>
          <p:nvPr/>
        </p:nvPicPr>
        <p:blipFill>
          <a:blip r:embed="rId2"/>
          <a:stretch>
            <a:fillRect/>
          </a:stretch>
        </p:blipFill>
        <p:spPr>
          <a:xfrm>
            <a:off x="273244" y="2037088"/>
            <a:ext cx="5191995" cy="3153079"/>
          </a:xfrm>
          <a:prstGeom prst="rect">
            <a:avLst/>
          </a:prstGeom>
        </p:spPr>
      </p:pic>
      <p:pic>
        <p:nvPicPr>
          <p:cNvPr id="3" name="Picture 2">
            <a:extLst>
              <a:ext uri="{FF2B5EF4-FFF2-40B4-BE49-F238E27FC236}">
                <a16:creationId xmlns:a16="http://schemas.microsoft.com/office/drawing/2014/main" id="{452AB85E-4A76-3145-94ED-4805BD0CD3B9}"/>
              </a:ext>
            </a:extLst>
          </p:cNvPr>
          <p:cNvPicPr>
            <a:picLocks noChangeAspect="1"/>
          </p:cNvPicPr>
          <p:nvPr/>
        </p:nvPicPr>
        <p:blipFill>
          <a:blip r:embed="rId3"/>
          <a:stretch>
            <a:fillRect/>
          </a:stretch>
        </p:blipFill>
        <p:spPr>
          <a:xfrm>
            <a:off x="5298508" y="2354673"/>
            <a:ext cx="3464969" cy="2853504"/>
          </a:xfrm>
          <a:prstGeom prst="rect">
            <a:avLst/>
          </a:prstGeom>
        </p:spPr>
      </p:pic>
      <p:sp>
        <p:nvSpPr>
          <p:cNvPr id="6" name="TextBox 5">
            <a:extLst>
              <a:ext uri="{FF2B5EF4-FFF2-40B4-BE49-F238E27FC236}">
                <a16:creationId xmlns:a16="http://schemas.microsoft.com/office/drawing/2014/main" id="{66DD4B02-B846-2549-A4D4-26B29BD9A38E}"/>
              </a:ext>
            </a:extLst>
          </p:cNvPr>
          <p:cNvSpPr txBox="1"/>
          <p:nvPr/>
        </p:nvSpPr>
        <p:spPr>
          <a:xfrm>
            <a:off x="1256751" y="5676195"/>
            <a:ext cx="7141699" cy="707886"/>
          </a:xfrm>
          <a:prstGeom prst="rect">
            <a:avLst/>
          </a:prstGeom>
          <a:noFill/>
        </p:spPr>
        <p:txBody>
          <a:bodyPr wrap="none" rtlCol="0">
            <a:spAutoFit/>
          </a:bodyPr>
          <a:lstStyle/>
          <a:p>
            <a:pPr algn="ctr"/>
            <a:r>
              <a:rPr lang="en-US" sz="2000" dirty="0">
                <a:solidFill>
                  <a:srgbClr val="0000FF"/>
                </a:solidFill>
              </a:rPr>
              <a:t>Momentum of the electron is determined by how far the track,</a:t>
            </a:r>
          </a:p>
          <a:p>
            <a:pPr algn="ctr"/>
            <a:r>
              <a:rPr lang="en-US" sz="2000" dirty="0">
                <a:solidFill>
                  <a:srgbClr val="0000FF"/>
                </a:solidFill>
              </a:rPr>
              <a:t>if assumed to be straight, misses the beamline</a:t>
            </a:r>
          </a:p>
        </p:txBody>
      </p:sp>
      <p:sp>
        <p:nvSpPr>
          <p:cNvPr id="7" name="TextBox 6">
            <a:extLst>
              <a:ext uri="{FF2B5EF4-FFF2-40B4-BE49-F238E27FC236}">
                <a16:creationId xmlns:a16="http://schemas.microsoft.com/office/drawing/2014/main" id="{8C487C3A-D86E-1D47-BACC-2592FE456972}"/>
              </a:ext>
            </a:extLst>
          </p:cNvPr>
          <p:cNvSpPr txBox="1"/>
          <p:nvPr/>
        </p:nvSpPr>
        <p:spPr>
          <a:xfrm>
            <a:off x="6096218" y="1329202"/>
            <a:ext cx="2549289" cy="400110"/>
          </a:xfrm>
          <a:prstGeom prst="rect">
            <a:avLst/>
          </a:prstGeom>
          <a:noFill/>
        </p:spPr>
        <p:txBody>
          <a:bodyPr wrap="none" rtlCol="0">
            <a:spAutoFit/>
          </a:bodyPr>
          <a:lstStyle/>
          <a:p>
            <a:pPr algn="ctr"/>
            <a:r>
              <a:rPr lang="en-US" sz="2000" dirty="0">
                <a:solidFill>
                  <a:srgbClr val="0000FF"/>
                </a:solidFill>
              </a:rPr>
              <a:t>View along beamline</a:t>
            </a:r>
          </a:p>
        </p:txBody>
      </p:sp>
      <p:cxnSp>
        <p:nvCxnSpPr>
          <p:cNvPr id="8" name="Straight Connector 7">
            <a:extLst>
              <a:ext uri="{FF2B5EF4-FFF2-40B4-BE49-F238E27FC236}">
                <a16:creationId xmlns:a16="http://schemas.microsoft.com/office/drawing/2014/main" id="{47BF9048-A776-1E42-B15F-7BEB81DC1BA6}"/>
              </a:ext>
            </a:extLst>
          </p:cNvPr>
          <p:cNvCxnSpPr/>
          <p:nvPr/>
        </p:nvCxnSpPr>
        <p:spPr>
          <a:xfrm flipH="1" flipV="1">
            <a:off x="7134726" y="3501189"/>
            <a:ext cx="156411" cy="2175006"/>
          </a:xfrm>
          <a:prstGeom prst="line">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CFC0129-67EE-BD43-B9D1-383B68B4E800}"/>
              </a:ext>
            </a:extLst>
          </p:cNvPr>
          <p:cNvSpPr txBox="1"/>
          <p:nvPr/>
        </p:nvSpPr>
        <p:spPr>
          <a:xfrm>
            <a:off x="1278392" y="1135634"/>
            <a:ext cx="3060453" cy="1015663"/>
          </a:xfrm>
          <a:prstGeom prst="rect">
            <a:avLst/>
          </a:prstGeom>
          <a:noFill/>
        </p:spPr>
        <p:txBody>
          <a:bodyPr wrap="none" rtlCol="0">
            <a:spAutoFit/>
          </a:bodyPr>
          <a:lstStyle/>
          <a:p>
            <a:pPr algn="ctr"/>
            <a:r>
              <a:rPr lang="en-US" sz="2000" dirty="0">
                <a:solidFill>
                  <a:srgbClr val="0000FF"/>
                </a:solidFill>
              </a:rPr>
              <a:t>Side view: Theta is</a:t>
            </a:r>
          </a:p>
          <a:p>
            <a:pPr algn="ctr"/>
            <a:r>
              <a:rPr lang="en-US" sz="2000" dirty="0">
                <a:solidFill>
                  <a:srgbClr val="0000FF"/>
                </a:solidFill>
              </a:rPr>
              <a:t>not changed much by the</a:t>
            </a:r>
          </a:p>
          <a:p>
            <a:pPr algn="ctr"/>
            <a:r>
              <a:rPr lang="en-US" sz="2000" dirty="0">
                <a:solidFill>
                  <a:srgbClr val="0000FF"/>
                </a:solidFill>
              </a:rPr>
              <a:t>magnetic field.</a:t>
            </a:r>
          </a:p>
        </p:txBody>
      </p:sp>
    </p:spTree>
    <p:extLst>
      <p:ext uri="{BB962C8B-B14F-4D97-AF65-F5344CB8AC3E}">
        <p14:creationId xmlns:p14="http://schemas.microsoft.com/office/powerpoint/2010/main" val="2477659220"/>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19" y="159480"/>
            <a:ext cx="9121484"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Q</a:t>
            </a:r>
            <a:r>
              <a:rPr lang="en-US" sz="2800" b="1" spc="-1" baseline="30000" dirty="0">
                <a:solidFill>
                  <a:srgbClr val="000000"/>
                </a:solidFill>
                <a:latin typeface="ARial"/>
              </a:rPr>
              <a:t>2</a:t>
            </a:r>
            <a:r>
              <a:rPr lang="en-US" sz="2800" b="1" spc="-1" dirty="0">
                <a:solidFill>
                  <a:srgbClr val="000000"/>
                </a:solidFill>
                <a:latin typeface="ARial"/>
              </a:rPr>
              <a:t> Calibration with Elastic </a:t>
            </a:r>
            <a:r>
              <a:rPr lang="en-US" sz="2800" b="1" spc="-1" dirty="0" err="1">
                <a:solidFill>
                  <a:srgbClr val="000000"/>
                </a:solidFill>
                <a:latin typeface="ARial"/>
              </a:rPr>
              <a:t>eP</a:t>
            </a:r>
            <a:r>
              <a:rPr lang="en-US" sz="2800" b="1" spc="-1" dirty="0">
                <a:solidFill>
                  <a:srgbClr val="000000"/>
                </a:solidFill>
                <a:latin typeface="ARial"/>
              </a:rPr>
              <a:t> Scattering (0.2%)</a:t>
            </a:r>
            <a:endParaRPr lang="en-US" sz="2800" b="0" strike="noStrike" spc="-1" dirty="0">
              <a:latin typeface="Arial"/>
            </a:endParaRPr>
          </a:p>
        </p:txBody>
      </p:sp>
      <p:pic>
        <p:nvPicPr>
          <p:cNvPr id="2" name="Picture 1">
            <a:extLst>
              <a:ext uri="{FF2B5EF4-FFF2-40B4-BE49-F238E27FC236}">
                <a16:creationId xmlns:a16="http://schemas.microsoft.com/office/drawing/2014/main" id="{934464D9-FEB3-A847-8374-CFA9CA735B47}"/>
              </a:ext>
            </a:extLst>
          </p:cNvPr>
          <p:cNvPicPr>
            <a:picLocks noChangeAspect="1"/>
          </p:cNvPicPr>
          <p:nvPr/>
        </p:nvPicPr>
        <p:blipFill>
          <a:blip r:embed="rId2"/>
          <a:stretch>
            <a:fillRect/>
          </a:stretch>
        </p:blipFill>
        <p:spPr>
          <a:xfrm>
            <a:off x="2818354" y="1075118"/>
            <a:ext cx="7695113" cy="598743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F74FA0E-036D-124D-91E1-29C1BCBB9834}"/>
                  </a:ext>
                </a:extLst>
              </p:cNvPr>
              <p:cNvSpPr txBox="1"/>
              <p:nvPr/>
            </p:nvSpPr>
            <p:spPr>
              <a:xfrm>
                <a:off x="403227" y="1313113"/>
                <a:ext cx="4206352" cy="2677656"/>
              </a:xfrm>
              <a:prstGeom prst="rect">
                <a:avLst/>
              </a:prstGeom>
              <a:noFill/>
            </p:spPr>
            <p:txBody>
              <a:bodyPr wrap="square" rtlCol="0">
                <a:spAutoFit/>
              </a:bodyPr>
              <a:lstStyle/>
              <a:p>
                <a:pPr marL="457200" indent="-457200">
                  <a:buAutoNum type="arabicPeriod"/>
                </a:pPr>
                <a:r>
                  <a:rPr lang="en-US" sz="2400" dirty="0">
                    <a:solidFill>
                      <a:srgbClr val="002060"/>
                    </a:solidFill>
                  </a:rPr>
                  <a:t>Measure </a:t>
                </a:r>
                <a14:m>
                  <m:oMath xmlns:m="http://schemas.openxmlformats.org/officeDocument/2006/math">
                    <m:r>
                      <a:rPr lang="en-US" sz="2400" i="1" smtClean="0">
                        <a:solidFill>
                          <a:srgbClr val="002060"/>
                        </a:solidFill>
                        <a:latin typeface="Cambria Math" panose="02040503050406030204" pitchFamily="18" charset="0"/>
                        <a:ea typeface="Cambria Math" panose="02040503050406030204" pitchFamily="18" charset="0"/>
                      </a:rPr>
                      <m:t>𝜃</m:t>
                    </m:r>
                  </m:oMath>
                </a14:m>
                <a:r>
                  <a:rPr lang="en-US" sz="2400" dirty="0">
                    <a:solidFill>
                      <a:srgbClr val="002060"/>
                    </a:solidFill>
                  </a:rPr>
                  <a:t> with geometry.</a:t>
                </a:r>
              </a:p>
              <a:p>
                <a:pPr marL="457200" indent="-457200">
                  <a:buAutoNum type="arabicPeriod"/>
                </a:pPr>
                <a:r>
                  <a:rPr lang="en-US" sz="2400" dirty="0">
                    <a:solidFill>
                      <a:srgbClr val="002060"/>
                    </a:solidFill>
                  </a:rPr>
                  <a:t>Align with X-rays</a:t>
                </a:r>
              </a:p>
              <a:p>
                <a:pPr marL="457200" indent="-457200">
                  <a:buAutoNum type="arabicPeriod"/>
                </a:pPr>
                <a:r>
                  <a:rPr lang="en-US" sz="2400" dirty="0">
                    <a:solidFill>
                      <a:srgbClr val="002060"/>
                    </a:solidFill>
                  </a:rPr>
                  <a:t>Calibrate B field with known beam energy and </a:t>
                </a:r>
                <a:r>
                  <a:rPr lang="en-US" sz="2400" dirty="0" err="1">
                    <a:solidFill>
                      <a:srgbClr val="002060"/>
                    </a:solidFill>
                  </a:rPr>
                  <a:t>eP</a:t>
                </a:r>
                <a:r>
                  <a:rPr lang="en-US" sz="2400" dirty="0">
                    <a:solidFill>
                      <a:srgbClr val="002060"/>
                    </a:solidFill>
                  </a:rPr>
                  <a:t> elastic scattering</a:t>
                </a:r>
              </a:p>
              <a:p>
                <a:pPr marL="457200" indent="-457200">
                  <a:buAutoNum type="arabicPeriod"/>
                </a:pPr>
                <a:endParaRPr lang="en-US" sz="2400" dirty="0">
                  <a:solidFill>
                    <a:srgbClr val="002060"/>
                  </a:solidFill>
                </a:endParaRPr>
              </a:p>
              <a:p>
                <a:pPr marL="457200" indent="-457200">
                  <a:buAutoNum type="arabicPeriod"/>
                </a:pPr>
                <a:endParaRPr lang="en-US" sz="2400" dirty="0">
                  <a:solidFill>
                    <a:srgbClr val="002060"/>
                  </a:solidFill>
                </a:endParaRPr>
              </a:p>
            </p:txBody>
          </p:sp>
        </mc:Choice>
        <mc:Fallback xmlns="">
          <p:sp>
            <p:nvSpPr>
              <p:cNvPr id="3" name="TextBox 2">
                <a:extLst>
                  <a:ext uri="{FF2B5EF4-FFF2-40B4-BE49-F238E27FC236}">
                    <a16:creationId xmlns:a16="http://schemas.microsoft.com/office/drawing/2014/main" id="{6F74FA0E-036D-124D-91E1-29C1BCBB9834}"/>
                  </a:ext>
                </a:extLst>
              </p:cNvPr>
              <p:cNvSpPr txBox="1">
                <a:spLocks noRot="1" noChangeAspect="1" noMove="1" noResize="1" noEditPoints="1" noAdjustHandles="1" noChangeArrowheads="1" noChangeShapeType="1" noTextEdit="1"/>
              </p:cNvSpPr>
              <p:nvPr/>
            </p:nvSpPr>
            <p:spPr>
              <a:xfrm>
                <a:off x="403227" y="1313113"/>
                <a:ext cx="4206352" cy="2677656"/>
              </a:xfrm>
              <a:prstGeom prst="rect">
                <a:avLst/>
              </a:prstGeom>
              <a:blipFill>
                <a:blip r:embed="rId3"/>
                <a:stretch>
                  <a:fillRect l="-1813" t="-1896" r="-60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F10F83A-A015-534C-BA84-175F731CAB6A}"/>
              </a:ext>
            </a:extLst>
          </p:cNvPr>
          <p:cNvSpPr txBox="1"/>
          <p:nvPr/>
        </p:nvSpPr>
        <p:spPr>
          <a:xfrm>
            <a:off x="175364" y="4068833"/>
            <a:ext cx="3093929" cy="1200329"/>
          </a:xfrm>
          <a:prstGeom prst="rect">
            <a:avLst/>
          </a:prstGeom>
          <a:noFill/>
        </p:spPr>
        <p:txBody>
          <a:bodyPr wrap="square" rtlCol="0">
            <a:spAutoFit/>
          </a:bodyPr>
          <a:lstStyle/>
          <a:p>
            <a:r>
              <a:rPr lang="en-US" sz="2400" dirty="0">
                <a:solidFill>
                  <a:srgbClr val="00B050"/>
                </a:solidFill>
              </a:rPr>
              <a:t>Elastic events are cleanly separated from the background.</a:t>
            </a:r>
          </a:p>
        </p:txBody>
      </p:sp>
    </p:spTree>
    <p:extLst>
      <p:ext uri="{BB962C8B-B14F-4D97-AF65-F5344CB8AC3E}">
        <p14:creationId xmlns:p14="http://schemas.microsoft.com/office/powerpoint/2010/main" val="2404801435"/>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Projected Statistical Precision</a:t>
            </a:r>
            <a:endParaRPr lang="en-US" sz="2800" b="0" strike="noStrike" spc="-1" dirty="0">
              <a:latin typeface="Arial"/>
            </a:endParaRPr>
          </a:p>
        </p:txBody>
      </p:sp>
      <p:sp>
        <p:nvSpPr>
          <p:cNvPr id="6" name="TextBox 5">
            <a:extLst>
              <a:ext uri="{FF2B5EF4-FFF2-40B4-BE49-F238E27FC236}">
                <a16:creationId xmlns:a16="http://schemas.microsoft.com/office/drawing/2014/main" id="{C49B04F8-7207-8F4C-B7FE-1FACDF3DF262}"/>
              </a:ext>
            </a:extLst>
          </p:cNvPr>
          <p:cNvSpPr txBox="1"/>
          <p:nvPr/>
        </p:nvSpPr>
        <p:spPr>
          <a:xfrm>
            <a:off x="4302470" y="8712875"/>
            <a:ext cx="4843576" cy="654536"/>
          </a:xfrm>
          <a:prstGeom prst="rect">
            <a:avLst/>
          </a:prstGeom>
          <a:noFill/>
        </p:spPr>
        <p:txBody>
          <a:bodyPr wrap="none" lIns="130046" tIns="65023" rIns="130046" bIns="65023" rtlCol="0">
            <a:spAutoFit/>
          </a:bodyPr>
          <a:lstStyle/>
          <a:p>
            <a:r>
              <a:rPr lang="en-US" sz="3400" dirty="0">
                <a:solidFill>
                  <a:srgbClr val="008000"/>
                </a:solidFill>
              </a:rPr>
              <a:t>180 Days are Approved</a:t>
            </a:r>
          </a:p>
        </p:txBody>
      </p:sp>
      <p:pic>
        <p:nvPicPr>
          <p:cNvPr id="8" name="Picture 7">
            <a:extLst>
              <a:ext uri="{FF2B5EF4-FFF2-40B4-BE49-F238E27FC236}">
                <a16:creationId xmlns:a16="http://schemas.microsoft.com/office/drawing/2014/main" id="{7E495161-CBC8-1C49-AFE7-8A4FEC510651}"/>
              </a:ext>
            </a:extLst>
          </p:cNvPr>
          <p:cNvPicPr>
            <a:picLocks noChangeAspect="1"/>
          </p:cNvPicPr>
          <p:nvPr/>
        </p:nvPicPr>
        <p:blipFill>
          <a:blip r:embed="rId2"/>
          <a:stretch>
            <a:fillRect/>
          </a:stretch>
        </p:blipFill>
        <p:spPr>
          <a:xfrm>
            <a:off x="1235075" y="1209675"/>
            <a:ext cx="7607300" cy="5143500"/>
          </a:xfrm>
          <a:prstGeom prst="rect">
            <a:avLst/>
          </a:prstGeom>
        </p:spPr>
      </p:pic>
      <p:sp>
        <p:nvSpPr>
          <p:cNvPr id="2" name="TextBox 1">
            <a:extLst>
              <a:ext uri="{FF2B5EF4-FFF2-40B4-BE49-F238E27FC236}">
                <a16:creationId xmlns:a16="http://schemas.microsoft.com/office/drawing/2014/main" id="{89011251-4620-5541-809B-964B42AEAA9E}"/>
              </a:ext>
            </a:extLst>
          </p:cNvPr>
          <p:cNvSpPr txBox="1"/>
          <p:nvPr/>
        </p:nvSpPr>
        <p:spPr>
          <a:xfrm>
            <a:off x="6050071" y="6353175"/>
            <a:ext cx="2274982" cy="369332"/>
          </a:xfrm>
          <a:prstGeom prst="rect">
            <a:avLst/>
          </a:prstGeom>
          <a:noFill/>
        </p:spPr>
        <p:txBody>
          <a:bodyPr wrap="none" rtlCol="0">
            <a:spAutoFit/>
          </a:bodyPr>
          <a:lstStyle/>
          <a:p>
            <a:r>
              <a:rPr lang="en-US" dirty="0"/>
              <a:t>Most sensitive to HT</a:t>
            </a:r>
          </a:p>
        </p:txBody>
      </p:sp>
      <p:sp>
        <p:nvSpPr>
          <p:cNvPr id="3" name="TextBox 2">
            <a:extLst>
              <a:ext uri="{FF2B5EF4-FFF2-40B4-BE49-F238E27FC236}">
                <a16:creationId xmlns:a16="http://schemas.microsoft.com/office/drawing/2014/main" id="{CA4A3E51-0B93-9D48-AE9E-357546395C7C}"/>
              </a:ext>
            </a:extLst>
          </p:cNvPr>
          <p:cNvSpPr txBox="1"/>
          <p:nvPr/>
        </p:nvSpPr>
        <p:spPr>
          <a:xfrm>
            <a:off x="6939419" y="4362807"/>
            <a:ext cx="2441694" cy="369332"/>
          </a:xfrm>
          <a:prstGeom prst="rect">
            <a:avLst/>
          </a:prstGeom>
          <a:noFill/>
        </p:spPr>
        <p:txBody>
          <a:bodyPr wrap="none" rtlCol="0">
            <a:spAutoFit/>
          </a:bodyPr>
          <a:lstStyle/>
          <a:p>
            <a:r>
              <a:rPr lang="en-US" dirty="0"/>
              <a:t>Most sensitive to CSV</a:t>
            </a:r>
          </a:p>
        </p:txBody>
      </p:sp>
      <p:sp>
        <p:nvSpPr>
          <p:cNvPr id="4" name="TextBox 3">
            <a:extLst>
              <a:ext uri="{FF2B5EF4-FFF2-40B4-BE49-F238E27FC236}">
                <a16:creationId xmlns:a16="http://schemas.microsoft.com/office/drawing/2014/main" id="{045A6D8D-DF5B-3048-82CB-7DB1AAE4AE67}"/>
              </a:ext>
            </a:extLst>
          </p:cNvPr>
          <p:cNvSpPr txBox="1"/>
          <p:nvPr/>
        </p:nvSpPr>
        <p:spPr>
          <a:xfrm>
            <a:off x="2855935" y="2823394"/>
            <a:ext cx="2416046" cy="369332"/>
          </a:xfrm>
          <a:prstGeom prst="rect">
            <a:avLst/>
          </a:prstGeom>
          <a:noFill/>
        </p:spPr>
        <p:txBody>
          <a:bodyPr wrap="none" rtlCol="0">
            <a:spAutoFit/>
          </a:bodyPr>
          <a:lstStyle/>
          <a:p>
            <a:r>
              <a:rPr lang="en-US" dirty="0"/>
              <a:t>Cleanest BSM search</a:t>
            </a:r>
          </a:p>
        </p:txBody>
      </p:sp>
      <p:cxnSp>
        <p:nvCxnSpPr>
          <p:cNvPr id="7" name="Straight Connector 6">
            <a:extLst>
              <a:ext uri="{FF2B5EF4-FFF2-40B4-BE49-F238E27FC236}">
                <a16:creationId xmlns:a16="http://schemas.microsoft.com/office/drawing/2014/main" id="{7EE4CBF8-A835-AD46-B632-D4574BD680F7}"/>
              </a:ext>
            </a:extLst>
          </p:cNvPr>
          <p:cNvCxnSpPr/>
          <p:nvPr/>
        </p:nvCxnSpPr>
        <p:spPr>
          <a:xfrm flipV="1">
            <a:off x="6100175" y="4732139"/>
            <a:ext cx="0" cy="1430666"/>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0712E15-0BF2-4245-AC93-993678392E65}"/>
              </a:ext>
            </a:extLst>
          </p:cNvPr>
          <p:cNvCxnSpPr/>
          <p:nvPr/>
        </p:nvCxnSpPr>
        <p:spPr>
          <a:xfrm flipH="1" flipV="1">
            <a:off x="6850440" y="3519814"/>
            <a:ext cx="239292" cy="842993"/>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755DB4-958C-DB4E-AAA9-17E4408B701A}"/>
              </a:ext>
            </a:extLst>
          </p:cNvPr>
          <p:cNvCxnSpPr/>
          <p:nvPr/>
        </p:nvCxnSpPr>
        <p:spPr>
          <a:xfrm>
            <a:off x="4772416" y="3200043"/>
            <a:ext cx="499565" cy="482609"/>
          </a:xfrm>
          <a:prstGeom prst="line">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EBDD6A7-7087-164D-973C-9187EB51932F}"/>
              </a:ext>
            </a:extLst>
          </p:cNvPr>
          <p:cNvSpPr txBox="1"/>
          <p:nvPr/>
        </p:nvSpPr>
        <p:spPr>
          <a:xfrm>
            <a:off x="7303652" y="2651887"/>
            <a:ext cx="1205395" cy="461665"/>
          </a:xfrm>
          <a:prstGeom prst="rect">
            <a:avLst/>
          </a:prstGeom>
          <a:noFill/>
        </p:spPr>
        <p:txBody>
          <a:bodyPr wrap="none" rtlCol="0">
            <a:spAutoFit/>
          </a:bodyPr>
          <a:lstStyle/>
          <a:p>
            <a:r>
              <a:rPr lang="en-US" sz="2400" dirty="0">
                <a:solidFill>
                  <a:srgbClr val="00B050"/>
                </a:solidFill>
              </a:rPr>
              <a:t>11 GeV</a:t>
            </a:r>
          </a:p>
        </p:txBody>
      </p:sp>
      <p:sp>
        <p:nvSpPr>
          <p:cNvPr id="14" name="TextBox 13">
            <a:extLst>
              <a:ext uri="{FF2B5EF4-FFF2-40B4-BE49-F238E27FC236}">
                <a16:creationId xmlns:a16="http://schemas.microsoft.com/office/drawing/2014/main" id="{0980A6BA-25B9-9A41-95D5-F8A3330E6E97}"/>
              </a:ext>
            </a:extLst>
          </p:cNvPr>
          <p:cNvSpPr txBox="1"/>
          <p:nvPr/>
        </p:nvSpPr>
        <p:spPr>
          <a:xfrm>
            <a:off x="4784495" y="5321593"/>
            <a:ext cx="1313180" cy="461665"/>
          </a:xfrm>
          <a:prstGeom prst="rect">
            <a:avLst/>
          </a:prstGeom>
          <a:noFill/>
        </p:spPr>
        <p:txBody>
          <a:bodyPr wrap="none" rtlCol="0">
            <a:spAutoFit/>
          </a:bodyPr>
          <a:lstStyle/>
          <a:p>
            <a:r>
              <a:rPr lang="en-US" sz="2400" dirty="0">
                <a:solidFill>
                  <a:schemeClr val="accent5"/>
                </a:solidFill>
              </a:rPr>
              <a:t>6.6 GeV</a:t>
            </a:r>
          </a:p>
        </p:txBody>
      </p:sp>
    </p:spTree>
    <p:extLst>
      <p:ext uri="{BB962C8B-B14F-4D97-AF65-F5344CB8AC3E}">
        <p14:creationId xmlns:p14="http://schemas.microsoft.com/office/powerpoint/2010/main" val="3140556792"/>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Untangling the Physics</a:t>
            </a:r>
            <a:endParaRPr lang="en-US" sz="2800" b="0" strike="noStrike" spc="-1" dirty="0">
              <a:latin typeface="Arial"/>
            </a:endParaRPr>
          </a:p>
        </p:txBody>
      </p:sp>
      <p:graphicFrame>
        <p:nvGraphicFramePr>
          <p:cNvPr id="3" name="Group 5">
            <a:extLst>
              <a:ext uri="{FF2B5EF4-FFF2-40B4-BE49-F238E27FC236}">
                <a16:creationId xmlns:a16="http://schemas.microsoft.com/office/drawing/2014/main" id="{63C72E27-0521-BA45-A2D0-79317750B76B}"/>
              </a:ext>
            </a:extLst>
          </p:cNvPr>
          <p:cNvGraphicFramePr>
            <a:graphicFrameLocks noGrp="1"/>
          </p:cNvGraphicFramePr>
          <p:nvPr>
            <p:extLst>
              <p:ext uri="{D42A27DB-BD31-4B8C-83A1-F6EECF244321}">
                <p14:modId xmlns:p14="http://schemas.microsoft.com/office/powerpoint/2010/main" val="1068528433"/>
              </p:ext>
            </p:extLst>
          </p:nvPr>
        </p:nvGraphicFramePr>
        <p:xfrm>
          <a:off x="2167518" y="2540655"/>
          <a:ext cx="6798118" cy="2163629"/>
        </p:xfrm>
        <a:graphic>
          <a:graphicData uri="http://schemas.openxmlformats.org/drawingml/2006/table">
            <a:tbl>
              <a:tblPr/>
              <a:tblGrid>
                <a:gridCol w="3021386">
                  <a:extLst>
                    <a:ext uri="{9D8B030D-6E8A-4147-A177-3AD203B41FA5}">
                      <a16:colId xmlns:a16="http://schemas.microsoft.com/office/drawing/2014/main" val="20000"/>
                    </a:ext>
                  </a:extLst>
                </a:gridCol>
                <a:gridCol w="1369550">
                  <a:extLst>
                    <a:ext uri="{9D8B030D-6E8A-4147-A177-3AD203B41FA5}">
                      <a16:colId xmlns:a16="http://schemas.microsoft.com/office/drawing/2014/main" val="20001"/>
                    </a:ext>
                  </a:extLst>
                </a:gridCol>
                <a:gridCol w="1148271">
                  <a:extLst>
                    <a:ext uri="{9D8B030D-6E8A-4147-A177-3AD203B41FA5}">
                      <a16:colId xmlns:a16="http://schemas.microsoft.com/office/drawing/2014/main" val="20002"/>
                    </a:ext>
                  </a:extLst>
                </a:gridCol>
                <a:gridCol w="1258911">
                  <a:extLst>
                    <a:ext uri="{9D8B030D-6E8A-4147-A177-3AD203B41FA5}">
                      <a16:colId xmlns:a16="http://schemas.microsoft.com/office/drawing/2014/main" val="20003"/>
                    </a:ext>
                  </a:extLst>
                </a:gridCol>
              </a:tblGrid>
              <a:tr h="5201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a:ln>
                          <a:noFill/>
                        </a:ln>
                        <a:solidFill>
                          <a:srgbClr val="000000"/>
                        </a:solidFill>
                        <a:effectLst/>
                        <a:latin typeface="Century" pitchFamily="18" charset="0"/>
                      </a:endParaRP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00"/>
                          </a:solidFill>
                          <a:effectLst/>
                          <a:latin typeface="Century" pitchFamily="18" charset="0"/>
                        </a:rPr>
                        <a:t>x</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00"/>
                          </a:solidFill>
                          <a:effectLst/>
                          <a:latin typeface="Century" pitchFamily="18" charset="0"/>
                        </a:rPr>
                        <a:t>Y</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00"/>
                          </a:solidFill>
                          <a:effectLst/>
                          <a:latin typeface="Century" pitchFamily="18" charset="0"/>
                        </a:rPr>
                        <a:t>Q</a:t>
                      </a:r>
                      <a:r>
                        <a:rPr kumimoji="0" lang="en-US" sz="2600" b="0" i="0" u="none" strike="noStrike" cap="none" normalizeH="0" baseline="30000" dirty="0">
                          <a:ln>
                            <a:noFill/>
                          </a:ln>
                          <a:solidFill>
                            <a:srgbClr val="000000"/>
                          </a:solidFill>
                          <a:effectLst/>
                          <a:latin typeface="Century" pitchFamily="18" charset="0"/>
                        </a:rPr>
                        <a:t>2</a:t>
                      </a:r>
                      <a:endParaRPr kumimoji="0" lang="en-US" sz="2600" b="0" i="0" u="none" strike="noStrike" cap="none" normalizeH="0" baseline="0" dirty="0">
                        <a:ln>
                          <a:noFill/>
                        </a:ln>
                        <a:solidFill>
                          <a:srgbClr val="000000"/>
                        </a:solidFill>
                        <a:effectLst/>
                        <a:latin typeface="Century" pitchFamily="18" charset="0"/>
                      </a:endParaRP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01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00"/>
                          </a:solidFill>
                          <a:effectLst/>
                          <a:latin typeface="Century" pitchFamily="18" charset="0"/>
                        </a:rPr>
                        <a:t>New Physics</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00"/>
                          </a:solidFill>
                          <a:effectLst/>
                          <a:latin typeface="Century" pitchFamily="18" charset="0"/>
                        </a:rPr>
                        <a:t>none</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00"/>
                          </a:solidFill>
                          <a:effectLst/>
                          <a:latin typeface="Century" pitchFamily="18" charset="0"/>
                        </a:rPr>
                        <a:t>yes</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00"/>
                          </a:solidFill>
                          <a:effectLst/>
                          <a:latin typeface="Century" pitchFamily="18" charset="0"/>
                        </a:rPr>
                        <a:t>small</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5050"/>
                    </a:solidFill>
                  </a:tcPr>
                </a:tc>
                <a:extLst>
                  <a:ext uri="{0D108BD9-81ED-4DB2-BD59-A6C34878D82A}">
                    <a16:rowId xmlns:a16="http://schemas.microsoft.com/office/drawing/2014/main" val="10001"/>
                  </a:ext>
                </a:extLst>
              </a:tr>
              <a:tr h="5201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00"/>
                          </a:solidFill>
                          <a:effectLst/>
                          <a:latin typeface="Century" pitchFamily="18" charset="0"/>
                        </a:rPr>
                        <a:t>CSV</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00"/>
                          </a:solidFill>
                          <a:effectLst/>
                          <a:latin typeface="Century" pitchFamily="18" charset="0"/>
                        </a:rPr>
                        <a:t>yes</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00"/>
                          </a:solidFill>
                          <a:effectLst/>
                          <a:latin typeface="Century" pitchFamily="18" charset="0"/>
                        </a:rPr>
                        <a:t>small</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00"/>
                          </a:solidFill>
                          <a:effectLst/>
                          <a:latin typeface="Century" pitchFamily="18" charset="0"/>
                        </a:rPr>
                        <a:t>small</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5050"/>
                    </a:solidFill>
                  </a:tcPr>
                </a:tc>
                <a:extLst>
                  <a:ext uri="{0D108BD9-81ED-4DB2-BD59-A6C34878D82A}">
                    <a16:rowId xmlns:a16="http://schemas.microsoft.com/office/drawing/2014/main" val="10002"/>
                  </a:ext>
                </a:extLst>
              </a:tr>
              <a:tr h="58476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00"/>
                          </a:solidFill>
                          <a:effectLst/>
                          <a:latin typeface="Century" pitchFamily="18" charset="0"/>
                        </a:rPr>
                        <a:t>Higher Twist</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00"/>
                          </a:solidFill>
                          <a:effectLst/>
                          <a:latin typeface="Century" pitchFamily="18" charset="0"/>
                        </a:rPr>
                        <a:t>large?</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00"/>
                          </a:solidFill>
                          <a:effectLst/>
                          <a:latin typeface="Century" pitchFamily="18" charset="0"/>
                        </a:rPr>
                        <a:t>no</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rgbClr val="000000"/>
                          </a:solidFill>
                          <a:effectLst/>
                          <a:latin typeface="Century" pitchFamily="18" charset="0"/>
                        </a:rPr>
                        <a:t>large</a:t>
                      </a:r>
                    </a:p>
                  </a:txBody>
                  <a:tcPr marL="130048" marR="130048" marT="65024" marB="65024"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4EC9BB0C-FF13-0D4D-868D-471945ACF13B}"/>
              </a:ext>
            </a:extLst>
          </p:cNvPr>
          <p:cNvPicPr>
            <a:picLocks noChangeAspect="1"/>
          </p:cNvPicPr>
          <p:nvPr/>
        </p:nvPicPr>
        <p:blipFill>
          <a:blip r:embed="rId2"/>
          <a:stretch>
            <a:fillRect/>
          </a:stretch>
        </p:blipFill>
        <p:spPr>
          <a:xfrm>
            <a:off x="2009758" y="5134514"/>
            <a:ext cx="7435018" cy="1209310"/>
          </a:xfrm>
          <a:prstGeom prst="rect">
            <a:avLst/>
          </a:prstGeom>
        </p:spPr>
      </p:pic>
      <p:sp>
        <p:nvSpPr>
          <p:cNvPr id="5" name="TextBox 4">
            <a:extLst>
              <a:ext uri="{FF2B5EF4-FFF2-40B4-BE49-F238E27FC236}">
                <a16:creationId xmlns:a16="http://schemas.microsoft.com/office/drawing/2014/main" id="{7E98E30D-DB54-C144-B97B-4BBCE98F90EE}"/>
              </a:ext>
            </a:extLst>
          </p:cNvPr>
          <p:cNvSpPr txBox="1"/>
          <p:nvPr/>
        </p:nvSpPr>
        <p:spPr>
          <a:xfrm>
            <a:off x="1557309" y="1455889"/>
            <a:ext cx="8134980" cy="654536"/>
          </a:xfrm>
          <a:prstGeom prst="rect">
            <a:avLst/>
          </a:prstGeom>
          <a:noFill/>
        </p:spPr>
        <p:txBody>
          <a:bodyPr wrap="none" lIns="130046" tIns="65023" rIns="130046" bIns="65023" rtlCol="0">
            <a:spAutoFit/>
          </a:bodyPr>
          <a:lstStyle/>
          <a:p>
            <a:r>
              <a:rPr lang="en-US" sz="3400" dirty="0">
                <a:solidFill>
                  <a:srgbClr val="FF0000"/>
                </a:solidFill>
              </a:rPr>
              <a:t>Kinematic dependence of physics topics:</a:t>
            </a:r>
          </a:p>
        </p:txBody>
      </p:sp>
    </p:spTree>
    <p:extLst>
      <p:ext uri="{BB962C8B-B14F-4D97-AF65-F5344CB8AC3E}">
        <p14:creationId xmlns:p14="http://schemas.microsoft.com/office/powerpoint/2010/main" val="3522230888"/>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Summary of Error Budget</a:t>
            </a:r>
            <a:endParaRPr lang="en-US" sz="2800" b="0" strike="noStrike" spc="-1" dirty="0">
              <a:latin typeface="Arial"/>
            </a:endParaRPr>
          </a:p>
        </p:txBody>
      </p:sp>
      <p:graphicFrame>
        <p:nvGraphicFramePr>
          <p:cNvPr id="4" name="Group 25">
            <a:extLst>
              <a:ext uri="{FF2B5EF4-FFF2-40B4-BE49-F238E27FC236}">
                <a16:creationId xmlns:a16="http://schemas.microsoft.com/office/drawing/2014/main" id="{81BC2689-A209-FD4E-8A02-44C4371ACFF7}"/>
              </a:ext>
            </a:extLst>
          </p:cNvPr>
          <p:cNvGraphicFramePr>
            <a:graphicFrameLocks noGrp="1"/>
          </p:cNvGraphicFramePr>
          <p:nvPr>
            <p:extLst>
              <p:ext uri="{D42A27DB-BD31-4B8C-83A1-F6EECF244321}">
                <p14:modId xmlns:p14="http://schemas.microsoft.com/office/powerpoint/2010/main" val="2660108172"/>
              </p:ext>
            </p:extLst>
          </p:nvPr>
        </p:nvGraphicFramePr>
        <p:xfrm>
          <a:off x="2328540" y="4769631"/>
          <a:ext cx="5783420" cy="1368122"/>
        </p:xfrm>
        <a:graphic>
          <a:graphicData uri="http://schemas.openxmlformats.org/drawingml/2006/table">
            <a:tbl>
              <a:tblPr/>
              <a:tblGrid>
                <a:gridCol w="2082031">
                  <a:extLst>
                    <a:ext uri="{9D8B030D-6E8A-4147-A177-3AD203B41FA5}">
                      <a16:colId xmlns:a16="http://schemas.microsoft.com/office/drawing/2014/main" val="20000"/>
                    </a:ext>
                  </a:extLst>
                </a:gridCol>
                <a:gridCol w="809679">
                  <a:extLst>
                    <a:ext uri="{9D8B030D-6E8A-4147-A177-3AD203B41FA5}">
                      <a16:colId xmlns:a16="http://schemas.microsoft.com/office/drawing/2014/main" val="20001"/>
                    </a:ext>
                  </a:extLst>
                </a:gridCol>
                <a:gridCol w="903660">
                  <a:extLst>
                    <a:ext uri="{9D8B030D-6E8A-4147-A177-3AD203B41FA5}">
                      <a16:colId xmlns:a16="http://schemas.microsoft.com/office/drawing/2014/main" val="20002"/>
                    </a:ext>
                  </a:extLst>
                </a:gridCol>
                <a:gridCol w="992820">
                  <a:extLst>
                    <a:ext uri="{9D8B030D-6E8A-4147-A177-3AD203B41FA5}">
                      <a16:colId xmlns:a16="http://schemas.microsoft.com/office/drawing/2014/main" val="20003"/>
                    </a:ext>
                  </a:extLst>
                </a:gridCol>
                <a:gridCol w="995230">
                  <a:extLst>
                    <a:ext uri="{9D8B030D-6E8A-4147-A177-3AD203B41FA5}">
                      <a16:colId xmlns:a16="http://schemas.microsoft.com/office/drawing/2014/main" val="20004"/>
                    </a:ext>
                  </a:extLst>
                </a:gridCol>
              </a:tblGrid>
              <a:tr h="13681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chemeClr val="accent2"/>
                          </a:solidFill>
                          <a:effectLst/>
                          <a:latin typeface="Arial" charset="0"/>
                          <a:ea typeface="ＭＳ Ｐゴシック" charset="0"/>
                        </a:rPr>
                        <a:t>Energy(GeV)</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chemeClr val="accent2"/>
                          </a:solidFill>
                          <a:effectLst/>
                          <a:latin typeface="Arial" charset="0"/>
                          <a:ea typeface="ＭＳ Ｐゴシック" charset="0"/>
                        </a:rPr>
                        <a:t>Days(LD2)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chemeClr val="accent2"/>
                          </a:solidFill>
                          <a:effectLst/>
                          <a:latin typeface="Arial" charset="0"/>
                          <a:ea typeface="ＭＳ Ｐゴシック" charset="0"/>
                        </a:rPr>
                        <a:t>Days(LH2)</a:t>
                      </a:r>
                    </a:p>
                  </a:txBody>
                  <a:tcPr marL="130048" marR="130048" marT="65024" marB="650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accent2"/>
                          </a:solidFill>
                          <a:effectLst/>
                          <a:latin typeface="Arial" charset="0"/>
                          <a:ea typeface="ＭＳ Ｐゴシック" charset="0"/>
                        </a:rPr>
                        <a:t>4.4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accent2"/>
                          </a:solidFill>
                          <a:effectLst/>
                          <a:latin typeface="Arial" charset="0"/>
                          <a:ea typeface="ＭＳ Ｐゴシック" charset="0"/>
                        </a:rPr>
                        <a:t>18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accent2"/>
                          </a:solidFill>
                          <a:effectLst/>
                          <a:latin typeface="Arial" charset="0"/>
                          <a:ea typeface="ＭＳ Ｐゴシック" charset="0"/>
                        </a:rPr>
                        <a:t>9</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chemeClr val="accent2"/>
                          </a:solidFill>
                          <a:effectLst/>
                          <a:latin typeface="Arial" charset="0"/>
                          <a:ea typeface="ＭＳ Ｐゴシック" charset="0"/>
                        </a:rPr>
                        <a:t>6.6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chemeClr val="accent2"/>
                          </a:solidFill>
                          <a:effectLst/>
                          <a:latin typeface="Arial" charset="0"/>
                          <a:ea typeface="ＭＳ Ｐゴシック" charset="0"/>
                        </a:rPr>
                        <a:t>60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chemeClr val="accent2"/>
                          </a:solidFill>
                          <a:effectLst/>
                          <a:latin typeface="Arial" charset="0"/>
                          <a:ea typeface="ＭＳ Ｐゴシック" charset="0"/>
                        </a:rPr>
                        <a:t>-</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chemeClr val="accent2"/>
                          </a:solidFill>
                          <a:effectLst/>
                          <a:latin typeface="Arial" charset="0"/>
                          <a:ea typeface="ＭＳ Ｐゴシック" charset="0"/>
                        </a:rPr>
                        <a:t>11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chemeClr val="accent2"/>
                          </a:solidFill>
                          <a:effectLst/>
                          <a:latin typeface="Arial" charset="0"/>
                          <a:ea typeface="ＭＳ Ｐゴシック" charset="0"/>
                        </a:rPr>
                        <a:t>120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chemeClr val="accent2"/>
                          </a:solidFill>
                          <a:effectLst/>
                          <a:latin typeface="Arial" charset="0"/>
                          <a:ea typeface="ＭＳ Ｐゴシック" charset="0"/>
                        </a:rPr>
                        <a:t>90</a:t>
                      </a:r>
                    </a:p>
                  </a:txBody>
                  <a:tcPr marL="130048" marR="130048" marT="65024" marB="650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accent2"/>
                          </a:solidFill>
                          <a:effectLst/>
                          <a:latin typeface="Arial" charset="0"/>
                          <a:ea typeface="ＭＳ Ｐゴシック" charset="0"/>
                        </a:rPr>
                        <a:t>Test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accent2"/>
                          </a:solidFill>
                          <a:effectLst/>
                          <a:latin typeface="Arial" charset="0"/>
                          <a:ea typeface="ＭＳ Ｐゴシック" charset="0"/>
                        </a:rPr>
                        <a:t>27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dirty="0">
                          <a:ln>
                            <a:noFill/>
                          </a:ln>
                          <a:solidFill>
                            <a:schemeClr val="accent2"/>
                          </a:solidFill>
                          <a:effectLst/>
                          <a:latin typeface="Arial" charset="0"/>
                          <a:ea typeface="ＭＳ Ｐゴシック" charset="0"/>
                        </a:rPr>
                        <a:t>14</a:t>
                      </a:r>
                    </a:p>
                  </a:txBody>
                  <a:tcPr marL="130048" marR="130048" marT="65024" marB="650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 name="Line 26">
            <a:extLst>
              <a:ext uri="{FF2B5EF4-FFF2-40B4-BE49-F238E27FC236}">
                <a16:creationId xmlns:a16="http://schemas.microsoft.com/office/drawing/2014/main" id="{2EFEFD29-B110-F944-BEEB-254E30A82766}"/>
              </a:ext>
            </a:extLst>
          </p:cNvPr>
          <p:cNvSpPr>
            <a:spLocks noChangeShapeType="1"/>
          </p:cNvSpPr>
          <p:nvPr/>
        </p:nvSpPr>
        <p:spPr bwMode="auto">
          <a:xfrm>
            <a:off x="2510917" y="4645075"/>
            <a:ext cx="5418667"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130046" tIns="65023" rIns="130046" bIns="65023"/>
          <a:lstStyle/>
          <a:p>
            <a:endParaRPr lang="en-US"/>
          </a:p>
        </p:txBody>
      </p:sp>
      <p:sp>
        <p:nvSpPr>
          <p:cNvPr id="6" name="TextBox 5">
            <a:extLst>
              <a:ext uri="{FF2B5EF4-FFF2-40B4-BE49-F238E27FC236}">
                <a16:creationId xmlns:a16="http://schemas.microsoft.com/office/drawing/2014/main" id="{E23E5E3E-9B7C-164A-B858-B36A1B54B696}"/>
              </a:ext>
            </a:extLst>
          </p:cNvPr>
          <p:cNvSpPr txBox="1"/>
          <p:nvPr/>
        </p:nvSpPr>
        <p:spPr>
          <a:xfrm>
            <a:off x="3114699" y="6236031"/>
            <a:ext cx="3070645" cy="454481"/>
          </a:xfrm>
          <a:prstGeom prst="rect">
            <a:avLst/>
          </a:prstGeom>
          <a:noFill/>
        </p:spPr>
        <p:txBody>
          <a:bodyPr wrap="none" lIns="130046" tIns="65023" rIns="130046" bIns="65023" rtlCol="0">
            <a:spAutoFit/>
          </a:bodyPr>
          <a:lstStyle/>
          <a:p>
            <a:r>
              <a:rPr lang="en-US" sz="2100" dirty="0">
                <a:solidFill>
                  <a:srgbClr val="008000"/>
                </a:solidFill>
              </a:rPr>
              <a:t>169 Days are Approved</a:t>
            </a:r>
          </a:p>
        </p:txBody>
      </p:sp>
      <p:graphicFrame>
        <p:nvGraphicFramePr>
          <p:cNvPr id="7" name="Table 6">
            <a:extLst>
              <a:ext uri="{FF2B5EF4-FFF2-40B4-BE49-F238E27FC236}">
                <a16:creationId xmlns:a16="http://schemas.microsoft.com/office/drawing/2014/main" id="{C95B091A-E914-0C4B-92E7-5C5E4918D9B1}"/>
              </a:ext>
            </a:extLst>
          </p:cNvPr>
          <p:cNvGraphicFramePr>
            <a:graphicFrameLocks noGrp="1"/>
          </p:cNvGraphicFramePr>
          <p:nvPr>
            <p:extLst>
              <p:ext uri="{D42A27DB-BD31-4B8C-83A1-F6EECF244321}">
                <p14:modId xmlns:p14="http://schemas.microsoft.com/office/powerpoint/2010/main" val="3508968198"/>
              </p:ext>
            </p:extLst>
          </p:nvPr>
        </p:nvGraphicFramePr>
        <p:xfrm>
          <a:off x="1758312" y="973879"/>
          <a:ext cx="5783420" cy="3470233"/>
        </p:xfrm>
        <a:graphic>
          <a:graphicData uri="http://schemas.openxmlformats.org/drawingml/2006/table">
            <a:tbl>
              <a:tblPr firstRow="1" bandRow="1">
                <a:tableStyleId>{5C22544A-7EE6-4342-B048-85BDC9FD1C3A}</a:tableStyleId>
              </a:tblPr>
              <a:tblGrid>
                <a:gridCol w="3980950">
                  <a:extLst>
                    <a:ext uri="{9D8B030D-6E8A-4147-A177-3AD203B41FA5}">
                      <a16:colId xmlns:a16="http://schemas.microsoft.com/office/drawing/2014/main" val="20000"/>
                    </a:ext>
                  </a:extLst>
                </a:gridCol>
                <a:gridCol w="1802470">
                  <a:extLst>
                    <a:ext uri="{9D8B030D-6E8A-4147-A177-3AD203B41FA5}">
                      <a16:colId xmlns:a16="http://schemas.microsoft.com/office/drawing/2014/main" val="20001"/>
                    </a:ext>
                  </a:extLst>
                </a:gridCol>
              </a:tblGrid>
              <a:tr h="240380">
                <a:tc>
                  <a:txBody>
                    <a:bodyPr/>
                    <a:lstStyle/>
                    <a:p>
                      <a:r>
                        <a:rPr lang="en-US" sz="2400" baseline="0" dirty="0"/>
                        <a:t>Total</a:t>
                      </a:r>
                    </a:p>
                  </a:txBody>
                  <a:tcPr marL="130048" marR="130048" marT="65024" marB="65024"/>
                </a:tc>
                <a:tc>
                  <a:txBody>
                    <a:bodyPr/>
                    <a:lstStyle/>
                    <a:p>
                      <a:r>
                        <a:rPr lang="en-US" sz="2400" baseline="0" dirty="0"/>
                        <a:t>0.6</a:t>
                      </a:r>
                    </a:p>
                  </a:txBody>
                  <a:tcPr marL="130048" marR="130048" marT="65024" marB="65024"/>
                </a:tc>
                <a:extLst>
                  <a:ext uri="{0D108BD9-81ED-4DB2-BD59-A6C34878D82A}">
                    <a16:rowId xmlns:a16="http://schemas.microsoft.com/office/drawing/2014/main" val="10000"/>
                  </a:ext>
                </a:extLst>
              </a:tr>
              <a:tr h="529014">
                <a:tc>
                  <a:txBody>
                    <a:bodyPr/>
                    <a:lstStyle/>
                    <a:p>
                      <a:r>
                        <a:rPr lang="en-US" sz="2400" baseline="0" dirty="0" err="1"/>
                        <a:t>Polarimetry</a:t>
                      </a:r>
                      <a:endParaRPr lang="en-US" sz="2400" baseline="0" dirty="0"/>
                    </a:p>
                  </a:txBody>
                  <a:tcPr marL="130048" marR="130048" marT="65024" marB="65024"/>
                </a:tc>
                <a:tc>
                  <a:txBody>
                    <a:bodyPr/>
                    <a:lstStyle/>
                    <a:p>
                      <a:r>
                        <a:rPr lang="en-US" sz="2400" baseline="0" dirty="0"/>
                        <a:t>0.4</a:t>
                      </a:r>
                    </a:p>
                  </a:txBody>
                  <a:tcPr marL="130048" marR="130048" marT="65024" marB="65024"/>
                </a:tc>
                <a:extLst>
                  <a:ext uri="{0D108BD9-81ED-4DB2-BD59-A6C34878D82A}">
                    <a16:rowId xmlns:a16="http://schemas.microsoft.com/office/drawing/2014/main" val="10001"/>
                  </a:ext>
                </a:extLst>
              </a:tr>
              <a:tr h="580232">
                <a:tc>
                  <a:txBody>
                    <a:bodyPr/>
                    <a:lstStyle/>
                    <a:p>
                      <a:r>
                        <a:rPr lang="en-US" sz="2400" baseline="0" dirty="0"/>
                        <a:t>Q2</a:t>
                      </a:r>
                    </a:p>
                  </a:txBody>
                  <a:tcPr marL="130048" marR="130048" marT="65024" marB="65024"/>
                </a:tc>
                <a:tc>
                  <a:txBody>
                    <a:bodyPr/>
                    <a:lstStyle/>
                    <a:p>
                      <a:r>
                        <a:rPr lang="en-US" sz="2400" baseline="0" dirty="0"/>
                        <a:t>0.2</a:t>
                      </a:r>
                    </a:p>
                  </a:txBody>
                  <a:tcPr marL="130048" marR="130048" marT="65024" marB="65024"/>
                </a:tc>
                <a:extLst>
                  <a:ext uri="{0D108BD9-81ED-4DB2-BD59-A6C34878D82A}">
                    <a16:rowId xmlns:a16="http://schemas.microsoft.com/office/drawing/2014/main" val="10002"/>
                  </a:ext>
                </a:extLst>
              </a:tr>
              <a:tr h="719131">
                <a:tc>
                  <a:txBody>
                    <a:bodyPr/>
                    <a:lstStyle/>
                    <a:p>
                      <a:r>
                        <a:rPr lang="en-US" sz="2400" baseline="0" dirty="0" err="1"/>
                        <a:t>Radiative</a:t>
                      </a:r>
                      <a:r>
                        <a:rPr lang="en-US" sz="2400" baseline="0" dirty="0"/>
                        <a:t> Corrections</a:t>
                      </a:r>
                    </a:p>
                  </a:txBody>
                  <a:tcPr marL="130048" marR="130048" marT="65024" marB="65024"/>
                </a:tc>
                <a:tc>
                  <a:txBody>
                    <a:bodyPr/>
                    <a:lstStyle/>
                    <a:p>
                      <a:r>
                        <a:rPr lang="en-US" sz="2400" baseline="0" dirty="0"/>
                        <a:t>0.2</a:t>
                      </a:r>
                    </a:p>
                  </a:txBody>
                  <a:tcPr marL="130048" marR="130048" marT="65024" marB="65024"/>
                </a:tc>
                <a:extLst>
                  <a:ext uri="{0D108BD9-81ED-4DB2-BD59-A6C34878D82A}">
                    <a16:rowId xmlns:a16="http://schemas.microsoft.com/office/drawing/2014/main" val="10003"/>
                  </a:ext>
                </a:extLst>
              </a:tr>
              <a:tr h="650240">
                <a:tc>
                  <a:txBody>
                    <a:bodyPr/>
                    <a:lstStyle/>
                    <a:p>
                      <a:r>
                        <a:rPr lang="en-US" sz="2400" baseline="0" dirty="0"/>
                        <a:t>Event reconstruction</a:t>
                      </a:r>
                    </a:p>
                  </a:txBody>
                  <a:tcPr marL="130048" marR="130048" marT="65024" marB="65024"/>
                </a:tc>
                <a:tc>
                  <a:txBody>
                    <a:bodyPr/>
                    <a:lstStyle/>
                    <a:p>
                      <a:r>
                        <a:rPr lang="en-US" sz="2400" baseline="0" dirty="0"/>
                        <a:t>0.2</a:t>
                      </a:r>
                    </a:p>
                  </a:txBody>
                  <a:tcPr marL="130048" marR="130048" marT="65024" marB="65024"/>
                </a:tc>
                <a:extLst>
                  <a:ext uri="{0D108BD9-81ED-4DB2-BD59-A6C34878D82A}">
                    <a16:rowId xmlns:a16="http://schemas.microsoft.com/office/drawing/2014/main" val="10004"/>
                  </a:ext>
                </a:extLst>
              </a:tr>
              <a:tr h="213692">
                <a:tc>
                  <a:txBody>
                    <a:bodyPr/>
                    <a:lstStyle/>
                    <a:p>
                      <a:r>
                        <a:rPr lang="en-US" sz="2400" baseline="0" dirty="0"/>
                        <a:t>Statistics</a:t>
                      </a:r>
                    </a:p>
                  </a:txBody>
                  <a:tcPr marL="130048" marR="130048" marT="65024" marB="65024"/>
                </a:tc>
                <a:tc>
                  <a:txBody>
                    <a:bodyPr/>
                    <a:lstStyle/>
                    <a:p>
                      <a:r>
                        <a:rPr lang="en-US" sz="2400" baseline="0" dirty="0"/>
                        <a:t>0.3</a:t>
                      </a:r>
                    </a:p>
                  </a:txBody>
                  <a:tcPr marL="130048" marR="130048" marT="65024" marB="65024"/>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67043745"/>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19" y="159480"/>
            <a:ext cx="8758229"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Calculation of Radiation Damage and Activation</a:t>
            </a:r>
            <a:endParaRPr lang="en-US" sz="2800" b="0" strike="noStrike" spc="-1" dirty="0">
              <a:latin typeface="Arial"/>
            </a:endParaRPr>
          </a:p>
        </p:txBody>
      </p:sp>
      <p:pic>
        <p:nvPicPr>
          <p:cNvPr id="2" name="Picture 1">
            <a:extLst>
              <a:ext uri="{FF2B5EF4-FFF2-40B4-BE49-F238E27FC236}">
                <a16:creationId xmlns:a16="http://schemas.microsoft.com/office/drawing/2014/main" id="{241B2084-04EC-A647-A63A-EF67963531E9}"/>
              </a:ext>
            </a:extLst>
          </p:cNvPr>
          <p:cNvPicPr>
            <a:picLocks noChangeAspect="1"/>
          </p:cNvPicPr>
          <p:nvPr/>
        </p:nvPicPr>
        <p:blipFill>
          <a:blip r:embed="rId2"/>
          <a:stretch>
            <a:fillRect/>
          </a:stretch>
        </p:blipFill>
        <p:spPr>
          <a:xfrm>
            <a:off x="143858" y="3401164"/>
            <a:ext cx="4595975" cy="3434355"/>
          </a:xfrm>
          <a:prstGeom prst="rect">
            <a:avLst/>
          </a:prstGeom>
        </p:spPr>
      </p:pic>
      <p:pic>
        <p:nvPicPr>
          <p:cNvPr id="3" name="Picture 2">
            <a:extLst>
              <a:ext uri="{FF2B5EF4-FFF2-40B4-BE49-F238E27FC236}">
                <a16:creationId xmlns:a16="http://schemas.microsoft.com/office/drawing/2014/main" id="{948E7B88-B748-6D4B-BEB6-DBE25D604D70}"/>
              </a:ext>
            </a:extLst>
          </p:cNvPr>
          <p:cNvPicPr>
            <a:picLocks noChangeAspect="1"/>
          </p:cNvPicPr>
          <p:nvPr/>
        </p:nvPicPr>
        <p:blipFill>
          <a:blip r:embed="rId3"/>
          <a:stretch>
            <a:fillRect/>
          </a:stretch>
        </p:blipFill>
        <p:spPr>
          <a:xfrm>
            <a:off x="4739833" y="3842532"/>
            <a:ext cx="5336792" cy="2551617"/>
          </a:xfrm>
          <a:prstGeom prst="rect">
            <a:avLst/>
          </a:prstGeom>
        </p:spPr>
      </p:pic>
      <p:sp>
        <p:nvSpPr>
          <p:cNvPr id="5" name="TextBox 4">
            <a:extLst>
              <a:ext uri="{FF2B5EF4-FFF2-40B4-BE49-F238E27FC236}">
                <a16:creationId xmlns:a16="http://schemas.microsoft.com/office/drawing/2014/main" id="{8787FAEA-C45B-B24F-A1CF-D610D3396767}"/>
              </a:ext>
            </a:extLst>
          </p:cNvPr>
          <p:cNvSpPr txBox="1"/>
          <p:nvPr/>
        </p:nvSpPr>
        <p:spPr>
          <a:xfrm>
            <a:off x="5695708" y="2891479"/>
            <a:ext cx="3661580" cy="400110"/>
          </a:xfrm>
          <a:prstGeom prst="rect">
            <a:avLst/>
          </a:prstGeom>
          <a:noFill/>
        </p:spPr>
        <p:txBody>
          <a:bodyPr wrap="none" rtlCol="0">
            <a:spAutoFit/>
          </a:bodyPr>
          <a:lstStyle/>
          <a:p>
            <a:pPr algn="ctr"/>
            <a:r>
              <a:rPr lang="en-US" sz="2000" dirty="0">
                <a:solidFill>
                  <a:srgbClr val="0000FF"/>
                </a:solidFill>
              </a:rPr>
              <a:t>Radiation damage to materials</a:t>
            </a:r>
          </a:p>
        </p:txBody>
      </p:sp>
      <p:sp>
        <p:nvSpPr>
          <p:cNvPr id="6" name="TextBox 5">
            <a:extLst>
              <a:ext uri="{FF2B5EF4-FFF2-40B4-BE49-F238E27FC236}">
                <a16:creationId xmlns:a16="http://schemas.microsoft.com/office/drawing/2014/main" id="{CEDBB003-E5AC-4845-8F69-737952EBFB7D}"/>
              </a:ext>
            </a:extLst>
          </p:cNvPr>
          <p:cNvSpPr txBox="1"/>
          <p:nvPr/>
        </p:nvSpPr>
        <p:spPr>
          <a:xfrm>
            <a:off x="892305" y="2777963"/>
            <a:ext cx="3847528" cy="400110"/>
          </a:xfrm>
          <a:prstGeom prst="rect">
            <a:avLst/>
          </a:prstGeom>
          <a:noFill/>
        </p:spPr>
        <p:txBody>
          <a:bodyPr wrap="none" rtlCol="0">
            <a:spAutoFit/>
          </a:bodyPr>
          <a:lstStyle/>
          <a:p>
            <a:pPr algn="ctr"/>
            <a:r>
              <a:rPr lang="en-US" sz="2000" dirty="0">
                <a:solidFill>
                  <a:srgbClr val="0000FF"/>
                </a:solidFill>
              </a:rPr>
              <a:t>Radiation damage to electronics</a:t>
            </a:r>
          </a:p>
        </p:txBody>
      </p:sp>
      <p:sp>
        <p:nvSpPr>
          <p:cNvPr id="7" name="Subtitle 1">
            <a:extLst>
              <a:ext uri="{FF2B5EF4-FFF2-40B4-BE49-F238E27FC236}">
                <a16:creationId xmlns:a16="http://schemas.microsoft.com/office/drawing/2014/main" id="{D1A3C7DD-6890-4941-A0C2-75B372E8D0BC}"/>
              </a:ext>
            </a:extLst>
          </p:cNvPr>
          <p:cNvSpPr txBox="1">
            <a:spLocks/>
          </p:cNvSpPr>
          <p:nvPr/>
        </p:nvSpPr>
        <p:spPr>
          <a:xfrm>
            <a:off x="501966" y="1361775"/>
            <a:ext cx="9069120" cy="14365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GEANT: Compute particle fluxes.</a:t>
            </a:r>
          </a:p>
          <a:p>
            <a:r>
              <a:rPr lang="en-US" dirty="0"/>
              <a:t>FLUKA:  Tools for activation and radiation damage.</a:t>
            </a:r>
          </a:p>
        </p:txBody>
      </p:sp>
    </p:spTree>
    <p:extLst>
      <p:ext uri="{BB962C8B-B14F-4D97-AF65-F5344CB8AC3E}">
        <p14:creationId xmlns:p14="http://schemas.microsoft.com/office/powerpoint/2010/main" val="3349754899"/>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19" y="159480"/>
            <a:ext cx="7455521"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All Radiation Issues Found Acceptable</a:t>
            </a:r>
            <a:endParaRPr lang="en-US" sz="2800" b="0" strike="noStrike" spc="-1" dirty="0">
              <a:latin typeface="Arial"/>
            </a:endParaRPr>
          </a:p>
        </p:txBody>
      </p:sp>
      <p:sp>
        <p:nvSpPr>
          <p:cNvPr id="2" name="Subtitle 1">
            <a:extLst>
              <a:ext uri="{FF2B5EF4-FFF2-40B4-BE49-F238E27FC236}">
                <a16:creationId xmlns:a16="http://schemas.microsoft.com/office/drawing/2014/main" id="{97379788-B8C1-F84A-868B-D8F6AB3F9A86}"/>
              </a:ext>
            </a:extLst>
          </p:cNvPr>
          <p:cNvSpPr>
            <a:spLocks noGrp="1"/>
          </p:cNvSpPr>
          <p:nvPr>
            <p:ph type="subTitle"/>
          </p:nvPr>
        </p:nvSpPr>
        <p:spPr>
          <a:xfrm>
            <a:off x="360720" y="1403971"/>
            <a:ext cx="9069120" cy="3479745"/>
          </a:xfrm>
        </p:spPr>
        <p:txBody>
          <a:bodyPr/>
          <a:lstStyle/>
          <a:p>
            <a:r>
              <a:rPr lang="en-US" dirty="0"/>
              <a:t>Radiation damage to GEM electronics.</a:t>
            </a:r>
          </a:p>
          <a:p>
            <a:r>
              <a:rPr lang="en-US" dirty="0"/>
              <a:t>Activation of hottest regions.</a:t>
            </a:r>
          </a:p>
          <a:p>
            <a:pPr lvl="1"/>
            <a:r>
              <a:rPr lang="en-US" dirty="0"/>
              <a:t>Baffles</a:t>
            </a:r>
          </a:p>
          <a:p>
            <a:pPr lvl="1"/>
            <a:r>
              <a:rPr lang="en-US" dirty="0"/>
              <a:t>Exit of magnet</a:t>
            </a:r>
          </a:p>
          <a:p>
            <a:r>
              <a:rPr lang="en-US" dirty="0"/>
              <a:t>Radiation in the Hall: damage to electronics.</a:t>
            </a:r>
          </a:p>
          <a:p>
            <a:r>
              <a:rPr lang="en-US" dirty="0"/>
              <a:t>Heat in the magnet cryostat.</a:t>
            </a:r>
          </a:p>
        </p:txBody>
      </p:sp>
    </p:spTree>
    <p:extLst>
      <p:ext uri="{BB962C8B-B14F-4D97-AF65-F5344CB8AC3E}">
        <p14:creationId xmlns:p14="http://schemas.microsoft.com/office/powerpoint/2010/main" val="3467012103"/>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Summary</a:t>
            </a:r>
            <a:endParaRPr lang="en-US" sz="2800" b="0" strike="noStrike" spc="-1" dirty="0">
              <a:latin typeface="Arial"/>
            </a:endParaRPr>
          </a:p>
        </p:txBody>
      </p:sp>
      <p:sp>
        <p:nvSpPr>
          <p:cNvPr id="2" name="Subtitle 1">
            <a:extLst>
              <a:ext uri="{FF2B5EF4-FFF2-40B4-BE49-F238E27FC236}">
                <a16:creationId xmlns:a16="http://schemas.microsoft.com/office/drawing/2014/main" id="{97379788-B8C1-F84A-868B-D8F6AB3F9A86}"/>
              </a:ext>
            </a:extLst>
          </p:cNvPr>
          <p:cNvSpPr>
            <a:spLocks noGrp="1"/>
          </p:cNvSpPr>
          <p:nvPr>
            <p:ph type="subTitle"/>
          </p:nvPr>
        </p:nvSpPr>
        <p:spPr>
          <a:xfrm>
            <a:off x="503640" y="301680"/>
            <a:ext cx="9069120" cy="3479745"/>
          </a:xfrm>
        </p:spPr>
        <p:txBody>
          <a:bodyPr/>
          <a:lstStyle/>
          <a:p>
            <a:r>
              <a:rPr lang="en-US" dirty="0" err="1"/>
              <a:t>SoLID</a:t>
            </a:r>
            <a:r>
              <a:rPr lang="en-US" dirty="0"/>
              <a:t> PVDIS preforms an important BSM search.</a:t>
            </a:r>
          </a:p>
          <a:p>
            <a:r>
              <a:rPr lang="en-US" dirty="0"/>
              <a:t>PDVIS also probes interesting hadronic physics.</a:t>
            </a:r>
          </a:p>
          <a:p>
            <a:r>
              <a:rPr lang="en-US" dirty="0"/>
              <a:t>The </a:t>
            </a:r>
            <a:r>
              <a:rPr lang="en-US" dirty="0" err="1"/>
              <a:t>SoLID</a:t>
            </a:r>
            <a:r>
              <a:rPr lang="en-US" dirty="0"/>
              <a:t> spectrometer is capable of performing the measurement with the required precision.</a:t>
            </a:r>
          </a:p>
        </p:txBody>
      </p:sp>
    </p:spTree>
    <p:extLst>
      <p:ext uri="{BB962C8B-B14F-4D97-AF65-F5344CB8AC3E}">
        <p14:creationId xmlns:p14="http://schemas.microsoft.com/office/powerpoint/2010/main" val="741425118"/>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BSM PVES Experiments</a:t>
            </a:r>
            <a:endParaRPr lang="en-US" sz="2800" b="0" strike="noStrike" spc="-1" dirty="0">
              <a:latin typeface="Arial"/>
            </a:endParaRPr>
          </a:p>
        </p:txBody>
      </p:sp>
      <p:pic>
        <p:nvPicPr>
          <p:cNvPr id="3" name="PVES_SUMMARY_REVIEW.pdf" descr="PVES_SUMMARY_REVIEW.pdf">
            <a:extLst>
              <a:ext uri="{FF2B5EF4-FFF2-40B4-BE49-F238E27FC236}">
                <a16:creationId xmlns:a16="http://schemas.microsoft.com/office/drawing/2014/main" id="{D9DB5219-6E2C-0F4F-B1AE-06B6789E03D4}"/>
              </a:ext>
            </a:extLst>
          </p:cNvPr>
          <p:cNvPicPr>
            <a:picLocks noChangeAspect="1"/>
          </p:cNvPicPr>
          <p:nvPr/>
        </p:nvPicPr>
        <p:blipFill>
          <a:blip r:embed="rId2"/>
          <a:stretch>
            <a:fillRect/>
          </a:stretch>
        </p:blipFill>
        <p:spPr>
          <a:xfrm>
            <a:off x="122465" y="796187"/>
            <a:ext cx="4483290" cy="4309335"/>
          </a:xfrm>
          <a:prstGeom prst="rect">
            <a:avLst/>
          </a:prstGeom>
          <a:ln w="12700">
            <a:miter lim="400000"/>
          </a:ln>
        </p:spPr>
      </p:pic>
      <p:sp>
        <p:nvSpPr>
          <p:cNvPr id="4" name="TextBox 3">
            <a:extLst>
              <a:ext uri="{FF2B5EF4-FFF2-40B4-BE49-F238E27FC236}">
                <a16:creationId xmlns:a16="http://schemas.microsoft.com/office/drawing/2014/main" id="{67DC1538-E9FE-A146-97E6-6A5937EE7BD6}"/>
              </a:ext>
            </a:extLst>
          </p:cNvPr>
          <p:cNvSpPr txBox="1"/>
          <p:nvPr/>
        </p:nvSpPr>
        <p:spPr>
          <a:xfrm>
            <a:off x="4849305" y="6639332"/>
            <a:ext cx="5323479" cy="384721"/>
          </a:xfrm>
          <a:prstGeom prst="rect">
            <a:avLst/>
          </a:prstGeom>
          <a:noFill/>
        </p:spPr>
        <p:txBody>
          <a:bodyPr wrap="square" rtlCol="0">
            <a:spAutoFit/>
          </a:bodyPr>
          <a:lstStyle/>
          <a:p>
            <a:r>
              <a:rPr lang="en-US" sz="1900" dirty="0">
                <a:solidFill>
                  <a:srgbClr val="00B050"/>
                </a:solidFill>
              </a:rPr>
              <a:t>MOLLER, </a:t>
            </a:r>
            <a:r>
              <a:rPr lang="en-US" sz="1900" dirty="0" err="1">
                <a:solidFill>
                  <a:srgbClr val="00B050"/>
                </a:solidFill>
              </a:rPr>
              <a:t>SoLID</a:t>
            </a:r>
            <a:r>
              <a:rPr lang="en-US" sz="1900" dirty="0">
                <a:solidFill>
                  <a:srgbClr val="00B050"/>
                </a:solidFill>
              </a:rPr>
              <a:t>, and P2 all improve precision</a:t>
            </a:r>
          </a:p>
        </p:txBody>
      </p:sp>
      <p:pic>
        <p:nvPicPr>
          <p:cNvPr id="5" name="Picture 4">
            <a:extLst>
              <a:ext uri="{FF2B5EF4-FFF2-40B4-BE49-F238E27FC236}">
                <a16:creationId xmlns:a16="http://schemas.microsoft.com/office/drawing/2014/main" id="{1C0B30AE-4774-B14D-A635-EBCD21C53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696" y="193175"/>
            <a:ext cx="3286370" cy="2098603"/>
          </a:xfrm>
          <a:prstGeom prst="rect">
            <a:avLst/>
          </a:prstGeom>
          <a:effectLst>
            <a:outerShdw blurRad="292100" dist="127000" dir="2700000" algn="ctr" rotWithShape="0">
              <a:srgbClr val="000000">
                <a:alpha val="84000"/>
              </a:srgbClr>
            </a:outerShdw>
          </a:effectLst>
          <a:scene3d>
            <a:camera prst="orthographicFront"/>
            <a:lightRig rig="threePt" dir="t"/>
          </a:scene3d>
          <a:sp3d>
            <a:bevelT/>
          </a:sp3d>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36FCAD34-AA9E-5D44-A18F-C273462F9C2E}"/>
                  </a:ext>
                </a:extLst>
              </p:cNvPr>
              <p:cNvGraphicFramePr>
                <a:graphicFrameLocks noGrp="1"/>
              </p:cNvGraphicFramePr>
              <p:nvPr>
                <p:extLst>
                  <p:ext uri="{D42A27DB-BD31-4B8C-83A1-F6EECF244321}">
                    <p14:modId xmlns:p14="http://schemas.microsoft.com/office/powerpoint/2010/main" val="422534074"/>
                  </p:ext>
                </p:extLst>
              </p:nvPr>
            </p:nvGraphicFramePr>
            <p:xfrm>
              <a:off x="122465" y="5458991"/>
              <a:ext cx="4726841" cy="1565062"/>
            </p:xfrm>
            <a:graphic>
              <a:graphicData uri="http://schemas.openxmlformats.org/drawingml/2006/table">
                <a:tbl>
                  <a:tblPr firstRow="1" bandRow="1">
                    <a:tableStyleId>{5C22544A-7EE6-4342-B048-85BDC9FD1C3A}</a:tableStyleId>
                  </a:tblPr>
                  <a:tblGrid>
                    <a:gridCol w="1029940">
                      <a:extLst>
                        <a:ext uri="{9D8B030D-6E8A-4147-A177-3AD203B41FA5}">
                          <a16:colId xmlns:a16="http://schemas.microsoft.com/office/drawing/2014/main" val="2053731440"/>
                        </a:ext>
                      </a:extLst>
                    </a:gridCol>
                    <a:gridCol w="1194504">
                      <a:extLst>
                        <a:ext uri="{9D8B030D-6E8A-4147-A177-3AD203B41FA5}">
                          <a16:colId xmlns:a16="http://schemas.microsoft.com/office/drawing/2014/main" val="4258770309"/>
                        </a:ext>
                      </a:extLst>
                    </a:gridCol>
                    <a:gridCol w="1410899">
                      <a:extLst>
                        <a:ext uri="{9D8B030D-6E8A-4147-A177-3AD203B41FA5}">
                          <a16:colId xmlns:a16="http://schemas.microsoft.com/office/drawing/2014/main" val="4007452284"/>
                        </a:ext>
                      </a:extLst>
                    </a:gridCol>
                    <a:gridCol w="1091498">
                      <a:extLst>
                        <a:ext uri="{9D8B030D-6E8A-4147-A177-3AD203B41FA5}">
                          <a16:colId xmlns:a16="http://schemas.microsoft.com/office/drawing/2014/main" val="2743031777"/>
                        </a:ext>
                      </a:extLst>
                    </a:gridCol>
                  </a:tblGrid>
                  <a:tr h="329515">
                    <a:tc>
                      <a:txBody>
                        <a:bodyPr/>
                        <a:lstStyle/>
                        <a:p>
                          <a:endParaRPr lang="en-US" dirty="0"/>
                        </a:p>
                      </a:txBody>
                      <a:tcPr/>
                    </a:tc>
                    <a:tc>
                      <a:txBody>
                        <a:bodyPr/>
                        <a:lstStyle/>
                        <a:p>
                          <a:r>
                            <a:rPr lang="en-US" dirty="0"/>
                            <a:t>A</a:t>
                          </a:r>
                        </a:p>
                      </a:txBody>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𝜹</m:t>
                              </m:r>
                            </m:oMath>
                          </a14:m>
                          <a:r>
                            <a:rPr lang="en-US" dirty="0"/>
                            <a:t>A</a:t>
                          </a:r>
                        </a:p>
                      </a:txBody>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𝜹</m:t>
                              </m:r>
                            </m:oMath>
                          </a14:m>
                          <a:r>
                            <a:rPr lang="en-US" dirty="0"/>
                            <a:t>A/A(%)</a:t>
                          </a:r>
                        </a:p>
                      </a:txBody>
                      <a:tcPr/>
                    </a:tc>
                    <a:extLst>
                      <a:ext uri="{0D108BD9-81ED-4DB2-BD59-A6C34878D82A}">
                        <a16:rowId xmlns:a16="http://schemas.microsoft.com/office/drawing/2014/main" val="535834319"/>
                      </a:ext>
                    </a:extLst>
                  </a:tr>
                  <a:tr h="432011">
                    <a:tc>
                      <a:txBody>
                        <a:bodyPr/>
                        <a:lstStyle/>
                        <a:p>
                          <a:r>
                            <a:rPr lang="en-US" sz="1600" baseline="0" dirty="0" err="1"/>
                            <a:t>SoLID</a:t>
                          </a:r>
                          <a:endParaRPr lang="en-US" sz="1600" baseline="0" dirty="0"/>
                        </a:p>
                      </a:txBody>
                      <a:tcPr/>
                    </a:tc>
                    <a:tc>
                      <a:txBody>
                        <a:bodyPr/>
                        <a:lstStyle/>
                        <a:p>
                          <a:r>
                            <a:rPr lang="en-US" sz="1600" baseline="0" dirty="0"/>
                            <a:t>500 ppm</a:t>
                          </a:r>
                        </a:p>
                      </a:txBody>
                      <a:tcPr/>
                    </a:tc>
                    <a:tc>
                      <a:txBody>
                        <a:bodyPr/>
                        <a:lstStyle/>
                        <a:p>
                          <a:r>
                            <a:rPr lang="en-US" sz="1600" baseline="0" dirty="0"/>
                            <a:t>3 ppm</a:t>
                          </a:r>
                        </a:p>
                      </a:txBody>
                      <a:tcPr/>
                    </a:tc>
                    <a:tc>
                      <a:txBody>
                        <a:bodyPr/>
                        <a:lstStyle/>
                        <a:p>
                          <a:r>
                            <a:rPr lang="en-US" sz="1600" baseline="0" dirty="0"/>
                            <a:t>0.6</a:t>
                          </a:r>
                        </a:p>
                      </a:txBody>
                      <a:tcPr/>
                    </a:tc>
                    <a:extLst>
                      <a:ext uri="{0D108BD9-81ED-4DB2-BD59-A6C34878D82A}">
                        <a16:rowId xmlns:a16="http://schemas.microsoft.com/office/drawing/2014/main" val="1947315214"/>
                      </a:ext>
                    </a:extLst>
                  </a:tr>
                  <a:tr h="432011">
                    <a:tc>
                      <a:txBody>
                        <a:bodyPr/>
                        <a:lstStyle/>
                        <a:p>
                          <a:r>
                            <a:rPr lang="en-US" sz="1600" baseline="0" dirty="0"/>
                            <a:t>MOLLER</a:t>
                          </a:r>
                        </a:p>
                      </a:txBody>
                      <a:tcPr/>
                    </a:tc>
                    <a:tc>
                      <a:txBody>
                        <a:bodyPr/>
                        <a:lstStyle/>
                        <a:p>
                          <a:r>
                            <a:rPr lang="en-US" sz="1600" baseline="0" dirty="0"/>
                            <a:t>0.035 ppm</a:t>
                          </a:r>
                        </a:p>
                      </a:txBody>
                      <a:tcPr/>
                    </a:tc>
                    <a:tc>
                      <a:txBody>
                        <a:bodyPr/>
                        <a:lstStyle/>
                        <a:p>
                          <a:r>
                            <a:rPr lang="en-US" sz="1600" baseline="0" dirty="0"/>
                            <a:t>0.0008 ppm</a:t>
                          </a:r>
                        </a:p>
                      </a:txBody>
                      <a:tcPr/>
                    </a:tc>
                    <a:tc>
                      <a:txBody>
                        <a:bodyPr/>
                        <a:lstStyle/>
                        <a:p>
                          <a:r>
                            <a:rPr lang="en-US" sz="1600" baseline="0" dirty="0"/>
                            <a:t>2.2</a:t>
                          </a:r>
                        </a:p>
                      </a:txBody>
                      <a:tcPr/>
                    </a:tc>
                    <a:extLst>
                      <a:ext uri="{0D108BD9-81ED-4DB2-BD59-A6C34878D82A}">
                        <a16:rowId xmlns:a16="http://schemas.microsoft.com/office/drawing/2014/main" val="271938072"/>
                      </a:ext>
                    </a:extLst>
                  </a:tr>
                  <a:tr h="302055">
                    <a:tc>
                      <a:txBody>
                        <a:bodyPr/>
                        <a:lstStyle/>
                        <a:p>
                          <a:r>
                            <a:rPr lang="en-US" sz="1600" baseline="0" dirty="0"/>
                            <a:t>P2</a:t>
                          </a:r>
                        </a:p>
                      </a:txBody>
                      <a:tcPr/>
                    </a:tc>
                    <a:tc>
                      <a:txBody>
                        <a:bodyPr/>
                        <a:lstStyle/>
                        <a:p>
                          <a:r>
                            <a:rPr lang="en-US" sz="1600" baseline="0" dirty="0"/>
                            <a:t>0.020 ppm</a:t>
                          </a:r>
                        </a:p>
                      </a:txBody>
                      <a:tcPr/>
                    </a:tc>
                    <a:tc>
                      <a:txBody>
                        <a:bodyPr/>
                        <a:lstStyle/>
                        <a:p>
                          <a:r>
                            <a:rPr lang="en-US" sz="1600" baseline="0" dirty="0"/>
                            <a:t>0.0004 ppm</a:t>
                          </a:r>
                        </a:p>
                      </a:txBody>
                      <a:tcPr/>
                    </a:tc>
                    <a:tc>
                      <a:txBody>
                        <a:bodyPr/>
                        <a:lstStyle/>
                        <a:p>
                          <a:r>
                            <a:rPr lang="en-US" sz="1600" baseline="0" dirty="0"/>
                            <a:t>2.0</a:t>
                          </a:r>
                        </a:p>
                      </a:txBody>
                      <a:tcPr/>
                    </a:tc>
                    <a:extLst>
                      <a:ext uri="{0D108BD9-81ED-4DB2-BD59-A6C34878D82A}">
                        <a16:rowId xmlns:a16="http://schemas.microsoft.com/office/drawing/2014/main" val="1103775764"/>
                      </a:ext>
                    </a:extLst>
                  </a:tr>
                </a:tbl>
              </a:graphicData>
            </a:graphic>
          </p:graphicFrame>
        </mc:Choice>
        <mc:Fallback xmlns="">
          <p:graphicFrame>
            <p:nvGraphicFramePr>
              <p:cNvPr id="6" name="Table 5">
                <a:extLst>
                  <a:ext uri="{FF2B5EF4-FFF2-40B4-BE49-F238E27FC236}">
                    <a16:creationId xmlns:a16="http://schemas.microsoft.com/office/drawing/2014/main" id="{36FCAD34-AA9E-5D44-A18F-C273462F9C2E}"/>
                  </a:ext>
                </a:extLst>
              </p:cNvPr>
              <p:cNvGraphicFramePr>
                <a:graphicFrameLocks noGrp="1"/>
              </p:cNvGraphicFramePr>
              <p:nvPr>
                <p:extLst>
                  <p:ext uri="{D42A27DB-BD31-4B8C-83A1-F6EECF244321}">
                    <p14:modId xmlns:p14="http://schemas.microsoft.com/office/powerpoint/2010/main" val="422534074"/>
                  </p:ext>
                </p:extLst>
              </p:nvPr>
            </p:nvGraphicFramePr>
            <p:xfrm>
              <a:off x="122465" y="5458991"/>
              <a:ext cx="4726841" cy="1565062"/>
            </p:xfrm>
            <a:graphic>
              <a:graphicData uri="http://schemas.openxmlformats.org/drawingml/2006/table">
                <a:tbl>
                  <a:tblPr firstRow="1" bandRow="1">
                    <a:tableStyleId>{5C22544A-7EE6-4342-B048-85BDC9FD1C3A}</a:tableStyleId>
                  </a:tblPr>
                  <a:tblGrid>
                    <a:gridCol w="1029940">
                      <a:extLst>
                        <a:ext uri="{9D8B030D-6E8A-4147-A177-3AD203B41FA5}">
                          <a16:colId xmlns:a16="http://schemas.microsoft.com/office/drawing/2014/main" val="2053731440"/>
                        </a:ext>
                      </a:extLst>
                    </a:gridCol>
                    <a:gridCol w="1194504">
                      <a:extLst>
                        <a:ext uri="{9D8B030D-6E8A-4147-A177-3AD203B41FA5}">
                          <a16:colId xmlns:a16="http://schemas.microsoft.com/office/drawing/2014/main" val="4258770309"/>
                        </a:ext>
                      </a:extLst>
                    </a:gridCol>
                    <a:gridCol w="1410899">
                      <a:extLst>
                        <a:ext uri="{9D8B030D-6E8A-4147-A177-3AD203B41FA5}">
                          <a16:colId xmlns:a16="http://schemas.microsoft.com/office/drawing/2014/main" val="4007452284"/>
                        </a:ext>
                      </a:extLst>
                    </a:gridCol>
                    <a:gridCol w="1091498">
                      <a:extLst>
                        <a:ext uri="{9D8B030D-6E8A-4147-A177-3AD203B41FA5}">
                          <a16:colId xmlns:a16="http://schemas.microsoft.com/office/drawing/2014/main" val="2743031777"/>
                        </a:ext>
                      </a:extLst>
                    </a:gridCol>
                  </a:tblGrid>
                  <a:tr h="365760">
                    <a:tc>
                      <a:txBody>
                        <a:bodyPr/>
                        <a:lstStyle/>
                        <a:p>
                          <a:endParaRPr lang="en-US" dirty="0"/>
                        </a:p>
                      </a:txBody>
                      <a:tcPr/>
                    </a:tc>
                    <a:tc>
                      <a:txBody>
                        <a:bodyPr/>
                        <a:lstStyle/>
                        <a:p>
                          <a:r>
                            <a:rPr lang="en-US" dirty="0"/>
                            <a:t>A</a:t>
                          </a:r>
                        </a:p>
                      </a:txBody>
                      <a:tcPr/>
                    </a:tc>
                    <a:tc>
                      <a:txBody>
                        <a:bodyPr/>
                        <a:lstStyle/>
                        <a:p>
                          <a:endParaRPr lang="en-US"/>
                        </a:p>
                      </a:txBody>
                      <a:tcPr>
                        <a:blipFill>
                          <a:blip r:embed="rId4"/>
                          <a:stretch>
                            <a:fillRect l="-158559" t="-6897" r="-79279" b="-355172"/>
                          </a:stretch>
                        </a:blipFill>
                      </a:tcPr>
                    </a:tc>
                    <a:tc>
                      <a:txBody>
                        <a:bodyPr/>
                        <a:lstStyle/>
                        <a:p>
                          <a:endParaRPr lang="en-US"/>
                        </a:p>
                      </a:txBody>
                      <a:tcPr>
                        <a:blipFill>
                          <a:blip r:embed="rId4"/>
                          <a:stretch>
                            <a:fillRect l="-333721" t="-6897" r="-2326" b="-355172"/>
                          </a:stretch>
                        </a:blipFill>
                      </a:tcPr>
                    </a:tc>
                    <a:extLst>
                      <a:ext uri="{0D108BD9-81ED-4DB2-BD59-A6C34878D82A}">
                        <a16:rowId xmlns:a16="http://schemas.microsoft.com/office/drawing/2014/main" val="535834319"/>
                      </a:ext>
                    </a:extLst>
                  </a:tr>
                  <a:tr h="432011">
                    <a:tc>
                      <a:txBody>
                        <a:bodyPr/>
                        <a:lstStyle/>
                        <a:p>
                          <a:r>
                            <a:rPr lang="en-US" sz="1600" baseline="0" dirty="0" err="1"/>
                            <a:t>SoLID</a:t>
                          </a:r>
                          <a:endParaRPr lang="en-US" sz="1600" baseline="0" dirty="0"/>
                        </a:p>
                      </a:txBody>
                      <a:tcPr/>
                    </a:tc>
                    <a:tc>
                      <a:txBody>
                        <a:bodyPr/>
                        <a:lstStyle/>
                        <a:p>
                          <a:r>
                            <a:rPr lang="en-US" sz="1600" baseline="0" dirty="0"/>
                            <a:t>500 ppm</a:t>
                          </a:r>
                        </a:p>
                      </a:txBody>
                      <a:tcPr/>
                    </a:tc>
                    <a:tc>
                      <a:txBody>
                        <a:bodyPr/>
                        <a:lstStyle/>
                        <a:p>
                          <a:r>
                            <a:rPr lang="en-US" sz="1600" baseline="0" dirty="0"/>
                            <a:t>3 ppm</a:t>
                          </a:r>
                        </a:p>
                      </a:txBody>
                      <a:tcPr/>
                    </a:tc>
                    <a:tc>
                      <a:txBody>
                        <a:bodyPr/>
                        <a:lstStyle/>
                        <a:p>
                          <a:r>
                            <a:rPr lang="en-US" sz="1600" baseline="0" dirty="0"/>
                            <a:t>0.6</a:t>
                          </a:r>
                        </a:p>
                      </a:txBody>
                      <a:tcPr/>
                    </a:tc>
                    <a:extLst>
                      <a:ext uri="{0D108BD9-81ED-4DB2-BD59-A6C34878D82A}">
                        <a16:rowId xmlns:a16="http://schemas.microsoft.com/office/drawing/2014/main" val="1947315214"/>
                      </a:ext>
                    </a:extLst>
                  </a:tr>
                  <a:tr h="432011">
                    <a:tc>
                      <a:txBody>
                        <a:bodyPr/>
                        <a:lstStyle/>
                        <a:p>
                          <a:r>
                            <a:rPr lang="en-US" sz="1600" baseline="0" dirty="0"/>
                            <a:t>MOLLER</a:t>
                          </a:r>
                        </a:p>
                      </a:txBody>
                      <a:tcPr/>
                    </a:tc>
                    <a:tc>
                      <a:txBody>
                        <a:bodyPr/>
                        <a:lstStyle/>
                        <a:p>
                          <a:r>
                            <a:rPr lang="en-US" sz="1600" baseline="0" dirty="0"/>
                            <a:t>0.035 ppm</a:t>
                          </a:r>
                        </a:p>
                      </a:txBody>
                      <a:tcPr/>
                    </a:tc>
                    <a:tc>
                      <a:txBody>
                        <a:bodyPr/>
                        <a:lstStyle/>
                        <a:p>
                          <a:r>
                            <a:rPr lang="en-US" sz="1600" baseline="0" dirty="0"/>
                            <a:t>0.0008 ppm</a:t>
                          </a:r>
                        </a:p>
                      </a:txBody>
                      <a:tcPr/>
                    </a:tc>
                    <a:tc>
                      <a:txBody>
                        <a:bodyPr/>
                        <a:lstStyle/>
                        <a:p>
                          <a:r>
                            <a:rPr lang="en-US" sz="1600" baseline="0" dirty="0"/>
                            <a:t>2.2</a:t>
                          </a:r>
                        </a:p>
                      </a:txBody>
                      <a:tcPr/>
                    </a:tc>
                    <a:extLst>
                      <a:ext uri="{0D108BD9-81ED-4DB2-BD59-A6C34878D82A}">
                        <a16:rowId xmlns:a16="http://schemas.microsoft.com/office/drawing/2014/main" val="271938072"/>
                      </a:ext>
                    </a:extLst>
                  </a:tr>
                  <a:tr h="335280">
                    <a:tc>
                      <a:txBody>
                        <a:bodyPr/>
                        <a:lstStyle/>
                        <a:p>
                          <a:r>
                            <a:rPr lang="en-US" sz="1600" baseline="0" dirty="0"/>
                            <a:t>P2</a:t>
                          </a:r>
                        </a:p>
                      </a:txBody>
                      <a:tcPr/>
                    </a:tc>
                    <a:tc>
                      <a:txBody>
                        <a:bodyPr/>
                        <a:lstStyle/>
                        <a:p>
                          <a:r>
                            <a:rPr lang="en-US" sz="1600" baseline="0" dirty="0"/>
                            <a:t>0.020 ppm</a:t>
                          </a:r>
                        </a:p>
                      </a:txBody>
                      <a:tcPr/>
                    </a:tc>
                    <a:tc>
                      <a:txBody>
                        <a:bodyPr/>
                        <a:lstStyle/>
                        <a:p>
                          <a:r>
                            <a:rPr lang="en-US" sz="1600" baseline="0" dirty="0"/>
                            <a:t>0.0004 ppm</a:t>
                          </a:r>
                        </a:p>
                      </a:txBody>
                      <a:tcPr/>
                    </a:tc>
                    <a:tc>
                      <a:txBody>
                        <a:bodyPr/>
                        <a:lstStyle/>
                        <a:p>
                          <a:r>
                            <a:rPr lang="en-US" sz="1600" baseline="0" dirty="0"/>
                            <a:t>2.0</a:t>
                          </a:r>
                        </a:p>
                      </a:txBody>
                      <a:tcPr/>
                    </a:tc>
                    <a:extLst>
                      <a:ext uri="{0D108BD9-81ED-4DB2-BD59-A6C34878D82A}">
                        <a16:rowId xmlns:a16="http://schemas.microsoft.com/office/drawing/2014/main" val="1103775764"/>
                      </a:ext>
                    </a:extLst>
                  </a:tr>
                </a:tbl>
              </a:graphicData>
            </a:graphic>
          </p:graphicFrame>
        </mc:Fallback>
      </mc:AlternateContent>
      <p:pic>
        <p:nvPicPr>
          <p:cNvPr id="7" name="Picture 6" descr="cad_expt_overview.png">
            <a:extLst>
              <a:ext uri="{FF2B5EF4-FFF2-40B4-BE49-F238E27FC236}">
                <a16:creationId xmlns:a16="http://schemas.microsoft.com/office/drawing/2014/main" id="{09ED387D-A935-5E4F-B4D3-7B2DC99FF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583" y="2523707"/>
            <a:ext cx="4352925" cy="2244938"/>
          </a:xfrm>
          <a:prstGeom prst="rect">
            <a:avLst/>
          </a:prstGeom>
        </p:spPr>
      </p:pic>
      <p:pic>
        <p:nvPicPr>
          <p:cNvPr id="8" name="Bild 2">
            <a:extLst>
              <a:ext uri="{FF2B5EF4-FFF2-40B4-BE49-F238E27FC236}">
                <a16:creationId xmlns:a16="http://schemas.microsoft.com/office/drawing/2014/main" id="{85F9AE64-6A66-024B-AACD-FE19D54971DB}"/>
              </a:ext>
            </a:extLst>
          </p:cNvPr>
          <p:cNvPicPr>
            <a:picLocks noChangeAspect="1"/>
          </p:cNvPicPr>
          <p:nvPr/>
        </p:nvPicPr>
        <p:blipFill>
          <a:blip r:embed="rId6"/>
          <a:stretch/>
        </p:blipFill>
        <p:spPr bwMode="auto">
          <a:xfrm>
            <a:off x="6132303" y="4609372"/>
            <a:ext cx="2757487" cy="2017102"/>
          </a:xfrm>
          <a:prstGeom prst="rect">
            <a:avLst/>
          </a:prstGeom>
        </p:spPr>
      </p:pic>
      <p:cxnSp>
        <p:nvCxnSpPr>
          <p:cNvPr id="9" name="Straight Connector 8">
            <a:extLst>
              <a:ext uri="{FF2B5EF4-FFF2-40B4-BE49-F238E27FC236}">
                <a16:creationId xmlns:a16="http://schemas.microsoft.com/office/drawing/2014/main" id="{77721C8F-59AF-B04C-8DF3-E018494F8BAE}"/>
              </a:ext>
            </a:extLst>
          </p:cNvPr>
          <p:cNvCxnSpPr/>
          <p:nvPr/>
        </p:nvCxnSpPr>
        <p:spPr>
          <a:xfrm>
            <a:off x="1753644" y="4371584"/>
            <a:ext cx="4196219" cy="6727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22B234-9A3C-C742-9B87-3BB25FA484CC}"/>
              </a:ext>
            </a:extLst>
          </p:cNvPr>
          <p:cNvCxnSpPr/>
          <p:nvPr/>
        </p:nvCxnSpPr>
        <p:spPr>
          <a:xfrm flipV="1">
            <a:off x="1853852" y="3781425"/>
            <a:ext cx="5336088" cy="3271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EB9CAE-0DDD-7D40-AB01-34043285B6DF}"/>
              </a:ext>
            </a:extLst>
          </p:cNvPr>
          <p:cNvCxnSpPr/>
          <p:nvPr/>
        </p:nvCxnSpPr>
        <p:spPr>
          <a:xfrm flipV="1">
            <a:off x="4221271" y="1240077"/>
            <a:ext cx="2492680" cy="105170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52B95D9-9E8E-2C4C-BF3D-E6038BE813AE}"/>
              </a:ext>
            </a:extLst>
          </p:cNvPr>
          <p:cNvSpPr/>
          <p:nvPr/>
        </p:nvSpPr>
        <p:spPr>
          <a:xfrm>
            <a:off x="4669427" y="210327"/>
            <a:ext cx="902811" cy="369332"/>
          </a:xfrm>
          <a:prstGeom prst="rect">
            <a:avLst/>
          </a:prstGeom>
        </p:spPr>
        <p:txBody>
          <a:bodyPr wrap="none">
            <a:spAutoFit/>
          </a:bodyPr>
          <a:lstStyle/>
          <a:p>
            <a:r>
              <a:rPr lang="en-US" b="1" dirty="0">
                <a:solidFill>
                  <a:srgbClr val="7030A0"/>
                </a:solidFill>
              </a:rPr>
              <a:t>C1, C2</a:t>
            </a:r>
            <a:endParaRPr lang="en-US" dirty="0"/>
          </a:p>
        </p:txBody>
      </p:sp>
    </p:spTree>
    <p:extLst>
      <p:ext uri="{BB962C8B-B14F-4D97-AF65-F5344CB8AC3E}">
        <p14:creationId xmlns:p14="http://schemas.microsoft.com/office/powerpoint/2010/main" val="3353281285"/>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E1E90D-6805-2D44-94C3-10BADB906758}"/>
              </a:ext>
            </a:extLst>
          </p:cNvPr>
          <p:cNvPicPr>
            <a:picLocks noChangeAspect="1"/>
          </p:cNvPicPr>
          <p:nvPr/>
        </p:nvPicPr>
        <p:blipFill>
          <a:blip r:embed="rId2"/>
          <a:stretch>
            <a:fillRect/>
          </a:stretch>
        </p:blipFill>
        <p:spPr>
          <a:xfrm>
            <a:off x="280987" y="2573995"/>
            <a:ext cx="4699000" cy="685800"/>
          </a:xfrm>
          <a:prstGeom prst="rect">
            <a:avLst/>
          </a:prstGeom>
        </p:spPr>
      </p:pic>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Goals of </a:t>
            </a:r>
            <a:r>
              <a:rPr lang="en-US" sz="2800" b="1" spc="-1" dirty="0" err="1">
                <a:solidFill>
                  <a:srgbClr val="000000"/>
                </a:solidFill>
                <a:latin typeface="ARial"/>
              </a:rPr>
              <a:t>SoLID</a:t>
            </a:r>
            <a:r>
              <a:rPr lang="en-US" sz="2800" b="1" spc="-1" dirty="0">
                <a:solidFill>
                  <a:srgbClr val="000000"/>
                </a:solidFill>
                <a:latin typeface="ARial"/>
              </a:rPr>
              <a:t>, MOLLER, and P2</a:t>
            </a:r>
            <a:endParaRPr lang="en-US" sz="2800" b="0" strike="noStrike" spc="-1" dirty="0">
              <a:latin typeface="Arial"/>
            </a:endParaRPr>
          </a:p>
        </p:txBody>
      </p:sp>
      <p:pic>
        <p:nvPicPr>
          <p:cNvPr id="3" name="Picture 2">
            <a:extLst>
              <a:ext uri="{FF2B5EF4-FFF2-40B4-BE49-F238E27FC236}">
                <a16:creationId xmlns:a16="http://schemas.microsoft.com/office/drawing/2014/main" id="{EE3A00BA-C7F2-D440-BEBE-046A7CFC504E}"/>
              </a:ext>
            </a:extLst>
          </p:cNvPr>
          <p:cNvPicPr>
            <a:picLocks noChangeAspect="1"/>
          </p:cNvPicPr>
          <p:nvPr/>
        </p:nvPicPr>
        <p:blipFill>
          <a:blip r:embed="rId3"/>
          <a:stretch>
            <a:fillRect/>
          </a:stretch>
        </p:blipFill>
        <p:spPr>
          <a:xfrm>
            <a:off x="573087" y="3582378"/>
            <a:ext cx="4114800" cy="838200"/>
          </a:xfrm>
          <a:prstGeom prst="rect">
            <a:avLst/>
          </a:prstGeom>
        </p:spPr>
      </p:pic>
      <p:pic>
        <p:nvPicPr>
          <p:cNvPr id="4" name="Picture 3">
            <a:extLst>
              <a:ext uri="{FF2B5EF4-FFF2-40B4-BE49-F238E27FC236}">
                <a16:creationId xmlns:a16="http://schemas.microsoft.com/office/drawing/2014/main" id="{E102915C-432C-3B47-815D-256AECE4237D}"/>
              </a:ext>
            </a:extLst>
          </p:cNvPr>
          <p:cNvPicPr>
            <a:picLocks noChangeAspect="1"/>
          </p:cNvPicPr>
          <p:nvPr/>
        </p:nvPicPr>
        <p:blipFill>
          <a:blip r:embed="rId4"/>
          <a:stretch>
            <a:fillRect/>
          </a:stretch>
        </p:blipFill>
        <p:spPr>
          <a:xfrm>
            <a:off x="344487" y="4468201"/>
            <a:ext cx="5308600" cy="800100"/>
          </a:xfrm>
          <a:prstGeom prst="rect">
            <a:avLst/>
          </a:prstGeom>
        </p:spPr>
      </p:pic>
      <p:pic>
        <p:nvPicPr>
          <p:cNvPr id="6" name="Picture 5">
            <a:extLst>
              <a:ext uri="{FF2B5EF4-FFF2-40B4-BE49-F238E27FC236}">
                <a16:creationId xmlns:a16="http://schemas.microsoft.com/office/drawing/2014/main" id="{B3438133-1A80-4046-9FC2-B14B03E64296}"/>
              </a:ext>
            </a:extLst>
          </p:cNvPr>
          <p:cNvPicPr>
            <a:picLocks noChangeAspect="1"/>
          </p:cNvPicPr>
          <p:nvPr/>
        </p:nvPicPr>
        <p:blipFill>
          <a:blip r:embed="rId5"/>
          <a:stretch>
            <a:fillRect/>
          </a:stretch>
        </p:blipFill>
        <p:spPr>
          <a:xfrm>
            <a:off x="0" y="5496900"/>
            <a:ext cx="5854700" cy="381000"/>
          </a:xfrm>
          <a:prstGeom prst="rect">
            <a:avLst/>
          </a:prstGeom>
        </p:spPr>
      </p:pic>
      <p:pic>
        <p:nvPicPr>
          <p:cNvPr id="7" name="Picture 6">
            <a:extLst>
              <a:ext uri="{FF2B5EF4-FFF2-40B4-BE49-F238E27FC236}">
                <a16:creationId xmlns:a16="http://schemas.microsoft.com/office/drawing/2014/main" id="{B8CEB584-7ABA-1149-82B9-C06B19A54D55}"/>
              </a:ext>
            </a:extLst>
          </p:cNvPr>
          <p:cNvPicPr>
            <a:picLocks noChangeAspect="1"/>
          </p:cNvPicPr>
          <p:nvPr/>
        </p:nvPicPr>
        <p:blipFill>
          <a:blip r:embed="rId6"/>
          <a:stretch>
            <a:fillRect/>
          </a:stretch>
        </p:blipFill>
        <p:spPr>
          <a:xfrm>
            <a:off x="6518274" y="5349260"/>
            <a:ext cx="2057400" cy="558800"/>
          </a:xfrm>
          <a:prstGeom prst="rect">
            <a:avLst/>
          </a:prstGeom>
        </p:spPr>
      </p:pic>
      <p:sp>
        <p:nvSpPr>
          <p:cNvPr id="8" name="TextBox 7">
            <a:extLst>
              <a:ext uri="{FF2B5EF4-FFF2-40B4-BE49-F238E27FC236}">
                <a16:creationId xmlns:a16="http://schemas.microsoft.com/office/drawing/2014/main" id="{0A03AC47-EE64-994B-9C1A-790CB458E7A9}"/>
              </a:ext>
            </a:extLst>
          </p:cNvPr>
          <p:cNvSpPr txBox="1"/>
          <p:nvPr/>
        </p:nvSpPr>
        <p:spPr>
          <a:xfrm>
            <a:off x="6225547" y="1553231"/>
            <a:ext cx="3161378" cy="461665"/>
          </a:xfrm>
          <a:prstGeom prst="rect">
            <a:avLst/>
          </a:prstGeom>
          <a:noFill/>
        </p:spPr>
        <p:txBody>
          <a:bodyPr wrap="none" rtlCol="0">
            <a:spAutoFit/>
          </a:bodyPr>
          <a:lstStyle/>
          <a:p>
            <a:r>
              <a:rPr lang="en-US" sz="2400" dirty="0"/>
              <a:t>Moller (Simple formula)</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610602E-CC5B-E745-8D2B-13F88C544B26}"/>
                  </a:ext>
                </a:extLst>
              </p:cNvPr>
              <p:cNvSpPr txBox="1"/>
              <p:nvPr/>
            </p:nvSpPr>
            <p:spPr>
              <a:xfrm>
                <a:off x="5297217" y="2738221"/>
                <a:ext cx="4825167" cy="415498"/>
              </a:xfrm>
              <a:prstGeom prst="rect">
                <a:avLst/>
              </a:prstGeom>
              <a:noFill/>
            </p:spPr>
            <p:txBody>
              <a:bodyPr wrap="none" rtlCol="0">
                <a:spAutoFit/>
              </a:bodyPr>
              <a:lstStyle/>
              <a:p>
                <a:r>
                  <a:rPr lang="en-US" sz="2100" dirty="0"/>
                  <a:t>P2: </a:t>
                </a:r>
                <a:r>
                  <a:rPr lang="en-US" sz="2100" dirty="0" err="1"/>
                  <a:t>eP</a:t>
                </a:r>
                <a:r>
                  <a:rPr lang="en-US" sz="2100" dirty="0"/>
                  <a:t> (Simple formula at low E and </a:t>
                </a:r>
                <a14:m>
                  <m:oMath xmlns:m="http://schemas.openxmlformats.org/officeDocument/2006/math">
                    <m:r>
                      <a:rPr lang="en-US" sz="2100" i="1" smtClean="0">
                        <a:latin typeface="Cambria Math" panose="02040503050406030204" pitchFamily="18" charset="0"/>
                        <a:ea typeface="Cambria Math" panose="02040503050406030204" pitchFamily="18" charset="0"/>
                      </a:rPr>
                      <m:t>𝜃</m:t>
                    </m:r>
                  </m:oMath>
                </a14:m>
                <a:r>
                  <a:rPr lang="en-US" sz="2100" dirty="0"/>
                  <a:t>)</a:t>
                </a:r>
              </a:p>
            </p:txBody>
          </p:sp>
        </mc:Choice>
        <mc:Fallback xmlns="">
          <p:sp>
            <p:nvSpPr>
              <p:cNvPr id="9" name="TextBox 8">
                <a:extLst>
                  <a:ext uri="{FF2B5EF4-FFF2-40B4-BE49-F238E27FC236}">
                    <a16:creationId xmlns:a16="http://schemas.microsoft.com/office/drawing/2014/main" id="{A610602E-CC5B-E745-8D2B-13F88C544B26}"/>
                  </a:ext>
                </a:extLst>
              </p:cNvPr>
              <p:cNvSpPr txBox="1">
                <a:spLocks noRot="1" noChangeAspect="1" noMove="1" noResize="1" noEditPoints="1" noAdjustHandles="1" noChangeArrowheads="1" noChangeShapeType="1" noTextEdit="1"/>
              </p:cNvSpPr>
              <p:nvPr/>
            </p:nvSpPr>
            <p:spPr>
              <a:xfrm>
                <a:off x="5297217" y="2738221"/>
                <a:ext cx="4825167" cy="415498"/>
              </a:xfrm>
              <a:prstGeom prst="rect">
                <a:avLst/>
              </a:prstGeom>
              <a:blipFill>
                <a:blip r:embed="rId7"/>
                <a:stretch>
                  <a:fillRect l="-1583" t="-9091" r="-528"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C116D43-6621-1A49-8C90-7383BFB4BBF7}"/>
                  </a:ext>
                </a:extLst>
              </p:cNvPr>
              <p:cNvSpPr txBox="1"/>
              <p:nvPr/>
            </p:nvSpPr>
            <p:spPr>
              <a:xfrm>
                <a:off x="5038725" y="3688558"/>
                <a:ext cx="4958473" cy="738664"/>
              </a:xfrm>
              <a:prstGeom prst="rect">
                <a:avLst/>
              </a:prstGeom>
              <a:noFill/>
            </p:spPr>
            <p:txBody>
              <a:bodyPr wrap="square" rtlCol="0">
                <a:spAutoFit/>
              </a:bodyPr>
              <a:lstStyle/>
              <a:p>
                <a:pPr algn="ctr"/>
                <a:r>
                  <a:rPr lang="en-US" sz="2100" dirty="0" err="1"/>
                  <a:t>SoLID</a:t>
                </a:r>
                <a:r>
                  <a:rPr lang="en-US" sz="2100" dirty="0"/>
                  <a:t>  PVDIS (Simple for d at large E and </a:t>
                </a:r>
                <a14:m>
                  <m:oMath xmlns:m="http://schemas.openxmlformats.org/officeDocument/2006/math">
                    <m:r>
                      <a:rPr lang="en-US" sz="2100" i="1" smtClean="0">
                        <a:latin typeface="Cambria Math" panose="02040503050406030204" pitchFamily="18" charset="0"/>
                        <a:ea typeface="Cambria Math" panose="02040503050406030204" pitchFamily="18" charset="0"/>
                      </a:rPr>
                      <m:t>𝜃</m:t>
                    </m:r>
                  </m:oMath>
                </a14:m>
                <a:r>
                  <a:rPr lang="en-US" sz="2100" dirty="0"/>
                  <a:t>, only way to get C</a:t>
                </a:r>
                <a:r>
                  <a:rPr lang="en-US" sz="2100" baseline="-25000" dirty="0"/>
                  <a:t>2</a:t>
                </a:r>
                <a:r>
                  <a:rPr lang="en-US" sz="2100" dirty="0"/>
                  <a:t>’s)</a:t>
                </a:r>
              </a:p>
            </p:txBody>
          </p:sp>
        </mc:Choice>
        <mc:Fallback xmlns="">
          <p:sp>
            <p:nvSpPr>
              <p:cNvPr id="10" name="TextBox 9">
                <a:extLst>
                  <a:ext uri="{FF2B5EF4-FFF2-40B4-BE49-F238E27FC236}">
                    <a16:creationId xmlns:a16="http://schemas.microsoft.com/office/drawing/2014/main" id="{FC116D43-6621-1A49-8C90-7383BFB4BBF7}"/>
                  </a:ext>
                </a:extLst>
              </p:cNvPr>
              <p:cNvSpPr txBox="1">
                <a:spLocks noRot="1" noChangeAspect="1" noMove="1" noResize="1" noEditPoints="1" noAdjustHandles="1" noChangeArrowheads="1" noChangeShapeType="1" noTextEdit="1"/>
              </p:cNvSpPr>
              <p:nvPr/>
            </p:nvSpPr>
            <p:spPr>
              <a:xfrm>
                <a:off x="5038725" y="3688558"/>
                <a:ext cx="4958473" cy="738664"/>
              </a:xfrm>
              <a:prstGeom prst="rect">
                <a:avLst/>
              </a:prstGeom>
              <a:blipFill>
                <a:blip r:embed="rId8"/>
                <a:stretch>
                  <a:fillRect t="-5172" b="-15517"/>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3D268D92-ADED-1B42-B3BD-A8F7F36D0F8D}"/>
              </a:ext>
            </a:extLst>
          </p:cNvPr>
          <p:cNvCxnSpPr/>
          <p:nvPr/>
        </p:nvCxnSpPr>
        <p:spPr>
          <a:xfrm>
            <a:off x="3231013" y="2626574"/>
            <a:ext cx="1600200" cy="6210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1B2471-EB36-A448-A902-28179E552CF1}"/>
              </a:ext>
            </a:extLst>
          </p:cNvPr>
          <p:cNvCxnSpPr/>
          <p:nvPr/>
        </p:nvCxnSpPr>
        <p:spPr>
          <a:xfrm flipV="1">
            <a:off x="3159575" y="2589989"/>
            <a:ext cx="1671638" cy="6210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FC75325-7458-E743-B270-E78952148888}"/>
              </a:ext>
            </a:extLst>
          </p:cNvPr>
          <p:cNvPicPr>
            <a:picLocks noChangeAspect="1"/>
          </p:cNvPicPr>
          <p:nvPr/>
        </p:nvPicPr>
        <p:blipFill>
          <a:blip r:embed="rId9"/>
          <a:stretch>
            <a:fillRect/>
          </a:stretch>
        </p:blipFill>
        <p:spPr>
          <a:xfrm>
            <a:off x="1087242" y="1443696"/>
            <a:ext cx="4851400" cy="901700"/>
          </a:xfrm>
          <a:prstGeom prst="rect">
            <a:avLst/>
          </a:prstGeom>
        </p:spPr>
      </p:pic>
      <p:cxnSp>
        <p:nvCxnSpPr>
          <p:cNvPr id="15" name="Straight Connector 14">
            <a:extLst>
              <a:ext uri="{FF2B5EF4-FFF2-40B4-BE49-F238E27FC236}">
                <a16:creationId xmlns:a16="http://schemas.microsoft.com/office/drawing/2014/main" id="{AA2D7F50-01A4-FF4D-9FBB-D8F19D27AF91}"/>
              </a:ext>
            </a:extLst>
          </p:cNvPr>
          <p:cNvCxnSpPr/>
          <p:nvPr/>
        </p:nvCxnSpPr>
        <p:spPr>
          <a:xfrm>
            <a:off x="2294351" y="5863347"/>
            <a:ext cx="3382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5D08B4-86BF-F84E-A6A1-AF9498AB9E7A}"/>
              </a:ext>
            </a:extLst>
          </p:cNvPr>
          <p:cNvCxnSpPr/>
          <p:nvPr/>
        </p:nvCxnSpPr>
        <p:spPr>
          <a:xfrm>
            <a:off x="4223359" y="5838355"/>
            <a:ext cx="3382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A870EE-C6BD-604D-BE89-6F098D0CB58C}"/>
              </a:ext>
            </a:extLst>
          </p:cNvPr>
          <p:cNvCxnSpPr/>
          <p:nvPr/>
        </p:nvCxnSpPr>
        <p:spPr>
          <a:xfrm>
            <a:off x="8237450" y="5838355"/>
            <a:ext cx="3382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BE3E2CB-81DD-E64E-98DA-9E5EE142078B}"/>
              </a:ext>
            </a:extLst>
          </p:cNvPr>
          <p:cNvCxnSpPr/>
          <p:nvPr/>
        </p:nvCxnSpPr>
        <p:spPr>
          <a:xfrm>
            <a:off x="4392471" y="5077277"/>
            <a:ext cx="3382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3E0C3ED-AB94-D440-AA4B-A03084945072}"/>
              </a:ext>
            </a:extLst>
          </p:cNvPr>
          <p:cNvCxnSpPr/>
          <p:nvPr/>
        </p:nvCxnSpPr>
        <p:spPr>
          <a:xfrm>
            <a:off x="5128105" y="5046022"/>
            <a:ext cx="3382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6A7A010-38F0-2C46-A02F-99EF89DA1739}"/>
              </a:ext>
            </a:extLst>
          </p:cNvPr>
          <p:cNvSpPr txBox="1"/>
          <p:nvPr/>
        </p:nvSpPr>
        <p:spPr>
          <a:xfrm>
            <a:off x="1223692" y="6366805"/>
            <a:ext cx="7351982" cy="523220"/>
          </a:xfrm>
          <a:prstGeom prst="rect">
            <a:avLst/>
          </a:prstGeom>
          <a:noFill/>
        </p:spPr>
        <p:txBody>
          <a:bodyPr wrap="square" rtlCol="0">
            <a:spAutoFit/>
          </a:bodyPr>
          <a:lstStyle/>
          <a:p>
            <a:r>
              <a:rPr lang="en-US" sz="2800" dirty="0">
                <a:solidFill>
                  <a:srgbClr val="C00000"/>
                </a:solidFill>
              </a:rPr>
              <a:t>Measure all the C’s as precisely as possible</a:t>
            </a:r>
          </a:p>
        </p:txBody>
      </p:sp>
    </p:spTree>
    <p:extLst>
      <p:ext uri="{BB962C8B-B14F-4D97-AF65-F5344CB8AC3E}">
        <p14:creationId xmlns:p14="http://schemas.microsoft.com/office/powerpoint/2010/main" val="2978188830"/>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trike="noStrike" spc="-1" dirty="0">
                <a:solidFill>
                  <a:srgbClr val="000000"/>
                </a:solidFill>
                <a:latin typeface="ARial"/>
              </a:rPr>
              <a:t>PVES </a:t>
            </a:r>
            <a:r>
              <a:rPr lang="en-US" sz="2800" b="1" strike="noStrike" spc="-1" dirty="0" err="1">
                <a:solidFill>
                  <a:srgbClr val="000000"/>
                </a:solidFill>
                <a:latin typeface="ARial"/>
              </a:rPr>
              <a:t>Lagrangian</a:t>
            </a:r>
            <a:endParaRPr lang="en-US" sz="2800" b="0" strike="noStrike" spc="-1" dirty="0">
              <a:latin typeface="Arial"/>
            </a:endParaRPr>
          </a:p>
        </p:txBody>
      </p:sp>
      <p:sp>
        <p:nvSpPr>
          <p:cNvPr id="3" name="Shape 211">
            <a:extLst>
              <a:ext uri="{FF2B5EF4-FFF2-40B4-BE49-F238E27FC236}">
                <a16:creationId xmlns:a16="http://schemas.microsoft.com/office/drawing/2014/main" id="{3AE38114-37DB-B54D-BED1-1EDBD6EE3D5C}"/>
              </a:ext>
            </a:extLst>
          </p:cNvPr>
          <p:cNvSpPr/>
          <p:nvPr/>
        </p:nvSpPr>
        <p:spPr>
          <a:xfrm>
            <a:off x="227778" y="2198141"/>
            <a:ext cx="4709618" cy="363328"/>
          </a:xfrm>
          <a:prstGeom prst="rect">
            <a:avLst/>
          </a:prstGeom>
          <a:solidFill>
            <a:srgbClr val="FFFFFF"/>
          </a:solidFill>
          <a:ln w="25400">
            <a:solidFill>
              <a:srgbClr val="FFFFFF"/>
            </a:solidFill>
            <a:miter lim="400000"/>
          </a:ln>
        </p:spPr>
        <p:txBody>
          <a:bodyPr lIns="0" tIns="0" rIns="0" bIns="0" anchor="ctr"/>
          <a:lstStyle/>
          <a:p>
            <a:pPr lvl="0" algn="ctr">
              <a:defRPr sz="4200">
                <a:solidFill>
                  <a:srgbClr val="FFFFFF"/>
                </a:solidFill>
                <a:effectLst>
                  <a:outerShdw blurRad="63500" dist="25400" dir="2700000" rotWithShape="0">
                    <a:srgbClr val="000000">
                      <a:alpha val="70000"/>
                    </a:srgbClr>
                  </a:outerShdw>
                </a:effectLst>
                <a:latin typeface="Chalkboard"/>
                <a:ea typeface="Chalkboard"/>
                <a:cs typeface="Chalkboard"/>
                <a:sym typeface="Chalkboard"/>
              </a:defRPr>
            </a:pPr>
            <a:endParaRPr/>
          </a:p>
        </p:txBody>
      </p:sp>
      <p:pic>
        <p:nvPicPr>
          <p:cNvPr id="4" name="image.pdf">
            <a:extLst>
              <a:ext uri="{FF2B5EF4-FFF2-40B4-BE49-F238E27FC236}">
                <a16:creationId xmlns:a16="http://schemas.microsoft.com/office/drawing/2014/main" id="{C5396A12-3BEE-1844-ABB2-DEEB9FD42CA3}"/>
              </a:ext>
            </a:extLst>
          </p:cNvPr>
          <p:cNvPicPr/>
          <p:nvPr/>
        </p:nvPicPr>
        <p:blipFill>
          <a:blip r:embed="rId2"/>
          <a:stretch>
            <a:fillRect/>
          </a:stretch>
        </p:blipFill>
        <p:spPr>
          <a:xfrm>
            <a:off x="290792" y="2243557"/>
            <a:ext cx="1274667" cy="350554"/>
          </a:xfrm>
          <a:prstGeom prst="rect">
            <a:avLst/>
          </a:prstGeom>
          <a:ln w="12700">
            <a:miter lim="400000"/>
          </a:ln>
        </p:spPr>
      </p:pic>
      <p:pic>
        <p:nvPicPr>
          <p:cNvPr id="5" name="image.pdf">
            <a:extLst>
              <a:ext uri="{FF2B5EF4-FFF2-40B4-BE49-F238E27FC236}">
                <a16:creationId xmlns:a16="http://schemas.microsoft.com/office/drawing/2014/main" id="{8AC046CD-1A85-4148-84F8-B204586CCDA8}"/>
              </a:ext>
            </a:extLst>
          </p:cNvPr>
          <p:cNvPicPr/>
          <p:nvPr/>
        </p:nvPicPr>
        <p:blipFill>
          <a:blip r:embed="rId3"/>
          <a:stretch>
            <a:fillRect/>
          </a:stretch>
        </p:blipFill>
        <p:spPr>
          <a:xfrm>
            <a:off x="1957552" y="2243557"/>
            <a:ext cx="1250070" cy="339201"/>
          </a:xfrm>
          <a:prstGeom prst="rect">
            <a:avLst/>
          </a:prstGeom>
          <a:ln w="12700">
            <a:miter lim="400000"/>
          </a:ln>
        </p:spPr>
      </p:pic>
      <p:pic>
        <p:nvPicPr>
          <p:cNvPr id="6" name="parity_z.png">
            <a:extLst>
              <a:ext uri="{FF2B5EF4-FFF2-40B4-BE49-F238E27FC236}">
                <a16:creationId xmlns:a16="http://schemas.microsoft.com/office/drawing/2014/main" id="{B79A9F57-63E2-924C-BFCF-35A072E21D3F}"/>
              </a:ext>
            </a:extLst>
          </p:cNvPr>
          <p:cNvPicPr/>
          <p:nvPr/>
        </p:nvPicPr>
        <p:blipFill>
          <a:blip r:embed="rId4"/>
          <a:stretch>
            <a:fillRect/>
          </a:stretch>
        </p:blipFill>
        <p:spPr>
          <a:xfrm>
            <a:off x="221344" y="1289826"/>
            <a:ext cx="1425138" cy="926767"/>
          </a:xfrm>
          <a:prstGeom prst="rect">
            <a:avLst/>
          </a:prstGeom>
          <a:ln w="12700">
            <a:miter lim="400000"/>
          </a:ln>
        </p:spPr>
      </p:pic>
      <p:pic>
        <p:nvPicPr>
          <p:cNvPr id="7" name="parity_z.png">
            <a:extLst>
              <a:ext uri="{FF2B5EF4-FFF2-40B4-BE49-F238E27FC236}">
                <a16:creationId xmlns:a16="http://schemas.microsoft.com/office/drawing/2014/main" id="{9842CA35-2C60-2644-9A6A-7519E622CFC7}"/>
              </a:ext>
            </a:extLst>
          </p:cNvPr>
          <p:cNvPicPr/>
          <p:nvPr/>
        </p:nvPicPr>
        <p:blipFill>
          <a:blip r:embed="rId4"/>
          <a:stretch>
            <a:fillRect/>
          </a:stretch>
        </p:blipFill>
        <p:spPr>
          <a:xfrm>
            <a:off x="1818655" y="1289826"/>
            <a:ext cx="1509055" cy="983536"/>
          </a:xfrm>
          <a:prstGeom prst="rect">
            <a:avLst/>
          </a:prstGeom>
          <a:ln w="12700">
            <a:miter lim="400000"/>
          </a:ln>
        </p:spPr>
      </p:pic>
      <p:sp>
        <p:nvSpPr>
          <p:cNvPr id="8" name="Shape 216">
            <a:extLst>
              <a:ext uri="{FF2B5EF4-FFF2-40B4-BE49-F238E27FC236}">
                <a16:creationId xmlns:a16="http://schemas.microsoft.com/office/drawing/2014/main" id="{BA19069A-4158-9842-B16C-F8836C5B328C}"/>
              </a:ext>
            </a:extLst>
          </p:cNvPr>
          <p:cNvSpPr/>
          <p:nvPr/>
        </p:nvSpPr>
        <p:spPr>
          <a:xfrm>
            <a:off x="795097" y="1217160"/>
            <a:ext cx="280177" cy="3519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40639" marR="40639" defTabSz="914400">
              <a:buClr>
                <a:srgbClr val="DA3E00"/>
              </a:buClr>
              <a:buFont typeface="Times Roman"/>
              <a:defRPr sz="1800" b="1" i="1">
                <a:solidFill>
                  <a:srgbClr val="DA3E00"/>
                </a:solidFill>
                <a:uFill>
                  <a:solidFill>
                    <a:srgbClr val="DA3E00"/>
                  </a:solidFill>
                </a:uFill>
                <a:latin typeface="Times Roman"/>
                <a:ea typeface="Times Roman"/>
                <a:cs typeface="Times Roman"/>
                <a:sym typeface="Times Roman"/>
              </a:defRPr>
            </a:lvl1pPr>
          </a:lstStyle>
          <a:p>
            <a:pPr lvl="0">
              <a:defRPr b="0" i="0">
                <a:solidFill>
                  <a:srgbClr val="000000"/>
                </a:solidFill>
                <a:uFillTx/>
              </a:defRPr>
            </a:pPr>
            <a:r>
              <a:rPr b="1" i="1">
                <a:solidFill>
                  <a:srgbClr val="DA3E00"/>
                </a:solidFill>
                <a:uFill>
                  <a:solidFill>
                    <a:srgbClr val="DA3E00"/>
                  </a:solidFill>
                </a:uFill>
              </a:rPr>
              <a:t>A</a:t>
            </a:r>
          </a:p>
        </p:txBody>
      </p:sp>
      <p:sp>
        <p:nvSpPr>
          <p:cNvPr id="9" name="Shape 217">
            <a:extLst>
              <a:ext uri="{FF2B5EF4-FFF2-40B4-BE49-F238E27FC236}">
                <a16:creationId xmlns:a16="http://schemas.microsoft.com/office/drawing/2014/main" id="{2AABDD83-74E6-5D4A-B55A-C92D043D35DE}"/>
              </a:ext>
            </a:extLst>
          </p:cNvPr>
          <p:cNvSpPr/>
          <p:nvPr/>
        </p:nvSpPr>
        <p:spPr>
          <a:xfrm>
            <a:off x="776931" y="1971062"/>
            <a:ext cx="280177" cy="3519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40639" marR="40639" defTabSz="914400">
              <a:buClr>
                <a:srgbClr val="DA3E00"/>
              </a:buClr>
              <a:buFont typeface="Times Roman"/>
              <a:defRPr sz="1800" b="1" i="1">
                <a:solidFill>
                  <a:srgbClr val="DA3E00"/>
                </a:solidFill>
                <a:uFill>
                  <a:solidFill>
                    <a:srgbClr val="DA3E00"/>
                  </a:solidFill>
                </a:uFill>
                <a:latin typeface="Times Roman"/>
                <a:ea typeface="Times Roman"/>
                <a:cs typeface="Times Roman"/>
                <a:sym typeface="Times Roman"/>
              </a:defRPr>
            </a:lvl1pPr>
          </a:lstStyle>
          <a:p>
            <a:pPr lvl="0">
              <a:defRPr b="0" i="0">
                <a:solidFill>
                  <a:srgbClr val="000000"/>
                </a:solidFill>
                <a:uFillTx/>
              </a:defRPr>
            </a:pPr>
            <a:r>
              <a:rPr b="1" i="1">
                <a:solidFill>
                  <a:srgbClr val="DA3E00"/>
                </a:solidFill>
                <a:uFill>
                  <a:solidFill>
                    <a:srgbClr val="DA3E00"/>
                  </a:solidFill>
                </a:uFill>
              </a:rPr>
              <a:t>V</a:t>
            </a:r>
          </a:p>
        </p:txBody>
      </p:sp>
      <p:sp>
        <p:nvSpPr>
          <p:cNvPr id="10" name="Shape 218">
            <a:extLst>
              <a:ext uri="{FF2B5EF4-FFF2-40B4-BE49-F238E27FC236}">
                <a16:creationId xmlns:a16="http://schemas.microsoft.com/office/drawing/2014/main" id="{715E1C27-C020-B24C-A54E-E222144D2368}"/>
              </a:ext>
            </a:extLst>
          </p:cNvPr>
          <p:cNvSpPr/>
          <p:nvPr/>
        </p:nvSpPr>
        <p:spPr>
          <a:xfrm>
            <a:off x="2443690" y="1221702"/>
            <a:ext cx="280177" cy="35197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40639" marR="40639" defTabSz="914400">
              <a:buClr>
                <a:srgbClr val="DA3E00"/>
              </a:buClr>
              <a:buFont typeface="Times Roman"/>
              <a:defRPr sz="1800" b="1" i="1">
                <a:solidFill>
                  <a:srgbClr val="DA3E00"/>
                </a:solidFill>
                <a:uFill>
                  <a:solidFill>
                    <a:srgbClr val="DA3E00"/>
                  </a:solidFill>
                </a:uFill>
                <a:latin typeface="Times Roman"/>
                <a:ea typeface="Times Roman"/>
                <a:cs typeface="Times Roman"/>
                <a:sym typeface="Times Roman"/>
              </a:defRPr>
            </a:lvl1pPr>
          </a:lstStyle>
          <a:p>
            <a:pPr lvl="0">
              <a:defRPr b="0" i="0">
                <a:solidFill>
                  <a:srgbClr val="000000"/>
                </a:solidFill>
                <a:uFillTx/>
              </a:defRPr>
            </a:pPr>
            <a:r>
              <a:rPr b="1" i="1">
                <a:solidFill>
                  <a:srgbClr val="DA3E00"/>
                </a:solidFill>
                <a:uFill>
                  <a:solidFill>
                    <a:srgbClr val="DA3E00"/>
                  </a:solidFill>
                </a:uFill>
              </a:rPr>
              <a:t>V</a:t>
            </a:r>
          </a:p>
        </p:txBody>
      </p:sp>
      <p:sp>
        <p:nvSpPr>
          <p:cNvPr id="11" name="Shape 219">
            <a:extLst>
              <a:ext uri="{FF2B5EF4-FFF2-40B4-BE49-F238E27FC236}">
                <a16:creationId xmlns:a16="http://schemas.microsoft.com/office/drawing/2014/main" id="{DD87EA1A-EEA0-F44A-87AD-71E03B7B2E80}"/>
              </a:ext>
            </a:extLst>
          </p:cNvPr>
          <p:cNvSpPr/>
          <p:nvPr/>
        </p:nvSpPr>
        <p:spPr>
          <a:xfrm>
            <a:off x="2443690" y="2039186"/>
            <a:ext cx="280177" cy="3519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40639" marR="40639" defTabSz="914400">
              <a:buClr>
                <a:srgbClr val="DA3E00"/>
              </a:buClr>
              <a:buFont typeface="Times Roman"/>
              <a:defRPr sz="1800" b="1" i="1">
                <a:solidFill>
                  <a:srgbClr val="DA3E00"/>
                </a:solidFill>
                <a:uFill>
                  <a:solidFill>
                    <a:srgbClr val="DA3E00"/>
                  </a:solidFill>
                </a:uFill>
                <a:latin typeface="Times Roman"/>
                <a:ea typeface="Times Roman"/>
                <a:cs typeface="Times Roman"/>
                <a:sym typeface="Times Roman"/>
              </a:defRPr>
            </a:lvl1pPr>
          </a:lstStyle>
          <a:p>
            <a:pPr lvl="0">
              <a:defRPr b="0" i="0">
                <a:solidFill>
                  <a:srgbClr val="000000"/>
                </a:solidFill>
                <a:uFillTx/>
              </a:defRPr>
            </a:pPr>
            <a:r>
              <a:rPr b="1" i="1">
                <a:solidFill>
                  <a:srgbClr val="DA3E00"/>
                </a:solidFill>
                <a:uFill>
                  <a:solidFill>
                    <a:srgbClr val="DA3E00"/>
                  </a:solidFill>
                </a:uFill>
              </a:rPr>
              <a:t>A</a:t>
            </a:r>
          </a:p>
        </p:txBody>
      </p:sp>
      <p:pic>
        <p:nvPicPr>
          <p:cNvPr id="12" name="parity_z.png">
            <a:extLst>
              <a:ext uri="{FF2B5EF4-FFF2-40B4-BE49-F238E27FC236}">
                <a16:creationId xmlns:a16="http://schemas.microsoft.com/office/drawing/2014/main" id="{85055C83-1D6C-E74D-B53F-D60913B660FF}"/>
              </a:ext>
            </a:extLst>
          </p:cNvPr>
          <p:cNvPicPr/>
          <p:nvPr/>
        </p:nvPicPr>
        <p:blipFill>
          <a:blip r:embed="rId4"/>
          <a:stretch>
            <a:fillRect/>
          </a:stretch>
        </p:blipFill>
        <p:spPr>
          <a:xfrm>
            <a:off x="3428253" y="1278330"/>
            <a:ext cx="1509055" cy="983537"/>
          </a:xfrm>
          <a:prstGeom prst="rect">
            <a:avLst/>
          </a:prstGeom>
          <a:ln w="12700">
            <a:miter lim="400000"/>
          </a:ln>
        </p:spPr>
      </p:pic>
      <p:sp>
        <p:nvSpPr>
          <p:cNvPr id="13" name="Shape 240">
            <a:extLst>
              <a:ext uri="{FF2B5EF4-FFF2-40B4-BE49-F238E27FC236}">
                <a16:creationId xmlns:a16="http://schemas.microsoft.com/office/drawing/2014/main" id="{D4889D28-4FD2-944A-ACA5-03F537D1D1BD}"/>
              </a:ext>
            </a:extLst>
          </p:cNvPr>
          <p:cNvSpPr/>
          <p:nvPr/>
        </p:nvSpPr>
        <p:spPr>
          <a:xfrm>
            <a:off x="3759960" y="1951082"/>
            <a:ext cx="101769" cy="145554"/>
          </a:xfrm>
          <a:prstGeom prst="rect">
            <a:avLst/>
          </a:prstGeom>
          <a:solidFill>
            <a:srgbClr val="FFFFFF"/>
          </a:solidFill>
          <a:ln w="12700">
            <a:miter lim="400000"/>
          </a:ln>
        </p:spPr>
        <p:txBody>
          <a:bodyPr lIns="0" tIns="0" rIns="0" bIns="0" anchor="ctr"/>
          <a:lstStyle/>
          <a:p>
            <a:pPr lvl="0" algn="ctr" defTabSz="584200">
              <a:defRPr sz="3200">
                <a:solidFill>
                  <a:srgbClr val="FFFFFF"/>
                </a:solidFill>
                <a:latin typeface="Baskerville"/>
                <a:ea typeface="Baskerville"/>
                <a:cs typeface="Baskerville"/>
                <a:sym typeface="Baskerville"/>
              </a:defRPr>
            </a:pPr>
            <a:endParaRPr/>
          </a:p>
        </p:txBody>
      </p:sp>
      <p:sp>
        <p:nvSpPr>
          <p:cNvPr id="14" name="Shape 241">
            <a:extLst>
              <a:ext uri="{FF2B5EF4-FFF2-40B4-BE49-F238E27FC236}">
                <a16:creationId xmlns:a16="http://schemas.microsoft.com/office/drawing/2014/main" id="{11B8B844-9F4D-794B-A131-B54DA362D415}"/>
              </a:ext>
            </a:extLst>
          </p:cNvPr>
          <p:cNvSpPr/>
          <p:nvPr/>
        </p:nvSpPr>
        <p:spPr>
          <a:xfrm>
            <a:off x="4509260" y="1951082"/>
            <a:ext cx="101769" cy="145554"/>
          </a:xfrm>
          <a:prstGeom prst="rect">
            <a:avLst/>
          </a:prstGeom>
          <a:solidFill>
            <a:srgbClr val="FFFFFF"/>
          </a:solidFill>
          <a:ln w="12700">
            <a:miter lim="400000"/>
          </a:ln>
        </p:spPr>
        <p:txBody>
          <a:bodyPr lIns="0" tIns="0" rIns="0" bIns="0" anchor="ctr"/>
          <a:lstStyle/>
          <a:p>
            <a:pPr lvl="0" algn="ctr" defTabSz="584200">
              <a:defRPr sz="3200">
                <a:solidFill>
                  <a:srgbClr val="FFFFFF"/>
                </a:solidFill>
                <a:latin typeface="Baskerville"/>
                <a:ea typeface="Baskerville"/>
                <a:cs typeface="Baskerville"/>
                <a:sym typeface="Baskerville"/>
              </a:defRPr>
            </a:pPr>
            <a:endParaRPr/>
          </a:p>
        </p:txBody>
      </p:sp>
      <p:sp>
        <p:nvSpPr>
          <p:cNvPr id="15" name="Shape 242">
            <a:extLst>
              <a:ext uri="{FF2B5EF4-FFF2-40B4-BE49-F238E27FC236}">
                <a16:creationId xmlns:a16="http://schemas.microsoft.com/office/drawing/2014/main" id="{FFFF7C9D-D6F6-EA4F-A6C5-AAB6A671B360}"/>
              </a:ext>
            </a:extLst>
          </p:cNvPr>
          <p:cNvSpPr/>
          <p:nvPr/>
        </p:nvSpPr>
        <p:spPr>
          <a:xfrm>
            <a:off x="3694398" y="1884159"/>
            <a:ext cx="232892" cy="279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200"/>
              <a:t>e</a:t>
            </a:r>
            <a:r>
              <a:rPr sz="1200" baseline="31999"/>
              <a:t>-</a:t>
            </a:r>
          </a:p>
        </p:txBody>
      </p:sp>
      <p:sp>
        <p:nvSpPr>
          <p:cNvPr id="16" name="Shape 243">
            <a:extLst>
              <a:ext uri="{FF2B5EF4-FFF2-40B4-BE49-F238E27FC236}">
                <a16:creationId xmlns:a16="http://schemas.microsoft.com/office/drawing/2014/main" id="{1801EB0A-0D92-5545-AC86-3762E0C4931F}"/>
              </a:ext>
            </a:extLst>
          </p:cNvPr>
          <p:cNvSpPr/>
          <p:nvPr/>
        </p:nvSpPr>
        <p:spPr>
          <a:xfrm>
            <a:off x="4443698" y="1884159"/>
            <a:ext cx="232892" cy="279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1200"/>
              <a:t>e</a:t>
            </a:r>
            <a:r>
              <a:rPr sz="1200" baseline="31999"/>
              <a:t>-</a:t>
            </a:r>
          </a:p>
        </p:txBody>
      </p:sp>
      <p:pic>
        <p:nvPicPr>
          <p:cNvPr id="17" name="pasted-image.pdf">
            <a:extLst>
              <a:ext uri="{FF2B5EF4-FFF2-40B4-BE49-F238E27FC236}">
                <a16:creationId xmlns:a16="http://schemas.microsoft.com/office/drawing/2014/main" id="{1AEDE51C-A3E6-5F40-BB94-81CDF4828FB6}"/>
              </a:ext>
            </a:extLst>
          </p:cNvPr>
          <p:cNvPicPr/>
          <p:nvPr/>
        </p:nvPicPr>
        <p:blipFill>
          <a:blip r:embed="rId5"/>
          <a:stretch>
            <a:fillRect/>
          </a:stretch>
        </p:blipFill>
        <p:spPr>
          <a:xfrm>
            <a:off x="3511335" y="2299714"/>
            <a:ext cx="1342892" cy="249684"/>
          </a:xfrm>
          <a:prstGeom prst="rect">
            <a:avLst/>
          </a:prstGeom>
          <a:ln w="12700">
            <a:miter lim="400000"/>
          </a:ln>
        </p:spPr>
      </p:pic>
      <p:sp>
        <p:nvSpPr>
          <p:cNvPr id="18" name="Shape 245">
            <a:extLst>
              <a:ext uri="{FF2B5EF4-FFF2-40B4-BE49-F238E27FC236}">
                <a16:creationId xmlns:a16="http://schemas.microsoft.com/office/drawing/2014/main" id="{31F8BC36-D771-6144-ACEA-F7C46F30B1F5}"/>
              </a:ext>
            </a:extLst>
          </p:cNvPr>
          <p:cNvSpPr/>
          <p:nvPr/>
        </p:nvSpPr>
        <p:spPr>
          <a:xfrm>
            <a:off x="4089257" y="1202693"/>
            <a:ext cx="280177" cy="35197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40639" marR="40639" defTabSz="914400">
              <a:buClr>
                <a:srgbClr val="DA3E00"/>
              </a:buClr>
              <a:buFont typeface="Times Roman"/>
              <a:defRPr sz="1800" b="1" i="1">
                <a:solidFill>
                  <a:srgbClr val="DA3E00"/>
                </a:solidFill>
                <a:uFill>
                  <a:solidFill>
                    <a:srgbClr val="DA3E00"/>
                  </a:solidFill>
                </a:uFill>
                <a:latin typeface="Times Roman"/>
                <a:ea typeface="Times Roman"/>
                <a:cs typeface="Times Roman"/>
                <a:sym typeface="Times Roman"/>
              </a:defRPr>
            </a:lvl1pPr>
          </a:lstStyle>
          <a:p>
            <a:pPr lvl="0">
              <a:defRPr b="0" i="0">
                <a:solidFill>
                  <a:srgbClr val="000000"/>
                </a:solidFill>
                <a:uFillTx/>
              </a:defRPr>
            </a:pPr>
            <a:r>
              <a:rPr b="1" i="1">
                <a:solidFill>
                  <a:srgbClr val="DA3E00"/>
                </a:solidFill>
                <a:uFill>
                  <a:solidFill>
                    <a:srgbClr val="DA3E00"/>
                  </a:solidFill>
                </a:uFill>
              </a:rPr>
              <a:t>V</a:t>
            </a:r>
          </a:p>
        </p:txBody>
      </p:sp>
      <p:sp>
        <p:nvSpPr>
          <p:cNvPr id="19" name="Shape 246">
            <a:extLst>
              <a:ext uri="{FF2B5EF4-FFF2-40B4-BE49-F238E27FC236}">
                <a16:creationId xmlns:a16="http://schemas.microsoft.com/office/drawing/2014/main" id="{E2DCF531-552C-3F41-ABAC-93CF3E68E3F2}"/>
              </a:ext>
            </a:extLst>
          </p:cNvPr>
          <p:cNvSpPr/>
          <p:nvPr/>
        </p:nvSpPr>
        <p:spPr>
          <a:xfrm>
            <a:off x="4078186" y="1965052"/>
            <a:ext cx="280177" cy="3519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40639" marR="40639" defTabSz="914400">
              <a:buClr>
                <a:srgbClr val="DA3E00"/>
              </a:buClr>
              <a:buFont typeface="Times Roman"/>
              <a:defRPr sz="1800" b="1" i="1">
                <a:solidFill>
                  <a:srgbClr val="DA3E00"/>
                </a:solidFill>
                <a:uFill>
                  <a:solidFill>
                    <a:srgbClr val="DA3E00"/>
                  </a:solidFill>
                </a:uFill>
                <a:latin typeface="Times Roman"/>
                <a:ea typeface="Times Roman"/>
                <a:cs typeface="Times Roman"/>
                <a:sym typeface="Times Roman"/>
              </a:defRPr>
            </a:lvl1pPr>
          </a:lstStyle>
          <a:p>
            <a:pPr lvl="0">
              <a:defRPr b="0" i="0">
                <a:solidFill>
                  <a:srgbClr val="000000"/>
                </a:solidFill>
                <a:uFillTx/>
              </a:defRPr>
            </a:pPr>
            <a:r>
              <a:rPr b="1" i="1">
                <a:solidFill>
                  <a:srgbClr val="DA3E00"/>
                </a:solidFill>
                <a:uFill>
                  <a:solidFill>
                    <a:srgbClr val="DA3E00"/>
                  </a:solidFill>
                </a:uFill>
              </a:rPr>
              <a:t>A</a:t>
            </a:r>
          </a:p>
        </p:txBody>
      </p:sp>
      <p:pic>
        <p:nvPicPr>
          <p:cNvPr id="20" name="pasted-image.pdf">
            <a:extLst>
              <a:ext uri="{FF2B5EF4-FFF2-40B4-BE49-F238E27FC236}">
                <a16:creationId xmlns:a16="http://schemas.microsoft.com/office/drawing/2014/main" id="{7CFB43A2-3528-6242-9424-2B3D42F298D6}"/>
              </a:ext>
            </a:extLst>
          </p:cNvPr>
          <p:cNvPicPr/>
          <p:nvPr/>
        </p:nvPicPr>
        <p:blipFill>
          <a:blip r:embed="rId6"/>
          <a:stretch>
            <a:fillRect/>
          </a:stretch>
        </p:blipFill>
        <p:spPr>
          <a:xfrm>
            <a:off x="312669" y="3071474"/>
            <a:ext cx="5625956" cy="1095865"/>
          </a:xfrm>
          <a:prstGeom prst="rect">
            <a:avLst/>
          </a:prstGeom>
          <a:ln w="12700">
            <a:miter lim="400000"/>
          </a:ln>
        </p:spPr>
      </p:pic>
      <p:pic>
        <p:nvPicPr>
          <p:cNvPr id="21" name="image19.png">
            <a:extLst>
              <a:ext uri="{FF2B5EF4-FFF2-40B4-BE49-F238E27FC236}">
                <a16:creationId xmlns:a16="http://schemas.microsoft.com/office/drawing/2014/main" id="{1F61410D-881F-E044-B02F-194DBEEC82B6}"/>
              </a:ext>
            </a:extLst>
          </p:cNvPr>
          <p:cNvPicPr/>
          <p:nvPr/>
        </p:nvPicPr>
        <p:blipFill>
          <a:blip r:embed="rId7"/>
          <a:stretch>
            <a:fillRect/>
          </a:stretch>
        </p:blipFill>
        <p:spPr>
          <a:xfrm>
            <a:off x="472726" y="4445598"/>
            <a:ext cx="4381501" cy="1536701"/>
          </a:xfrm>
          <a:prstGeom prst="rect">
            <a:avLst/>
          </a:prstGeom>
          <a:ln>
            <a:solidFill/>
            <a:round/>
          </a:ln>
        </p:spPr>
      </p:pic>
      <p:pic>
        <p:nvPicPr>
          <p:cNvPr id="22" name="Picture 21">
            <a:extLst>
              <a:ext uri="{FF2B5EF4-FFF2-40B4-BE49-F238E27FC236}">
                <a16:creationId xmlns:a16="http://schemas.microsoft.com/office/drawing/2014/main" id="{3E4A14F5-495D-4342-9833-6C71DA207724}"/>
              </a:ext>
            </a:extLst>
          </p:cNvPr>
          <p:cNvPicPr>
            <a:picLocks noChangeAspect="1"/>
          </p:cNvPicPr>
          <p:nvPr/>
        </p:nvPicPr>
        <p:blipFill>
          <a:blip r:embed="rId8"/>
          <a:stretch>
            <a:fillRect/>
          </a:stretch>
        </p:blipFill>
        <p:spPr>
          <a:xfrm>
            <a:off x="6485178" y="3554443"/>
            <a:ext cx="3276891" cy="2245801"/>
          </a:xfrm>
          <a:prstGeom prst="rect">
            <a:avLst/>
          </a:prstGeom>
        </p:spPr>
      </p:pic>
      <p:sp>
        <p:nvSpPr>
          <p:cNvPr id="2" name="TextBox 1">
            <a:extLst>
              <a:ext uri="{FF2B5EF4-FFF2-40B4-BE49-F238E27FC236}">
                <a16:creationId xmlns:a16="http://schemas.microsoft.com/office/drawing/2014/main" id="{7D848E4E-677C-5A45-881D-817E7FA16A01}"/>
              </a:ext>
            </a:extLst>
          </p:cNvPr>
          <p:cNvSpPr txBox="1"/>
          <p:nvPr/>
        </p:nvSpPr>
        <p:spPr>
          <a:xfrm>
            <a:off x="2032284" y="6273024"/>
            <a:ext cx="2056973" cy="415498"/>
          </a:xfrm>
          <a:prstGeom prst="rect">
            <a:avLst/>
          </a:prstGeom>
          <a:noFill/>
        </p:spPr>
        <p:txBody>
          <a:bodyPr wrap="none" rtlCol="0">
            <a:spAutoFit/>
          </a:bodyPr>
          <a:lstStyle/>
          <a:p>
            <a:r>
              <a:rPr lang="en-US" sz="2100" dirty="0" err="1">
                <a:solidFill>
                  <a:srgbClr val="00B050"/>
                </a:solidFill>
              </a:rPr>
              <a:t>C</a:t>
            </a:r>
            <a:r>
              <a:rPr lang="en-US" sz="2100" baseline="-25000" dirty="0" err="1">
                <a:solidFill>
                  <a:srgbClr val="00B050"/>
                </a:solidFill>
              </a:rPr>
              <a:t>ij</a:t>
            </a:r>
            <a:r>
              <a:rPr lang="en-US" sz="2100" dirty="0">
                <a:solidFill>
                  <a:srgbClr val="00B050"/>
                </a:solidFill>
              </a:rPr>
              <a:t>=</a:t>
            </a:r>
            <a:r>
              <a:rPr lang="en-US" sz="2100" dirty="0" err="1">
                <a:solidFill>
                  <a:srgbClr val="00B050"/>
                </a:solidFill>
              </a:rPr>
              <a:t>C</a:t>
            </a:r>
            <a:r>
              <a:rPr lang="en-US" sz="2100" baseline="-25000" dirty="0" err="1">
                <a:solidFill>
                  <a:srgbClr val="00B050"/>
                </a:solidFill>
              </a:rPr>
              <a:t>ij</a:t>
            </a:r>
            <a:r>
              <a:rPr lang="en-US" sz="2100" baseline="30000" dirty="0" err="1">
                <a:solidFill>
                  <a:srgbClr val="00B050"/>
                </a:solidFill>
              </a:rPr>
              <a:t>SM</a:t>
            </a:r>
            <a:r>
              <a:rPr lang="en-US" sz="2100" dirty="0" err="1">
                <a:solidFill>
                  <a:srgbClr val="00B050"/>
                </a:solidFill>
              </a:rPr>
              <a:t>+C</a:t>
            </a:r>
            <a:r>
              <a:rPr lang="en-US" sz="2100" baseline="-25000" dirty="0" err="1">
                <a:solidFill>
                  <a:srgbClr val="00B050"/>
                </a:solidFill>
              </a:rPr>
              <a:t>ij</a:t>
            </a:r>
            <a:r>
              <a:rPr lang="en-US" sz="2100" baseline="30000" dirty="0" err="1">
                <a:solidFill>
                  <a:srgbClr val="00B050"/>
                </a:solidFill>
              </a:rPr>
              <a:t>BSM</a:t>
            </a:r>
            <a:endParaRPr lang="en-US" sz="2100" baseline="30000" dirty="0">
              <a:solidFill>
                <a:srgbClr val="00B050"/>
              </a:solidFill>
            </a:endParaRPr>
          </a:p>
        </p:txBody>
      </p:sp>
      <p:sp>
        <p:nvSpPr>
          <p:cNvPr id="24" name="TextBox 23">
            <a:extLst>
              <a:ext uri="{FF2B5EF4-FFF2-40B4-BE49-F238E27FC236}">
                <a16:creationId xmlns:a16="http://schemas.microsoft.com/office/drawing/2014/main" id="{918AA16C-BD43-984C-84E8-115B44BA54F7}"/>
              </a:ext>
            </a:extLst>
          </p:cNvPr>
          <p:cNvSpPr txBox="1"/>
          <p:nvPr/>
        </p:nvSpPr>
        <p:spPr>
          <a:xfrm>
            <a:off x="6916858" y="1520929"/>
            <a:ext cx="2683874" cy="1061829"/>
          </a:xfrm>
          <a:prstGeom prst="rect">
            <a:avLst/>
          </a:prstGeom>
          <a:noFill/>
        </p:spPr>
        <p:txBody>
          <a:bodyPr wrap="square" rtlCol="0">
            <a:spAutoFit/>
          </a:bodyPr>
          <a:lstStyle/>
          <a:p>
            <a:pPr algn="ctr"/>
            <a:r>
              <a:rPr lang="en-US" sz="2100" dirty="0">
                <a:solidFill>
                  <a:srgbClr val="00B050"/>
                </a:solidFill>
              </a:rPr>
              <a:t>SMEFT: </a:t>
            </a:r>
            <a:r>
              <a:rPr lang="en-US" sz="2100" dirty="0" err="1">
                <a:solidFill>
                  <a:srgbClr val="00B050"/>
                </a:solidFill>
              </a:rPr>
              <a:t>C</a:t>
            </a:r>
            <a:r>
              <a:rPr lang="en-US" sz="2100" baseline="-25000" dirty="0" err="1">
                <a:solidFill>
                  <a:srgbClr val="00B050"/>
                </a:solidFill>
              </a:rPr>
              <a:t>ij</a:t>
            </a:r>
            <a:r>
              <a:rPr lang="en-US" sz="2100" baseline="30000" dirty="0" err="1">
                <a:solidFill>
                  <a:srgbClr val="00B050"/>
                </a:solidFill>
              </a:rPr>
              <a:t>BSM</a:t>
            </a:r>
            <a:r>
              <a:rPr lang="en-US" sz="2100" dirty="0">
                <a:solidFill>
                  <a:srgbClr val="00B050"/>
                </a:solidFill>
              </a:rPr>
              <a:t>: are linear combinations of the C</a:t>
            </a:r>
            <a:r>
              <a:rPr lang="en-US" sz="2100" baseline="30000" dirty="0">
                <a:solidFill>
                  <a:srgbClr val="00B050"/>
                </a:solidFill>
              </a:rPr>
              <a:t>ij</a:t>
            </a:r>
            <a:r>
              <a:rPr lang="en-US" sz="2100" baseline="-25000" dirty="0">
                <a:solidFill>
                  <a:srgbClr val="00B050"/>
                </a:solidFill>
              </a:rPr>
              <a:t>6</a:t>
            </a:r>
          </a:p>
        </p:txBody>
      </p:sp>
      <p:cxnSp>
        <p:nvCxnSpPr>
          <p:cNvPr id="25" name="Straight Connector 24">
            <a:extLst>
              <a:ext uri="{FF2B5EF4-FFF2-40B4-BE49-F238E27FC236}">
                <a16:creationId xmlns:a16="http://schemas.microsoft.com/office/drawing/2014/main" id="{8673A583-CF74-BD4B-87CA-B37FDB91C097}"/>
              </a:ext>
            </a:extLst>
          </p:cNvPr>
          <p:cNvCxnSpPr/>
          <p:nvPr/>
        </p:nvCxnSpPr>
        <p:spPr>
          <a:xfrm>
            <a:off x="8617907" y="2594111"/>
            <a:ext cx="0" cy="838021"/>
          </a:xfrm>
          <a:prstGeom prst="line">
            <a:avLst/>
          </a:prstGeom>
          <a:ln w="22225">
            <a:solidFill>
              <a:srgbClr val="00B050"/>
            </a:solidFill>
            <a:headEnd w="sm" len="sm"/>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CA89FA8-8934-1F43-8970-DA20C89161E6}"/>
              </a:ext>
            </a:extLst>
          </p:cNvPr>
          <p:cNvSpPr txBox="1"/>
          <p:nvPr/>
        </p:nvSpPr>
        <p:spPr>
          <a:xfrm>
            <a:off x="2986922" y="6979247"/>
            <a:ext cx="2683874" cy="415498"/>
          </a:xfrm>
          <a:prstGeom prst="rect">
            <a:avLst/>
          </a:prstGeom>
          <a:noFill/>
        </p:spPr>
        <p:txBody>
          <a:bodyPr wrap="square" rtlCol="0">
            <a:spAutoFit/>
          </a:bodyPr>
          <a:lstStyle/>
          <a:p>
            <a:pPr algn="ctr"/>
            <a:r>
              <a:rPr lang="en-US" sz="2100" dirty="0">
                <a:solidFill>
                  <a:srgbClr val="00B050"/>
                </a:solidFill>
              </a:rPr>
              <a:t>Renormalized</a:t>
            </a:r>
          </a:p>
        </p:txBody>
      </p:sp>
      <p:sp>
        <p:nvSpPr>
          <p:cNvPr id="27" name="TextBox 26">
            <a:extLst>
              <a:ext uri="{FF2B5EF4-FFF2-40B4-BE49-F238E27FC236}">
                <a16:creationId xmlns:a16="http://schemas.microsoft.com/office/drawing/2014/main" id="{70ACCD7B-390E-034F-948A-67A39E54182B}"/>
              </a:ext>
            </a:extLst>
          </p:cNvPr>
          <p:cNvSpPr txBox="1"/>
          <p:nvPr/>
        </p:nvSpPr>
        <p:spPr>
          <a:xfrm>
            <a:off x="4358363" y="6282679"/>
            <a:ext cx="1867073" cy="415498"/>
          </a:xfrm>
          <a:prstGeom prst="rect">
            <a:avLst/>
          </a:prstGeom>
          <a:noFill/>
        </p:spPr>
        <p:txBody>
          <a:bodyPr wrap="square" rtlCol="0">
            <a:spAutoFit/>
          </a:bodyPr>
          <a:lstStyle/>
          <a:p>
            <a:pPr algn="ctr"/>
            <a:r>
              <a:rPr lang="en-US" sz="2100" dirty="0">
                <a:solidFill>
                  <a:srgbClr val="00B050"/>
                </a:solidFill>
              </a:rPr>
              <a:t>Tree only</a:t>
            </a:r>
          </a:p>
        </p:txBody>
      </p:sp>
      <p:sp>
        <p:nvSpPr>
          <p:cNvPr id="23" name="Rectangle 22">
            <a:extLst>
              <a:ext uri="{FF2B5EF4-FFF2-40B4-BE49-F238E27FC236}">
                <a16:creationId xmlns:a16="http://schemas.microsoft.com/office/drawing/2014/main" id="{8DA8854A-9F4F-C74E-8732-D7DB15F30EF7}"/>
              </a:ext>
            </a:extLst>
          </p:cNvPr>
          <p:cNvSpPr/>
          <p:nvPr/>
        </p:nvSpPr>
        <p:spPr>
          <a:xfrm>
            <a:off x="1957552" y="6273024"/>
            <a:ext cx="2131705" cy="6037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13D84EE-2306-9843-8628-D9A85B161779}"/>
              </a:ext>
            </a:extLst>
          </p:cNvPr>
          <p:cNvCxnSpPr/>
          <p:nvPr/>
        </p:nvCxnSpPr>
        <p:spPr>
          <a:xfrm flipH="1" flipV="1">
            <a:off x="2723867" y="6698177"/>
            <a:ext cx="704386" cy="441659"/>
          </a:xfrm>
          <a:prstGeom prst="line">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6000086-E23C-A049-BC87-E8975FDEE02D}"/>
              </a:ext>
            </a:extLst>
          </p:cNvPr>
          <p:cNvCxnSpPr/>
          <p:nvPr/>
        </p:nvCxnSpPr>
        <p:spPr>
          <a:xfrm flipH="1">
            <a:off x="3927290" y="6475956"/>
            <a:ext cx="683739" cy="0"/>
          </a:xfrm>
          <a:prstGeom prst="line">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1253F2D-8E0F-C84B-BD48-0933B88A5B95}"/>
              </a:ext>
            </a:extLst>
          </p:cNvPr>
          <p:cNvSpPr txBox="1"/>
          <p:nvPr/>
        </p:nvSpPr>
        <p:spPr>
          <a:xfrm>
            <a:off x="6485178" y="6106624"/>
            <a:ext cx="3395850" cy="738664"/>
          </a:xfrm>
          <a:prstGeom prst="rect">
            <a:avLst/>
          </a:prstGeom>
          <a:noFill/>
        </p:spPr>
        <p:txBody>
          <a:bodyPr wrap="square" rtlCol="0">
            <a:spAutoFit/>
          </a:bodyPr>
          <a:lstStyle/>
          <a:p>
            <a:pPr algn="ctr"/>
            <a:r>
              <a:rPr lang="en-US" sz="2100" dirty="0">
                <a:solidFill>
                  <a:srgbClr val="00B050"/>
                </a:solidFill>
              </a:rPr>
              <a:t>SMEFT: Useful for</a:t>
            </a:r>
          </a:p>
          <a:p>
            <a:pPr algn="ctr"/>
            <a:r>
              <a:rPr lang="en-US" sz="2100" dirty="0">
                <a:solidFill>
                  <a:srgbClr val="00B050"/>
                </a:solidFill>
              </a:rPr>
              <a:t>Global analysis. </a:t>
            </a:r>
          </a:p>
        </p:txBody>
      </p:sp>
      <p:sp>
        <p:nvSpPr>
          <p:cNvPr id="28" name="Rectangle 27">
            <a:extLst>
              <a:ext uri="{FF2B5EF4-FFF2-40B4-BE49-F238E27FC236}">
                <a16:creationId xmlns:a16="http://schemas.microsoft.com/office/drawing/2014/main" id="{CA5EBFEC-4C40-8045-80FB-D1A583E35E5D}"/>
              </a:ext>
            </a:extLst>
          </p:cNvPr>
          <p:cNvSpPr/>
          <p:nvPr/>
        </p:nvSpPr>
        <p:spPr>
          <a:xfrm>
            <a:off x="6225436" y="195812"/>
            <a:ext cx="479618" cy="369332"/>
          </a:xfrm>
          <a:prstGeom prst="rect">
            <a:avLst/>
          </a:prstGeom>
        </p:spPr>
        <p:txBody>
          <a:bodyPr wrap="none">
            <a:spAutoFit/>
          </a:bodyPr>
          <a:lstStyle/>
          <a:p>
            <a:r>
              <a:rPr lang="en-US" b="1" dirty="0">
                <a:solidFill>
                  <a:srgbClr val="7030A0"/>
                </a:solidFill>
              </a:rPr>
              <a:t>C1</a:t>
            </a:r>
            <a:endParaRPr lang="en-US" dirty="0"/>
          </a:p>
        </p:txBody>
      </p:sp>
    </p:spTree>
    <p:extLst>
      <p:ext uri="{BB962C8B-B14F-4D97-AF65-F5344CB8AC3E}">
        <p14:creationId xmlns:p14="http://schemas.microsoft.com/office/powerpoint/2010/main" val="1735455853"/>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PVDIS for </a:t>
            </a:r>
            <a:r>
              <a:rPr lang="en-US" sz="2800" b="1" spc="-1" dirty="0" err="1">
                <a:solidFill>
                  <a:srgbClr val="000000"/>
                </a:solidFill>
                <a:latin typeface="ARial"/>
              </a:rPr>
              <a:t>eD</a:t>
            </a:r>
            <a:r>
              <a:rPr lang="en-US" sz="2800" b="1" spc="-1" dirty="0">
                <a:solidFill>
                  <a:srgbClr val="000000"/>
                </a:solidFill>
                <a:latin typeface="ARial"/>
              </a:rPr>
              <a:t> Scattering</a:t>
            </a:r>
            <a:endParaRPr lang="en-US" sz="2800" b="0" strike="noStrike" spc="-1" dirty="0">
              <a:latin typeface="Arial"/>
            </a:endParaRPr>
          </a:p>
        </p:txBody>
      </p:sp>
      <p:grpSp>
        <p:nvGrpSpPr>
          <p:cNvPr id="3" name="Group 1137">
            <a:extLst>
              <a:ext uri="{FF2B5EF4-FFF2-40B4-BE49-F238E27FC236}">
                <a16:creationId xmlns:a16="http://schemas.microsoft.com/office/drawing/2014/main" id="{179F3622-05DD-804E-BEA0-0B87D9C317A9}"/>
              </a:ext>
            </a:extLst>
          </p:cNvPr>
          <p:cNvGrpSpPr/>
          <p:nvPr/>
        </p:nvGrpSpPr>
        <p:grpSpPr>
          <a:xfrm>
            <a:off x="360720" y="1345994"/>
            <a:ext cx="2718532" cy="1465943"/>
            <a:chOff x="0" y="0"/>
            <a:chExt cx="3464202" cy="2095500"/>
          </a:xfrm>
        </p:grpSpPr>
        <p:sp>
          <p:nvSpPr>
            <p:cNvPr id="4" name="Shape 1128">
              <a:extLst>
                <a:ext uri="{FF2B5EF4-FFF2-40B4-BE49-F238E27FC236}">
                  <a16:creationId xmlns:a16="http://schemas.microsoft.com/office/drawing/2014/main" id="{12F590B4-1A11-7D4C-A52C-822B81A4B45B}"/>
                </a:ext>
              </a:extLst>
            </p:cNvPr>
            <p:cNvSpPr/>
            <p:nvPr/>
          </p:nvSpPr>
          <p:spPr>
            <a:xfrm>
              <a:off x="0" y="0"/>
              <a:ext cx="3454400" cy="2095500"/>
            </a:xfrm>
            <a:prstGeom prst="rect">
              <a:avLst/>
            </a:prstGeom>
            <a:solidFill>
              <a:srgbClr val="FFFFFF"/>
            </a:solidFill>
            <a:ln w="12700" cap="flat">
              <a:solidFill>
                <a:srgbClr val="000000"/>
              </a:solidFill>
              <a:prstDash val="solid"/>
              <a:round/>
            </a:ln>
            <a:effectLst/>
          </p:spPr>
          <p:txBody>
            <a:bodyPr wrap="square" lIns="0" tIns="0" rIns="0" bIns="0" numCol="1" anchor="ctr">
              <a:noAutofit/>
            </a:bodyPr>
            <a:lstStyle/>
            <a:p>
              <a:pPr marL="57799" marR="57799" lvl="0" defTabSz="1295400">
                <a:defRPr sz="2400">
                  <a:uFill>
                    <a:solidFill/>
                  </a:uFill>
                  <a:latin typeface="Arial"/>
                  <a:ea typeface="Arial"/>
                  <a:cs typeface="Arial"/>
                  <a:sym typeface="Arial"/>
                </a:defRPr>
              </a:pPr>
              <a:endParaRPr/>
            </a:p>
          </p:txBody>
        </p:sp>
        <p:grpSp>
          <p:nvGrpSpPr>
            <p:cNvPr id="5" name="Group 1136">
              <a:extLst>
                <a:ext uri="{FF2B5EF4-FFF2-40B4-BE49-F238E27FC236}">
                  <a16:creationId xmlns:a16="http://schemas.microsoft.com/office/drawing/2014/main" id="{8B27CC71-9274-094F-BC0D-D37017729F06}"/>
                </a:ext>
              </a:extLst>
            </p:cNvPr>
            <p:cNvGrpSpPr/>
            <p:nvPr/>
          </p:nvGrpSpPr>
          <p:grpSpPr>
            <a:xfrm>
              <a:off x="12699" y="38100"/>
              <a:ext cx="3451504" cy="2044700"/>
              <a:chOff x="0" y="0"/>
              <a:chExt cx="3451502" cy="2044700"/>
            </a:xfrm>
          </p:grpSpPr>
          <p:pic>
            <p:nvPicPr>
              <p:cNvPr id="6" name="image.jpg">
                <a:extLst>
                  <a:ext uri="{FF2B5EF4-FFF2-40B4-BE49-F238E27FC236}">
                    <a16:creationId xmlns:a16="http://schemas.microsoft.com/office/drawing/2014/main" id="{F42C1FA3-9C6D-654A-AFC4-2E86F5A5B5C3}"/>
                  </a:ext>
                </a:extLst>
              </p:cNvPr>
              <p:cNvPicPr/>
              <p:nvPr/>
            </p:nvPicPr>
            <p:blipFill>
              <a:blip r:embed="rId2"/>
              <a:stretch>
                <a:fillRect/>
              </a:stretch>
            </p:blipFill>
            <p:spPr>
              <a:xfrm>
                <a:off x="114300" y="0"/>
                <a:ext cx="3302000" cy="2044700"/>
              </a:xfrm>
              <a:prstGeom prst="rect">
                <a:avLst/>
              </a:prstGeom>
              <a:ln w="12700" cap="flat">
                <a:noFill/>
                <a:miter lim="400000"/>
              </a:ln>
              <a:effectLst/>
            </p:spPr>
          </p:pic>
          <p:sp>
            <p:nvSpPr>
              <p:cNvPr id="7" name="Shape 1130">
                <a:extLst>
                  <a:ext uri="{FF2B5EF4-FFF2-40B4-BE49-F238E27FC236}">
                    <a16:creationId xmlns:a16="http://schemas.microsoft.com/office/drawing/2014/main" id="{6D48425A-3708-CF4F-B7F7-D58C0D9164A4}"/>
                  </a:ext>
                </a:extLst>
              </p:cNvPr>
              <p:cNvSpPr/>
              <p:nvPr/>
            </p:nvSpPr>
            <p:spPr>
              <a:xfrm>
                <a:off x="0" y="0"/>
                <a:ext cx="408877" cy="533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marL="57799" marR="57799" lvl="0" defTabSz="1295400">
                  <a:buClr>
                    <a:srgbClr val="000000"/>
                  </a:buClr>
                  <a:buFont typeface="Times Roman"/>
                  <a:defRPr sz="1800"/>
                </a:pPr>
                <a:r>
                  <a:rPr sz="2800">
                    <a:uFill>
                      <a:solidFill/>
                    </a:uFill>
                    <a:latin typeface="Times Roman"/>
                    <a:ea typeface="Times Roman"/>
                    <a:cs typeface="Times Roman"/>
                    <a:sym typeface="Times Roman"/>
                  </a:rPr>
                  <a:t>e</a:t>
                </a:r>
                <a:r>
                  <a:rPr sz="2800" baseline="30571">
                    <a:uFill>
                      <a:solidFill/>
                    </a:uFill>
                    <a:latin typeface="Times Roman"/>
                    <a:ea typeface="Times Roman"/>
                    <a:cs typeface="Times Roman"/>
                    <a:sym typeface="Times Roman"/>
                  </a:rPr>
                  <a:t>-</a:t>
                </a:r>
              </a:p>
            </p:txBody>
          </p:sp>
          <p:sp>
            <p:nvSpPr>
              <p:cNvPr id="8" name="Shape 1131">
                <a:extLst>
                  <a:ext uri="{FF2B5EF4-FFF2-40B4-BE49-F238E27FC236}">
                    <a16:creationId xmlns:a16="http://schemas.microsoft.com/office/drawing/2014/main" id="{04F03A31-B383-2F4E-9A59-604AF24E9F1B}"/>
                  </a:ext>
                </a:extLst>
              </p:cNvPr>
              <p:cNvSpPr/>
              <p:nvPr/>
            </p:nvSpPr>
            <p:spPr>
              <a:xfrm>
                <a:off x="50800" y="1282700"/>
                <a:ext cx="428903" cy="5334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marL="57799" marR="57799" defTabSz="1295400">
                  <a:buClr>
                    <a:srgbClr val="000000"/>
                  </a:buClr>
                  <a:buFont typeface="Times Roman"/>
                  <a:defRPr sz="2800" b="1">
                    <a:uFill>
                      <a:solidFill/>
                    </a:uFill>
                    <a:latin typeface="Times Roman"/>
                    <a:ea typeface="Times Roman"/>
                    <a:cs typeface="Times Roman"/>
                    <a:sym typeface="Times Roman"/>
                  </a:defRPr>
                </a:lvl1pPr>
              </a:lstStyle>
              <a:p>
                <a:pPr lvl="0">
                  <a:defRPr sz="1800" b="0">
                    <a:uFillTx/>
                  </a:defRPr>
                </a:pPr>
                <a:r>
                  <a:rPr sz="2800" b="1">
                    <a:uFill>
                      <a:solidFill/>
                    </a:uFill>
                  </a:rPr>
                  <a:t>N</a:t>
                </a:r>
              </a:p>
            </p:txBody>
          </p:sp>
          <p:sp>
            <p:nvSpPr>
              <p:cNvPr id="9" name="Shape 1132">
                <a:extLst>
                  <a:ext uri="{FF2B5EF4-FFF2-40B4-BE49-F238E27FC236}">
                    <a16:creationId xmlns:a16="http://schemas.microsoft.com/office/drawing/2014/main" id="{B1B3C191-AA0C-5E46-AAD7-1C9E8C258327}"/>
                  </a:ext>
                </a:extLst>
              </p:cNvPr>
              <p:cNvSpPr/>
              <p:nvPr/>
            </p:nvSpPr>
            <p:spPr>
              <a:xfrm>
                <a:off x="3022600" y="1168400"/>
                <a:ext cx="428903" cy="5334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lvl1pPr marL="57799" marR="57799" defTabSz="1295400">
                  <a:buClr>
                    <a:srgbClr val="000000"/>
                  </a:buClr>
                  <a:buFont typeface="Times Roman"/>
                  <a:defRPr sz="2800" b="1">
                    <a:uFill>
                      <a:solidFill/>
                    </a:uFill>
                    <a:latin typeface="Times Roman"/>
                    <a:ea typeface="Times Roman"/>
                    <a:cs typeface="Times Roman"/>
                    <a:sym typeface="Times Roman"/>
                  </a:defRPr>
                </a:lvl1pPr>
              </a:lstStyle>
              <a:p>
                <a:pPr lvl="0">
                  <a:defRPr sz="1800" b="0">
                    <a:uFillTx/>
                  </a:defRPr>
                </a:pPr>
                <a:r>
                  <a:rPr sz="2800" b="1">
                    <a:uFill>
                      <a:solidFill/>
                    </a:uFill>
                  </a:rPr>
                  <a:t>X</a:t>
                </a:r>
              </a:p>
            </p:txBody>
          </p:sp>
          <p:sp>
            <p:nvSpPr>
              <p:cNvPr id="10" name="Shape 1133">
                <a:extLst>
                  <a:ext uri="{FF2B5EF4-FFF2-40B4-BE49-F238E27FC236}">
                    <a16:creationId xmlns:a16="http://schemas.microsoft.com/office/drawing/2014/main" id="{4E66D6FE-A182-DF45-A848-6D2A78E5C696}"/>
                  </a:ext>
                </a:extLst>
              </p:cNvPr>
              <p:cNvSpPr/>
              <p:nvPr/>
            </p:nvSpPr>
            <p:spPr>
              <a:xfrm>
                <a:off x="2946400" y="76200"/>
                <a:ext cx="408877" cy="533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marL="57799" marR="57799" lvl="0" defTabSz="1295400">
                  <a:buClr>
                    <a:srgbClr val="000000"/>
                  </a:buClr>
                  <a:buFont typeface="Times Roman"/>
                  <a:defRPr sz="1800"/>
                </a:pPr>
                <a:r>
                  <a:rPr sz="2800">
                    <a:uFill>
                      <a:solidFill/>
                    </a:uFill>
                    <a:latin typeface="Times Roman"/>
                    <a:ea typeface="Times Roman"/>
                    <a:cs typeface="Times Roman"/>
                    <a:sym typeface="Times Roman"/>
                  </a:rPr>
                  <a:t>e</a:t>
                </a:r>
                <a:r>
                  <a:rPr sz="2800" baseline="30571">
                    <a:uFill>
                      <a:solidFill/>
                    </a:uFill>
                    <a:latin typeface="Times Roman"/>
                    <a:ea typeface="Times Roman"/>
                    <a:cs typeface="Times Roman"/>
                    <a:sym typeface="Times Roman"/>
                  </a:rPr>
                  <a:t>-</a:t>
                </a:r>
              </a:p>
            </p:txBody>
          </p:sp>
          <p:sp>
            <p:nvSpPr>
              <p:cNvPr id="11" name="Shape 1134">
                <a:extLst>
                  <a:ext uri="{FF2B5EF4-FFF2-40B4-BE49-F238E27FC236}">
                    <a16:creationId xmlns:a16="http://schemas.microsoft.com/office/drawing/2014/main" id="{D27D0521-A12B-E940-A452-1C9BA56D457C}"/>
                  </a:ext>
                </a:extLst>
              </p:cNvPr>
              <p:cNvSpPr/>
              <p:nvPr/>
            </p:nvSpPr>
            <p:spPr>
              <a:xfrm>
                <a:off x="1193800" y="609600"/>
                <a:ext cx="507848" cy="533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marL="57799" marR="57799" lvl="0" defTabSz="1295400">
                  <a:buClr>
                    <a:srgbClr val="009700"/>
                  </a:buClr>
                  <a:buFont typeface="Times Roman"/>
                  <a:defRPr sz="1800"/>
                </a:pPr>
                <a:r>
                  <a:rPr sz="2800" b="1" i="1">
                    <a:solidFill>
                      <a:srgbClr val="009700"/>
                    </a:solidFill>
                    <a:uFill>
                      <a:solidFill>
                        <a:srgbClr val="009700"/>
                      </a:solidFill>
                    </a:uFill>
                    <a:latin typeface="Times Roman"/>
                    <a:ea typeface="Times Roman"/>
                    <a:cs typeface="Times Roman"/>
                    <a:sym typeface="Times Roman"/>
                  </a:rPr>
                  <a:t>Z</a:t>
                </a:r>
                <a:r>
                  <a:rPr sz="2800" b="1" i="1" baseline="30571">
                    <a:solidFill>
                      <a:srgbClr val="009700"/>
                    </a:solidFill>
                    <a:uFill>
                      <a:solidFill>
                        <a:srgbClr val="009700"/>
                      </a:solidFill>
                    </a:uFill>
                    <a:latin typeface="Times Roman"/>
                    <a:ea typeface="Times Roman"/>
                    <a:cs typeface="Times Roman"/>
                    <a:sym typeface="Times Roman"/>
                  </a:rPr>
                  <a:t>*</a:t>
                </a:r>
              </a:p>
            </p:txBody>
          </p:sp>
          <p:sp>
            <p:nvSpPr>
              <p:cNvPr id="12" name="Shape 1135">
                <a:extLst>
                  <a:ext uri="{FF2B5EF4-FFF2-40B4-BE49-F238E27FC236}">
                    <a16:creationId xmlns:a16="http://schemas.microsoft.com/office/drawing/2014/main" id="{33F39DD1-5F2F-264E-8526-E577733FD7D8}"/>
                  </a:ext>
                </a:extLst>
              </p:cNvPr>
              <p:cNvSpPr/>
              <p:nvPr/>
            </p:nvSpPr>
            <p:spPr>
              <a:xfrm>
                <a:off x="1993900" y="599722"/>
                <a:ext cx="436832" cy="55076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t">
                <a:spAutoFit/>
              </a:bodyPr>
              <a:lstStyle/>
              <a:p>
                <a:pPr marL="57799" marR="57799" lvl="0" defTabSz="1295400">
                  <a:buClr>
                    <a:srgbClr val="009700"/>
                  </a:buClr>
                  <a:buFont typeface="Times Roman"/>
                  <a:defRPr sz="1800"/>
                </a:pPr>
                <a:r>
                  <a:rPr sz="2800" dirty="0" err="1">
                    <a:solidFill>
                      <a:srgbClr val="009700"/>
                    </a:solidFill>
                    <a:uFill>
                      <a:solidFill>
                        <a:srgbClr val="009700"/>
                      </a:solidFill>
                    </a:uFill>
                    <a:latin typeface="Symbol"/>
                    <a:ea typeface="Symbol"/>
                    <a:cs typeface="Symbol"/>
                    <a:sym typeface="Symbol"/>
                  </a:rPr>
                  <a:t>γ</a:t>
                </a:r>
                <a:r>
                  <a:rPr sz="2800" b="1" i="1" baseline="30571" dirty="0">
                    <a:solidFill>
                      <a:srgbClr val="009700"/>
                    </a:solidFill>
                    <a:uFill>
                      <a:solidFill>
                        <a:srgbClr val="009700"/>
                      </a:solidFill>
                    </a:uFill>
                    <a:latin typeface="Times Roman"/>
                    <a:ea typeface="Times Roman"/>
                    <a:cs typeface="Times Roman"/>
                    <a:sym typeface="Times Roman"/>
                  </a:rPr>
                  <a:t>*</a:t>
                </a:r>
              </a:p>
            </p:txBody>
          </p:sp>
        </p:grpSp>
      </p:grpSp>
      <p:grpSp>
        <p:nvGrpSpPr>
          <p:cNvPr id="13" name="Group 1141">
            <a:extLst>
              <a:ext uri="{FF2B5EF4-FFF2-40B4-BE49-F238E27FC236}">
                <a16:creationId xmlns:a16="http://schemas.microsoft.com/office/drawing/2014/main" id="{841E893D-9812-EE4C-9485-2962B532377D}"/>
              </a:ext>
            </a:extLst>
          </p:cNvPr>
          <p:cNvGrpSpPr/>
          <p:nvPr/>
        </p:nvGrpSpPr>
        <p:grpSpPr>
          <a:xfrm>
            <a:off x="177047" y="3229509"/>
            <a:ext cx="9812946" cy="3522020"/>
            <a:chOff x="-275447" y="62604"/>
            <a:chExt cx="13480770" cy="4186471"/>
          </a:xfrm>
        </p:grpSpPr>
        <p:pic>
          <p:nvPicPr>
            <p:cNvPr id="14" name="image17.png">
              <a:extLst>
                <a:ext uri="{FF2B5EF4-FFF2-40B4-BE49-F238E27FC236}">
                  <a16:creationId xmlns:a16="http://schemas.microsoft.com/office/drawing/2014/main" id="{EB3703DE-6EA9-EE42-8B94-9AC162870872}"/>
                </a:ext>
              </a:extLst>
            </p:cNvPr>
            <p:cNvPicPr/>
            <p:nvPr/>
          </p:nvPicPr>
          <p:blipFill>
            <a:blip r:embed="rId3"/>
            <a:stretch>
              <a:fillRect/>
            </a:stretch>
          </p:blipFill>
          <p:spPr>
            <a:xfrm>
              <a:off x="-275447" y="62604"/>
              <a:ext cx="11633200" cy="2197103"/>
            </a:xfrm>
            <a:prstGeom prst="rect">
              <a:avLst/>
            </a:prstGeom>
            <a:ln w="9525" cap="flat">
              <a:solidFill>
                <a:srgbClr val="000000"/>
              </a:solidFill>
              <a:prstDash val="solid"/>
              <a:round/>
            </a:ln>
            <a:effectLst/>
          </p:spPr>
        </p:pic>
        <p:sp>
          <p:nvSpPr>
            <p:cNvPr id="15" name="Shape 1139">
              <a:extLst>
                <a:ext uri="{FF2B5EF4-FFF2-40B4-BE49-F238E27FC236}">
                  <a16:creationId xmlns:a16="http://schemas.microsoft.com/office/drawing/2014/main" id="{272B2A9E-6D47-1D41-A58B-2E95FBD1F660}"/>
                </a:ext>
              </a:extLst>
            </p:cNvPr>
            <p:cNvSpPr/>
            <p:nvPr/>
          </p:nvSpPr>
          <p:spPr>
            <a:xfrm>
              <a:off x="5293223" y="2534737"/>
              <a:ext cx="7912100" cy="103403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marL="57799" marR="57799" lvl="0" algn="ctr" defTabSz="1295400">
                <a:buClr>
                  <a:srgbClr val="4349AA"/>
                </a:buClr>
                <a:buFont typeface="Arial"/>
                <a:defRPr sz="1800"/>
              </a:pPr>
              <a:r>
                <a:rPr sz="2800" b="1" dirty="0">
                  <a:solidFill>
                    <a:srgbClr val="4349AA"/>
                  </a:solidFill>
                  <a:uFill>
                    <a:solidFill>
                      <a:srgbClr val="4349AA"/>
                    </a:solidFill>
                  </a:uFill>
                  <a:latin typeface="Calibri"/>
                  <a:ea typeface="Calibri"/>
                  <a:cs typeface="Calibri"/>
                  <a:sym typeface="Calibri"/>
                </a:rPr>
                <a:t>At high x, </a:t>
              </a:r>
              <a:r>
                <a:rPr sz="2800" b="1" dirty="0" err="1">
                  <a:solidFill>
                    <a:srgbClr val="4349AA"/>
                  </a:solidFill>
                  <a:uFill>
                    <a:solidFill>
                      <a:srgbClr val="4349AA"/>
                    </a:solidFill>
                  </a:uFill>
                  <a:latin typeface="Calibri"/>
                  <a:ea typeface="Calibri"/>
                  <a:cs typeface="Calibri"/>
                  <a:sym typeface="Calibri"/>
                </a:rPr>
                <a:t>A</a:t>
              </a:r>
              <a:r>
                <a:rPr sz="2800" b="1" baseline="-18214" dirty="0" err="1">
                  <a:solidFill>
                    <a:srgbClr val="4349AA"/>
                  </a:solidFill>
                  <a:uFill>
                    <a:solidFill>
                      <a:srgbClr val="4349AA"/>
                    </a:solidFill>
                  </a:uFill>
                  <a:latin typeface="Calibri"/>
                  <a:ea typeface="Calibri"/>
                  <a:cs typeface="Calibri"/>
                  <a:sym typeface="Calibri"/>
                </a:rPr>
                <a:t>iso</a:t>
              </a:r>
              <a:r>
                <a:rPr sz="2800" b="1" dirty="0">
                  <a:solidFill>
                    <a:srgbClr val="4349AA"/>
                  </a:solidFill>
                  <a:uFill>
                    <a:solidFill>
                      <a:srgbClr val="4349AA"/>
                    </a:solidFill>
                  </a:uFill>
                  <a:latin typeface="Calibri"/>
                  <a:ea typeface="Calibri"/>
                  <a:cs typeface="Calibri"/>
                  <a:sym typeface="Calibri"/>
                </a:rPr>
                <a:t> becomes independent of pdfs, x &amp; W, with well-defined SM prediction for Q</a:t>
              </a:r>
              <a:r>
                <a:rPr sz="2800" b="1" baseline="30714" dirty="0">
                  <a:solidFill>
                    <a:srgbClr val="4349AA"/>
                  </a:solidFill>
                  <a:uFill>
                    <a:solidFill>
                      <a:srgbClr val="4349AA"/>
                    </a:solidFill>
                  </a:uFill>
                  <a:latin typeface="Calibri"/>
                  <a:ea typeface="Calibri"/>
                  <a:cs typeface="Calibri"/>
                  <a:sym typeface="Calibri"/>
                </a:rPr>
                <a:t>2</a:t>
              </a:r>
              <a:r>
                <a:rPr sz="2800" b="1" dirty="0">
                  <a:solidFill>
                    <a:srgbClr val="4349AA"/>
                  </a:solidFill>
                  <a:uFill>
                    <a:solidFill>
                      <a:srgbClr val="4349AA"/>
                    </a:solidFill>
                  </a:uFill>
                  <a:latin typeface="Calibri"/>
                  <a:ea typeface="Calibri"/>
                  <a:cs typeface="Calibri"/>
                  <a:sym typeface="Calibri"/>
                </a:rPr>
                <a:t> and y</a:t>
              </a:r>
            </a:p>
          </p:txBody>
        </p:sp>
        <p:pic>
          <p:nvPicPr>
            <p:cNvPr id="16" name="image28.png">
              <a:extLst>
                <a:ext uri="{FF2B5EF4-FFF2-40B4-BE49-F238E27FC236}">
                  <a16:creationId xmlns:a16="http://schemas.microsoft.com/office/drawing/2014/main" id="{0BFDF7E4-870B-6B43-B803-7A22E5334874}"/>
                </a:ext>
              </a:extLst>
            </p:cNvPr>
            <p:cNvPicPr/>
            <p:nvPr/>
          </p:nvPicPr>
          <p:blipFill>
            <a:blip r:embed="rId4"/>
            <a:stretch>
              <a:fillRect/>
            </a:stretch>
          </p:blipFill>
          <p:spPr>
            <a:xfrm>
              <a:off x="-90131" y="2521874"/>
              <a:ext cx="5029201" cy="1727201"/>
            </a:xfrm>
            <a:prstGeom prst="rect">
              <a:avLst/>
            </a:prstGeom>
            <a:ln w="28575" cap="flat">
              <a:solidFill>
                <a:srgbClr val="000000"/>
              </a:solidFill>
              <a:prstDash val="solid"/>
              <a:miter lim="400000"/>
            </a:ln>
            <a:effectLst/>
          </p:spPr>
        </p:pic>
      </p:grpSp>
      <p:pic>
        <p:nvPicPr>
          <p:cNvPr id="17" name="image.pdf">
            <a:extLst>
              <a:ext uri="{FF2B5EF4-FFF2-40B4-BE49-F238E27FC236}">
                <a16:creationId xmlns:a16="http://schemas.microsoft.com/office/drawing/2014/main" id="{011255E3-960C-1C41-9553-E750AF8F3BFB}"/>
              </a:ext>
            </a:extLst>
          </p:cNvPr>
          <p:cNvPicPr/>
          <p:nvPr/>
        </p:nvPicPr>
        <p:blipFill>
          <a:blip r:embed="rId5"/>
          <a:stretch>
            <a:fillRect/>
          </a:stretch>
        </p:blipFill>
        <p:spPr>
          <a:xfrm>
            <a:off x="8194581" y="1630840"/>
            <a:ext cx="1445116" cy="293189"/>
          </a:xfrm>
          <a:prstGeom prst="rect">
            <a:avLst/>
          </a:prstGeom>
          <a:ln w="12700">
            <a:miter lim="400000"/>
          </a:ln>
        </p:spPr>
      </p:pic>
      <p:pic>
        <p:nvPicPr>
          <p:cNvPr id="18" name="droppedImage.pdf">
            <a:extLst>
              <a:ext uri="{FF2B5EF4-FFF2-40B4-BE49-F238E27FC236}">
                <a16:creationId xmlns:a16="http://schemas.microsoft.com/office/drawing/2014/main" id="{D831D987-72FF-6C4A-BA44-64EC315D2918}"/>
              </a:ext>
            </a:extLst>
          </p:cNvPr>
          <p:cNvPicPr/>
          <p:nvPr/>
        </p:nvPicPr>
        <p:blipFill>
          <a:blip r:embed="rId6"/>
          <a:stretch>
            <a:fillRect/>
          </a:stretch>
        </p:blipFill>
        <p:spPr>
          <a:xfrm>
            <a:off x="3357670" y="1194925"/>
            <a:ext cx="4192499" cy="701910"/>
          </a:xfrm>
          <a:prstGeom prst="rect">
            <a:avLst/>
          </a:prstGeom>
          <a:ln w="12700">
            <a:round/>
          </a:ln>
        </p:spPr>
      </p:pic>
      <p:sp>
        <p:nvSpPr>
          <p:cNvPr id="19" name="Shape 1149">
            <a:extLst>
              <a:ext uri="{FF2B5EF4-FFF2-40B4-BE49-F238E27FC236}">
                <a16:creationId xmlns:a16="http://schemas.microsoft.com/office/drawing/2014/main" id="{B7BE2CF6-F03B-1E48-A0BB-AA2B48E1123B}"/>
              </a:ext>
            </a:extLst>
          </p:cNvPr>
          <p:cNvSpPr/>
          <p:nvPr/>
        </p:nvSpPr>
        <p:spPr>
          <a:xfrm>
            <a:off x="3972808" y="2389627"/>
            <a:ext cx="2311222" cy="55399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40639" marR="40639" lvl="0" algn="ctr" defTabSz="914400">
              <a:buClr>
                <a:srgbClr val="009700"/>
              </a:buClr>
              <a:buFont typeface="Times Roman"/>
              <a:defRPr sz="1800"/>
            </a:pPr>
            <a:r>
              <a:rPr b="1" i="1" dirty="0">
                <a:solidFill>
                  <a:srgbClr val="009700"/>
                </a:solidFill>
                <a:uFill>
                  <a:solidFill>
                    <a:srgbClr val="009700"/>
                  </a:solidFill>
                </a:uFill>
                <a:latin typeface="Times Roman"/>
                <a:ea typeface="Times Roman"/>
                <a:cs typeface="Times Roman"/>
                <a:sym typeface="Times Roman"/>
              </a:rPr>
              <a:t> Q</a:t>
            </a:r>
            <a:r>
              <a:rPr b="1" i="1" baseline="29999" dirty="0">
                <a:solidFill>
                  <a:srgbClr val="009700"/>
                </a:solidFill>
                <a:uFill>
                  <a:solidFill>
                    <a:srgbClr val="009700"/>
                  </a:solidFill>
                </a:uFill>
                <a:latin typeface="Times Roman"/>
                <a:ea typeface="Times Roman"/>
                <a:cs typeface="Times Roman"/>
                <a:sym typeface="Times Roman"/>
              </a:rPr>
              <a:t>2 </a:t>
            </a:r>
            <a:r>
              <a:rPr b="1" i="1" dirty="0">
                <a:solidFill>
                  <a:srgbClr val="009700"/>
                </a:solidFill>
                <a:uFill>
                  <a:solidFill>
                    <a:srgbClr val="009700"/>
                  </a:solidFill>
                </a:uFill>
                <a:latin typeface="Times Roman"/>
                <a:ea typeface="Times Roman"/>
                <a:cs typeface="Times Roman"/>
                <a:sym typeface="Times Roman"/>
              </a:rPr>
              <a:t>&gt;&gt; 1 GeV</a:t>
            </a:r>
            <a:r>
              <a:rPr b="1" i="1" baseline="29999" dirty="0">
                <a:solidFill>
                  <a:srgbClr val="009700"/>
                </a:solidFill>
                <a:uFill>
                  <a:solidFill>
                    <a:srgbClr val="009700"/>
                  </a:solidFill>
                </a:uFill>
                <a:latin typeface="Times Roman"/>
                <a:ea typeface="Times Roman"/>
                <a:cs typeface="Times Roman"/>
                <a:sym typeface="Times Roman"/>
              </a:rPr>
              <a:t>2</a:t>
            </a:r>
            <a:r>
              <a:rPr b="1" i="1" dirty="0">
                <a:solidFill>
                  <a:srgbClr val="009700"/>
                </a:solidFill>
                <a:uFill>
                  <a:solidFill>
                    <a:srgbClr val="009700"/>
                  </a:solidFill>
                </a:uFill>
                <a:latin typeface="Times Roman"/>
                <a:ea typeface="Times Roman"/>
                <a:cs typeface="Times Roman"/>
                <a:sym typeface="Times Roman"/>
              </a:rPr>
              <a:t> , W</a:t>
            </a:r>
            <a:r>
              <a:rPr b="1" i="1" baseline="29999" dirty="0">
                <a:solidFill>
                  <a:srgbClr val="009700"/>
                </a:solidFill>
                <a:uFill>
                  <a:solidFill>
                    <a:srgbClr val="009700"/>
                  </a:solidFill>
                </a:uFill>
                <a:latin typeface="Times Roman"/>
                <a:ea typeface="Times Roman"/>
                <a:cs typeface="Times Roman"/>
                <a:sym typeface="Times Roman"/>
              </a:rPr>
              <a:t>2 </a:t>
            </a:r>
            <a:r>
              <a:rPr b="1" i="1" dirty="0">
                <a:solidFill>
                  <a:srgbClr val="009700"/>
                </a:solidFill>
                <a:uFill>
                  <a:solidFill>
                    <a:srgbClr val="009700"/>
                  </a:solidFill>
                </a:uFill>
                <a:latin typeface="Times Roman"/>
                <a:ea typeface="Times Roman"/>
                <a:cs typeface="Times Roman"/>
                <a:sym typeface="Times Roman"/>
              </a:rPr>
              <a:t>&gt;&gt; 4 GeV</a:t>
            </a:r>
            <a:r>
              <a:rPr b="1" i="1" baseline="29999" dirty="0">
                <a:solidFill>
                  <a:srgbClr val="009700"/>
                </a:solidFill>
                <a:uFill>
                  <a:solidFill>
                    <a:srgbClr val="009700"/>
                  </a:solidFill>
                </a:uFill>
                <a:latin typeface="Times Roman"/>
                <a:ea typeface="Times Roman"/>
                <a:cs typeface="Times Roman"/>
                <a:sym typeface="Times Roman"/>
              </a:rPr>
              <a:t>2</a:t>
            </a:r>
          </a:p>
        </p:txBody>
      </p:sp>
      <p:pic>
        <p:nvPicPr>
          <p:cNvPr id="20" name="Picture 18">
            <a:extLst>
              <a:ext uri="{FF2B5EF4-FFF2-40B4-BE49-F238E27FC236}">
                <a16:creationId xmlns:a16="http://schemas.microsoft.com/office/drawing/2014/main" id="{851FB679-FB9D-F542-84BC-B7BB5A65197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8290" y="2366134"/>
            <a:ext cx="3247891" cy="694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pic>
        <p:nvPicPr>
          <p:cNvPr id="21" name="image.pdf">
            <a:extLst>
              <a:ext uri="{FF2B5EF4-FFF2-40B4-BE49-F238E27FC236}">
                <a16:creationId xmlns:a16="http://schemas.microsoft.com/office/drawing/2014/main" id="{2CED4662-CB0F-1849-B8C2-C9FC5D8D4F2E}"/>
              </a:ext>
            </a:extLst>
          </p:cNvPr>
          <p:cNvPicPr/>
          <p:nvPr/>
        </p:nvPicPr>
        <p:blipFill>
          <a:blip r:embed="rId8"/>
          <a:stretch>
            <a:fillRect/>
          </a:stretch>
        </p:blipFill>
        <p:spPr>
          <a:xfrm>
            <a:off x="8194581" y="1215683"/>
            <a:ext cx="1281005" cy="358539"/>
          </a:xfrm>
          <a:prstGeom prst="rect">
            <a:avLst/>
          </a:prstGeom>
          <a:ln w="12700">
            <a:miter lim="400000"/>
          </a:ln>
        </p:spPr>
      </p:pic>
    </p:spTree>
    <p:extLst>
      <p:ext uri="{BB962C8B-B14F-4D97-AF65-F5344CB8AC3E}">
        <p14:creationId xmlns:p14="http://schemas.microsoft.com/office/powerpoint/2010/main" val="1733075570"/>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8896014"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Standard Model Effective Field Theory (SMEFT) </a:t>
            </a:r>
            <a:endParaRPr lang="en-US" sz="2800" b="0" strike="noStrike" spc="-1" dirty="0">
              <a:latin typeface="Arial"/>
            </a:endParaRPr>
          </a:p>
        </p:txBody>
      </p:sp>
      <p:pic>
        <p:nvPicPr>
          <p:cNvPr id="3" name="Picture 2">
            <a:extLst>
              <a:ext uri="{FF2B5EF4-FFF2-40B4-BE49-F238E27FC236}">
                <a16:creationId xmlns:a16="http://schemas.microsoft.com/office/drawing/2014/main" id="{61236B81-750F-5843-9C3D-D0B7A7B9C0B0}"/>
              </a:ext>
            </a:extLst>
          </p:cNvPr>
          <p:cNvPicPr>
            <a:picLocks noChangeAspect="1"/>
          </p:cNvPicPr>
          <p:nvPr/>
        </p:nvPicPr>
        <p:blipFill>
          <a:blip r:embed="rId2"/>
          <a:stretch>
            <a:fillRect/>
          </a:stretch>
        </p:blipFill>
        <p:spPr>
          <a:xfrm>
            <a:off x="606363" y="999021"/>
            <a:ext cx="3784809" cy="2593900"/>
          </a:xfrm>
          <a:prstGeom prst="rect">
            <a:avLst/>
          </a:prstGeom>
        </p:spPr>
      </p:pic>
      <p:sp>
        <p:nvSpPr>
          <p:cNvPr id="4" name="TextBox 3">
            <a:extLst>
              <a:ext uri="{FF2B5EF4-FFF2-40B4-BE49-F238E27FC236}">
                <a16:creationId xmlns:a16="http://schemas.microsoft.com/office/drawing/2014/main" id="{16B8C77C-49F1-A341-970F-36F91CF211F4}"/>
              </a:ext>
            </a:extLst>
          </p:cNvPr>
          <p:cNvSpPr txBox="1"/>
          <p:nvPr/>
        </p:nvSpPr>
        <p:spPr>
          <a:xfrm>
            <a:off x="780820" y="6042995"/>
            <a:ext cx="4696350" cy="830997"/>
          </a:xfrm>
          <a:prstGeom prst="rect">
            <a:avLst/>
          </a:prstGeom>
          <a:noFill/>
        </p:spPr>
        <p:txBody>
          <a:bodyPr wrap="none" rtlCol="0">
            <a:spAutoFit/>
          </a:bodyPr>
          <a:lstStyle/>
          <a:p>
            <a:pPr algn="ctr"/>
            <a:r>
              <a:rPr lang="en-US" sz="2400" dirty="0">
                <a:solidFill>
                  <a:srgbClr val="00B050"/>
                </a:solidFill>
              </a:rPr>
              <a:t>SMEFT also identifies regions of </a:t>
            </a:r>
          </a:p>
          <a:p>
            <a:pPr algn="ctr"/>
            <a:r>
              <a:rPr lang="en-US" sz="2400" dirty="0">
                <a:solidFill>
                  <a:srgbClr val="00B050"/>
                </a:solidFill>
              </a:rPr>
              <a:t>exclusion from world data sets</a:t>
            </a:r>
          </a:p>
        </p:txBody>
      </p:sp>
      <p:sp>
        <p:nvSpPr>
          <p:cNvPr id="6" name="TextBox 5">
            <a:extLst>
              <a:ext uri="{FF2B5EF4-FFF2-40B4-BE49-F238E27FC236}">
                <a16:creationId xmlns:a16="http://schemas.microsoft.com/office/drawing/2014/main" id="{84D07ED5-9FEF-BB4F-9174-0931358D7080}"/>
              </a:ext>
            </a:extLst>
          </p:cNvPr>
          <p:cNvSpPr txBox="1"/>
          <p:nvPr/>
        </p:nvSpPr>
        <p:spPr>
          <a:xfrm>
            <a:off x="4476237" y="2295971"/>
            <a:ext cx="5598007" cy="461665"/>
          </a:xfrm>
          <a:prstGeom prst="rect">
            <a:avLst/>
          </a:prstGeom>
          <a:noFill/>
        </p:spPr>
        <p:txBody>
          <a:bodyPr wrap="none" rtlCol="0">
            <a:spAutoFit/>
          </a:bodyPr>
          <a:lstStyle/>
          <a:p>
            <a:pPr algn="ctr"/>
            <a:r>
              <a:rPr lang="en-US" sz="2400" dirty="0">
                <a:solidFill>
                  <a:srgbClr val="00B050"/>
                </a:solidFill>
              </a:rPr>
              <a:t>84 d=6; 993 d=8 independent couplings</a:t>
            </a:r>
          </a:p>
        </p:txBody>
      </p:sp>
      <p:sp>
        <p:nvSpPr>
          <p:cNvPr id="7" name="TextBox 6">
            <a:extLst>
              <a:ext uri="{FF2B5EF4-FFF2-40B4-BE49-F238E27FC236}">
                <a16:creationId xmlns:a16="http://schemas.microsoft.com/office/drawing/2014/main" id="{1D378AF5-FAD7-5841-8A79-43563E7BAC11}"/>
              </a:ext>
            </a:extLst>
          </p:cNvPr>
          <p:cNvSpPr txBox="1"/>
          <p:nvPr/>
        </p:nvSpPr>
        <p:spPr>
          <a:xfrm>
            <a:off x="5652112" y="1129770"/>
            <a:ext cx="3709670" cy="830997"/>
          </a:xfrm>
          <a:prstGeom prst="rect">
            <a:avLst/>
          </a:prstGeom>
          <a:noFill/>
        </p:spPr>
        <p:txBody>
          <a:bodyPr wrap="none" rtlCol="0">
            <a:spAutoFit/>
          </a:bodyPr>
          <a:lstStyle/>
          <a:p>
            <a:pPr algn="ctr"/>
            <a:r>
              <a:rPr lang="en-US" sz="2400" dirty="0">
                <a:solidFill>
                  <a:srgbClr val="00B050"/>
                </a:solidFill>
              </a:rPr>
              <a:t>SMEFT identifies </a:t>
            </a:r>
          </a:p>
          <a:p>
            <a:pPr algn="ctr"/>
            <a:r>
              <a:rPr lang="en-US" sz="2400" dirty="0">
                <a:solidFill>
                  <a:srgbClr val="00B050"/>
                </a:solidFill>
              </a:rPr>
              <a:t>all possible BSM physics </a:t>
            </a:r>
          </a:p>
        </p:txBody>
      </p:sp>
      <p:sp>
        <p:nvSpPr>
          <p:cNvPr id="8" name="TextBox 7">
            <a:extLst>
              <a:ext uri="{FF2B5EF4-FFF2-40B4-BE49-F238E27FC236}">
                <a16:creationId xmlns:a16="http://schemas.microsoft.com/office/drawing/2014/main" id="{560149D5-2A46-6747-B4C3-B37D9381B09A}"/>
              </a:ext>
            </a:extLst>
          </p:cNvPr>
          <p:cNvSpPr txBox="1"/>
          <p:nvPr/>
        </p:nvSpPr>
        <p:spPr>
          <a:xfrm>
            <a:off x="982806" y="4122721"/>
            <a:ext cx="4055919" cy="1569660"/>
          </a:xfrm>
          <a:prstGeom prst="rect">
            <a:avLst/>
          </a:prstGeom>
          <a:noFill/>
        </p:spPr>
        <p:txBody>
          <a:bodyPr wrap="none" rtlCol="0">
            <a:spAutoFit/>
          </a:bodyPr>
          <a:lstStyle/>
          <a:p>
            <a:pPr algn="ctr"/>
            <a:r>
              <a:rPr lang="en-US" sz="2400" dirty="0">
                <a:solidFill>
                  <a:srgbClr val="00B050"/>
                </a:solidFill>
              </a:rPr>
              <a:t>Goal: Measure each </a:t>
            </a:r>
            <a:r>
              <a:rPr lang="en-US" sz="2400" dirty="0" err="1">
                <a:solidFill>
                  <a:srgbClr val="00B050"/>
                </a:solidFill>
              </a:rPr>
              <a:t>C</a:t>
            </a:r>
            <a:r>
              <a:rPr lang="en-US" sz="2400" baseline="-25000" dirty="0" err="1">
                <a:solidFill>
                  <a:srgbClr val="00B050"/>
                </a:solidFill>
              </a:rPr>
              <a:t>d</a:t>
            </a:r>
            <a:r>
              <a:rPr lang="en-US" sz="2400" baseline="30000" dirty="0" err="1">
                <a:solidFill>
                  <a:srgbClr val="00B050"/>
                </a:solidFill>
              </a:rPr>
              <a:t>ij</a:t>
            </a:r>
            <a:r>
              <a:rPr lang="en-US" sz="2400" dirty="0">
                <a:solidFill>
                  <a:srgbClr val="00B050"/>
                </a:solidFill>
              </a:rPr>
              <a:t> </a:t>
            </a:r>
          </a:p>
          <a:p>
            <a:pPr algn="ctr"/>
            <a:r>
              <a:rPr lang="en-US" sz="2400" dirty="0">
                <a:solidFill>
                  <a:srgbClr val="00B050"/>
                </a:solidFill>
              </a:rPr>
              <a:t>as precisely as possible</a:t>
            </a:r>
          </a:p>
          <a:p>
            <a:pPr algn="ctr"/>
            <a:r>
              <a:rPr lang="en-US" sz="2400" dirty="0">
                <a:solidFill>
                  <a:srgbClr val="00B050"/>
                </a:solidFill>
              </a:rPr>
              <a:t>(Nobody really knows where</a:t>
            </a:r>
          </a:p>
          <a:p>
            <a:pPr algn="ctr"/>
            <a:r>
              <a:rPr lang="en-US" sz="2400" dirty="0">
                <a:solidFill>
                  <a:srgbClr val="00B050"/>
                </a:solidFill>
              </a:rPr>
              <a:t>the new physics is.)</a:t>
            </a:r>
          </a:p>
        </p:txBody>
      </p:sp>
      <p:sp>
        <p:nvSpPr>
          <p:cNvPr id="2" name="Rectangle 1">
            <a:extLst>
              <a:ext uri="{FF2B5EF4-FFF2-40B4-BE49-F238E27FC236}">
                <a16:creationId xmlns:a16="http://schemas.microsoft.com/office/drawing/2014/main" id="{4903FD11-A9F8-6E44-BC03-84FB582A4C3B}"/>
              </a:ext>
            </a:extLst>
          </p:cNvPr>
          <p:cNvSpPr/>
          <p:nvPr/>
        </p:nvSpPr>
        <p:spPr>
          <a:xfrm>
            <a:off x="660378" y="4126077"/>
            <a:ext cx="4378347" cy="156966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D7967DC-7872-E942-A9ED-B935CA981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12" y="2944819"/>
            <a:ext cx="4233452" cy="3929173"/>
          </a:xfrm>
          <a:prstGeom prst="rect">
            <a:avLst/>
          </a:prstGeom>
        </p:spPr>
      </p:pic>
      <p:sp>
        <p:nvSpPr>
          <p:cNvPr id="5" name="TextBox 4">
            <a:extLst>
              <a:ext uri="{FF2B5EF4-FFF2-40B4-BE49-F238E27FC236}">
                <a16:creationId xmlns:a16="http://schemas.microsoft.com/office/drawing/2014/main" id="{6701FC13-B44C-564F-8FE0-A32921A6A32D}"/>
              </a:ext>
            </a:extLst>
          </p:cNvPr>
          <p:cNvSpPr txBox="1"/>
          <p:nvPr/>
        </p:nvSpPr>
        <p:spPr>
          <a:xfrm>
            <a:off x="6520163" y="5719829"/>
            <a:ext cx="1261949" cy="646331"/>
          </a:xfrm>
          <a:prstGeom prst="rect">
            <a:avLst/>
          </a:prstGeom>
          <a:noFill/>
        </p:spPr>
        <p:txBody>
          <a:bodyPr wrap="none" rtlCol="0">
            <a:spAutoFit/>
          </a:bodyPr>
          <a:lstStyle/>
          <a:p>
            <a:r>
              <a:rPr lang="en-US" dirty="0"/>
              <a:t>Thanks to</a:t>
            </a:r>
          </a:p>
          <a:p>
            <a:r>
              <a:rPr lang="en-US" dirty="0"/>
              <a:t>F. </a:t>
            </a:r>
            <a:r>
              <a:rPr lang="en-US" dirty="0" err="1"/>
              <a:t>Petriello</a:t>
            </a:r>
            <a:endParaRPr lang="en-US" dirty="0"/>
          </a:p>
        </p:txBody>
      </p:sp>
      <p:sp>
        <p:nvSpPr>
          <p:cNvPr id="11" name="Rectangle 10">
            <a:extLst>
              <a:ext uri="{FF2B5EF4-FFF2-40B4-BE49-F238E27FC236}">
                <a16:creationId xmlns:a16="http://schemas.microsoft.com/office/drawing/2014/main" id="{8218C65E-BB31-404F-AE13-16F7E889CFB2}"/>
              </a:ext>
            </a:extLst>
          </p:cNvPr>
          <p:cNvSpPr/>
          <p:nvPr/>
        </p:nvSpPr>
        <p:spPr>
          <a:xfrm>
            <a:off x="9016925" y="219254"/>
            <a:ext cx="479618" cy="369332"/>
          </a:xfrm>
          <a:prstGeom prst="rect">
            <a:avLst/>
          </a:prstGeom>
        </p:spPr>
        <p:txBody>
          <a:bodyPr wrap="none">
            <a:spAutoFit/>
          </a:bodyPr>
          <a:lstStyle/>
          <a:p>
            <a:r>
              <a:rPr lang="en-US" b="1" dirty="0">
                <a:solidFill>
                  <a:srgbClr val="7030A0"/>
                </a:solidFill>
              </a:rPr>
              <a:t>C2</a:t>
            </a:r>
            <a:endParaRPr lang="en-US" dirty="0"/>
          </a:p>
        </p:txBody>
      </p:sp>
    </p:spTree>
    <p:extLst>
      <p:ext uri="{BB962C8B-B14F-4D97-AF65-F5344CB8AC3E}">
        <p14:creationId xmlns:p14="http://schemas.microsoft.com/office/powerpoint/2010/main" val="2629147669"/>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360720" y="159480"/>
            <a:ext cx="6489720" cy="488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800" b="1" spc="-1" dirty="0">
                <a:solidFill>
                  <a:srgbClr val="000000"/>
                </a:solidFill>
                <a:latin typeface="ARial"/>
              </a:rPr>
              <a:t>Projected Results</a:t>
            </a:r>
            <a:endParaRPr lang="en-US" sz="2800" b="0" strike="noStrike" spc="-1" dirty="0">
              <a:latin typeface="Arial"/>
            </a:endParaRPr>
          </a:p>
        </p:txBody>
      </p:sp>
      <p:pic>
        <p:nvPicPr>
          <p:cNvPr id="3" name="Picture 2">
            <a:extLst>
              <a:ext uri="{FF2B5EF4-FFF2-40B4-BE49-F238E27FC236}">
                <a16:creationId xmlns:a16="http://schemas.microsoft.com/office/drawing/2014/main" id="{3C9DA6FA-D99D-FB4B-B7C7-D357C08A2242}"/>
              </a:ext>
            </a:extLst>
          </p:cNvPr>
          <p:cNvPicPr>
            <a:picLocks noChangeAspect="1"/>
          </p:cNvPicPr>
          <p:nvPr/>
        </p:nvPicPr>
        <p:blipFill>
          <a:blip r:embed="rId2"/>
          <a:stretch>
            <a:fillRect/>
          </a:stretch>
        </p:blipFill>
        <p:spPr>
          <a:xfrm>
            <a:off x="5328817" y="2480153"/>
            <a:ext cx="4748633" cy="4230925"/>
          </a:xfrm>
          <a:prstGeom prst="rect">
            <a:avLst/>
          </a:prstGeom>
        </p:spPr>
      </p:pic>
      <p:pic>
        <p:nvPicPr>
          <p:cNvPr id="5" name="Picture 4">
            <a:extLst>
              <a:ext uri="{FF2B5EF4-FFF2-40B4-BE49-F238E27FC236}">
                <a16:creationId xmlns:a16="http://schemas.microsoft.com/office/drawing/2014/main" id="{19E3AFA9-9710-BF48-BB5D-42C48DD1844F}"/>
              </a:ext>
            </a:extLst>
          </p:cNvPr>
          <p:cNvPicPr>
            <a:picLocks noChangeAspect="1"/>
          </p:cNvPicPr>
          <p:nvPr/>
        </p:nvPicPr>
        <p:blipFill>
          <a:blip r:embed="rId3"/>
          <a:stretch>
            <a:fillRect/>
          </a:stretch>
        </p:blipFill>
        <p:spPr>
          <a:xfrm>
            <a:off x="195073" y="3781425"/>
            <a:ext cx="5038724" cy="3396266"/>
          </a:xfrm>
          <a:prstGeom prst="rect">
            <a:avLst/>
          </a:prstGeom>
        </p:spPr>
      </p:pic>
      <p:sp>
        <p:nvSpPr>
          <p:cNvPr id="6" name="TextBox 5">
            <a:extLst>
              <a:ext uri="{FF2B5EF4-FFF2-40B4-BE49-F238E27FC236}">
                <a16:creationId xmlns:a16="http://schemas.microsoft.com/office/drawing/2014/main" id="{6B99DB62-BF20-EB45-A7DA-1F3F92907392}"/>
              </a:ext>
            </a:extLst>
          </p:cNvPr>
          <p:cNvSpPr txBox="1"/>
          <p:nvPr/>
        </p:nvSpPr>
        <p:spPr>
          <a:xfrm>
            <a:off x="1154277" y="2771349"/>
            <a:ext cx="2392000" cy="830997"/>
          </a:xfrm>
          <a:prstGeom prst="rect">
            <a:avLst/>
          </a:prstGeom>
          <a:noFill/>
        </p:spPr>
        <p:txBody>
          <a:bodyPr wrap="none" rtlCol="0">
            <a:spAutoFit/>
          </a:bodyPr>
          <a:lstStyle/>
          <a:p>
            <a:pPr algn="ctr"/>
            <a:r>
              <a:rPr lang="en-US" sz="2400" dirty="0">
                <a:solidFill>
                  <a:srgbClr val="00B050"/>
                </a:solidFill>
              </a:rPr>
              <a:t>Improvement in </a:t>
            </a:r>
          </a:p>
          <a:p>
            <a:pPr algn="ctr"/>
            <a:r>
              <a:rPr lang="en-US" sz="2400" dirty="0">
                <a:solidFill>
                  <a:srgbClr val="00B050"/>
                </a:solidFill>
              </a:rPr>
              <a:t>couplings  </a:t>
            </a:r>
          </a:p>
        </p:txBody>
      </p:sp>
      <p:sp>
        <p:nvSpPr>
          <p:cNvPr id="7" name="TextBox 6">
            <a:extLst>
              <a:ext uri="{FF2B5EF4-FFF2-40B4-BE49-F238E27FC236}">
                <a16:creationId xmlns:a16="http://schemas.microsoft.com/office/drawing/2014/main" id="{F79A8DEF-A1CC-4C42-A8A2-0821DC4CE15B}"/>
              </a:ext>
            </a:extLst>
          </p:cNvPr>
          <p:cNvSpPr txBox="1"/>
          <p:nvPr/>
        </p:nvSpPr>
        <p:spPr>
          <a:xfrm>
            <a:off x="5378073" y="1383895"/>
            <a:ext cx="4022255" cy="1200329"/>
          </a:xfrm>
          <a:prstGeom prst="rect">
            <a:avLst/>
          </a:prstGeom>
          <a:noFill/>
        </p:spPr>
        <p:txBody>
          <a:bodyPr wrap="none" rtlCol="0">
            <a:spAutoFit/>
          </a:bodyPr>
          <a:lstStyle/>
          <a:p>
            <a:pPr algn="ctr"/>
            <a:r>
              <a:rPr lang="en-US" sz="2400" dirty="0">
                <a:solidFill>
                  <a:srgbClr val="00B050"/>
                </a:solidFill>
              </a:rPr>
              <a:t>Improvement in </a:t>
            </a:r>
          </a:p>
          <a:p>
            <a:pPr algn="ctr"/>
            <a:r>
              <a:rPr lang="en-US" sz="2400" dirty="0">
                <a:solidFill>
                  <a:srgbClr val="00B050"/>
                </a:solidFill>
              </a:rPr>
              <a:t>energy reach for</a:t>
            </a:r>
          </a:p>
          <a:p>
            <a:pPr algn="ctr"/>
            <a:r>
              <a:rPr lang="en-US" sz="2400" dirty="0">
                <a:solidFill>
                  <a:srgbClr val="00B050"/>
                </a:solidFill>
              </a:rPr>
              <a:t>electron-nucleon couplings  </a:t>
            </a:r>
          </a:p>
        </p:txBody>
      </p:sp>
      <p:sp>
        <p:nvSpPr>
          <p:cNvPr id="2" name="TextBox 1">
            <a:extLst>
              <a:ext uri="{FF2B5EF4-FFF2-40B4-BE49-F238E27FC236}">
                <a16:creationId xmlns:a16="http://schemas.microsoft.com/office/drawing/2014/main" id="{A6D41597-D53C-CD4B-A24F-7D843E50B302}"/>
              </a:ext>
            </a:extLst>
          </p:cNvPr>
          <p:cNvSpPr txBox="1"/>
          <p:nvPr/>
        </p:nvSpPr>
        <p:spPr>
          <a:xfrm>
            <a:off x="1059257" y="1148758"/>
            <a:ext cx="4174540" cy="1015663"/>
          </a:xfrm>
          <a:prstGeom prst="rect">
            <a:avLst/>
          </a:prstGeom>
          <a:noFill/>
        </p:spPr>
        <p:txBody>
          <a:bodyPr wrap="none" rtlCol="0">
            <a:spAutoFit/>
          </a:bodyPr>
          <a:lstStyle/>
          <a:p>
            <a:pPr algn="ctr"/>
            <a:r>
              <a:rPr lang="en-US" sz="2000" dirty="0">
                <a:solidFill>
                  <a:srgbClr val="FF0000"/>
                </a:solidFill>
              </a:rPr>
              <a:t>With this precision,</a:t>
            </a:r>
          </a:p>
          <a:p>
            <a:pPr algn="ctr"/>
            <a:r>
              <a:rPr lang="en-US" sz="2000" dirty="0" err="1">
                <a:solidFill>
                  <a:srgbClr val="FF0000"/>
                </a:solidFill>
              </a:rPr>
              <a:t>SoLID</a:t>
            </a:r>
            <a:r>
              <a:rPr lang="en-US" sz="2000" dirty="0">
                <a:solidFill>
                  <a:srgbClr val="FF0000"/>
                </a:solidFill>
              </a:rPr>
              <a:t> makes a unique contribution</a:t>
            </a:r>
          </a:p>
          <a:p>
            <a:pPr algn="ctr"/>
            <a:r>
              <a:rPr lang="en-US" sz="2000" dirty="0">
                <a:solidFill>
                  <a:srgbClr val="FF0000"/>
                </a:solidFill>
              </a:rPr>
              <a:t>to the SMEFT program.</a:t>
            </a:r>
          </a:p>
        </p:txBody>
      </p:sp>
    </p:spTree>
    <p:extLst>
      <p:ext uri="{BB962C8B-B14F-4D97-AF65-F5344CB8AC3E}">
        <p14:creationId xmlns:p14="http://schemas.microsoft.com/office/powerpoint/2010/main" val="3501106091"/>
      </p:ext>
    </p:extLst>
  </p:cSld>
  <p:clrMapOvr>
    <a:masterClrMapping/>
  </p:clrMapOvr>
  <p:transition>
    <p:fad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41858</TotalTime>
  <Words>1791</Words>
  <Application>Microsoft Macintosh PowerPoint</Application>
  <PresentationFormat>Custom</PresentationFormat>
  <Paragraphs>348</Paragraphs>
  <Slides>38</Slides>
  <Notes>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6" baseType="lpstr">
      <vt:lpstr>Arial</vt:lpstr>
      <vt:lpstr>Arial</vt:lpstr>
      <vt:lpstr>ARiel</vt:lpstr>
      <vt:lpstr>Baskerville</vt:lpstr>
      <vt:lpstr>Calibri</vt:lpstr>
      <vt:lpstr>Calibri Bold</vt:lpstr>
      <vt:lpstr>Cambria Math</vt:lpstr>
      <vt:lpstr>Century</vt:lpstr>
      <vt:lpstr>Chalkboard</vt:lpstr>
      <vt:lpstr>Comic Sans MS</vt:lpstr>
      <vt:lpstr>Comic Sans MS Bold</vt:lpstr>
      <vt:lpstr>Optima</vt:lpstr>
      <vt:lpstr>Palatino</vt:lpstr>
      <vt:lpstr>Symbol</vt:lpstr>
      <vt:lpstr>Times Roman</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xz5y </dc:creator>
  <dc:description/>
  <cp:lastModifiedBy>Paul A Souder</cp:lastModifiedBy>
  <cp:revision>628</cp:revision>
  <dcterms:created xsi:type="dcterms:W3CDTF">2010-10-20T16:35:23Z</dcterms:created>
  <dcterms:modified xsi:type="dcterms:W3CDTF">2021-02-01T16:02:11Z</dcterms:modified>
  <dc:language>en-US</dc:language>
</cp:coreProperties>
</file>