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742" r:id="rId8"/>
    <p:sldId id="743" r:id="rId9"/>
    <p:sldId id="264" r:id="rId10"/>
    <p:sldId id="265" r:id="rId11"/>
    <p:sldId id="745" r:id="rId12"/>
    <p:sldId id="746" r:id="rId13"/>
    <p:sldId id="270" r:id="rId14"/>
    <p:sldId id="271" r:id="rId15"/>
    <p:sldId id="273" r:id="rId16"/>
    <p:sldId id="274" r:id="rId17"/>
    <p:sldId id="275"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5"/>
  </p:normalViewPr>
  <p:slideViewPr>
    <p:cSldViewPr snapToGrid="0">
      <p:cViewPr varScale="1">
        <p:scale>
          <a:sx n="148" d="100"/>
          <a:sy n="148" d="100"/>
        </p:scale>
        <p:origin x="600" y="176"/>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bc8e5e6600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bc8e5e6600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bc8e5e6600_3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bc8e5e6600_3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9421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bc8e5e6600_3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bc8e5e6600_3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bc8e5e6600_3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bc8e5e6600_3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bc8e5e6600_14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bc8e5e6600_14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9930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bc8e5e6600_14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bc8e5e6600_14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1856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bc8e5e6600_39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bc8e5e6600_39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18541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bc8e5e660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bc8e5e660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bc8e5e6600_1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bc8e5e6600_1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bc8e5e6600_15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bc8e5e6600_15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bc8e5e6600_15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bc8e5e6600_15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bc8e5e6600_3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bc8e5e6600_3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3400" y="763588"/>
            <a:ext cx="6704013" cy="3771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F7C01C-2C7B-3940-924C-0479AAB865B3}" type="slidenum">
              <a:rPr lang="en-US" smtClean="0"/>
              <a:pPr/>
              <a:t>7</a:t>
            </a:fld>
            <a:endParaRPr lang="en-US"/>
          </a:p>
        </p:txBody>
      </p:sp>
    </p:spTree>
    <p:extLst>
      <p:ext uri="{BB962C8B-B14F-4D97-AF65-F5344CB8AC3E}">
        <p14:creationId xmlns:p14="http://schemas.microsoft.com/office/powerpoint/2010/main" val="1554475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3400" y="763588"/>
            <a:ext cx="6704013" cy="3771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F7C01C-2C7B-3940-924C-0479AAB865B3}" type="slidenum">
              <a:rPr lang="en-US" smtClean="0"/>
              <a:pPr/>
              <a:t>8</a:t>
            </a:fld>
            <a:endParaRPr lang="en-US"/>
          </a:p>
        </p:txBody>
      </p:sp>
    </p:spTree>
    <p:extLst>
      <p:ext uri="{BB962C8B-B14F-4D97-AF65-F5344CB8AC3E}">
        <p14:creationId xmlns:p14="http://schemas.microsoft.com/office/powerpoint/2010/main" val="4025341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bc8e5e6600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bc8e5e6600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5CF37-98BF-F54F-A1F9-5DF527E87B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EFB191-C957-4542-B089-378015132E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F92352-A883-3D40-82CE-D59369148358}"/>
              </a:ext>
            </a:extLst>
          </p:cNvPr>
          <p:cNvSpPr>
            <a:spLocks noGrp="1"/>
          </p:cNvSpPr>
          <p:nvPr>
            <p:ph type="dt" sz="half" idx="10"/>
          </p:nvPr>
        </p:nvSpPr>
        <p:spPr/>
        <p:txBody>
          <a:bodyPr/>
          <a:lstStyle/>
          <a:p>
            <a:fld id="{90CD6D68-87AD-3243-81F1-BBA93653AA80}" type="datetimeFigureOut">
              <a:rPr lang="en-US" smtClean="0"/>
              <a:t>2/10/21</a:t>
            </a:fld>
            <a:endParaRPr lang="en-US"/>
          </a:p>
        </p:txBody>
      </p:sp>
      <p:sp>
        <p:nvSpPr>
          <p:cNvPr id="5" name="Footer Placeholder 4">
            <a:extLst>
              <a:ext uri="{FF2B5EF4-FFF2-40B4-BE49-F238E27FC236}">
                <a16:creationId xmlns:a16="http://schemas.microsoft.com/office/drawing/2014/main" id="{BF026CFA-9985-5D45-8CEA-52F74B5BE7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B12FA1-1075-DF4D-B046-6C20EBD25076}"/>
              </a:ext>
            </a:extLst>
          </p:cNvPr>
          <p:cNvSpPr>
            <a:spLocks noGrp="1"/>
          </p:cNvSpPr>
          <p:nvPr>
            <p:ph type="sldNum" sz="quarter" idx="12"/>
          </p:nvPr>
        </p:nvSpPr>
        <p:spPr/>
        <p:txBody>
          <a:bodyPr/>
          <a:lstStyle/>
          <a:p>
            <a:fld id="{E64D70B1-6240-9C4B-8024-58F832BAE554}" type="slidenum">
              <a:rPr lang="en-US" smtClean="0"/>
              <a:t>‹#›</a:t>
            </a:fld>
            <a:endParaRPr lang="en-US"/>
          </a:p>
        </p:txBody>
      </p:sp>
    </p:spTree>
    <p:extLst>
      <p:ext uri="{BB962C8B-B14F-4D97-AF65-F5344CB8AC3E}">
        <p14:creationId xmlns:p14="http://schemas.microsoft.com/office/powerpoint/2010/main" val="2464456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s://arxiv.org/pdf/2009.11724.pdf"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SoLID Director’s Review Homework</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February 9-10, 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277195" y="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1400" dirty="0">
                <a:solidFill>
                  <a:srgbClr val="0000FF"/>
                </a:solidFill>
              </a:rPr>
              <a:t>5) Which detector systems have been tested at the luminosity of 10</a:t>
            </a:r>
            <a:r>
              <a:rPr lang="en" sz="1400" baseline="30000" dirty="0">
                <a:solidFill>
                  <a:srgbClr val="0000FF"/>
                </a:solidFill>
              </a:rPr>
              <a:t>37-39</a:t>
            </a:r>
            <a:r>
              <a:rPr lang="en" sz="1400" dirty="0">
                <a:solidFill>
                  <a:srgbClr val="0000FF"/>
                </a:solidFill>
              </a:rPr>
              <a:t>cm</a:t>
            </a:r>
            <a:r>
              <a:rPr lang="en" sz="1400" baseline="30000" dirty="0">
                <a:solidFill>
                  <a:srgbClr val="0000FF"/>
                </a:solidFill>
              </a:rPr>
              <a:t>-2</a:t>
            </a:r>
            <a:r>
              <a:rPr lang="en" sz="1400" dirty="0">
                <a:solidFill>
                  <a:srgbClr val="0000FF"/>
                </a:solidFill>
              </a:rPr>
              <a:t> s</a:t>
            </a:r>
            <a:r>
              <a:rPr lang="en" sz="1400" baseline="30000" dirty="0">
                <a:solidFill>
                  <a:srgbClr val="0000FF"/>
                </a:solidFill>
              </a:rPr>
              <a:t>-1</a:t>
            </a:r>
            <a:r>
              <a:rPr lang="en" sz="1400" dirty="0">
                <a:solidFill>
                  <a:srgbClr val="0000FF"/>
                </a:solidFill>
              </a:rPr>
              <a:t> and the occupancy per detector segment expected. </a:t>
            </a:r>
            <a:endParaRPr sz="1400" dirty="0">
              <a:solidFill>
                <a:srgbClr val="0000FF"/>
              </a:solidFill>
            </a:endParaRPr>
          </a:p>
          <a:p>
            <a:pPr marL="0" lvl="0" indent="0" algn="l" rtl="0">
              <a:spcBef>
                <a:spcPts val="0"/>
              </a:spcBef>
              <a:spcAft>
                <a:spcPts val="0"/>
              </a:spcAft>
              <a:buSzPts val="990"/>
              <a:buNone/>
            </a:pPr>
            <a:endParaRPr sz="1400" dirty="0"/>
          </a:p>
        </p:txBody>
      </p:sp>
      <p:sp>
        <p:nvSpPr>
          <p:cNvPr id="108" name="Google Shape;108;p22"/>
          <p:cNvSpPr txBox="1">
            <a:spLocks noGrp="1"/>
          </p:cNvSpPr>
          <p:nvPr>
            <p:ph type="body" idx="1"/>
          </p:nvPr>
        </p:nvSpPr>
        <p:spPr>
          <a:xfrm>
            <a:off x="372172" y="572700"/>
            <a:ext cx="8520600" cy="3994500"/>
          </a:xfrm>
          <a:prstGeom prst="rect">
            <a:avLst/>
          </a:prstGeom>
        </p:spPr>
        <p:txBody>
          <a:bodyPr spcFirstLastPara="1" wrap="square" lIns="91425" tIns="91425" rIns="91425" bIns="91425" anchor="t" anchorCtr="0">
            <a:noAutofit/>
          </a:bodyPr>
          <a:lstStyle/>
          <a:p>
            <a:pPr marL="171450" indent="-171450">
              <a:lnSpc>
                <a:spcPct val="105000"/>
              </a:lnSpc>
              <a:buSzPts val="523"/>
              <a:buFont typeface="Wingdings" pitchFamily="2" charset="2"/>
              <a:buChar char="§"/>
            </a:pPr>
            <a:r>
              <a:rPr lang="en" dirty="0" err="1"/>
              <a:t>Cherenkovs</a:t>
            </a:r>
            <a:r>
              <a:rPr lang="en" dirty="0"/>
              <a:t> are tested at high luminosity/high rate. </a:t>
            </a:r>
          </a:p>
          <a:p>
            <a:pPr marL="0" indent="0">
              <a:lnSpc>
                <a:spcPct val="105000"/>
              </a:lnSpc>
              <a:buSzPts val="523"/>
              <a:buNone/>
            </a:pPr>
            <a:r>
              <a:rPr lang="en" dirty="0"/>
              <a:t>             Trigger was provided by </a:t>
            </a:r>
            <a:r>
              <a:rPr lang="en" dirty="0" err="1"/>
              <a:t>ECal</a:t>
            </a:r>
            <a:r>
              <a:rPr lang="en" dirty="0"/>
              <a:t>/</a:t>
            </a:r>
            <a:r>
              <a:rPr lang="en-US" dirty="0"/>
              <a:t>Scintillator</a:t>
            </a:r>
            <a:r>
              <a:rPr lang="en" dirty="0"/>
              <a:t> (none-</a:t>
            </a:r>
            <a:r>
              <a:rPr lang="en" dirty="0" err="1"/>
              <a:t>SoLID</a:t>
            </a:r>
            <a:r>
              <a:rPr lang="en" dirty="0"/>
              <a:t>)</a:t>
            </a:r>
          </a:p>
          <a:p>
            <a:pPr marL="0" indent="0">
              <a:lnSpc>
                <a:spcPct val="105000"/>
              </a:lnSpc>
              <a:buSzPts val="523"/>
              <a:buNone/>
            </a:pPr>
            <a:r>
              <a:rPr lang="en" dirty="0"/>
              <a:t>             Also provide benchmark tests of simulations. </a:t>
            </a:r>
          </a:p>
          <a:p>
            <a:pPr marL="171450" indent="-171450">
              <a:lnSpc>
                <a:spcPct val="105000"/>
              </a:lnSpc>
              <a:buSzPts val="523"/>
              <a:buFont typeface="Wingdings" pitchFamily="2" charset="2"/>
              <a:buChar char="§"/>
            </a:pPr>
            <a:endParaRPr lang="en" dirty="0"/>
          </a:p>
          <a:p>
            <a:pPr marL="171450" indent="-171450">
              <a:lnSpc>
                <a:spcPct val="105000"/>
              </a:lnSpc>
              <a:buSzPts val="523"/>
              <a:buFont typeface="Wingdings" pitchFamily="2" charset="2"/>
              <a:buChar char="§"/>
            </a:pPr>
            <a:r>
              <a:rPr lang="en" dirty="0"/>
              <a:t>GEM test is planned with x-ray source to reach the expected rate (spring this year). </a:t>
            </a:r>
          </a:p>
          <a:p>
            <a:pPr marL="171450" indent="-171450">
              <a:lnSpc>
                <a:spcPct val="105000"/>
              </a:lnSpc>
              <a:buSzPts val="523"/>
              <a:buFont typeface="Wingdings" pitchFamily="2" charset="2"/>
              <a:buChar char="§"/>
            </a:pPr>
            <a:endParaRPr lang="en" dirty="0"/>
          </a:p>
          <a:p>
            <a:pPr marL="171450" indent="-171450">
              <a:lnSpc>
                <a:spcPct val="105000"/>
              </a:lnSpc>
              <a:buSzPts val="523"/>
              <a:buFont typeface="Wingdings" pitchFamily="2" charset="2"/>
              <a:buChar char="§"/>
            </a:pPr>
            <a:r>
              <a:rPr lang="en" dirty="0" err="1"/>
              <a:t>ECal</a:t>
            </a:r>
            <a:r>
              <a:rPr lang="en" dirty="0"/>
              <a:t>/SPD test is planned parasitic to SBS running late this year/next year.  </a:t>
            </a:r>
            <a:endParaRPr dirty="0"/>
          </a:p>
          <a:p>
            <a:pPr marL="171450" indent="-171450">
              <a:lnSpc>
                <a:spcPct val="105000"/>
              </a:lnSpc>
              <a:spcBef>
                <a:spcPts val="1200"/>
              </a:spcBef>
              <a:buSzPts val="523"/>
              <a:buFont typeface="Wingdings" pitchFamily="2" charset="2"/>
              <a:buChar char="§"/>
            </a:pPr>
            <a:endParaRPr lang="en" sz="1100" dirty="0"/>
          </a:p>
          <a:p>
            <a:pPr marL="0" lvl="0" indent="0" algn="l" rtl="0">
              <a:lnSpc>
                <a:spcPct val="105000"/>
              </a:lnSpc>
              <a:spcBef>
                <a:spcPts val="1200"/>
              </a:spcBef>
              <a:spcAft>
                <a:spcPts val="0"/>
              </a:spcAft>
              <a:buSzPts val="523"/>
              <a:buNone/>
            </a:pPr>
            <a:endParaRPr lang="en" sz="1100" dirty="0"/>
          </a:p>
          <a:p>
            <a:pPr marL="0" lvl="0" indent="0" algn="l" rtl="0">
              <a:lnSpc>
                <a:spcPct val="105000"/>
              </a:lnSpc>
              <a:spcBef>
                <a:spcPts val="1200"/>
              </a:spcBef>
              <a:spcAft>
                <a:spcPts val="1200"/>
              </a:spcAft>
              <a:buSzPts val="523"/>
              <a:buNone/>
            </a:pPr>
            <a:endParaRPr sz="1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0AD721-BC00-0A4D-8BB8-D642860DAC21}"/>
              </a:ext>
            </a:extLst>
          </p:cNvPr>
          <p:cNvSpPr txBox="1"/>
          <p:nvPr/>
        </p:nvSpPr>
        <p:spPr>
          <a:xfrm>
            <a:off x="800100" y="634633"/>
            <a:ext cx="7675034" cy="3970318"/>
          </a:xfrm>
          <a:prstGeom prst="rect">
            <a:avLst/>
          </a:prstGeom>
          <a:noFill/>
        </p:spPr>
        <p:txBody>
          <a:bodyPr wrap="square" rtlCol="0">
            <a:spAutoFit/>
          </a:bodyPr>
          <a:lstStyle/>
          <a:p>
            <a:pPr marL="214313" indent="-214313">
              <a:buFont typeface="Arial" panose="020B0604020202020204" pitchFamily="34" charset="0"/>
              <a:buChar char="•"/>
            </a:pPr>
            <a:r>
              <a:rPr lang="en-US" sz="1050" dirty="0"/>
              <a:t>Q</a:t>
            </a:r>
            <a:r>
              <a:rPr lang="en-US" sz="1050" baseline="30000" dirty="0"/>
              <a:t>2 </a:t>
            </a:r>
            <a:r>
              <a:rPr lang="en-US" sz="1050" dirty="0"/>
              <a:t>evolution effect included</a:t>
            </a:r>
          </a:p>
          <a:p>
            <a:pPr marL="214313" indent="-214313">
              <a:buFont typeface="Arial" panose="020B0604020202020204" pitchFamily="34" charset="0"/>
              <a:buChar char="•"/>
            </a:pPr>
            <a:r>
              <a:rPr lang="en-US" sz="1050" dirty="0"/>
              <a:t>Impact studies done with different phenomenology (</a:t>
            </a:r>
            <a:r>
              <a:rPr lang="en-US" sz="1050" i="1" dirty="0"/>
              <a:t>Kang et al., PRD 93 (2016) 014009; </a:t>
            </a:r>
            <a:r>
              <a:rPr lang="en-US" sz="1050" i="1" dirty="0" err="1"/>
              <a:t>Anselmino</a:t>
            </a:r>
            <a:r>
              <a:rPr lang="en-US" sz="1050" i="1" dirty="0"/>
              <a:t> et al., JHEP 04 (2017) 046; </a:t>
            </a:r>
            <a:r>
              <a:rPr lang="en-US" sz="1050" i="1" dirty="0" err="1"/>
              <a:t>D’Alesio</a:t>
            </a:r>
            <a:r>
              <a:rPr lang="en-US" sz="1050" i="1" dirty="0"/>
              <a:t> et al., PLB 803 (2020) 135347; </a:t>
            </a:r>
            <a:r>
              <a:rPr lang="en-US" sz="1050" i="1" dirty="0" err="1"/>
              <a:t>Gamberg</a:t>
            </a:r>
            <a:r>
              <a:rPr lang="en-US" sz="1050" i="1" dirty="0"/>
              <a:t> et al., arXiv:2101.06200</a:t>
            </a:r>
            <a:r>
              <a:rPr lang="en-US" sz="1050" dirty="0"/>
              <a:t>) show similar impact</a:t>
            </a:r>
            <a:endParaRPr lang="en-US" sz="1050" i="1" dirty="0"/>
          </a:p>
          <a:p>
            <a:pPr marL="214313" indent="-214313">
              <a:buFont typeface="Arial" panose="020B0604020202020204" pitchFamily="34" charset="0"/>
              <a:buChar char="•"/>
            </a:pPr>
            <a:r>
              <a:rPr lang="en-US" sz="1050" dirty="0"/>
              <a:t>Higher twist effects in extracting leading twist TMDs have been studied</a:t>
            </a:r>
          </a:p>
          <a:p>
            <a:pPr marL="214313" indent="-214313">
              <a:buFont typeface="Arial" panose="020B0604020202020204" pitchFamily="34" charset="0"/>
              <a:buChar char="•"/>
            </a:pPr>
            <a:r>
              <a:rPr lang="en-US" sz="1050" dirty="0"/>
              <a:t>Current fragmentation region (</a:t>
            </a:r>
            <a:r>
              <a:rPr lang="en-US" sz="1050" i="1" dirty="0" err="1"/>
              <a:t>Boglione</a:t>
            </a:r>
            <a:r>
              <a:rPr lang="en-US" sz="1050" i="1" dirty="0"/>
              <a:t> et al., PLB 766 (2017) 245; </a:t>
            </a:r>
            <a:r>
              <a:rPr lang="en-US" sz="1050" i="1" dirty="0" err="1"/>
              <a:t>Boglione</a:t>
            </a:r>
            <a:r>
              <a:rPr lang="en-US" sz="1050" i="1" dirty="0"/>
              <a:t> et al., JHEP 10 (2019) 122</a:t>
            </a:r>
            <a:r>
              <a:rPr lang="en-US" sz="1050" dirty="0"/>
              <a:t>)</a:t>
            </a:r>
          </a:p>
          <a:p>
            <a:pPr marL="214313" indent="-214313">
              <a:buFont typeface="Arial" panose="020B0604020202020204" pitchFamily="34" charset="0"/>
              <a:buChar char="•"/>
            </a:pPr>
            <a:r>
              <a:rPr lang="en-US" sz="1050" dirty="0"/>
              <a:t>Different collinear PDF sets and Gaussian width values</a:t>
            </a:r>
          </a:p>
          <a:p>
            <a:endParaRPr lang="en-US" sz="1050" dirty="0"/>
          </a:p>
          <a:p>
            <a:r>
              <a:rPr lang="en-US" sz="1050" b="1" dirty="0">
                <a:solidFill>
                  <a:srgbClr val="0000FF"/>
                </a:solidFill>
              </a:rPr>
              <a:t>Question re </a:t>
            </a:r>
            <a:r>
              <a:rPr lang="en-US" sz="1050" b="1" dirty="0" err="1">
                <a:solidFill>
                  <a:srgbClr val="0000FF"/>
                </a:solidFill>
              </a:rPr>
              <a:t>q</a:t>
            </a:r>
            <a:r>
              <a:rPr lang="en-US" sz="1050" b="1" baseline="-25000" dirty="0" err="1">
                <a:solidFill>
                  <a:srgbClr val="0000FF"/>
                </a:solidFill>
              </a:rPr>
              <a:t>T</a:t>
            </a:r>
            <a:r>
              <a:rPr lang="en-US" sz="1050" b="1" dirty="0">
                <a:solidFill>
                  <a:srgbClr val="0000FF"/>
                </a:solidFill>
              </a:rPr>
              <a:t>:</a:t>
            </a:r>
          </a:p>
          <a:p>
            <a:pPr marL="214313" indent="-214313">
              <a:buFont typeface="Arial" panose="020B0604020202020204" pitchFamily="34" charset="0"/>
              <a:buChar char="•"/>
            </a:pPr>
            <a:endParaRPr lang="en-US" sz="1050" dirty="0"/>
          </a:p>
          <a:p>
            <a:r>
              <a:rPr lang="en-US" sz="1050" dirty="0"/>
              <a:t>(1) On slide #8 of </a:t>
            </a:r>
            <a:r>
              <a:rPr lang="en-US" sz="1050" dirty="0" err="1"/>
              <a:t>Jianwei</a:t>
            </a:r>
            <a:r>
              <a:rPr lang="en-US" sz="1050" dirty="0"/>
              <a:t> </a:t>
            </a:r>
            <a:r>
              <a:rPr lang="en-US" sz="1050" dirty="0" err="1"/>
              <a:t>Qiu’s</a:t>
            </a:r>
            <a:r>
              <a:rPr lang="en-US" sz="1050" dirty="0"/>
              <a:t> talk, QCD factorization theory is solid for all regions: </a:t>
            </a:r>
          </a:p>
          <a:p>
            <a:r>
              <a:rPr lang="en-US" sz="1050" dirty="0" err="1"/>
              <a:t>q</a:t>
            </a:r>
            <a:r>
              <a:rPr lang="en-US" sz="1050" baseline="-25000" dirty="0" err="1"/>
              <a:t>T</a:t>
            </a:r>
            <a:r>
              <a:rPr lang="en-US" sz="1050" dirty="0"/>
              <a:t> &lt;&lt; Q, </a:t>
            </a:r>
            <a:r>
              <a:rPr lang="en-US" sz="1050" dirty="0" err="1"/>
              <a:t>q</a:t>
            </a:r>
            <a:r>
              <a:rPr lang="en-US" sz="1050" baseline="-25000" dirty="0" err="1"/>
              <a:t>T</a:t>
            </a:r>
            <a:r>
              <a:rPr lang="en-US" sz="1050" dirty="0"/>
              <a:t> &lt; Q, </a:t>
            </a:r>
            <a:r>
              <a:rPr lang="en-US" sz="1050" dirty="0" err="1"/>
              <a:t>q</a:t>
            </a:r>
            <a:r>
              <a:rPr lang="en-US" sz="1050" baseline="-25000" dirty="0" err="1"/>
              <a:t>T</a:t>
            </a:r>
            <a:r>
              <a:rPr lang="en-US" sz="1050" dirty="0"/>
              <a:t> ~ Q, and even for </a:t>
            </a:r>
            <a:r>
              <a:rPr lang="en-US" sz="1050" dirty="0" err="1"/>
              <a:t>q</a:t>
            </a:r>
            <a:r>
              <a:rPr lang="en-US" sz="1050" baseline="-25000" dirty="0" err="1"/>
              <a:t>T</a:t>
            </a:r>
            <a:r>
              <a:rPr lang="en-US" sz="1050" dirty="0"/>
              <a:t> &gt;&gt; Q, with established procedure to match between regions</a:t>
            </a:r>
          </a:p>
          <a:p>
            <a:endParaRPr lang="en-US" sz="1050" dirty="0"/>
          </a:p>
          <a:p>
            <a:r>
              <a:rPr lang="en-US" sz="1050" dirty="0"/>
              <a:t>(2) TMD factorization works for </a:t>
            </a:r>
            <a:r>
              <a:rPr lang="en-US" sz="1050" dirty="0" err="1"/>
              <a:t>q</a:t>
            </a:r>
            <a:r>
              <a:rPr lang="en-US" sz="1050" baseline="-25000" dirty="0" err="1"/>
              <a:t>T</a:t>
            </a:r>
            <a:r>
              <a:rPr lang="en-US" sz="1050" dirty="0"/>
              <a:t> &lt;&lt; Q region. For the TMD factorization, it is reasonable to keep </a:t>
            </a:r>
            <a:r>
              <a:rPr lang="en-US" sz="1050" dirty="0" err="1"/>
              <a:t>q</a:t>
            </a:r>
            <a:r>
              <a:rPr lang="en-US" sz="1050" baseline="-25000" dirty="0" err="1"/>
              <a:t>T</a:t>
            </a:r>
            <a:r>
              <a:rPr lang="en-US" sz="1050" dirty="0"/>
              <a:t>/Q &lt; 1/3, like what people do for the large Nc approximation. (more than 30% of the </a:t>
            </a:r>
            <a:r>
              <a:rPr lang="en-US" sz="1050" dirty="0" err="1"/>
              <a:t>SoLID</a:t>
            </a:r>
            <a:r>
              <a:rPr lang="en-US" sz="1050" dirty="0"/>
              <a:t> projected data points falls into this category)</a:t>
            </a:r>
          </a:p>
          <a:p>
            <a:endParaRPr lang="en-US" sz="1050" dirty="0"/>
          </a:p>
          <a:p>
            <a:r>
              <a:rPr lang="en-US" sz="1050" dirty="0"/>
              <a:t>(3) 80% of the </a:t>
            </a:r>
            <a:r>
              <a:rPr lang="en-US" sz="1050" dirty="0" err="1"/>
              <a:t>SoLID</a:t>
            </a:r>
            <a:r>
              <a:rPr lang="en-US" sz="1050" dirty="0"/>
              <a:t> data with </a:t>
            </a:r>
            <a:r>
              <a:rPr lang="en-US" sz="1050" dirty="0" err="1"/>
              <a:t>q</a:t>
            </a:r>
            <a:r>
              <a:rPr lang="en-US" sz="1050" baseline="-25000" dirty="0" err="1"/>
              <a:t>T</a:t>
            </a:r>
            <a:r>
              <a:rPr lang="en-US" sz="1050" dirty="0"/>
              <a:t>&lt; Q, and the rest ~ Q. One can work with the QCD collinear and TMD factorization including the matching between regions to extract the TMDs in close collaborations with theorists (including members of TMD collaboration and locally </a:t>
            </a:r>
            <a:r>
              <a:rPr lang="en-US" sz="1050" dirty="0" err="1"/>
              <a:t>Jianwei</a:t>
            </a:r>
            <a:r>
              <a:rPr lang="en-US" sz="1050" dirty="0"/>
              <a:t> and others. </a:t>
            </a:r>
            <a:r>
              <a:rPr lang="en-US" sz="1050" dirty="0" err="1"/>
              <a:t>SoLID</a:t>
            </a:r>
            <a:r>
              <a:rPr lang="en-US" sz="1050" dirty="0"/>
              <a:t> data will provide the consistency test of QCD theory between TMD and collinear factorization approach.</a:t>
            </a:r>
          </a:p>
          <a:p>
            <a:endParaRPr lang="en-US" sz="1050" dirty="0"/>
          </a:p>
          <a:p>
            <a:endParaRPr lang="en-US" sz="1050" dirty="0"/>
          </a:p>
          <a:p>
            <a:endParaRPr lang="en-US" sz="1050" dirty="0"/>
          </a:p>
          <a:p>
            <a:br>
              <a:rPr lang="en-US" sz="1050" dirty="0"/>
            </a:br>
            <a:r>
              <a:rPr lang="en-US" sz="1050" dirty="0"/>
              <a:t>  </a:t>
            </a:r>
          </a:p>
        </p:txBody>
      </p:sp>
      <p:sp>
        <p:nvSpPr>
          <p:cNvPr id="3" name="TextBox 2">
            <a:extLst>
              <a:ext uri="{FF2B5EF4-FFF2-40B4-BE49-F238E27FC236}">
                <a16:creationId xmlns:a16="http://schemas.microsoft.com/office/drawing/2014/main" id="{8A76393D-1B45-864F-8053-89EB967A47DE}"/>
              </a:ext>
            </a:extLst>
          </p:cNvPr>
          <p:cNvSpPr txBox="1"/>
          <p:nvPr/>
        </p:nvSpPr>
        <p:spPr>
          <a:xfrm>
            <a:off x="800099" y="149884"/>
            <a:ext cx="7320170" cy="553998"/>
          </a:xfrm>
          <a:prstGeom prst="rect">
            <a:avLst/>
          </a:prstGeom>
          <a:noFill/>
        </p:spPr>
        <p:txBody>
          <a:bodyPr wrap="square" rtlCol="0">
            <a:spAutoFit/>
          </a:bodyPr>
          <a:lstStyle/>
          <a:p>
            <a:r>
              <a:rPr lang="en-US" sz="1050" i="1" dirty="0">
                <a:solidFill>
                  <a:srgbClr val="C00000"/>
                </a:solidFill>
              </a:rPr>
              <a:t> </a:t>
            </a:r>
            <a:r>
              <a:rPr lang="en-US" sz="1500" i="1" dirty="0">
                <a:solidFill>
                  <a:srgbClr val="C00000"/>
                </a:solidFill>
              </a:rPr>
              <a:t>6: What theoretical uncertainties have been considered in the impact  studies, how have pseudo-data been treated, which have </a:t>
            </a:r>
            <a:r>
              <a:rPr lang="en-US" sz="1500" i="1" dirty="0" err="1">
                <a:solidFill>
                  <a:srgbClr val="C00000"/>
                </a:solidFill>
              </a:rPr>
              <a:t>qT</a:t>
            </a:r>
            <a:r>
              <a:rPr lang="en-US" sz="1500" i="1" dirty="0">
                <a:solidFill>
                  <a:srgbClr val="C00000"/>
                </a:solidFill>
              </a:rPr>
              <a:t> ~ Q and </a:t>
            </a:r>
            <a:r>
              <a:rPr lang="en-US" sz="1500" i="1" dirty="0" err="1">
                <a:solidFill>
                  <a:srgbClr val="C00000"/>
                </a:solidFill>
              </a:rPr>
              <a:t>qT</a:t>
            </a:r>
            <a:r>
              <a:rPr lang="en-US" sz="1500" i="1" dirty="0">
                <a:solidFill>
                  <a:srgbClr val="C00000"/>
                </a:solidFill>
              </a:rPr>
              <a:t> &lt; Q instead of </a:t>
            </a:r>
            <a:r>
              <a:rPr lang="en-US" sz="1500" i="1" dirty="0" err="1">
                <a:solidFill>
                  <a:srgbClr val="C00000"/>
                </a:solidFill>
              </a:rPr>
              <a:t>qT</a:t>
            </a:r>
            <a:r>
              <a:rPr lang="en-US" sz="1500" i="1" dirty="0">
                <a:solidFill>
                  <a:srgbClr val="C00000"/>
                </a:solidFill>
              </a:rPr>
              <a:t> &lt; &lt;Q</a:t>
            </a:r>
          </a:p>
        </p:txBody>
      </p:sp>
    </p:spTree>
    <p:extLst>
      <p:ext uri="{BB962C8B-B14F-4D97-AF65-F5344CB8AC3E}">
        <p14:creationId xmlns:p14="http://schemas.microsoft.com/office/powerpoint/2010/main" val="639904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7"/>
          <p:cNvSpPr txBox="1">
            <a:spLocks noGrp="1"/>
          </p:cNvSpPr>
          <p:nvPr>
            <p:ph type="body" idx="1"/>
          </p:nvPr>
        </p:nvSpPr>
        <p:spPr>
          <a:xfrm>
            <a:off x="311700" y="1105989"/>
            <a:ext cx="8520600" cy="3462885"/>
          </a:xfrm>
          <a:prstGeom prst="rect">
            <a:avLst/>
          </a:prstGeom>
        </p:spPr>
        <p:txBody>
          <a:bodyPr spcFirstLastPara="1" wrap="square" lIns="91425" tIns="91425" rIns="91425" bIns="91425" anchor="t" anchorCtr="0">
            <a:normAutofit/>
          </a:bodyPr>
          <a:lstStyle/>
          <a:p>
            <a:pPr marL="285750" indent="-285750">
              <a:buFont typeface="Wingdings" pitchFamily="2" charset="2"/>
              <a:buChar char="§"/>
            </a:pPr>
            <a:r>
              <a:rPr lang="en" sz="1050" dirty="0"/>
              <a:t>The </a:t>
            </a:r>
            <a:r>
              <a:rPr lang="en" sz="1050" dirty="0" err="1"/>
              <a:t>SoLID</a:t>
            </a:r>
            <a:r>
              <a:rPr lang="en" sz="1050" dirty="0"/>
              <a:t> J/psi program compares to CLAS12 favorably. In slide 21, we list an average rate of ~110/day events in photoproduction for 130 days of approved PAC days and compare this to 6974/day at 50 days approved PAC days, which leads to a factor of 24 between </a:t>
            </a:r>
            <a:r>
              <a:rPr lang="en" sz="1050" dirty="0" err="1"/>
              <a:t>SoLID</a:t>
            </a:r>
            <a:r>
              <a:rPr lang="en" sz="1050" dirty="0"/>
              <a:t> and CLAS12. If we assume, 130 days of unpolarized liquid hydrogen target run every year in CLAS12 (an aggressive number precluding the scheduled scientific program in CLAS12 on other targets) and eight years before </a:t>
            </a:r>
            <a:r>
              <a:rPr lang="en" sz="1050" dirty="0" err="1"/>
              <a:t>SoLID</a:t>
            </a:r>
            <a:r>
              <a:rPr lang="en" sz="1050" dirty="0"/>
              <a:t> starts operating,  </a:t>
            </a:r>
            <a:r>
              <a:rPr lang="en" sz="1050" dirty="0" err="1"/>
              <a:t>SoLID</a:t>
            </a:r>
            <a:r>
              <a:rPr lang="en" sz="1050" dirty="0"/>
              <a:t> J/psi will still have the highest statistics after 50 days of running in year 9 for photoproduction. Electroproduction of J/psi at CLAS12 would still be tenuous at best.</a:t>
            </a:r>
            <a:endParaRPr sz="1050" dirty="0"/>
          </a:p>
          <a:p>
            <a:pPr marL="285750" indent="-285750">
              <a:spcBef>
                <a:spcPts val="1200"/>
              </a:spcBef>
              <a:spcAft>
                <a:spcPts val="1200"/>
              </a:spcAft>
              <a:buFont typeface="Wingdings" pitchFamily="2" charset="2"/>
              <a:buChar char="§"/>
            </a:pPr>
            <a:r>
              <a:rPr lang="en" sz="1050" dirty="0"/>
              <a:t>Regarding the RHIC UPC program comparison we will reach out to colleagues who are involved in the UPC at RHIC program to understand their threshold reach and luminosity and the scope of their program in the next 8 years. Since yesterday we could only find readily posted information about measurements at larger W (gamma p CM) about 25 GeV from public talks of 2016-2017. The reference for deuterium is  </a:t>
            </a:r>
            <a:r>
              <a:rPr lang="en" sz="1050" dirty="0">
                <a:hlinkClick r:id="rId3"/>
              </a:rPr>
              <a:t>https://arxiv.org/pdf/2009.11724.pdf</a:t>
            </a:r>
            <a:r>
              <a:rPr lang="en" sz="1050" dirty="0"/>
              <a:t> </a:t>
            </a:r>
            <a:br>
              <a:rPr lang="en-US" sz="1050" dirty="0"/>
            </a:br>
            <a:r>
              <a:rPr lang="en-US" sz="1050" dirty="0"/>
              <a:t>For UPC to be competitive with </a:t>
            </a:r>
            <a:r>
              <a:rPr lang="en-US" sz="1050" dirty="0" err="1"/>
              <a:t>SoLID</a:t>
            </a:r>
            <a:r>
              <a:rPr lang="en-US" sz="1050" dirty="0"/>
              <a:t> it would require a photon-proton luminosity of &gt; 20 fb</a:t>
            </a:r>
            <a:r>
              <a:rPr lang="en-US" sz="1050" baseline="30000" dirty="0"/>
              <a:t>-1</a:t>
            </a:r>
            <a:r>
              <a:rPr lang="en-US" sz="1050" dirty="0"/>
              <a:t>with 4 GeV &lt; W&lt;4.4 GeV (assuming perfect acceptance).</a:t>
            </a:r>
            <a:endParaRPr lang="en" sz="1050" dirty="0"/>
          </a:p>
          <a:p>
            <a:pPr marL="285750" indent="-285750">
              <a:spcBef>
                <a:spcPts val="1200"/>
              </a:spcBef>
              <a:spcAft>
                <a:spcPts val="1200"/>
              </a:spcAft>
              <a:buFont typeface="Wingdings" pitchFamily="2" charset="2"/>
              <a:buChar char="§"/>
            </a:pPr>
            <a:r>
              <a:rPr lang="en" sz="1000" dirty="0"/>
              <a:t>For polarized RHIC, COMPASS, EIC we don’t have direct comparison yet, but we think their complementarity makes the program richer.</a:t>
            </a:r>
          </a:p>
        </p:txBody>
      </p:sp>
      <p:sp>
        <p:nvSpPr>
          <p:cNvPr id="140" name="Google Shape;140;p27"/>
          <p:cNvSpPr txBox="1"/>
          <p:nvPr/>
        </p:nvSpPr>
        <p:spPr>
          <a:xfrm>
            <a:off x="311700" y="0"/>
            <a:ext cx="8520600" cy="1235693"/>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en" dirty="0">
                <a:solidFill>
                  <a:srgbClr val="0000FF"/>
                </a:solidFill>
              </a:rPr>
              <a:t>7. Can you give a sense of timescale </a:t>
            </a:r>
            <a:r>
              <a:rPr lang="en" dirty="0" err="1">
                <a:solidFill>
                  <a:srgbClr val="0000FF"/>
                </a:solidFill>
              </a:rPr>
              <a:t>SoLID</a:t>
            </a:r>
            <a:r>
              <a:rPr lang="en" dirty="0">
                <a:solidFill>
                  <a:srgbClr val="0000FF"/>
                </a:solidFill>
              </a:rPr>
              <a:t> needs to be realized due to competing experiments (UPC at RHIC and LHC, longer CLAS12 operations, polarized RHIC, COMPASS, EIC) that would reduce the impact of </a:t>
            </a:r>
            <a:r>
              <a:rPr lang="en" dirty="0" err="1">
                <a:solidFill>
                  <a:srgbClr val="0000FF"/>
                </a:solidFill>
              </a:rPr>
              <a:t>SoLID</a:t>
            </a:r>
            <a:r>
              <a:rPr lang="en" dirty="0">
                <a:solidFill>
                  <a:srgbClr val="0000FF"/>
                </a:solidFill>
              </a:rPr>
              <a:t>?</a:t>
            </a:r>
            <a:endParaRPr dirty="0">
              <a:solidFill>
                <a:srgbClr val="0000FF"/>
              </a:solidFill>
            </a:endParaRPr>
          </a:p>
        </p:txBody>
      </p:sp>
    </p:spTree>
    <p:extLst>
      <p:ext uri="{BB962C8B-B14F-4D97-AF65-F5344CB8AC3E}">
        <p14:creationId xmlns:p14="http://schemas.microsoft.com/office/powerpoint/2010/main" val="4035020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5125" dirty="0"/>
              <a:t>FTE required for each detector is 3-4. (total 13-19 FTEY in 5 years)</a:t>
            </a:r>
            <a:endParaRPr sz="5125" dirty="0"/>
          </a:p>
          <a:p>
            <a:pPr marL="0" lvl="0" indent="0" algn="l" rtl="0">
              <a:spcBef>
                <a:spcPts val="1200"/>
              </a:spcBef>
              <a:spcAft>
                <a:spcPts val="0"/>
              </a:spcAft>
              <a:buNone/>
            </a:pPr>
            <a:r>
              <a:rPr lang="en" sz="5125" dirty="0"/>
              <a:t>Each detector has several groups (2-7) already participating in pre-conceptual design and pre-R&amp;D, </a:t>
            </a:r>
            <a:endParaRPr sz="5125" dirty="0"/>
          </a:p>
          <a:p>
            <a:pPr marL="0" lvl="0" indent="0" algn="l" rtl="0">
              <a:spcBef>
                <a:spcPts val="1200"/>
              </a:spcBef>
              <a:spcAft>
                <a:spcPts val="0"/>
              </a:spcAft>
              <a:buNone/>
            </a:pPr>
            <a:r>
              <a:rPr lang="en" sz="5125" dirty="0"/>
              <a:t>     efforts ramping up</a:t>
            </a:r>
            <a:endParaRPr sz="5125" dirty="0"/>
          </a:p>
          <a:p>
            <a:pPr marL="0" lvl="0" indent="0" algn="l" rtl="0">
              <a:spcBef>
                <a:spcPts val="1200"/>
              </a:spcBef>
              <a:spcAft>
                <a:spcPts val="0"/>
              </a:spcAft>
              <a:buNone/>
            </a:pPr>
            <a:r>
              <a:rPr lang="en" sz="5125" dirty="0"/>
              <a:t>These groups have experience with the type of detector.</a:t>
            </a:r>
            <a:endParaRPr sz="5125" dirty="0"/>
          </a:p>
          <a:p>
            <a:pPr marL="0" lvl="0" indent="0" algn="l" rtl="0">
              <a:spcBef>
                <a:spcPts val="1200"/>
              </a:spcBef>
              <a:spcAft>
                <a:spcPts val="0"/>
              </a:spcAft>
              <a:buNone/>
            </a:pPr>
            <a:r>
              <a:rPr lang="en" sz="5125" dirty="0"/>
              <a:t>Each group usually has 1 scientist (part) , 1-2 postdoc (part), 1-2 students.  </a:t>
            </a:r>
            <a:endParaRPr sz="5125" dirty="0"/>
          </a:p>
          <a:p>
            <a:pPr marL="457200" lvl="0" indent="-309973" algn="l" rtl="0">
              <a:spcBef>
                <a:spcPts val="1200"/>
              </a:spcBef>
              <a:spcAft>
                <a:spcPts val="0"/>
              </a:spcAft>
              <a:buSzPct val="100000"/>
              <a:buAutoNum type="arabicPeriod"/>
            </a:pPr>
            <a:r>
              <a:rPr lang="en" sz="5125" dirty="0" err="1"/>
              <a:t>ECal</a:t>
            </a:r>
            <a:r>
              <a:rPr lang="en" sz="5125" dirty="0"/>
              <a:t>: </a:t>
            </a:r>
            <a:r>
              <a:rPr lang="en" sz="5125" dirty="0" err="1"/>
              <a:t>UVa</a:t>
            </a:r>
            <a:r>
              <a:rPr lang="en" sz="5125" dirty="0"/>
              <a:t>, Shandong, Tsinghua, ANL</a:t>
            </a:r>
            <a:endParaRPr sz="5125" dirty="0"/>
          </a:p>
          <a:p>
            <a:pPr marL="457200" lvl="0" indent="-309973" algn="l" rtl="0">
              <a:spcBef>
                <a:spcPts val="0"/>
              </a:spcBef>
              <a:spcAft>
                <a:spcPts val="0"/>
              </a:spcAft>
              <a:buSzPct val="100000"/>
              <a:buAutoNum type="arabicPeriod"/>
            </a:pPr>
            <a:r>
              <a:rPr lang="en" sz="5125" dirty="0"/>
              <a:t>LGC: ANL, Temple, NMSU</a:t>
            </a:r>
            <a:endParaRPr sz="5125" dirty="0"/>
          </a:p>
          <a:p>
            <a:pPr marL="457200" lvl="0" indent="-309973" algn="l" rtl="0">
              <a:spcBef>
                <a:spcPts val="0"/>
              </a:spcBef>
              <a:spcAft>
                <a:spcPts val="0"/>
              </a:spcAft>
              <a:buSzPct val="100000"/>
              <a:buAutoNum type="arabicPeriod"/>
            </a:pPr>
            <a:r>
              <a:rPr lang="en" sz="5125" dirty="0"/>
              <a:t>HGC: Duke, Regina, Stony Brook</a:t>
            </a:r>
            <a:endParaRPr sz="5125" dirty="0"/>
          </a:p>
          <a:p>
            <a:pPr marL="457200" lvl="0" indent="-309973" algn="l" rtl="0">
              <a:spcBef>
                <a:spcPts val="0"/>
              </a:spcBef>
              <a:spcAft>
                <a:spcPts val="0"/>
              </a:spcAft>
              <a:buSzPct val="100000"/>
              <a:buAutoNum type="arabicPeriod"/>
            </a:pPr>
            <a:r>
              <a:rPr lang="en" sz="5125" dirty="0"/>
              <a:t>GEM, </a:t>
            </a:r>
            <a:r>
              <a:rPr lang="en" sz="5125" dirty="0" err="1"/>
              <a:t>UVa</a:t>
            </a:r>
            <a:r>
              <a:rPr lang="en" sz="5125" dirty="0"/>
              <a:t>, GWU/Bates, USTC, CIAE, Lanzhou, Tsinghua, IMP</a:t>
            </a:r>
            <a:endParaRPr sz="5125" dirty="0"/>
          </a:p>
          <a:p>
            <a:pPr marL="457200" lvl="0" indent="-309973" algn="l" rtl="0">
              <a:spcBef>
                <a:spcPts val="0"/>
              </a:spcBef>
              <a:spcAft>
                <a:spcPts val="0"/>
              </a:spcAft>
              <a:buSzPct val="100000"/>
              <a:buAutoNum type="arabicPeriod"/>
            </a:pPr>
            <a:r>
              <a:rPr lang="en" sz="5125" dirty="0"/>
              <a:t>DAQ; </a:t>
            </a:r>
            <a:r>
              <a:rPr lang="en" sz="5125" dirty="0" err="1"/>
              <a:t>JLab</a:t>
            </a:r>
            <a:r>
              <a:rPr lang="en" sz="5125" dirty="0"/>
              <a:t>, U-Mass, Rutgers</a:t>
            </a:r>
            <a:endParaRPr sz="5125" dirty="0"/>
          </a:p>
          <a:p>
            <a:pPr marL="457200" lvl="0" indent="-309973" algn="l" rtl="0">
              <a:spcBef>
                <a:spcPts val="0"/>
              </a:spcBef>
              <a:spcAft>
                <a:spcPts val="0"/>
              </a:spcAft>
              <a:buSzPct val="100000"/>
              <a:buAutoNum type="arabicPeriod"/>
            </a:pPr>
            <a:r>
              <a:rPr lang="en" sz="5125" dirty="0"/>
              <a:t>Magnet, Infrastructure/supporting structure, project management: </a:t>
            </a:r>
            <a:r>
              <a:rPr lang="en" sz="5125" dirty="0" err="1"/>
              <a:t>JLab</a:t>
            </a:r>
            <a:r>
              <a:rPr lang="en" sz="5125" dirty="0"/>
              <a:t>, ANL</a:t>
            </a:r>
            <a:endParaRPr sz="5125" dirty="0"/>
          </a:p>
          <a:p>
            <a:pPr marL="0" lvl="0" indent="0" algn="l" rtl="0">
              <a:spcBef>
                <a:spcPts val="1200"/>
              </a:spcBef>
              <a:spcAft>
                <a:spcPts val="0"/>
              </a:spcAft>
              <a:buNone/>
            </a:pPr>
            <a:endParaRPr dirty="0"/>
          </a:p>
          <a:p>
            <a:pPr marL="0" lvl="0" indent="0" algn="l" rtl="0">
              <a:spcBef>
                <a:spcPts val="1200"/>
              </a:spcBef>
              <a:spcAft>
                <a:spcPts val="1200"/>
              </a:spcAft>
              <a:buNone/>
            </a:pPr>
            <a:r>
              <a:rPr lang="en" dirty="0"/>
              <a:t> </a:t>
            </a:r>
            <a:endParaRPr dirty="0"/>
          </a:p>
        </p:txBody>
      </p:sp>
      <p:sp>
        <p:nvSpPr>
          <p:cNvPr id="138" name="Google Shape;138;p27"/>
          <p:cNvSpPr txBox="1"/>
          <p:nvPr/>
        </p:nvSpPr>
        <p:spPr>
          <a:xfrm>
            <a:off x="311700" y="301225"/>
            <a:ext cx="8520600" cy="648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en">
                <a:solidFill>
                  <a:srgbClr val="0000FF"/>
                </a:solidFill>
              </a:rPr>
              <a:t>8. Provide an assessment of the collaboration strength in FTE and competence to build SoLID on the time scale needed to remain competitive with other experiments.</a:t>
            </a:r>
            <a:endParaRPr>
              <a:solidFill>
                <a:srgbClr val="0000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The Chinese group are collaborating on 3 detectors (GEM, </a:t>
            </a:r>
            <a:r>
              <a:rPr lang="en" dirty="0" err="1"/>
              <a:t>ECal</a:t>
            </a:r>
            <a:r>
              <a:rPr lang="en" dirty="0"/>
              <a:t> and MRPC) and physics.</a:t>
            </a:r>
            <a:endParaRPr dirty="0"/>
          </a:p>
          <a:p>
            <a:pPr marL="457200" lvl="0" indent="-342900" algn="l" rtl="0">
              <a:spcBef>
                <a:spcPts val="1200"/>
              </a:spcBef>
              <a:spcAft>
                <a:spcPts val="0"/>
              </a:spcAft>
              <a:buSzPts val="1800"/>
              <a:buAutoNum type="arabicParenR"/>
            </a:pPr>
            <a:r>
              <a:rPr lang="en" dirty="0"/>
              <a:t>GEM (USTC, CIAE, Lanzhou, Tsinghua, IMP): pre-R&amp;D</a:t>
            </a:r>
            <a:endParaRPr dirty="0"/>
          </a:p>
          <a:p>
            <a:pPr marL="457200" lvl="0" indent="-342900" algn="l" rtl="0">
              <a:spcBef>
                <a:spcPts val="0"/>
              </a:spcBef>
              <a:spcAft>
                <a:spcPts val="0"/>
              </a:spcAft>
              <a:buSzPts val="1800"/>
              <a:buAutoNum type="arabicParenR"/>
            </a:pPr>
            <a:r>
              <a:rPr lang="en" dirty="0" err="1"/>
              <a:t>ECal</a:t>
            </a:r>
            <a:r>
              <a:rPr lang="en" dirty="0"/>
              <a:t> (Shandong, Tsinghua): pre-R&amp;D, detector assembling and testing</a:t>
            </a:r>
            <a:endParaRPr dirty="0"/>
          </a:p>
          <a:p>
            <a:pPr marL="457200" lvl="0" indent="-342900" algn="l" rtl="0">
              <a:spcBef>
                <a:spcPts val="0"/>
              </a:spcBef>
              <a:spcAft>
                <a:spcPts val="0"/>
              </a:spcAft>
              <a:buSzPts val="1800"/>
              <a:buAutoNum type="arabicParenR"/>
            </a:pPr>
            <a:r>
              <a:rPr lang="en" dirty="0"/>
              <a:t>MRPC (Tsinghua, USTC): pre-R&amp;D, possible contribution to the main detector for enhanced configuration.</a:t>
            </a:r>
            <a:endParaRPr dirty="0"/>
          </a:p>
          <a:p>
            <a:pPr marL="0" lvl="0" indent="0" algn="l" rtl="0">
              <a:spcBef>
                <a:spcPts val="1200"/>
              </a:spcBef>
              <a:spcAft>
                <a:spcPts val="1200"/>
              </a:spcAft>
              <a:buNone/>
            </a:pPr>
            <a:r>
              <a:rPr lang="en" dirty="0"/>
              <a:t>Only MRPC budget is not in the baseline cost (possible contribution from China groups)</a:t>
            </a:r>
            <a:endParaRPr dirty="0"/>
          </a:p>
        </p:txBody>
      </p:sp>
      <p:sp>
        <p:nvSpPr>
          <p:cNvPr id="144" name="Google Shape;144;p28"/>
          <p:cNvSpPr txBox="1"/>
          <p:nvPr/>
        </p:nvSpPr>
        <p:spPr>
          <a:xfrm>
            <a:off x="311700" y="281800"/>
            <a:ext cx="85206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en">
                <a:solidFill>
                  <a:srgbClr val="0000FF"/>
                </a:solidFill>
              </a:rPr>
              <a:t>9. What is assumed the colleagues of China are contributing to SoLID.</a:t>
            </a:r>
            <a:endParaRPr>
              <a:solidFill>
                <a:srgbClr val="0000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70212"/>
              <a:buFont typeface="Arial"/>
              <a:buNone/>
            </a:pPr>
            <a:r>
              <a:rPr lang="en" sz="1566">
                <a:solidFill>
                  <a:srgbClr val="0000FF"/>
                </a:solidFill>
              </a:rPr>
              <a:t> 10) Can you provide more detailed estimates on size and different sources of the systematic errors for J/Psi measurement ?</a:t>
            </a:r>
            <a:endParaRPr sz="1566">
              <a:solidFill>
                <a:srgbClr val="0000FF"/>
              </a:solidFill>
            </a:endParaRPr>
          </a:p>
          <a:p>
            <a:pPr marL="0" lvl="0" indent="0" algn="l" rtl="0">
              <a:spcBef>
                <a:spcPts val="0"/>
              </a:spcBef>
              <a:spcAft>
                <a:spcPts val="0"/>
              </a:spcAft>
              <a:buNone/>
            </a:pPr>
            <a:endParaRPr/>
          </a:p>
        </p:txBody>
      </p:sp>
      <p:sp>
        <p:nvSpPr>
          <p:cNvPr id="158" name="Google Shape;158;p30"/>
          <p:cNvSpPr txBox="1">
            <a:spLocks noGrp="1"/>
          </p:cNvSpPr>
          <p:nvPr>
            <p:ph type="body" idx="1"/>
          </p:nvPr>
        </p:nvSpPr>
        <p:spPr>
          <a:xfrm>
            <a:off x="311700" y="1152475"/>
            <a:ext cx="8786100" cy="3847200"/>
          </a:xfrm>
          <a:prstGeom prst="rect">
            <a:avLst/>
          </a:prstGeom>
        </p:spPr>
        <p:txBody>
          <a:bodyPr spcFirstLastPara="1" wrap="square" lIns="91425" tIns="91425" rIns="91425" bIns="91425" anchor="t" anchorCtr="0">
            <a:normAutofit/>
          </a:bodyPr>
          <a:lstStyle/>
          <a:p>
            <a:pPr marL="457200" lvl="0" indent="-304800" algn="l" rtl="0">
              <a:spcBef>
                <a:spcPts val="0"/>
              </a:spcBef>
              <a:spcAft>
                <a:spcPts val="0"/>
              </a:spcAft>
              <a:buSzPts val="1200"/>
              <a:buChar char="❏"/>
            </a:pPr>
            <a:r>
              <a:rPr lang="en" sz="1200" dirty="0"/>
              <a:t>Acceptance effect: 5% for triple coincidence</a:t>
            </a:r>
            <a:endParaRPr sz="1200" dirty="0"/>
          </a:p>
          <a:p>
            <a:pPr marL="457200" lvl="0" indent="-304800" algn="l" rtl="0">
              <a:spcBef>
                <a:spcPts val="0"/>
              </a:spcBef>
              <a:spcAft>
                <a:spcPts val="0"/>
              </a:spcAft>
              <a:buSzPts val="1200"/>
              <a:buChar char="❏"/>
            </a:pPr>
            <a:r>
              <a:rPr lang="en" sz="1200" dirty="0"/>
              <a:t>Detector and trigger efficiency: &lt;2%</a:t>
            </a:r>
            <a:endParaRPr sz="1200" dirty="0"/>
          </a:p>
          <a:p>
            <a:pPr marL="457200" lvl="0" indent="-304800" algn="l" rtl="0">
              <a:spcBef>
                <a:spcPts val="0"/>
              </a:spcBef>
              <a:spcAft>
                <a:spcPts val="0"/>
              </a:spcAft>
              <a:buSzPts val="1200"/>
              <a:buChar char="❏"/>
            </a:pPr>
            <a:r>
              <a:rPr lang="en" sz="1200" dirty="0"/>
              <a:t>Target luminosity: &lt; 2%</a:t>
            </a:r>
            <a:endParaRPr sz="1200" dirty="0"/>
          </a:p>
          <a:p>
            <a:pPr marL="457200" lvl="0" indent="-304800" algn="l" rtl="0">
              <a:spcBef>
                <a:spcPts val="0"/>
              </a:spcBef>
              <a:spcAft>
                <a:spcPts val="0"/>
              </a:spcAft>
              <a:buSzPts val="1200"/>
              <a:buChar char="❏"/>
            </a:pPr>
            <a:r>
              <a:rPr lang="en" sz="1200" dirty="0"/>
              <a:t>Contribution from Al wall &lt;1%</a:t>
            </a:r>
            <a:endParaRPr sz="1200" dirty="0"/>
          </a:p>
          <a:p>
            <a:pPr marL="914400" lvl="1" indent="-304800" algn="l" rtl="0">
              <a:spcBef>
                <a:spcPts val="0"/>
              </a:spcBef>
              <a:spcAft>
                <a:spcPts val="0"/>
              </a:spcAft>
              <a:buSzPts val="1200"/>
              <a:buChar char="❏"/>
            </a:pPr>
            <a:r>
              <a:rPr lang="en" sz="1200" dirty="0"/>
              <a:t>Dummy target run (scheduled) + vertex cut</a:t>
            </a:r>
            <a:endParaRPr sz="1200" dirty="0"/>
          </a:p>
          <a:p>
            <a:pPr marL="457200" lvl="0" indent="-304800" algn="l" rtl="0">
              <a:spcBef>
                <a:spcPts val="0"/>
              </a:spcBef>
              <a:spcAft>
                <a:spcPts val="0"/>
              </a:spcAft>
              <a:buSzPts val="1200"/>
              <a:buChar char="❏"/>
            </a:pPr>
            <a:r>
              <a:rPr lang="en" sz="1200" dirty="0"/>
              <a:t>Background contamination: ~0.5%</a:t>
            </a:r>
            <a:endParaRPr sz="1200" dirty="0"/>
          </a:p>
          <a:p>
            <a:pPr marL="914400" lvl="1" indent="-304800" algn="l" rtl="0">
              <a:spcBef>
                <a:spcPts val="0"/>
              </a:spcBef>
              <a:spcAft>
                <a:spcPts val="0"/>
              </a:spcAft>
              <a:buSzPts val="1200"/>
              <a:buChar char="❏"/>
            </a:pPr>
            <a:r>
              <a:rPr lang="en" sz="1200" dirty="0"/>
              <a:t>B-H background + Random coincidences (measured directly)</a:t>
            </a:r>
            <a:endParaRPr sz="1200" dirty="0"/>
          </a:p>
          <a:p>
            <a:pPr marL="0" lvl="0" indent="0" algn="l" rtl="0">
              <a:spcBef>
                <a:spcPts val="1200"/>
              </a:spcBef>
              <a:spcAft>
                <a:spcPts val="0"/>
              </a:spcAft>
              <a:buNone/>
            </a:pPr>
            <a:r>
              <a:rPr lang="en" sz="1200" dirty="0"/>
              <a:t>We intend to validate the cross section at the 5% level.</a:t>
            </a:r>
            <a:endParaRPr sz="1200" dirty="0"/>
          </a:p>
          <a:p>
            <a:pPr marL="457200" lvl="0" indent="-304800" algn="l" rtl="0">
              <a:spcBef>
                <a:spcPts val="1200"/>
              </a:spcBef>
              <a:spcAft>
                <a:spcPts val="0"/>
              </a:spcAft>
              <a:buSzPts val="1200"/>
              <a:buFont typeface="Wingdings" pitchFamily="2" charset="2"/>
              <a:buChar char="q"/>
            </a:pPr>
            <a:r>
              <a:rPr lang="en" sz="1200" dirty="0"/>
              <a:t>With the Hall C  (HMS, SHMS) measurement</a:t>
            </a:r>
            <a:endParaRPr sz="1200" dirty="0"/>
          </a:p>
          <a:p>
            <a:pPr marL="457200" lvl="0" indent="-304800" algn="l" rtl="0">
              <a:spcBef>
                <a:spcPts val="0"/>
              </a:spcBef>
              <a:spcAft>
                <a:spcPts val="0"/>
              </a:spcAft>
              <a:buClr>
                <a:srgbClr val="999999"/>
              </a:buClr>
              <a:buSzPts val="1200"/>
              <a:buFont typeface="Wingdings" pitchFamily="2" charset="2"/>
              <a:buChar char="q"/>
            </a:pPr>
            <a:r>
              <a:rPr lang="en" sz="1200" dirty="0">
                <a:solidFill>
                  <a:srgbClr val="999999"/>
                </a:solidFill>
              </a:rPr>
              <a:t>ep elastic channel: (2.2 and 4.4 GeV beam)</a:t>
            </a:r>
            <a:endParaRPr sz="1200" dirty="0">
              <a:solidFill>
                <a:srgbClr val="999999"/>
              </a:solidFill>
            </a:endParaRPr>
          </a:p>
          <a:p>
            <a:pPr marL="914400" lvl="1" indent="-304800" algn="l" rtl="0">
              <a:spcBef>
                <a:spcPts val="0"/>
              </a:spcBef>
              <a:spcAft>
                <a:spcPts val="0"/>
              </a:spcAft>
              <a:buClr>
                <a:srgbClr val="666666"/>
              </a:buClr>
              <a:buSzPts val="1200"/>
              <a:buFont typeface="Wingdings" pitchFamily="2" charset="2"/>
              <a:buChar char="q"/>
            </a:pPr>
            <a:r>
              <a:rPr lang="en" sz="1200" dirty="0" err="1">
                <a:solidFill>
                  <a:srgbClr val="666666"/>
                </a:solidFill>
              </a:rPr>
              <a:t>SoLID</a:t>
            </a:r>
            <a:r>
              <a:rPr lang="en" sz="1200" dirty="0">
                <a:solidFill>
                  <a:srgbClr val="666666"/>
                </a:solidFill>
              </a:rPr>
              <a:t> optics calibration channel for electrons</a:t>
            </a:r>
            <a:endParaRPr sz="1200" dirty="0">
              <a:solidFill>
                <a:srgbClr val="666666"/>
              </a:solidFill>
            </a:endParaRPr>
          </a:p>
          <a:p>
            <a:pPr marL="1085850" lvl="0" indent="-171450" algn="l" rtl="0">
              <a:spcBef>
                <a:spcPts val="0"/>
              </a:spcBef>
              <a:spcAft>
                <a:spcPts val="0"/>
              </a:spcAft>
              <a:buFont typeface="Wingdings" pitchFamily="2" charset="2"/>
              <a:buChar char="q"/>
            </a:pPr>
            <a:endParaRPr sz="1200" dirty="0">
              <a:solidFill>
                <a:schemeClr val="dk1"/>
              </a:solidFill>
            </a:endParaRPr>
          </a:p>
          <a:p>
            <a:pPr marL="457200" lvl="0" indent="-304800" algn="l" rtl="0">
              <a:spcBef>
                <a:spcPts val="0"/>
              </a:spcBef>
              <a:spcAft>
                <a:spcPts val="0"/>
              </a:spcAft>
              <a:buSzPts val="1200"/>
              <a:buFont typeface="Wingdings" pitchFamily="2" charset="2"/>
              <a:buChar char="q"/>
            </a:pPr>
            <a:r>
              <a:rPr lang="en" sz="1200" dirty="0"/>
              <a:t>SIDIS charged pion (also DIS)</a:t>
            </a:r>
            <a:endParaRPr sz="1200" dirty="0"/>
          </a:p>
          <a:p>
            <a:pPr marL="914400" lvl="1" indent="-304800" algn="l" rtl="0">
              <a:spcBef>
                <a:spcPts val="0"/>
              </a:spcBef>
              <a:spcAft>
                <a:spcPts val="0"/>
              </a:spcAft>
              <a:buSzPts val="1200"/>
              <a:buFont typeface="Wingdings" pitchFamily="2" charset="2"/>
              <a:buChar char="q"/>
            </a:pPr>
            <a:r>
              <a:rPr lang="en" sz="1200" dirty="0"/>
              <a:t>SIDIS program compared with Hall C </a:t>
            </a:r>
            <a:endParaRPr sz="1200" dirty="0"/>
          </a:p>
        </p:txBody>
      </p:sp>
      <p:pic>
        <p:nvPicPr>
          <p:cNvPr id="159" name="Google Shape;159;p30"/>
          <p:cNvPicPr preferRelativeResize="0"/>
          <p:nvPr/>
        </p:nvPicPr>
        <p:blipFill>
          <a:blip r:embed="rId3">
            <a:alphaModFix/>
          </a:blip>
          <a:stretch>
            <a:fillRect/>
          </a:stretch>
        </p:blipFill>
        <p:spPr>
          <a:xfrm>
            <a:off x="5533775" y="2496275"/>
            <a:ext cx="2758690" cy="385400"/>
          </a:xfrm>
          <a:prstGeom prst="rect">
            <a:avLst/>
          </a:prstGeom>
          <a:noFill/>
          <a:ln>
            <a:noFill/>
          </a:ln>
        </p:spPr>
      </p:pic>
      <p:pic>
        <p:nvPicPr>
          <p:cNvPr id="160" name="Google Shape;160;p30"/>
          <p:cNvPicPr preferRelativeResize="0"/>
          <p:nvPr/>
        </p:nvPicPr>
        <p:blipFill>
          <a:blip r:embed="rId4">
            <a:alphaModFix/>
          </a:blip>
          <a:stretch>
            <a:fillRect/>
          </a:stretch>
        </p:blipFill>
        <p:spPr>
          <a:xfrm>
            <a:off x="4446500" y="2932325"/>
            <a:ext cx="4651302" cy="1615125"/>
          </a:xfrm>
          <a:prstGeom prst="rect">
            <a:avLst/>
          </a:prstGeom>
          <a:noFill/>
          <a:ln>
            <a:noFill/>
          </a:ln>
        </p:spPr>
      </p:pic>
    </p:spTree>
    <p:extLst>
      <p:ext uri="{BB962C8B-B14F-4D97-AF65-F5344CB8AC3E}">
        <p14:creationId xmlns:p14="http://schemas.microsoft.com/office/powerpoint/2010/main" val="3479261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dirty="0">
                <a:solidFill>
                  <a:srgbClr val="0000FF"/>
                </a:solidFill>
              </a:rPr>
              <a:t>11)</a:t>
            </a:r>
            <a:r>
              <a:rPr lang="en" sz="1400" dirty="0"/>
              <a:t> </a:t>
            </a:r>
            <a:r>
              <a:rPr lang="en" sz="1400" dirty="0">
                <a:solidFill>
                  <a:srgbClr val="0000FF"/>
                </a:solidFill>
              </a:rPr>
              <a:t>Measurement depends on the precise extrapolation of d\sigma/dt  to t=0 ; What is resolution in t, how binning impacts the precision of extrapolation, and does this put constraints on required luminosity ?</a:t>
            </a:r>
            <a:endParaRPr sz="1400" dirty="0">
              <a:solidFill>
                <a:srgbClr val="0000FF"/>
              </a:solidFill>
            </a:endParaRPr>
          </a:p>
        </p:txBody>
      </p:sp>
      <p:sp>
        <p:nvSpPr>
          <p:cNvPr id="166" name="Google Shape;166;p31"/>
          <p:cNvSpPr txBox="1">
            <a:spLocks noGrp="1"/>
          </p:cNvSpPr>
          <p:nvPr>
            <p:ph type="body" idx="1"/>
          </p:nvPr>
        </p:nvSpPr>
        <p:spPr>
          <a:xfrm>
            <a:off x="5447800" y="1152875"/>
            <a:ext cx="3568200" cy="19563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1200"/>
              </a:spcAft>
              <a:buNone/>
            </a:pPr>
            <a:r>
              <a:rPr lang="en" sz="1200" dirty="0"/>
              <a:t>Extrapolation was performed with a known functional form (exponential fit) with data points at |t - </a:t>
            </a:r>
            <a:r>
              <a:rPr lang="en" sz="1200" dirty="0" err="1"/>
              <a:t>t_min</a:t>
            </a:r>
            <a:r>
              <a:rPr lang="en" sz="1200" dirty="0"/>
              <a:t>| &lt; 1 GeV</a:t>
            </a:r>
            <a:r>
              <a:rPr lang="en" sz="1200" baseline="30000" dirty="0"/>
              <a:t>2</a:t>
            </a:r>
            <a:r>
              <a:rPr lang="en" sz="1200" dirty="0"/>
              <a:t>. Therefore, the statistical uncertainty on the data points are directly propagated to the fit parameter (d\sigma/dt at t = 0). With lower luminosity we would expect worse statistical uncertainty on the b parameter, and there will be no hard limit.</a:t>
            </a:r>
          </a:p>
          <a:p>
            <a:pPr marL="0" lvl="0" indent="0" algn="l" rtl="0">
              <a:spcBef>
                <a:spcPts val="0"/>
              </a:spcBef>
              <a:spcAft>
                <a:spcPts val="1200"/>
              </a:spcAft>
              <a:buNone/>
            </a:pPr>
            <a:r>
              <a:rPr lang="en" sz="1200" dirty="0"/>
              <a:t>The large t high statistics will discriminate between functional forms for example;  dipole vs exponential</a:t>
            </a:r>
            <a:endParaRPr sz="1200" dirty="0"/>
          </a:p>
        </p:txBody>
      </p:sp>
      <p:pic>
        <p:nvPicPr>
          <p:cNvPr id="167" name="Google Shape;167;p31"/>
          <p:cNvPicPr preferRelativeResize="0"/>
          <p:nvPr/>
        </p:nvPicPr>
        <p:blipFill>
          <a:blip r:embed="rId3">
            <a:alphaModFix/>
          </a:blip>
          <a:stretch>
            <a:fillRect/>
          </a:stretch>
        </p:blipFill>
        <p:spPr>
          <a:xfrm>
            <a:off x="6496000" y="2999975"/>
            <a:ext cx="2520000" cy="1907750"/>
          </a:xfrm>
          <a:prstGeom prst="rect">
            <a:avLst/>
          </a:prstGeom>
          <a:noFill/>
          <a:ln>
            <a:noFill/>
          </a:ln>
        </p:spPr>
      </p:pic>
      <p:sp>
        <p:nvSpPr>
          <p:cNvPr id="168" name="Google Shape;168;p31"/>
          <p:cNvSpPr txBox="1">
            <a:spLocks noGrp="1"/>
          </p:cNvSpPr>
          <p:nvPr>
            <p:ph type="body" idx="1"/>
          </p:nvPr>
        </p:nvSpPr>
        <p:spPr>
          <a:xfrm>
            <a:off x="426650" y="1017725"/>
            <a:ext cx="4961400" cy="21159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0"/>
              </a:spcAft>
              <a:buNone/>
            </a:pPr>
            <a:r>
              <a:rPr lang="en" sz="1200"/>
              <a:t>The plots show the resolution in the J/psi invariant mass (50MeV) , E_gamma (27 MeV) and the t resolution for J/psi electroproduction.</a:t>
            </a:r>
            <a:endParaRPr sz="1200"/>
          </a:p>
          <a:p>
            <a:pPr marL="0" lvl="0" indent="0" algn="l" rtl="0">
              <a:spcBef>
                <a:spcPts val="1200"/>
              </a:spcBef>
              <a:spcAft>
                <a:spcPts val="0"/>
              </a:spcAft>
              <a:buNone/>
            </a:pPr>
            <a:r>
              <a:rPr lang="en" sz="1200"/>
              <a:t>The t-resolution is estimated to be around 0.14 GeV^2. It is the most sensitive one because it compounds the effects of</a:t>
            </a:r>
            <a:endParaRPr sz="1200"/>
          </a:p>
          <a:p>
            <a:pPr marL="457200" lvl="0" indent="-293370" algn="l" rtl="0">
              <a:spcBef>
                <a:spcPts val="1200"/>
              </a:spcBef>
              <a:spcAft>
                <a:spcPts val="0"/>
              </a:spcAft>
              <a:buSzPct val="100000"/>
              <a:buAutoNum type="arabicPeriod"/>
            </a:pPr>
            <a:r>
              <a:rPr lang="en" sz="1200"/>
              <a:t>Detector resolution on the scattered electron</a:t>
            </a:r>
            <a:endParaRPr sz="1200"/>
          </a:p>
          <a:p>
            <a:pPr marL="457200" lvl="0" indent="-293370" algn="l" rtl="0">
              <a:spcBef>
                <a:spcPts val="0"/>
              </a:spcBef>
              <a:spcAft>
                <a:spcPts val="0"/>
              </a:spcAft>
              <a:buSzPct val="100000"/>
              <a:buAutoNum type="arabicPeriod"/>
            </a:pPr>
            <a:r>
              <a:rPr lang="en" sz="1200"/>
              <a:t>Detector resolution on the J/psi reconstruction</a:t>
            </a:r>
            <a:endParaRPr sz="1200"/>
          </a:p>
          <a:p>
            <a:pPr marL="457200" lvl="0" indent="-293370" algn="l" rtl="0">
              <a:spcBef>
                <a:spcPts val="0"/>
              </a:spcBef>
              <a:spcAft>
                <a:spcPts val="0"/>
              </a:spcAft>
              <a:buSzPct val="100000"/>
              <a:buAutoNum type="arabicPeriod"/>
            </a:pPr>
            <a:r>
              <a:rPr lang="en" sz="1200"/>
              <a:t>Radiative effects</a:t>
            </a:r>
            <a:endParaRPr sz="1200"/>
          </a:p>
          <a:p>
            <a:pPr marL="0" lvl="0" indent="0" algn="l" rtl="0">
              <a:spcBef>
                <a:spcPts val="1200"/>
              </a:spcBef>
              <a:spcAft>
                <a:spcPts val="1200"/>
              </a:spcAft>
              <a:buNone/>
            </a:pPr>
            <a:r>
              <a:rPr lang="en" sz="1200"/>
              <a:t>Our t-bins are shown in 0.4GeV^2 with a resolution of about 0.14 GeV^2. </a:t>
            </a:r>
            <a:br>
              <a:rPr lang="en" sz="1200"/>
            </a:br>
            <a:r>
              <a:rPr lang="en" sz="1070" i="1"/>
              <a:t>The t-resolution in case of photoproduction, where we measure the recoil, is 4 times better.</a:t>
            </a:r>
            <a:r>
              <a:rPr lang="en" sz="1070"/>
              <a:t>.</a:t>
            </a:r>
            <a:endParaRPr sz="1070"/>
          </a:p>
        </p:txBody>
      </p:sp>
      <p:pic>
        <p:nvPicPr>
          <p:cNvPr id="169" name="Google Shape;169;p31"/>
          <p:cNvPicPr preferRelativeResize="0"/>
          <p:nvPr/>
        </p:nvPicPr>
        <p:blipFill>
          <a:blip r:embed="rId4">
            <a:alphaModFix/>
          </a:blip>
          <a:stretch>
            <a:fillRect/>
          </a:stretch>
        </p:blipFill>
        <p:spPr>
          <a:xfrm>
            <a:off x="134725" y="3109225"/>
            <a:ext cx="2013114" cy="1956301"/>
          </a:xfrm>
          <a:prstGeom prst="rect">
            <a:avLst/>
          </a:prstGeom>
          <a:noFill/>
          <a:ln>
            <a:noFill/>
          </a:ln>
        </p:spPr>
      </p:pic>
      <p:pic>
        <p:nvPicPr>
          <p:cNvPr id="170" name="Google Shape;170;p31"/>
          <p:cNvPicPr preferRelativeResize="0"/>
          <p:nvPr/>
        </p:nvPicPr>
        <p:blipFill>
          <a:blip r:embed="rId5">
            <a:alphaModFix/>
          </a:blip>
          <a:stretch>
            <a:fillRect/>
          </a:stretch>
        </p:blipFill>
        <p:spPr>
          <a:xfrm>
            <a:off x="2179250" y="3109185"/>
            <a:ext cx="2013125" cy="1956339"/>
          </a:xfrm>
          <a:prstGeom prst="rect">
            <a:avLst/>
          </a:prstGeom>
          <a:noFill/>
          <a:ln>
            <a:noFill/>
          </a:ln>
        </p:spPr>
      </p:pic>
      <p:pic>
        <p:nvPicPr>
          <p:cNvPr id="171" name="Google Shape;171;p31"/>
          <p:cNvPicPr preferRelativeResize="0"/>
          <p:nvPr/>
        </p:nvPicPr>
        <p:blipFill>
          <a:blip r:embed="rId6">
            <a:alphaModFix/>
          </a:blip>
          <a:stretch>
            <a:fillRect/>
          </a:stretch>
        </p:blipFill>
        <p:spPr>
          <a:xfrm>
            <a:off x="4176300" y="3133476"/>
            <a:ext cx="1963118" cy="1907749"/>
          </a:xfrm>
          <a:prstGeom prst="rect">
            <a:avLst/>
          </a:prstGeom>
          <a:noFill/>
          <a:ln>
            <a:noFill/>
          </a:ln>
        </p:spPr>
      </p:pic>
    </p:spTree>
    <p:extLst>
      <p:ext uri="{BB962C8B-B14F-4D97-AF65-F5344CB8AC3E}">
        <p14:creationId xmlns:p14="http://schemas.microsoft.com/office/powerpoint/2010/main" val="3015941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SzPts val="990"/>
              <a:buNone/>
            </a:pPr>
            <a:r>
              <a:rPr lang="en" sz="1420">
                <a:solidFill>
                  <a:srgbClr val="0000FF"/>
                </a:solidFill>
              </a:rPr>
              <a:t>11) continued</a:t>
            </a:r>
            <a:endParaRPr sz="1420">
              <a:solidFill>
                <a:srgbClr val="0000FF"/>
              </a:solidFill>
            </a:endParaRPr>
          </a:p>
        </p:txBody>
      </p:sp>
      <p:sp>
        <p:nvSpPr>
          <p:cNvPr id="177" name="Google Shape;177;p32"/>
          <p:cNvSpPr txBox="1">
            <a:spLocks noGrp="1"/>
          </p:cNvSpPr>
          <p:nvPr>
            <p:ph type="body" idx="1"/>
          </p:nvPr>
        </p:nvSpPr>
        <p:spPr>
          <a:xfrm>
            <a:off x="311700" y="1017725"/>
            <a:ext cx="3811264" cy="846275"/>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1200"/>
              </a:spcAft>
              <a:buNone/>
            </a:pPr>
            <a:r>
              <a:rPr lang="en" sz="1500" dirty="0"/>
              <a:t>Resolution for the photoproduction 3-fold coincidence trigger where the proton  is detected together with the decay pair. </a:t>
            </a:r>
            <a:endParaRPr sz="1500" dirty="0"/>
          </a:p>
        </p:txBody>
      </p:sp>
      <p:pic>
        <p:nvPicPr>
          <p:cNvPr id="178" name="Google Shape;178;p32"/>
          <p:cNvPicPr preferRelativeResize="0"/>
          <p:nvPr/>
        </p:nvPicPr>
        <p:blipFill>
          <a:blip r:embed="rId3">
            <a:alphaModFix/>
          </a:blip>
          <a:stretch>
            <a:fillRect/>
          </a:stretch>
        </p:blipFill>
        <p:spPr>
          <a:xfrm>
            <a:off x="577575" y="1864000"/>
            <a:ext cx="3082725" cy="2995751"/>
          </a:xfrm>
          <a:prstGeom prst="rect">
            <a:avLst/>
          </a:prstGeom>
          <a:noFill/>
          <a:ln>
            <a:noFill/>
          </a:ln>
        </p:spPr>
      </p:pic>
    </p:spTree>
    <p:extLst>
      <p:ext uri="{BB962C8B-B14F-4D97-AF65-F5344CB8AC3E}">
        <p14:creationId xmlns:p14="http://schemas.microsoft.com/office/powerpoint/2010/main" val="1382656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159950" y="25879"/>
            <a:ext cx="8662800" cy="5143500"/>
          </a:xfrm>
          <a:prstGeom prst="rect">
            <a:avLst/>
          </a:prstGeom>
        </p:spPr>
        <p:txBody>
          <a:bodyPr spcFirstLastPara="1" wrap="square" lIns="91425" tIns="91425" rIns="91425" bIns="91425" anchor="t" anchorCtr="0">
            <a:noAutofit/>
          </a:bodyPr>
          <a:lstStyle/>
          <a:p>
            <a:pPr marL="0" lvl="0" indent="0" algn="l" rtl="0">
              <a:spcBef>
                <a:spcPts val="1200"/>
              </a:spcBef>
              <a:spcAft>
                <a:spcPts val="0"/>
              </a:spcAft>
              <a:buClr>
                <a:schemeClr val="dk1"/>
              </a:buClr>
              <a:buSzPts val="1100"/>
              <a:buFont typeface="Arial"/>
              <a:buNone/>
            </a:pPr>
            <a:r>
              <a:rPr lang="en" sz="1050" dirty="0"/>
              <a:t>1. While there are point-by-point answers from the collaboration to the 2015 review in materials on the </a:t>
            </a:r>
            <a:r>
              <a:rPr lang="en" sz="1050" dirty="0" err="1"/>
              <a:t>indico</a:t>
            </a:r>
            <a:r>
              <a:rPr lang="en" sz="1050" dirty="0"/>
              <a:t> page, we would appreciate a similar list of responses to the 2019 review.  </a:t>
            </a:r>
            <a:endParaRPr sz="1050" dirty="0"/>
          </a:p>
          <a:p>
            <a:pPr marL="0" lvl="0" indent="0" algn="l" rtl="0">
              <a:spcBef>
                <a:spcPts val="1200"/>
              </a:spcBef>
              <a:spcAft>
                <a:spcPts val="0"/>
              </a:spcAft>
              <a:buClr>
                <a:schemeClr val="dk1"/>
              </a:buClr>
              <a:buSzPts val="1100"/>
              <a:buFont typeface="Arial"/>
              <a:buNone/>
            </a:pPr>
            <a:r>
              <a:rPr lang="en" sz="1050" dirty="0"/>
              <a:t>2. Provide a preliminary run plan for the first 3 years of data </a:t>
            </a:r>
            <a:r>
              <a:rPr lang="en" sz="1050" dirty="0" err="1"/>
              <a:t>taking,including</a:t>
            </a:r>
            <a:r>
              <a:rPr lang="en" sz="1050" dirty="0"/>
              <a:t> a priority of physics targets, time for re-configuring the detector, etc.</a:t>
            </a:r>
            <a:endParaRPr sz="1050" dirty="0"/>
          </a:p>
          <a:p>
            <a:pPr marL="0" lvl="0" indent="0" algn="l" rtl="0">
              <a:spcBef>
                <a:spcPts val="1200"/>
              </a:spcBef>
              <a:spcAft>
                <a:spcPts val="0"/>
              </a:spcAft>
              <a:buClr>
                <a:schemeClr val="dk1"/>
              </a:buClr>
              <a:buSzPts val="1100"/>
              <a:buFont typeface="Arial"/>
              <a:buNone/>
            </a:pPr>
            <a:r>
              <a:rPr lang="en" sz="1050" dirty="0"/>
              <a:t>3. Clarify what calculations of radiative corrections are needed for the SIDIS program (as well as the PVDIS program).</a:t>
            </a:r>
          </a:p>
          <a:p>
            <a:pPr marL="0" lvl="0" indent="0" algn="l" rtl="0">
              <a:spcBef>
                <a:spcPts val="1200"/>
              </a:spcBef>
              <a:spcAft>
                <a:spcPts val="0"/>
              </a:spcAft>
              <a:buClr>
                <a:schemeClr val="dk1"/>
              </a:buClr>
              <a:buSzPts val="1100"/>
              <a:buFont typeface="Arial"/>
              <a:buNone/>
            </a:pPr>
            <a:r>
              <a:rPr lang="en" sz="1050" dirty="0"/>
              <a:t>4. What R&amp;D, if any, is needed prior to installation and operation to insure productive use of SOLID and what resources have been identified to meet these needs?</a:t>
            </a:r>
            <a:endParaRPr sz="1050" dirty="0"/>
          </a:p>
          <a:p>
            <a:pPr marL="0" lvl="0" indent="0" algn="l" rtl="0">
              <a:spcBef>
                <a:spcPts val="1200"/>
              </a:spcBef>
              <a:spcAft>
                <a:spcPts val="0"/>
              </a:spcAft>
              <a:buNone/>
            </a:pPr>
            <a:r>
              <a:rPr lang="en" sz="1050" dirty="0"/>
              <a:t> 5.  Which detector systems have been tested at the luminosity of 10</a:t>
            </a:r>
            <a:r>
              <a:rPr lang="en" sz="1050" baseline="30000" dirty="0"/>
              <a:t>37 –39</a:t>
            </a:r>
            <a:r>
              <a:rPr lang="en" sz="1050" dirty="0"/>
              <a:t> cm</a:t>
            </a:r>
            <a:r>
              <a:rPr lang="en" sz="1050" baseline="30000" dirty="0"/>
              <a:t>-2</a:t>
            </a:r>
            <a:r>
              <a:rPr lang="en" sz="1050" dirty="0"/>
              <a:t> s</a:t>
            </a:r>
            <a:r>
              <a:rPr lang="en" sz="1050" baseline="30000" dirty="0"/>
              <a:t>-1 </a:t>
            </a:r>
            <a:r>
              <a:rPr lang="en" sz="1050" dirty="0"/>
              <a:t>and the occupancy per detector segment expected.</a:t>
            </a:r>
            <a:endParaRPr sz="1050" dirty="0"/>
          </a:p>
          <a:p>
            <a:pPr marL="0" lvl="0" indent="0" algn="l" rtl="0">
              <a:spcBef>
                <a:spcPts val="1200"/>
              </a:spcBef>
              <a:spcAft>
                <a:spcPts val="0"/>
              </a:spcAft>
              <a:buClr>
                <a:schemeClr val="dk1"/>
              </a:buClr>
              <a:buSzPts val="1100"/>
              <a:buFont typeface="Arial"/>
              <a:buNone/>
            </a:pPr>
            <a:r>
              <a:rPr lang="en" sz="1050" dirty="0"/>
              <a:t>6. What theoretical uncertainties have been considered in the impact studies, how have pseudo-data been treated, which have </a:t>
            </a:r>
            <a:r>
              <a:rPr lang="en" sz="1050" dirty="0" err="1"/>
              <a:t>qT</a:t>
            </a:r>
            <a:r>
              <a:rPr lang="en" sz="1050" dirty="0"/>
              <a:t> ~ Q and </a:t>
            </a:r>
            <a:r>
              <a:rPr lang="en" sz="1050" dirty="0" err="1"/>
              <a:t>qT</a:t>
            </a:r>
            <a:r>
              <a:rPr lang="en" sz="1050" dirty="0"/>
              <a:t> &lt; Q instead of </a:t>
            </a:r>
            <a:r>
              <a:rPr lang="en" sz="1050" dirty="0" err="1"/>
              <a:t>qT</a:t>
            </a:r>
            <a:r>
              <a:rPr lang="en" sz="1050" dirty="0"/>
              <a:t> &lt; &lt;Q       </a:t>
            </a:r>
            <a:endParaRPr sz="1050" dirty="0"/>
          </a:p>
          <a:p>
            <a:pPr marL="0" lvl="0" indent="0" algn="l" rtl="0">
              <a:spcBef>
                <a:spcPts val="1200"/>
              </a:spcBef>
              <a:spcAft>
                <a:spcPts val="0"/>
              </a:spcAft>
              <a:buClr>
                <a:schemeClr val="dk1"/>
              </a:buClr>
              <a:buSzPts val="1100"/>
              <a:buFont typeface="Arial"/>
              <a:buNone/>
            </a:pPr>
            <a:r>
              <a:rPr lang="en" sz="1050" dirty="0"/>
              <a:t>7. Can you give a sense of timescale </a:t>
            </a:r>
            <a:r>
              <a:rPr lang="en" sz="1050" dirty="0" err="1"/>
              <a:t>SoLID</a:t>
            </a:r>
            <a:r>
              <a:rPr lang="en" sz="1050" dirty="0"/>
              <a:t> needs to be realized due to competing experiments (UPC at RHIC and LHC, longer CLAS12 operations, polarized RHIC, COMPASS, EIC) that would reduce the impact of </a:t>
            </a:r>
            <a:r>
              <a:rPr lang="en" sz="1050" dirty="0" err="1"/>
              <a:t>SoLID</a:t>
            </a:r>
            <a:r>
              <a:rPr lang="en" sz="1050" dirty="0"/>
              <a:t>?</a:t>
            </a:r>
            <a:endParaRPr sz="1050" dirty="0"/>
          </a:p>
          <a:p>
            <a:pPr marL="0" lvl="0" indent="0" algn="l" rtl="0">
              <a:spcBef>
                <a:spcPts val="1200"/>
              </a:spcBef>
              <a:spcAft>
                <a:spcPts val="0"/>
              </a:spcAft>
              <a:buClr>
                <a:schemeClr val="dk1"/>
              </a:buClr>
              <a:buSzPts val="1100"/>
              <a:buFont typeface="Arial"/>
              <a:buNone/>
            </a:pPr>
            <a:r>
              <a:rPr lang="en" sz="1050" dirty="0"/>
              <a:t>8. Provide an assessment of the collaboration strength in FTE and competence to build </a:t>
            </a:r>
            <a:r>
              <a:rPr lang="en" sz="1050" dirty="0" err="1"/>
              <a:t>SoLID</a:t>
            </a:r>
            <a:r>
              <a:rPr lang="en" sz="1050" dirty="0"/>
              <a:t> on the time scale needed to remain competitive with other experiments.</a:t>
            </a:r>
            <a:endParaRPr sz="1050" dirty="0"/>
          </a:p>
          <a:p>
            <a:pPr marL="0" lvl="0" indent="0" algn="l" rtl="0">
              <a:spcBef>
                <a:spcPts val="1200"/>
              </a:spcBef>
              <a:spcAft>
                <a:spcPts val="0"/>
              </a:spcAft>
              <a:buNone/>
            </a:pPr>
            <a:r>
              <a:rPr lang="en" sz="1050" dirty="0"/>
              <a:t>9. What is assumed the colleagues of China are contributing to </a:t>
            </a:r>
            <a:r>
              <a:rPr lang="en" sz="1050" dirty="0" err="1"/>
              <a:t>SoLID</a:t>
            </a:r>
            <a:r>
              <a:rPr lang="en" sz="1050" dirty="0"/>
              <a:t>.</a:t>
            </a:r>
            <a:endParaRPr sz="1050" dirty="0"/>
          </a:p>
          <a:p>
            <a:pPr marL="0" lvl="0" indent="0" algn="l" rtl="0">
              <a:spcBef>
                <a:spcPts val="1200"/>
              </a:spcBef>
              <a:spcAft>
                <a:spcPts val="0"/>
              </a:spcAft>
              <a:buNone/>
            </a:pPr>
            <a:r>
              <a:rPr lang="en" sz="1050" dirty="0"/>
              <a:t>10. Can you provide more detailed estimates on size and different sources of the systematic errors for J/Psi measurement?</a:t>
            </a:r>
            <a:endParaRPr sz="1050" dirty="0"/>
          </a:p>
          <a:p>
            <a:pPr marL="0" lvl="0" indent="0" algn="l" rtl="0">
              <a:spcBef>
                <a:spcPts val="1200"/>
              </a:spcBef>
              <a:spcAft>
                <a:spcPts val="0"/>
              </a:spcAft>
              <a:buNone/>
            </a:pPr>
            <a:r>
              <a:rPr lang="en" sz="1050" dirty="0"/>
              <a:t>11. Measurement depends on the precise extraction of d\sigma/</a:t>
            </a:r>
            <a:r>
              <a:rPr lang="en" sz="1050" dirty="0" err="1"/>
              <a:t>dt</a:t>
            </a:r>
            <a:r>
              <a:rPr lang="en" sz="1050" dirty="0"/>
              <a:t> to t=0; what is the resolution in t, how binning impacts the precision of extrapolation, and does this put constraints on required luminosity?</a:t>
            </a:r>
            <a:endParaRPr sz="1050" dirty="0"/>
          </a:p>
          <a:p>
            <a:pPr marL="0" lvl="0" indent="0" algn="l" rtl="0">
              <a:spcBef>
                <a:spcPts val="1200"/>
              </a:spcBef>
              <a:spcAft>
                <a:spcPts val="0"/>
              </a:spcAft>
              <a:buNone/>
            </a:pPr>
            <a:endParaRPr sz="1200" dirty="0"/>
          </a:p>
          <a:p>
            <a:pPr marL="0" lvl="0" indent="0" algn="l" rtl="0">
              <a:spcBef>
                <a:spcPts val="1200"/>
              </a:spcBef>
              <a:spcAft>
                <a:spcPts val="1200"/>
              </a:spcAft>
              <a:buNone/>
            </a:pPr>
            <a:endParaRPr sz="1200" dirty="0"/>
          </a:p>
        </p:txBody>
      </p:sp>
      <p:sp>
        <p:nvSpPr>
          <p:cNvPr id="2" name="Rectangle 1">
            <a:extLst>
              <a:ext uri="{FF2B5EF4-FFF2-40B4-BE49-F238E27FC236}">
                <a16:creationId xmlns:a16="http://schemas.microsoft.com/office/drawing/2014/main" id="{CC126AD9-FA91-104A-8726-50681DF6423F}"/>
              </a:ext>
            </a:extLst>
          </p:cNvPr>
          <p:cNvSpPr/>
          <p:nvPr/>
        </p:nvSpPr>
        <p:spPr>
          <a:xfrm>
            <a:off x="7345203" y="1155939"/>
            <a:ext cx="1130438" cy="307777"/>
          </a:xfrm>
          <a:prstGeom prst="rect">
            <a:avLst/>
          </a:prstGeom>
          <a:solidFill>
            <a:schemeClr val="accent4">
              <a:lumMod val="40000"/>
              <a:lumOff val="60000"/>
            </a:schemeClr>
          </a:solidFill>
        </p:spPr>
        <p:txBody>
          <a:bodyPr wrap="none">
            <a:spAutoFit/>
          </a:bodyPr>
          <a:lstStyle/>
          <a:p>
            <a:r>
              <a:rPr lang="en" dirty="0"/>
              <a:t>Haiyan Gao</a:t>
            </a:r>
            <a:endParaRPr lang="en-US" dirty="0"/>
          </a:p>
        </p:txBody>
      </p:sp>
      <p:sp>
        <p:nvSpPr>
          <p:cNvPr id="5" name="Rectangle 4">
            <a:extLst>
              <a:ext uri="{FF2B5EF4-FFF2-40B4-BE49-F238E27FC236}">
                <a16:creationId xmlns:a16="http://schemas.microsoft.com/office/drawing/2014/main" id="{8E43F221-20E0-4547-9A21-20E7F8AAC6CD}"/>
              </a:ext>
            </a:extLst>
          </p:cNvPr>
          <p:cNvSpPr/>
          <p:nvPr/>
        </p:nvSpPr>
        <p:spPr>
          <a:xfrm>
            <a:off x="5082207" y="2688565"/>
            <a:ext cx="1130438" cy="307777"/>
          </a:xfrm>
          <a:prstGeom prst="rect">
            <a:avLst/>
          </a:prstGeom>
          <a:solidFill>
            <a:schemeClr val="accent4">
              <a:lumMod val="40000"/>
              <a:lumOff val="60000"/>
            </a:schemeClr>
          </a:solidFill>
        </p:spPr>
        <p:txBody>
          <a:bodyPr wrap="none">
            <a:spAutoFit/>
          </a:bodyPr>
          <a:lstStyle/>
          <a:p>
            <a:r>
              <a:rPr lang="en" dirty="0"/>
              <a:t>Haiyan Gao</a:t>
            </a:r>
            <a:endParaRPr lang="en-US" dirty="0"/>
          </a:p>
        </p:txBody>
      </p:sp>
      <p:sp>
        <p:nvSpPr>
          <p:cNvPr id="6" name="Rectangle 5">
            <a:extLst>
              <a:ext uri="{FF2B5EF4-FFF2-40B4-BE49-F238E27FC236}">
                <a16:creationId xmlns:a16="http://schemas.microsoft.com/office/drawing/2014/main" id="{178B81DA-B98B-5D4F-A5B2-8C80B6A2C568}"/>
              </a:ext>
            </a:extLst>
          </p:cNvPr>
          <p:cNvSpPr/>
          <p:nvPr/>
        </p:nvSpPr>
        <p:spPr>
          <a:xfrm>
            <a:off x="6022486" y="3206151"/>
            <a:ext cx="1816523" cy="307777"/>
          </a:xfrm>
          <a:prstGeom prst="rect">
            <a:avLst/>
          </a:prstGeom>
          <a:solidFill>
            <a:schemeClr val="accent4">
              <a:lumMod val="40000"/>
              <a:lumOff val="60000"/>
            </a:schemeClr>
          </a:solidFill>
        </p:spPr>
        <p:txBody>
          <a:bodyPr wrap="none">
            <a:spAutoFit/>
          </a:bodyPr>
          <a:lstStyle/>
          <a:p>
            <a:r>
              <a:rPr lang="en" dirty="0" err="1"/>
              <a:t>Zein-Eddine</a:t>
            </a:r>
            <a:r>
              <a:rPr lang="en" dirty="0"/>
              <a:t> </a:t>
            </a:r>
            <a:r>
              <a:rPr lang="en" dirty="0" err="1"/>
              <a:t>Meziani</a:t>
            </a:r>
            <a:endParaRPr lang="en-US" dirty="0"/>
          </a:p>
        </p:txBody>
      </p:sp>
      <p:sp>
        <p:nvSpPr>
          <p:cNvPr id="7" name="Rectangle 6">
            <a:extLst>
              <a:ext uri="{FF2B5EF4-FFF2-40B4-BE49-F238E27FC236}">
                <a16:creationId xmlns:a16="http://schemas.microsoft.com/office/drawing/2014/main" id="{1CF789A5-4D0B-5242-9CC9-18D6B2FAAA9B}"/>
              </a:ext>
            </a:extLst>
          </p:cNvPr>
          <p:cNvSpPr/>
          <p:nvPr/>
        </p:nvSpPr>
        <p:spPr>
          <a:xfrm>
            <a:off x="6737230" y="4907769"/>
            <a:ext cx="2085520" cy="261610"/>
          </a:xfrm>
          <a:prstGeom prst="rect">
            <a:avLst/>
          </a:prstGeom>
          <a:solidFill>
            <a:schemeClr val="accent4">
              <a:lumMod val="40000"/>
              <a:lumOff val="60000"/>
            </a:schemeClr>
          </a:solidFill>
        </p:spPr>
        <p:txBody>
          <a:bodyPr wrap="square">
            <a:spAutoFit/>
          </a:bodyPr>
          <a:lstStyle/>
          <a:p>
            <a:r>
              <a:rPr lang="en" sz="1100" dirty="0" err="1"/>
              <a:t>Zein-Eddine</a:t>
            </a:r>
            <a:r>
              <a:rPr lang="en" sz="1100" dirty="0"/>
              <a:t> </a:t>
            </a:r>
            <a:r>
              <a:rPr lang="en" sz="1100" dirty="0" err="1"/>
              <a:t>Meziani</a:t>
            </a:r>
            <a:endParaRPr lang="en-US" sz="1100" dirty="0"/>
          </a:p>
        </p:txBody>
      </p:sp>
      <p:sp>
        <p:nvSpPr>
          <p:cNvPr id="8" name="Rectangle 7">
            <a:extLst>
              <a:ext uri="{FF2B5EF4-FFF2-40B4-BE49-F238E27FC236}">
                <a16:creationId xmlns:a16="http://schemas.microsoft.com/office/drawing/2014/main" id="{529DC82F-497E-E446-B055-02CAFD31C049}"/>
              </a:ext>
            </a:extLst>
          </p:cNvPr>
          <p:cNvSpPr/>
          <p:nvPr/>
        </p:nvSpPr>
        <p:spPr>
          <a:xfrm>
            <a:off x="7569490" y="4382378"/>
            <a:ext cx="1473480" cy="261610"/>
          </a:xfrm>
          <a:prstGeom prst="rect">
            <a:avLst/>
          </a:prstGeom>
          <a:solidFill>
            <a:schemeClr val="accent4">
              <a:lumMod val="40000"/>
              <a:lumOff val="60000"/>
            </a:schemeClr>
          </a:solidFill>
        </p:spPr>
        <p:txBody>
          <a:bodyPr wrap="none">
            <a:spAutoFit/>
          </a:bodyPr>
          <a:lstStyle/>
          <a:p>
            <a:r>
              <a:rPr lang="en" sz="1100" dirty="0" err="1"/>
              <a:t>Zein-Eddine</a:t>
            </a:r>
            <a:r>
              <a:rPr lang="en" sz="1100" dirty="0"/>
              <a:t> </a:t>
            </a:r>
            <a:r>
              <a:rPr lang="en" sz="1100" dirty="0" err="1"/>
              <a:t>Meziani</a:t>
            </a:r>
            <a:endParaRPr lang="en-US" sz="1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189900" y="0"/>
            <a:ext cx="8764200" cy="536100"/>
          </a:xfrm>
          <a:prstGeom prst="rect">
            <a:avLst/>
          </a:prstGeom>
        </p:spPr>
        <p:txBody>
          <a:bodyPr spcFirstLastPara="1" wrap="square" lIns="91425" tIns="91425" rIns="91425" bIns="91425" anchor="t" anchorCtr="0">
            <a:noAutofit/>
          </a:bodyPr>
          <a:lstStyle/>
          <a:p>
            <a:pPr marL="457200" lvl="0" indent="-317500" algn="l" rtl="0">
              <a:lnSpc>
                <a:spcPct val="115000"/>
              </a:lnSpc>
              <a:spcBef>
                <a:spcPts val="1200"/>
              </a:spcBef>
              <a:spcAft>
                <a:spcPts val="0"/>
              </a:spcAft>
              <a:buClr>
                <a:srgbClr val="0000FF"/>
              </a:buClr>
              <a:buSzPts val="1400"/>
              <a:buAutoNum type="arabicParenR"/>
            </a:pPr>
            <a:r>
              <a:rPr lang="en" sz="1400">
                <a:solidFill>
                  <a:srgbClr val="0000FF"/>
                </a:solidFill>
              </a:rPr>
              <a:t>While there are point-by-point answers from the collaboration to the 2015 review in materials on the indico page, we would appreciate a similar list of responses to the 2019 review.</a:t>
            </a:r>
            <a:endParaRPr sz="1400">
              <a:solidFill>
                <a:srgbClr val="0000FF"/>
              </a:solidFill>
            </a:endParaRPr>
          </a:p>
        </p:txBody>
      </p:sp>
      <p:sp>
        <p:nvSpPr>
          <p:cNvPr id="66" name="Google Shape;66;p15"/>
          <p:cNvSpPr txBox="1">
            <a:spLocks noGrp="1"/>
          </p:cNvSpPr>
          <p:nvPr>
            <p:ph type="body" idx="1"/>
          </p:nvPr>
        </p:nvSpPr>
        <p:spPr>
          <a:xfrm>
            <a:off x="189900" y="627550"/>
            <a:ext cx="8764200" cy="44667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SzPts val="688"/>
              <a:buNone/>
            </a:pPr>
            <a:r>
              <a:rPr lang="en" sz="1525" dirty="0"/>
              <a:t>Recommendations from 2019 review:</a:t>
            </a:r>
            <a:endParaRPr sz="1525" dirty="0"/>
          </a:p>
          <a:p>
            <a:pPr marL="457200" lvl="0" indent="-301625" algn="l" rtl="0">
              <a:lnSpc>
                <a:spcPct val="105000"/>
              </a:lnSpc>
              <a:spcBef>
                <a:spcPts val="1200"/>
              </a:spcBef>
              <a:spcAft>
                <a:spcPts val="0"/>
              </a:spcAft>
              <a:buSzPts val="1150"/>
              <a:buAutoNum type="arabicPeriod"/>
            </a:pPr>
            <a:r>
              <a:rPr lang="en" sz="1150" dirty="0"/>
              <a:t>Make a pre-R&amp;D plan, including a notional schedule, that resolves all significant technical questions if implemented. Include static/warm tests of the magnet.</a:t>
            </a:r>
            <a:endParaRPr sz="1150" dirty="0"/>
          </a:p>
          <a:p>
            <a:pPr marL="457200" lvl="0" indent="0" algn="l" rtl="0">
              <a:lnSpc>
                <a:spcPct val="105000"/>
              </a:lnSpc>
              <a:spcBef>
                <a:spcPts val="1200"/>
              </a:spcBef>
              <a:spcAft>
                <a:spcPts val="0"/>
              </a:spcAft>
              <a:buSzPts val="688"/>
              <a:buNone/>
            </a:pPr>
            <a:r>
              <a:rPr lang="en" sz="1150" dirty="0"/>
              <a:t>Complete.</a:t>
            </a:r>
            <a:endParaRPr sz="1150" dirty="0"/>
          </a:p>
          <a:p>
            <a:pPr marL="457200" lvl="0" indent="0" algn="l" rtl="0">
              <a:lnSpc>
                <a:spcPct val="105000"/>
              </a:lnSpc>
              <a:spcBef>
                <a:spcPts val="1200"/>
              </a:spcBef>
              <a:spcAft>
                <a:spcPts val="0"/>
              </a:spcAft>
              <a:buSzPts val="688"/>
              <a:buNone/>
            </a:pPr>
            <a:r>
              <a:rPr lang="en" sz="1150" dirty="0"/>
              <a:t>The </a:t>
            </a:r>
            <a:r>
              <a:rPr lang="en" sz="1150" dirty="0" err="1"/>
              <a:t>SoLID</a:t>
            </a:r>
            <a:r>
              <a:rPr lang="en" sz="1150" dirty="0"/>
              <a:t> pre-R&amp;D plan was approved by the DOE. at the end of 2019. It includes a plan for mitigate risks for the DAQ system and the Cherenkov detectors with an initial  schedule of 1.5 year. The funding and activities started in Feb.  2020. The in-beam tests were completed in two bema running period, including both low rates and high-rates tests.  Three quarterly progress reports were submitted to DOE. A mid-term review was conducted. The commit was satisfied with the progress and endorses the plan to complete the remaining tasks by the end of the year.</a:t>
            </a:r>
            <a:endParaRPr sz="1150" dirty="0"/>
          </a:p>
          <a:p>
            <a:pPr marL="457200" lvl="0" indent="0" algn="l" rtl="0">
              <a:lnSpc>
                <a:spcPct val="105000"/>
              </a:lnSpc>
              <a:spcBef>
                <a:spcPts val="1200"/>
              </a:spcBef>
              <a:spcAft>
                <a:spcPts val="0"/>
              </a:spcAft>
              <a:buSzPts val="688"/>
              <a:buNone/>
            </a:pPr>
            <a:r>
              <a:rPr lang="en" sz="1150" dirty="0" err="1"/>
              <a:t>JLab</a:t>
            </a:r>
            <a:r>
              <a:rPr lang="en" sz="1150" dirty="0"/>
              <a:t> Physics Division has implemented a test plan for the magnet. The </a:t>
            </a:r>
            <a:r>
              <a:rPr lang="en" sz="1150" dirty="0" err="1"/>
              <a:t>hipot</a:t>
            </a:r>
            <a:r>
              <a:rPr lang="en" sz="1150" dirty="0"/>
              <a:t> static test was completed. A cold low power test was ongoing which is scheduled to be completed by September 2021.</a:t>
            </a:r>
            <a:endParaRPr sz="1150" dirty="0"/>
          </a:p>
          <a:p>
            <a:pPr marL="384175" lvl="0" indent="-228600" algn="l" rtl="0">
              <a:lnSpc>
                <a:spcPct val="105000"/>
              </a:lnSpc>
              <a:spcBef>
                <a:spcPts val="1200"/>
              </a:spcBef>
              <a:spcAft>
                <a:spcPts val="0"/>
              </a:spcAft>
              <a:buSzPts val="1150"/>
              <a:buAutoNum type="arabicPeriod" startAt="2"/>
            </a:pPr>
            <a:r>
              <a:rPr lang="en" sz="1150" dirty="0"/>
              <a:t>Put in place a strategy for transition to a 413.3-quality documentation package. Insure sufficient resources of appropriate types are assigned. Include a training plan for candidates for critical roles.  </a:t>
            </a:r>
            <a:endParaRPr sz="1150" dirty="0"/>
          </a:p>
          <a:p>
            <a:pPr marL="0" lvl="0" indent="0" algn="l" rtl="0">
              <a:lnSpc>
                <a:spcPct val="105000"/>
              </a:lnSpc>
              <a:spcBef>
                <a:spcPts val="1200"/>
              </a:spcBef>
              <a:spcAft>
                <a:spcPts val="0"/>
              </a:spcAft>
              <a:buSzPts val="688"/>
              <a:buNone/>
            </a:pPr>
            <a:r>
              <a:rPr lang="en" sz="1150" dirty="0"/>
              <a:t>	On-going. </a:t>
            </a:r>
            <a:endParaRPr sz="1150" dirty="0"/>
          </a:p>
          <a:p>
            <a:pPr marL="457200" lvl="0" indent="0" algn="l" rtl="0">
              <a:lnSpc>
                <a:spcPct val="105000"/>
              </a:lnSpc>
              <a:spcBef>
                <a:spcPts val="1200"/>
              </a:spcBef>
              <a:spcAft>
                <a:spcPts val="0"/>
              </a:spcAft>
              <a:buSzPts val="688"/>
              <a:buNone/>
            </a:pPr>
            <a:r>
              <a:rPr lang="en" sz="1150" dirty="0"/>
              <a:t>The </a:t>
            </a:r>
            <a:r>
              <a:rPr lang="en" sz="1150" dirty="0" err="1"/>
              <a:t>SoLID</a:t>
            </a:r>
            <a:r>
              <a:rPr lang="en" sz="1150" dirty="0"/>
              <a:t> collaboration has started a discussion on a strategy for the transition and has estimated the resource needed to go from pre-R&amp;D to CDR (3 months engineer, 6 months of designer plus 3 months scientist) . A training plan for the project management team (including CAMs) is on hold until after CD0 when </a:t>
            </a:r>
            <a:r>
              <a:rPr lang="en" sz="1150" dirty="0" err="1"/>
              <a:t>SoLID</a:t>
            </a:r>
            <a:r>
              <a:rPr lang="en" sz="1150" dirty="0"/>
              <a:t> formally becomes a DOE project. </a:t>
            </a:r>
            <a:endParaRPr sz="1150" dirty="0"/>
          </a:p>
          <a:p>
            <a:pPr marL="0" lvl="0" indent="457200" algn="l" rtl="0">
              <a:lnSpc>
                <a:spcPct val="105000"/>
              </a:lnSpc>
              <a:spcBef>
                <a:spcPts val="1200"/>
              </a:spcBef>
              <a:spcAft>
                <a:spcPts val="1200"/>
              </a:spcAft>
              <a:buSzPts val="688"/>
              <a:buNone/>
            </a:pPr>
            <a:endParaRPr sz="9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Addressing 2019 Review recommendations (II)</a:t>
            </a:r>
            <a:endParaRPr/>
          </a:p>
        </p:txBody>
      </p:sp>
      <p:sp>
        <p:nvSpPr>
          <p:cNvPr id="72" name="Google Shape;72;p16"/>
          <p:cNvSpPr txBox="1">
            <a:spLocks noGrp="1"/>
          </p:cNvSpPr>
          <p:nvPr>
            <p:ph type="body" idx="1"/>
          </p:nvPr>
        </p:nvSpPr>
        <p:spPr>
          <a:xfrm>
            <a:off x="431775" y="1140775"/>
            <a:ext cx="8166300" cy="34164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a:t>3. Complete resolving the recommendations from the previous review.</a:t>
            </a:r>
            <a:endParaRPr/>
          </a:p>
          <a:p>
            <a:pPr marL="0" lvl="0" indent="0" algn="l" rtl="0">
              <a:spcBef>
                <a:spcPts val="1200"/>
              </a:spcBef>
              <a:spcAft>
                <a:spcPts val="0"/>
              </a:spcAft>
              <a:buNone/>
            </a:pPr>
            <a:r>
              <a:rPr lang="en"/>
              <a:t>	Complete.</a:t>
            </a:r>
            <a:endParaRPr/>
          </a:p>
          <a:p>
            <a:pPr marL="0" lvl="0" indent="0" algn="l" rtl="0">
              <a:spcBef>
                <a:spcPts val="1200"/>
              </a:spcBef>
              <a:spcAft>
                <a:spcPts val="0"/>
              </a:spcAft>
              <a:buNone/>
            </a:pPr>
            <a:r>
              <a:rPr lang="en"/>
              <a:t>	See Appendix A in the updated pre-CDR</a:t>
            </a:r>
            <a:endParaRPr/>
          </a:p>
          <a:p>
            <a:pPr marL="0" lvl="0" indent="0" algn="l" rtl="0">
              <a:spcBef>
                <a:spcPts val="1200"/>
              </a:spcBef>
              <a:spcAft>
                <a:spcPts val="0"/>
              </a:spcAft>
              <a:buNone/>
            </a:pPr>
            <a:r>
              <a:rPr lang="en"/>
              <a:t>4. Carefully re-examine the experiment’s implementation to determine if any new or enhanced hazards,. I.e., beyond “normal” for JLab, have been incorporated. Adjust the implementation as necessary.</a:t>
            </a:r>
            <a:endParaRPr/>
          </a:p>
          <a:p>
            <a:pPr marL="0" lvl="0" indent="0" algn="l" rtl="0">
              <a:spcBef>
                <a:spcPts val="1200"/>
              </a:spcBef>
              <a:spcAft>
                <a:spcPts val="0"/>
              </a:spcAft>
              <a:buNone/>
            </a:pPr>
            <a:r>
              <a:rPr lang="en"/>
              <a:t>	On-going.</a:t>
            </a:r>
            <a:endParaRPr/>
          </a:p>
          <a:p>
            <a:pPr marL="0" lvl="0" indent="457200" algn="l" rtl="0">
              <a:spcBef>
                <a:spcPts val="1200"/>
              </a:spcBef>
              <a:spcAft>
                <a:spcPts val="1200"/>
              </a:spcAft>
              <a:buNone/>
            </a:pPr>
            <a:r>
              <a:rPr lang="en"/>
              <a:t>The collaboration will continuously review the experiment’s implementation as the design progresses and assess or reassess the processes for hazards. A draft version of the SoLID Project Preliminary Hazard Assessment has been started, based on documentation used by te MOLLER project. This is a project level document that will be updated with each iteration of implementation review.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Addressing the 2019 Review recommendations (III)</a:t>
            </a:r>
            <a:endParaRPr/>
          </a:p>
        </p:txBody>
      </p:sp>
      <p:sp>
        <p:nvSpPr>
          <p:cNvPr id="78" name="Google Shape;78;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a:t>5. Review the scope/design for opportunities to reduce costs while meeting the technical requirements. Incorporate the changes into the plan.</a:t>
            </a:r>
            <a:endParaRPr/>
          </a:p>
          <a:p>
            <a:pPr marL="0" lvl="0" indent="457200" algn="l" rtl="0">
              <a:spcBef>
                <a:spcPts val="1200"/>
              </a:spcBef>
              <a:spcAft>
                <a:spcPts val="0"/>
              </a:spcAft>
              <a:buNone/>
            </a:pPr>
            <a:r>
              <a:rPr lang="en"/>
              <a:t>Complete.</a:t>
            </a:r>
            <a:endParaRPr/>
          </a:p>
          <a:p>
            <a:pPr marL="0" lvl="0" indent="457200" algn="l" rtl="0">
              <a:spcBef>
                <a:spcPts val="1200"/>
              </a:spcBef>
              <a:spcAft>
                <a:spcPts val="0"/>
              </a:spcAft>
              <a:buNone/>
            </a:pPr>
            <a:r>
              <a:rPr lang="en"/>
              <a:t>The possibilities of re-using the SBS GEM readout, reducing one GEM plane, removing the outer layer of ECal, moving part of the labor from JLab to universities, and possible in-kind contributions to the software effort were investigated. The new estimated lower end of the cost range includes consideration of these cost saving possibilities.</a:t>
            </a:r>
            <a:endParaRPr/>
          </a:p>
          <a:p>
            <a:pPr marL="0" lvl="0" indent="0" algn="l" rtl="0">
              <a:spcBef>
                <a:spcPts val="1200"/>
              </a:spcBef>
              <a:spcAft>
                <a:spcPts val="0"/>
              </a:spcAft>
              <a:buNone/>
            </a:pPr>
            <a:r>
              <a:rPr lang="en"/>
              <a:t>6. Update the pCDR to incorporate the improvements identified in the other recommendations. Make the links between “physics” requirements and equipment requirements more crisp. Expand the details of engineering integration.</a:t>
            </a:r>
            <a:endParaRPr/>
          </a:p>
          <a:p>
            <a:pPr marL="0" lvl="0" indent="457200" algn="l" rtl="0">
              <a:spcBef>
                <a:spcPts val="1200"/>
              </a:spcBef>
              <a:spcAft>
                <a:spcPts val="0"/>
              </a:spcAft>
              <a:buNone/>
            </a:pPr>
            <a:r>
              <a:rPr lang="en"/>
              <a:t>Complete. </a:t>
            </a:r>
            <a:endParaRPr/>
          </a:p>
          <a:p>
            <a:pPr marL="0" lvl="0" indent="457200" algn="l" rtl="0">
              <a:spcBef>
                <a:spcPts val="1200"/>
              </a:spcBef>
              <a:spcAft>
                <a:spcPts val="1200"/>
              </a:spcAft>
              <a:buNone/>
            </a:pPr>
            <a:r>
              <a:rPr lang="en"/>
              <a:t>See the updated pre-CDR.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a:spLocks noGrp="1"/>
          </p:cNvSpPr>
          <p:nvPr>
            <p:ph type="body" idx="1"/>
          </p:nvPr>
        </p:nvSpPr>
        <p:spPr>
          <a:xfrm>
            <a:off x="172530" y="645241"/>
            <a:ext cx="4511614" cy="3624834"/>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4300" dirty="0"/>
              <a:t>Assuming starting data taking from FY2029</a:t>
            </a:r>
            <a:endParaRPr sz="4300" dirty="0"/>
          </a:p>
          <a:p>
            <a:pPr marL="0" lvl="0" indent="0" algn="l" rtl="0">
              <a:spcBef>
                <a:spcPts val="1200"/>
              </a:spcBef>
              <a:spcAft>
                <a:spcPts val="0"/>
              </a:spcAft>
              <a:buNone/>
            </a:pPr>
            <a:r>
              <a:rPr lang="en" sz="4300" dirty="0"/>
              <a:t>Assuming ~ 50% efficiency </a:t>
            </a:r>
            <a:endParaRPr sz="4300" dirty="0"/>
          </a:p>
          <a:p>
            <a:pPr marL="0" lvl="0" indent="0" algn="l" rtl="0">
              <a:spcBef>
                <a:spcPts val="1200"/>
              </a:spcBef>
              <a:spcAft>
                <a:spcPts val="0"/>
              </a:spcAft>
              <a:buNone/>
            </a:pPr>
            <a:r>
              <a:rPr lang="en" sz="4300" dirty="0"/>
              <a:t>10/1/2028-- 6/30/2029   Polarized He3 run (90+35 PAC Days)</a:t>
            </a:r>
            <a:endParaRPr sz="4300" dirty="0"/>
          </a:p>
          <a:p>
            <a:pPr marL="0" lvl="0" indent="0" algn="l" rtl="0">
              <a:spcBef>
                <a:spcPts val="1200"/>
              </a:spcBef>
              <a:spcAft>
                <a:spcPts val="0"/>
              </a:spcAft>
              <a:buNone/>
            </a:pPr>
            <a:r>
              <a:rPr lang="en" sz="4300" dirty="0"/>
              <a:t>7/1/2029-10/30/2029  de-install polarized He3, install LH2 target</a:t>
            </a:r>
            <a:endParaRPr sz="4300" dirty="0"/>
          </a:p>
          <a:p>
            <a:pPr marL="0" lvl="0" indent="0" algn="l" rtl="0">
              <a:spcBef>
                <a:spcPts val="1200"/>
              </a:spcBef>
              <a:spcAft>
                <a:spcPts val="0"/>
              </a:spcAft>
              <a:buNone/>
            </a:pPr>
            <a:r>
              <a:rPr lang="en" sz="4300" dirty="0"/>
              <a:t>11/1/2029-3/30/2030  J/Psi run (60 PAC day)</a:t>
            </a:r>
            <a:endParaRPr sz="4300" dirty="0"/>
          </a:p>
          <a:p>
            <a:pPr marL="0" lvl="0" indent="0" algn="l" rtl="0">
              <a:spcBef>
                <a:spcPts val="1200"/>
              </a:spcBef>
              <a:spcAft>
                <a:spcPts val="0"/>
              </a:spcAft>
              <a:buNone/>
            </a:pPr>
            <a:r>
              <a:rPr lang="en" sz="4300" dirty="0"/>
              <a:t>4/1/2030-8/30/2030    de-install LH2 target, install polarized NH3</a:t>
            </a:r>
            <a:endParaRPr sz="4300" dirty="0"/>
          </a:p>
          <a:p>
            <a:pPr marL="0" lvl="0" indent="0" algn="l" rtl="0">
              <a:spcBef>
                <a:spcPts val="1200"/>
              </a:spcBef>
              <a:spcAft>
                <a:spcPts val="0"/>
              </a:spcAft>
              <a:buNone/>
            </a:pPr>
            <a:r>
              <a:rPr lang="en" sz="4300" dirty="0"/>
              <a:t>9/1/2030-5/30/2031    Polarized proton run (120 PAC days)</a:t>
            </a:r>
            <a:endParaRPr sz="4300" dirty="0"/>
          </a:p>
          <a:p>
            <a:pPr marL="0" indent="0">
              <a:spcBef>
                <a:spcPts val="1200"/>
              </a:spcBef>
              <a:buNone/>
            </a:pPr>
            <a:r>
              <a:rPr lang="en" sz="4300" dirty="0"/>
              <a:t>6/1/2031-5/30/2032   de-install polarized NH3, reconfigure </a:t>
            </a:r>
          </a:p>
          <a:p>
            <a:pPr marL="0" indent="0">
              <a:spcBef>
                <a:spcPts val="1200"/>
              </a:spcBef>
              <a:buNone/>
            </a:pPr>
            <a:r>
              <a:rPr lang="en" sz="4300" dirty="0"/>
              <a:t>            </a:t>
            </a:r>
            <a:r>
              <a:rPr lang="en" sz="4300" dirty="0" err="1"/>
              <a:t>SoLID</a:t>
            </a:r>
            <a:r>
              <a:rPr lang="en" sz="4300" dirty="0"/>
              <a:t> for PVDIS, install</a:t>
            </a:r>
            <a:r>
              <a:rPr lang="en-US" sz="4300" dirty="0"/>
              <a:t> LD2/LH2 targets</a:t>
            </a:r>
            <a:endParaRPr sz="4300" dirty="0">
              <a:solidFill>
                <a:schemeClr val="tx1"/>
              </a:solidFill>
            </a:endParaRPr>
          </a:p>
          <a:p>
            <a:pPr marL="0" lvl="0" indent="0" algn="l" rtl="0">
              <a:spcBef>
                <a:spcPts val="1200"/>
              </a:spcBef>
              <a:spcAft>
                <a:spcPts val="0"/>
              </a:spcAft>
              <a:buNone/>
            </a:pPr>
            <a:r>
              <a:rPr lang="en" sz="4300" dirty="0"/>
              <a:t>6/1/2032-5/30/2034   PVDIS run (169 PAC days)</a:t>
            </a:r>
            <a:endParaRPr sz="4300" dirty="0"/>
          </a:p>
          <a:p>
            <a:pPr marL="0" lvl="0" indent="0" algn="l" rtl="0">
              <a:spcBef>
                <a:spcPts val="1200"/>
              </a:spcBef>
              <a:spcAft>
                <a:spcPts val="1200"/>
              </a:spcAft>
              <a:buNone/>
            </a:pPr>
            <a:endParaRPr dirty="0"/>
          </a:p>
        </p:txBody>
      </p:sp>
      <p:sp>
        <p:nvSpPr>
          <p:cNvPr id="84" name="Google Shape;84;p18"/>
          <p:cNvSpPr txBox="1"/>
          <p:nvPr/>
        </p:nvSpPr>
        <p:spPr>
          <a:xfrm>
            <a:off x="311700" y="-140782"/>
            <a:ext cx="8520600" cy="987932"/>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200"/>
              </a:spcBef>
              <a:spcAft>
                <a:spcPts val="1200"/>
              </a:spcAft>
              <a:buNone/>
            </a:pPr>
            <a:r>
              <a:rPr lang="en" dirty="0">
                <a:solidFill>
                  <a:srgbClr val="0000FF"/>
                </a:solidFill>
              </a:rPr>
              <a:t>2. Provide a preliminary run plan for the first 3 years of data taking, including a priority of physics targets, time for re-configuring the detector, etc.</a:t>
            </a:r>
            <a:endParaRPr dirty="0">
              <a:solidFill>
                <a:srgbClr val="0000FF"/>
              </a:solidFill>
            </a:endParaRPr>
          </a:p>
        </p:txBody>
      </p:sp>
      <p:pic>
        <p:nvPicPr>
          <p:cNvPr id="3" name="Picture 2">
            <a:extLst>
              <a:ext uri="{FF2B5EF4-FFF2-40B4-BE49-F238E27FC236}">
                <a16:creationId xmlns:a16="http://schemas.microsoft.com/office/drawing/2014/main" id="{30F20082-F73B-7A40-8DA2-98467091019B}"/>
              </a:ext>
            </a:extLst>
          </p:cNvPr>
          <p:cNvPicPr>
            <a:picLocks noChangeAspect="1"/>
          </p:cNvPicPr>
          <p:nvPr/>
        </p:nvPicPr>
        <p:blipFill rotWithShape="1">
          <a:blip r:embed="rId3"/>
          <a:srcRect l="-387" t="17511" r="-603" b="16561"/>
          <a:stretch/>
        </p:blipFill>
        <p:spPr>
          <a:xfrm>
            <a:off x="4175184" y="2467154"/>
            <a:ext cx="5061873" cy="247830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ABE0B9A-4C70-41CE-A8D6-BF623DF68FE5}"/>
              </a:ext>
            </a:extLst>
          </p:cNvPr>
          <p:cNvSpPr/>
          <p:nvPr/>
        </p:nvSpPr>
        <p:spPr>
          <a:xfrm>
            <a:off x="770467" y="22418"/>
            <a:ext cx="8153400" cy="5267019"/>
          </a:xfrm>
          <a:prstGeom prst="rect">
            <a:avLst/>
          </a:prstGeom>
        </p:spPr>
        <p:txBody>
          <a:bodyPr wrap="square">
            <a:spAutoFit/>
          </a:bodyPr>
          <a:lstStyle/>
          <a:p>
            <a:pPr algn="ctr"/>
            <a:r>
              <a:rPr lang="en-US" sz="1200" dirty="0">
                <a:solidFill>
                  <a:srgbClr val="C00000"/>
                </a:solidFill>
              </a:rPr>
              <a:t>3. Clarify what calculations of radiative corrections are needed for the SIDIS program (as well as the PVDIS program) </a:t>
            </a:r>
          </a:p>
          <a:p>
            <a:pPr algn="ctr"/>
            <a:r>
              <a:rPr lang="en-US" sz="1050" b="1" i="1" dirty="0">
                <a:solidFill>
                  <a:srgbClr val="C00000"/>
                </a:solidFill>
                <a:latin typeface="Arial" panose="020B0604020202020204" pitchFamily="34" charset="0"/>
                <a:cs typeface="Arial" panose="020B0604020202020204" pitchFamily="34" charset="0"/>
              </a:rPr>
              <a:t>Radiative correction studies for </a:t>
            </a:r>
            <a:r>
              <a:rPr lang="en-US" sz="1050" b="1" i="1" dirty="0" err="1">
                <a:solidFill>
                  <a:srgbClr val="C00000"/>
                </a:solidFill>
                <a:latin typeface="Arial" panose="020B0604020202020204" pitchFamily="34" charset="0"/>
                <a:cs typeface="Arial" panose="020B0604020202020204" pitchFamily="34" charset="0"/>
              </a:rPr>
              <a:t>SoLID</a:t>
            </a:r>
            <a:r>
              <a:rPr lang="en-US" sz="1050" b="1" i="1" dirty="0">
                <a:solidFill>
                  <a:srgbClr val="C00000"/>
                </a:solidFill>
                <a:latin typeface="Arial" panose="020B0604020202020204" pitchFamily="34" charset="0"/>
                <a:cs typeface="Arial" panose="020B0604020202020204" pitchFamily="34" charset="0"/>
              </a:rPr>
              <a:t> SIDIS, PVDIS (Paul Souder’s talk)</a:t>
            </a:r>
          </a:p>
          <a:p>
            <a:pPr algn="ctr"/>
            <a:endParaRPr lang="en-US" sz="749" dirty="0">
              <a:solidFill>
                <a:prstClr val="black"/>
              </a:solidFill>
              <a:latin typeface="Arial" panose="020B0604020202020204" pitchFamily="34" charset="0"/>
              <a:cs typeface="Arial" panose="020B0604020202020204" pitchFamily="34" charset="0"/>
            </a:endParaRPr>
          </a:p>
          <a:p>
            <a:pPr lvl="1"/>
            <a:endParaRPr lang="en-US" sz="375" dirty="0">
              <a:solidFill>
                <a:prstClr val="black"/>
              </a:solidFill>
              <a:latin typeface="Arial" panose="020B0604020202020204" pitchFamily="34" charset="0"/>
              <a:cs typeface="Arial" panose="020B0604020202020204" pitchFamily="34" charset="0"/>
            </a:endParaRPr>
          </a:p>
          <a:p>
            <a:pPr marL="428290" lvl="1" indent="-171329">
              <a:buFont typeface="Wingdings" panose="05000000000000000000" pitchFamily="2" charset="2"/>
              <a:buChar char="Ø"/>
            </a:pPr>
            <a:r>
              <a:rPr lang="en-US" sz="1312" dirty="0">
                <a:solidFill>
                  <a:srgbClr val="0000FF"/>
                </a:solidFill>
                <a:latin typeface="Arial" panose="020B0604020202020204" pitchFamily="34" charset="0"/>
                <a:cs typeface="Arial" panose="020B0604020202020204" pitchFamily="34" charset="0"/>
              </a:rPr>
              <a:t> </a:t>
            </a:r>
            <a:r>
              <a:rPr lang="en-US" sz="1312" dirty="0">
                <a:latin typeface="Arial" panose="020B0604020202020204" pitchFamily="34" charset="0"/>
                <a:cs typeface="Arial" panose="020B0604020202020204" pitchFamily="34" charset="0"/>
              </a:rPr>
              <a:t>RC studies incorporated into rich physics program of </a:t>
            </a:r>
            <a:r>
              <a:rPr lang="en-US" sz="1312" dirty="0" err="1">
                <a:latin typeface="Arial" panose="020B0604020202020204" pitchFamily="34" charset="0"/>
                <a:cs typeface="Arial" panose="020B0604020202020204" pitchFamily="34" charset="0"/>
              </a:rPr>
              <a:t>SoLID</a:t>
            </a:r>
            <a:endParaRPr lang="en-US" sz="1312" dirty="0">
              <a:latin typeface="Arial" panose="020B0604020202020204" pitchFamily="34" charset="0"/>
              <a:cs typeface="Arial" panose="020B0604020202020204" pitchFamily="34" charset="0"/>
            </a:endParaRPr>
          </a:p>
          <a:p>
            <a:pPr>
              <a:spcBef>
                <a:spcPts val="434"/>
              </a:spcBef>
              <a:buClr>
                <a:schemeClr val="accent1"/>
              </a:buClr>
              <a:buSzPct val="85000"/>
              <a:defRPr/>
            </a:pPr>
            <a:r>
              <a:rPr lang="en-US" sz="1274" dirty="0">
                <a:solidFill>
                  <a:srgbClr val="0000FF"/>
                </a:solidFill>
                <a:latin typeface="Arial" panose="020B0604020202020204" pitchFamily="34" charset="0"/>
                <a:cs typeface="Arial" panose="020B0604020202020204" pitchFamily="34" charset="0"/>
              </a:rPr>
              <a:t>            </a:t>
            </a:r>
            <a:r>
              <a:rPr lang="en-US" sz="1275" spc="-1" dirty="0">
                <a:solidFill>
                  <a:srgbClr val="0000FF"/>
                </a:solidFill>
                <a:uFill>
                  <a:solidFill>
                    <a:srgbClr val="FFFFFF"/>
                  </a:solidFill>
                </a:uFill>
                <a:latin typeface="Symbol"/>
              </a:rPr>
              <a:t></a:t>
            </a:r>
            <a:r>
              <a:rPr lang="en-US" sz="1274" dirty="0">
                <a:solidFill>
                  <a:srgbClr val="0000FF"/>
                </a:solidFill>
                <a:latin typeface="Arial" panose="020B0604020202020204" pitchFamily="34" charset="0"/>
                <a:cs typeface="Arial" panose="020B0604020202020204" pitchFamily="34" charset="0"/>
              </a:rPr>
              <a:t>  </a:t>
            </a:r>
            <a:r>
              <a:rPr lang="en-US" sz="1199" dirty="0">
                <a:solidFill>
                  <a:srgbClr val="0000FF"/>
                </a:solidFill>
                <a:latin typeface="Arial" panose="020B0604020202020204" pitchFamily="34" charset="0"/>
                <a:cs typeface="Arial" panose="020B0604020202020204" pitchFamily="34" charset="0"/>
              </a:rPr>
              <a:t>Important source of syst. uncertainties in </a:t>
            </a:r>
            <a:r>
              <a:rPr lang="en-US" sz="1199" dirty="0" err="1">
                <a:solidFill>
                  <a:srgbClr val="0000FF"/>
                </a:solidFill>
                <a:latin typeface="Arial" panose="020B0604020202020204" pitchFamily="34" charset="0"/>
                <a:cs typeface="Arial" panose="020B0604020202020204" pitchFamily="34" charset="0"/>
              </a:rPr>
              <a:t>SoLID</a:t>
            </a:r>
            <a:r>
              <a:rPr lang="en-US" sz="1199" dirty="0">
                <a:solidFill>
                  <a:srgbClr val="0000FF"/>
                </a:solidFill>
                <a:latin typeface="Arial" panose="020B0604020202020204" pitchFamily="34" charset="0"/>
                <a:cs typeface="Arial" panose="020B0604020202020204" pitchFamily="34" charset="0"/>
              </a:rPr>
              <a:t> SIDIS experiments</a:t>
            </a: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RC syst. uncertainty ∼(2 - 3)% for SIDIS asymmetry measurements: </a:t>
            </a:r>
            <a:r>
              <a:rPr lang="en-US" sz="1199" i="1" dirty="0" err="1">
                <a:solidFill>
                  <a:srgbClr val="0000FF"/>
                </a:solidFill>
                <a:latin typeface="Arial" panose="020B0604020202020204" pitchFamily="34" charset="0"/>
                <a:cs typeface="Arial" panose="020B0604020202020204" pitchFamily="34" charset="0"/>
              </a:rPr>
              <a:t>SoLID</a:t>
            </a:r>
            <a:r>
              <a:rPr lang="en-US" sz="1199" i="1" dirty="0">
                <a:solidFill>
                  <a:srgbClr val="0000FF"/>
                </a:solidFill>
                <a:latin typeface="Arial" panose="020B0604020202020204" pitchFamily="34" charset="0"/>
                <a:cs typeface="Arial" panose="020B0604020202020204" pitchFamily="34" charset="0"/>
              </a:rPr>
              <a:t> </a:t>
            </a:r>
            <a:r>
              <a:rPr lang="en-US" sz="1199" i="1" dirty="0" err="1">
                <a:solidFill>
                  <a:srgbClr val="0000FF"/>
                </a:solidFill>
                <a:latin typeface="Arial" panose="020B0604020202020204" pitchFamily="34" charset="0"/>
                <a:cs typeface="Arial" panose="020B0604020202020204" pitchFamily="34" charset="0"/>
              </a:rPr>
              <a:t>preCDR</a:t>
            </a:r>
            <a:r>
              <a:rPr lang="en-US" sz="1274" dirty="0">
                <a:solidFill>
                  <a:srgbClr val="0000FF"/>
                </a:solidFill>
                <a:latin typeface="Arial" panose="020B0604020202020204" pitchFamily="34" charset="0"/>
                <a:cs typeface="Arial" panose="020B0604020202020204" pitchFamily="34" charset="0"/>
              </a:rPr>
              <a:t> </a:t>
            </a:r>
            <a:r>
              <a:rPr lang="en-US" sz="1200" spc="-1" dirty="0">
                <a:solidFill>
                  <a:srgbClr val="0000FF"/>
                </a:solidFill>
                <a:uFill>
                  <a:solidFill>
                    <a:srgbClr val="FFFFFF"/>
                  </a:solidFill>
                </a:uFill>
              </a:rPr>
              <a:t>following </a:t>
            </a:r>
          </a:p>
          <a:p>
            <a:pPr>
              <a:spcBef>
                <a:spcPts val="434"/>
              </a:spcBef>
              <a:buClr>
                <a:schemeClr val="accent1"/>
              </a:buClr>
              <a:buSzPct val="85000"/>
              <a:defRPr/>
            </a:pPr>
            <a:r>
              <a:rPr lang="en-US" sz="1200" i="1" spc="-1" dirty="0">
                <a:solidFill>
                  <a:srgbClr val="0000FF"/>
                </a:solidFill>
                <a:uFill>
                  <a:solidFill>
                    <a:srgbClr val="FFFFFF"/>
                  </a:solidFill>
                </a:uFill>
              </a:rPr>
              <a:t>	Mo and Tsai RMP 41, 205 (1969), Ent et al., PRC 64, 054610 (2001), </a:t>
            </a:r>
            <a:r>
              <a:rPr lang="en-US" sz="1200" i="1" spc="-1" dirty="0" err="1">
                <a:solidFill>
                  <a:srgbClr val="0000FF"/>
                </a:solidFill>
                <a:uFill>
                  <a:solidFill>
                    <a:srgbClr val="FFFFFF"/>
                  </a:solidFill>
                </a:uFill>
              </a:rPr>
              <a:t>Akushevich</a:t>
            </a:r>
            <a:r>
              <a:rPr lang="en-US" sz="1200" i="1" spc="-1" dirty="0">
                <a:solidFill>
                  <a:srgbClr val="0000FF"/>
                </a:solidFill>
                <a:uFill>
                  <a:solidFill>
                    <a:srgbClr val="FFFFFF"/>
                  </a:solidFill>
                </a:uFill>
              </a:rPr>
              <a:t> et al., PLB 672 (2009) 35</a:t>
            </a:r>
            <a:endParaRPr lang="en-US" sz="1200" dirty="0">
              <a:solidFill>
                <a:srgbClr val="0000FF"/>
              </a:solidFill>
              <a:latin typeface="Arial" panose="020B0604020202020204" pitchFamily="34" charset="0"/>
              <a:cs typeface="Arial" panose="020B0604020202020204" pitchFamily="34" charset="0"/>
            </a:endParaRPr>
          </a:p>
          <a:p>
            <a:pPr marL="428290" lvl="1" indent="-171329">
              <a:buFont typeface="Wingdings" panose="05000000000000000000" pitchFamily="2" charset="2"/>
              <a:buChar char="Ø"/>
            </a:pPr>
            <a:endParaRPr lang="en-US" sz="900" dirty="0">
              <a:solidFill>
                <a:srgbClr val="0000FF"/>
              </a:solidFill>
              <a:latin typeface="Arial" panose="020B0604020202020204" pitchFamily="34" charset="0"/>
              <a:cs typeface="Arial" panose="020B0604020202020204" pitchFamily="34" charset="0"/>
            </a:endParaRPr>
          </a:p>
          <a:p>
            <a:pPr marL="428290" lvl="1" indent="-171329">
              <a:buFont typeface="Wingdings" panose="05000000000000000000" pitchFamily="2" charset="2"/>
              <a:buChar char="Ø"/>
            </a:pPr>
            <a:r>
              <a:rPr lang="en-US" sz="1312" dirty="0">
                <a:solidFill>
                  <a:srgbClr val="0000FF"/>
                </a:solidFill>
                <a:latin typeface="Arial" panose="020B0604020202020204" pitchFamily="34" charset="0"/>
                <a:cs typeface="Arial" panose="020B0604020202020204" pitchFamily="34" charset="0"/>
              </a:rPr>
              <a:t> </a:t>
            </a:r>
            <a:r>
              <a:rPr lang="en-US" sz="1312" dirty="0">
                <a:latin typeface="Arial" panose="020B0604020202020204" pitchFamily="34" charset="0"/>
                <a:cs typeface="Arial" panose="020B0604020202020204" pitchFamily="34" charset="0"/>
              </a:rPr>
              <a:t>Work in progress to create a SIDIS RC standalone event generator </a:t>
            </a:r>
          </a:p>
          <a:p>
            <a:pPr>
              <a:spcBef>
                <a:spcPts val="434"/>
              </a:spcBef>
              <a:buClr>
                <a:schemeClr val="accent1"/>
              </a:buClr>
              <a:buSzPct val="85000"/>
              <a:defRPr/>
            </a:pPr>
            <a:r>
              <a:rPr lang="en-US" sz="1274"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75" spc="-1" dirty="0">
                <a:solidFill>
                  <a:srgbClr val="0000FF"/>
                </a:solidFill>
                <a:uFill>
                  <a:solidFill>
                    <a:srgbClr val="FFFFFF"/>
                  </a:solidFill>
                </a:uFill>
                <a:latin typeface="Symbol"/>
              </a:rPr>
              <a:t></a:t>
            </a:r>
            <a:r>
              <a:rPr lang="en-US" sz="1274"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199" dirty="0">
                <a:solidFill>
                  <a:srgbClr val="0000FF"/>
                </a:solidFill>
                <a:latin typeface="Arial" panose="020B0604020202020204" pitchFamily="34" charset="0"/>
                <a:cs typeface="Arial" panose="020B0604020202020204" pitchFamily="34" charset="0"/>
              </a:rPr>
              <a:t>Based on the paper: </a:t>
            </a:r>
            <a:r>
              <a:rPr lang="en-US" sz="1199" i="1" dirty="0">
                <a:solidFill>
                  <a:srgbClr val="0000FF"/>
                </a:solidFill>
                <a:latin typeface="Arial" panose="020B0604020202020204" pitchFamily="34" charset="0"/>
                <a:cs typeface="Arial" panose="020B0604020202020204" pitchFamily="34" charset="0"/>
              </a:rPr>
              <a:t>I. </a:t>
            </a:r>
            <a:r>
              <a:rPr lang="en-US" sz="1199" i="1" dirty="0" err="1">
                <a:solidFill>
                  <a:srgbClr val="0000FF"/>
                </a:solidFill>
                <a:latin typeface="Arial" panose="020B0604020202020204" pitchFamily="34" charset="0"/>
                <a:cs typeface="Arial" panose="020B0604020202020204" pitchFamily="34" charset="0"/>
              </a:rPr>
              <a:t>Akushevich</a:t>
            </a:r>
            <a:r>
              <a:rPr lang="en-US" sz="1199" i="1" dirty="0">
                <a:solidFill>
                  <a:srgbClr val="0000FF"/>
                </a:solidFill>
                <a:latin typeface="Arial" panose="020B0604020202020204" pitchFamily="34" charset="0"/>
                <a:cs typeface="Arial" panose="020B0604020202020204" pitchFamily="34" charset="0"/>
              </a:rPr>
              <a:t> and A. </a:t>
            </a:r>
            <a:r>
              <a:rPr lang="en-US" sz="1199" i="1" dirty="0" err="1">
                <a:solidFill>
                  <a:srgbClr val="0000FF"/>
                </a:solidFill>
                <a:latin typeface="Arial" panose="020B0604020202020204" pitchFamily="34" charset="0"/>
                <a:cs typeface="Arial" panose="020B0604020202020204" pitchFamily="34" charset="0"/>
              </a:rPr>
              <a:t>Ilyichev</a:t>
            </a:r>
            <a:r>
              <a:rPr lang="en-US" sz="1199" dirty="0">
                <a:solidFill>
                  <a:srgbClr val="0000FF"/>
                </a:solidFill>
                <a:latin typeface="Arial" panose="020B0604020202020204" pitchFamily="34" charset="0"/>
                <a:cs typeface="Arial" panose="020B0604020202020204" pitchFamily="34" charset="0"/>
              </a:rPr>
              <a:t>,</a:t>
            </a:r>
            <a:r>
              <a:rPr lang="en-US" sz="1199" i="1" dirty="0">
                <a:solidFill>
                  <a:srgbClr val="0000FF"/>
                </a:solidFill>
                <a:latin typeface="Arial" panose="020B0604020202020204" pitchFamily="34" charset="0"/>
                <a:cs typeface="Arial" panose="020B0604020202020204" pitchFamily="34" charset="0"/>
              </a:rPr>
              <a:t>  PRD</a:t>
            </a:r>
            <a:r>
              <a:rPr lang="en-US" sz="1199" dirty="0">
                <a:solidFill>
                  <a:srgbClr val="0000FF"/>
                </a:solidFill>
                <a:latin typeface="Arial" panose="020B0604020202020204" pitchFamily="34" charset="0"/>
                <a:cs typeface="Arial" panose="020B0604020202020204" pitchFamily="34" charset="0"/>
              </a:rPr>
              <a:t>,</a:t>
            </a:r>
            <a:r>
              <a:rPr lang="en-US" sz="1199" i="1" dirty="0">
                <a:solidFill>
                  <a:srgbClr val="0000FF"/>
                </a:solidFill>
                <a:latin typeface="Arial" panose="020B0604020202020204" pitchFamily="34" charset="0"/>
                <a:cs typeface="Arial" panose="020B0604020202020204" pitchFamily="34" charset="0"/>
              </a:rPr>
              <a:t> </a:t>
            </a:r>
            <a:r>
              <a:rPr lang="en-US" sz="1199" b="1" i="1" dirty="0">
                <a:solidFill>
                  <a:srgbClr val="0000FF"/>
                </a:solidFill>
                <a:latin typeface="Arial" panose="020B0604020202020204" pitchFamily="34" charset="0"/>
                <a:cs typeface="Arial" panose="020B0604020202020204" pitchFamily="34" charset="0"/>
              </a:rPr>
              <a:t>100</a:t>
            </a:r>
            <a:r>
              <a:rPr lang="en-US" sz="1199" dirty="0">
                <a:solidFill>
                  <a:srgbClr val="0000FF"/>
                </a:solidFill>
                <a:latin typeface="Arial" panose="020B0604020202020204" pitchFamily="34" charset="0"/>
                <a:cs typeface="Arial" panose="020B0604020202020204" pitchFamily="34" charset="0"/>
              </a:rPr>
              <a:t>,</a:t>
            </a:r>
            <a:r>
              <a:rPr lang="en-US" sz="1199" i="1" dirty="0">
                <a:solidFill>
                  <a:srgbClr val="0000FF"/>
                </a:solidFill>
                <a:latin typeface="Arial" panose="020B0604020202020204" pitchFamily="34" charset="0"/>
                <a:cs typeface="Arial" panose="020B0604020202020204" pitchFamily="34" charset="0"/>
              </a:rPr>
              <a:t> 033005 (2019)</a:t>
            </a: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Plan to finish before June of 2021 with a related paper</a:t>
            </a:r>
            <a:endParaRPr lang="en-US" sz="1199" i="1" dirty="0">
              <a:solidFill>
                <a:srgbClr val="0000FF"/>
              </a:solidFill>
              <a:latin typeface="Arial" panose="020B0604020202020204" pitchFamily="34" charset="0"/>
              <a:cs typeface="Arial" panose="020B0604020202020204" pitchFamily="34" charset="0"/>
            </a:endParaRP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Plan to compare with available data from </a:t>
            </a:r>
            <a:r>
              <a:rPr lang="en-US" sz="1199" dirty="0" err="1">
                <a:solidFill>
                  <a:srgbClr val="0000FF"/>
                </a:solidFill>
                <a:latin typeface="Arial" panose="020B0604020202020204" pitchFamily="34" charset="0"/>
                <a:cs typeface="Arial" panose="020B0604020202020204" pitchFamily="34" charset="0"/>
              </a:rPr>
              <a:t>JLab</a:t>
            </a:r>
            <a:r>
              <a:rPr lang="en-US" sz="1199" dirty="0">
                <a:solidFill>
                  <a:srgbClr val="0000FF"/>
                </a:solidFill>
                <a:latin typeface="Arial" panose="020B0604020202020204" pitchFamily="34" charset="0"/>
                <a:cs typeface="Arial" panose="020B0604020202020204" pitchFamily="34" charset="0"/>
              </a:rPr>
              <a:t>, HERMES, COMPASS</a:t>
            </a: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Exclusive structure functions not available yet: future addition</a:t>
            </a:r>
          </a:p>
          <a:p>
            <a:pPr>
              <a:spcBef>
                <a:spcPts val="434"/>
              </a:spcBef>
              <a:buClr>
                <a:schemeClr val="accent1"/>
              </a:buClr>
              <a:buSzPct val="85000"/>
              <a:defRPr/>
            </a:pPr>
            <a:endParaRPr lang="en-US" sz="900" dirty="0">
              <a:solidFill>
                <a:srgbClr val="0000FF"/>
              </a:solidFill>
              <a:latin typeface="Arial" panose="020B0604020202020204" pitchFamily="34" charset="0"/>
              <a:cs typeface="Arial" panose="020B0604020202020204" pitchFamily="34" charset="0"/>
            </a:endParaRPr>
          </a:p>
          <a:p>
            <a:pPr marL="428290" lvl="1" indent="-171329">
              <a:buFont typeface="Wingdings" panose="05000000000000000000" pitchFamily="2" charset="2"/>
              <a:buChar char="Ø"/>
            </a:pPr>
            <a:r>
              <a:rPr lang="en-US" sz="1312" dirty="0">
                <a:solidFill>
                  <a:srgbClr val="0000FF"/>
                </a:solidFill>
                <a:latin typeface="Arial" panose="020B0604020202020204" pitchFamily="34" charset="0"/>
                <a:cs typeface="Arial" panose="020B0604020202020204" pitchFamily="34" charset="0"/>
              </a:rPr>
              <a:t> </a:t>
            </a:r>
            <a:r>
              <a:rPr lang="en-US" sz="1312" dirty="0">
                <a:latin typeface="Arial" panose="020B0604020202020204" pitchFamily="34" charset="0"/>
                <a:cs typeface="Arial" panose="020B0604020202020204" pitchFamily="34" charset="0"/>
              </a:rPr>
              <a:t>Outline of the current work presented in the Whitepaper on Radiative Corrections:  </a:t>
            </a:r>
          </a:p>
          <a:p>
            <a:pPr lvl="1"/>
            <a:r>
              <a:rPr lang="en-US" sz="1312" dirty="0">
                <a:latin typeface="Arial" panose="020B0604020202020204" pitchFamily="34" charset="0"/>
                <a:cs typeface="Arial" panose="020B0604020202020204" pitchFamily="34" charset="0"/>
              </a:rPr>
              <a:t>     </a:t>
            </a:r>
            <a:r>
              <a:rPr lang="en-US" sz="1312" i="1" dirty="0">
                <a:latin typeface="Arial" panose="020B0604020202020204" pitchFamily="34" charset="0"/>
                <a:cs typeface="Arial" panose="020B0604020202020204" pitchFamily="34" charset="0"/>
              </a:rPr>
              <a:t>A. </a:t>
            </a:r>
            <a:r>
              <a:rPr lang="en-US" sz="1312" i="1" dirty="0" err="1">
                <a:latin typeface="Arial" panose="020B0604020202020204" pitchFamily="34" charset="0"/>
                <a:cs typeface="Arial" panose="020B0604020202020204" pitchFamily="34" charset="0"/>
              </a:rPr>
              <a:t>Afanasev</a:t>
            </a:r>
            <a:r>
              <a:rPr lang="en-US" sz="1312" i="1" dirty="0">
                <a:latin typeface="Arial" panose="020B0604020202020204" pitchFamily="34" charset="0"/>
                <a:cs typeface="Arial" panose="020B0604020202020204" pitchFamily="34" charset="0"/>
              </a:rPr>
              <a:t>, et al. arXiv:2012.09970 [</a:t>
            </a:r>
            <a:r>
              <a:rPr lang="en-US" sz="1312" i="1" dirty="0" err="1">
                <a:latin typeface="Arial" panose="020B0604020202020204" pitchFamily="34" charset="0"/>
                <a:cs typeface="Arial" panose="020B0604020202020204" pitchFamily="34" charset="0"/>
              </a:rPr>
              <a:t>nucl-th</a:t>
            </a:r>
            <a:r>
              <a:rPr lang="en-US" sz="1312" i="1" dirty="0">
                <a:latin typeface="Arial" panose="020B0604020202020204" pitchFamily="34" charset="0"/>
                <a:cs typeface="Arial" panose="020B0604020202020204" pitchFamily="34" charset="0"/>
              </a:rPr>
              <a:t>]</a:t>
            </a:r>
          </a:p>
          <a:p>
            <a:pPr>
              <a:spcBef>
                <a:spcPts val="434"/>
              </a:spcBef>
              <a:buClr>
                <a:schemeClr val="accent1"/>
              </a:buClr>
              <a:buSzPct val="85000"/>
              <a:defRPr/>
            </a:pPr>
            <a:r>
              <a:rPr lang="en-US" sz="1274"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Planned with other ongoing RC-related studies for the </a:t>
            </a:r>
            <a:r>
              <a:rPr lang="en-US" sz="1199" dirty="0" err="1">
                <a:solidFill>
                  <a:srgbClr val="0000FF"/>
                </a:solidFill>
                <a:latin typeface="Arial" panose="020B0604020202020204" pitchFamily="34" charset="0"/>
                <a:cs typeface="Arial" panose="020B0604020202020204" pitchFamily="34" charset="0"/>
              </a:rPr>
              <a:t>JLab</a:t>
            </a:r>
            <a:r>
              <a:rPr lang="en-US" sz="1199" dirty="0">
                <a:solidFill>
                  <a:srgbClr val="0000FF"/>
                </a:solidFill>
                <a:latin typeface="Arial" panose="020B0604020202020204" pitchFamily="34" charset="0"/>
                <a:cs typeface="Arial" panose="020B0604020202020204" pitchFamily="34" charset="0"/>
              </a:rPr>
              <a:t> PAC approved </a:t>
            </a:r>
            <a:r>
              <a:rPr lang="en-US" sz="1199" dirty="0" err="1">
                <a:solidFill>
                  <a:srgbClr val="0000FF"/>
                </a:solidFill>
                <a:latin typeface="Arial" panose="020B0604020202020204" pitchFamily="34" charset="0"/>
                <a:cs typeface="Arial" panose="020B0604020202020204" pitchFamily="34" charset="0"/>
              </a:rPr>
              <a:t>PRad</a:t>
            </a:r>
            <a:r>
              <a:rPr lang="en-US" sz="1199" dirty="0">
                <a:solidFill>
                  <a:srgbClr val="0000FF"/>
                </a:solidFill>
                <a:latin typeface="Arial" panose="020B0604020202020204" pitchFamily="34" charset="0"/>
                <a:cs typeface="Arial" panose="020B0604020202020204" pitchFamily="34" charset="0"/>
              </a:rPr>
              <a:t>-II </a:t>
            </a: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rPr>
              <a:t>                  and proposed </a:t>
            </a:r>
            <a:r>
              <a:rPr lang="en-US" sz="1199" dirty="0" err="1">
                <a:solidFill>
                  <a:srgbClr val="0000FF"/>
                </a:solidFill>
                <a:latin typeface="Arial" panose="020B0604020202020204" pitchFamily="34" charset="0"/>
                <a:cs typeface="Arial" panose="020B0604020202020204" pitchFamily="34" charset="0"/>
              </a:rPr>
              <a:t>DRad</a:t>
            </a:r>
            <a:r>
              <a:rPr lang="en-US" sz="1199" dirty="0">
                <a:solidFill>
                  <a:srgbClr val="0000FF"/>
                </a:solidFill>
                <a:latin typeface="Arial" panose="020B0604020202020204" pitchFamily="34" charset="0"/>
                <a:cs typeface="Arial" panose="020B0604020202020204" pitchFamily="34" charset="0"/>
              </a:rPr>
              <a:t> experiments </a:t>
            </a: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Collaborations with different groups on all these topics underway</a:t>
            </a:r>
            <a:endParaRPr lang="en-US" sz="1312" dirty="0">
              <a:solidFill>
                <a:srgbClr val="0000FF"/>
              </a:solidFill>
              <a:latin typeface="Arial" panose="020B0604020202020204" pitchFamily="34" charset="0"/>
              <a:cs typeface="Arial" panose="020B0604020202020204" pitchFamily="34" charset="0"/>
            </a:endParaRPr>
          </a:p>
          <a:p>
            <a:pPr marL="428290" lvl="1" indent="-171329">
              <a:buFont typeface="Wingdings" panose="05000000000000000000" pitchFamily="2" charset="2"/>
              <a:buChar char="Ø"/>
            </a:pPr>
            <a:endParaRPr lang="en-US" sz="900" dirty="0">
              <a:solidFill>
                <a:srgbClr val="0000FF"/>
              </a:solidFill>
              <a:latin typeface="Arial" panose="020B0604020202020204" pitchFamily="34" charset="0"/>
              <a:cs typeface="Arial" panose="020B0604020202020204" pitchFamily="34" charset="0"/>
            </a:endParaRPr>
          </a:p>
          <a:p>
            <a:pPr marL="428290" lvl="1" indent="-171329">
              <a:buFont typeface="Wingdings" panose="05000000000000000000" pitchFamily="2" charset="2"/>
              <a:buChar char="Ø"/>
            </a:pPr>
            <a:r>
              <a:rPr lang="en-US" sz="1312" dirty="0">
                <a:solidFill>
                  <a:srgbClr val="0000FF"/>
                </a:solidFill>
                <a:latin typeface="Arial" panose="020B0604020202020204" pitchFamily="34" charset="0"/>
                <a:cs typeface="Arial" panose="020B0604020202020204" pitchFamily="34" charset="0"/>
              </a:rPr>
              <a:t> </a:t>
            </a:r>
            <a:r>
              <a:rPr lang="en-US" sz="1313" spc="-1" dirty="0">
                <a:uFill>
                  <a:solidFill>
                    <a:srgbClr val="FFFFFF"/>
                  </a:solidFill>
                </a:uFill>
              </a:rPr>
              <a:t>Ultimate task: making a versatile SIDIS master generator including this RC generator   </a:t>
            </a:r>
          </a:p>
          <a:p>
            <a:pPr marL="256961" lvl="1"/>
            <a:r>
              <a:rPr lang="en-US" sz="1313" spc="-1" dirty="0">
                <a:uFill>
                  <a:solidFill>
                    <a:srgbClr val="FFFFFF"/>
                  </a:solidFill>
                </a:uFill>
              </a:rPr>
              <a:t>     that allows for the study of model dependence in extracting the TMDs</a:t>
            </a:r>
            <a:endParaRPr lang="en-US" sz="1312" dirty="0">
              <a:latin typeface="Arial" panose="020B0604020202020204" pitchFamily="34" charset="0"/>
              <a:cs typeface="Arial" panose="020B0604020202020204" pitchFamily="34" charset="0"/>
            </a:endParaRPr>
          </a:p>
          <a:p>
            <a:pPr marL="428290" lvl="1" indent="-171329">
              <a:buFont typeface="Wingdings" panose="05000000000000000000" pitchFamily="2" charset="2"/>
              <a:buChar char="Ø"/>
            </a:pPr>
            <a:endParaRPr lang="en-US" sz="900" dirty="0">
              <a:latin typeface="Arial" panose="020B0604020202020204" pitchFamily="34" charset="0"/>
              <a:cs typeface="Arial" panose="020B0604020202020204" pitchFamily="34" charset="0"/>
            </a:endParaRPr>
          </a:p>
          <a:p>
            <a:pPr marL="428290" lvl="1" indent="-171329">
              <a:buClr>
                <a:srgbClr val="0000FF"/>
              </a:buClr>
              <a:buFont typeface="Wingdings" panose="05000000000000000000" pitchFamily="2" charset="2"/>
              <a:buChar char="Ø"/>
            </a:pPr>
            <a:r>
              <a:rPr lang="en-US" sz="1312" dirty="0">
                <a:latin typeface="Arial" panose="020B0604020202020204" pitchFamily="34" charset="0"/>
                <a:cs typeface="Arial" panose="020B0604020202020204" pitchFamily="34" charset="0"/>
              </a:rPr>
              <a:t> SIDIS RC framework for </a:t>
            </a:r>
            <a:r>
              <a:rPr lang="en-US" sz="1312" dirty="0" err="1">
                <a:latin typeface="Arial" panose="020B0604020202020204" pitchFamily="34" charset="0"/>
                <a:cs typeface="Arial" panose="020B0604020202020204" pitchFamily="34" charset="0"/>
              </a:rPr>
              <a:t>SoLID</a:t>
            </a:r>
            <a:r>
              <a:rPr lang="en-US" sz="1312" dirty="0">
                <a:latin typeface="Arial" panose="020B0604020202020204" pitchFamily="34" charset="0"/>
                <a:cs typeface="Arial" panose="020B0604020202020204" pitchFamily="34" charset="0"/>
              </a:rPr>
              <a:t> complementary and synergistic with that of EIC</a:t>
            </a:r>
          </a:p>
        </p:txBody>
      </p:sp>
    </p:spTree>
    <p:extLst>
      <p:ext uri="{BB962C8B-B14F-4D97-AF65-F5344CB8AC3E}">
        <p14:creationId xmlns:p14="http://schemas.microsoft.com/office/powerpoint/2010/main" val="1642170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ABE0B9A-4C70-41CE-A8D6-BF623DF68FE5}"/>
              </a:ext>
            </a:extLst>
          </p:cNvPr>
          <p:cNvSpPr/>
          <p:nvPr/>
        </p:nvSpPr>
        <p:spPr>
          <a:xfrm>
            <a:off x="1230830" y="84991"/>
            <a:ext cx="6682340" cy="5289012"/>
          </a:xfrm>
          <a:prstGeom prst="rect">
            <a:avLst/>
          </a:prstGeom>
        </p:spPr>
        <p:txBody>
          <a:bodyPr wrap="square">
            <a:spAutoFit/>
          </a:bodyPr>
          <a:lstStyle/>
          <a:p>
            <a:pPr lvl="1"/>
            <a:endParaRPr lang="en-US" sz="375" dirty="0">
              <a:solidFill>
                <a:prstClr val="black"/>
              </a:solidFill>
              <a:latin typeface="Arial" panose="020B0604020202020204" pitchFamily="34" charset="0"/>
              <a:cs typeface="Arial" panose="020B0604020202020204" pitchFamily="34" charset="0"/>
            </a:endParaRPr>
          </a:p>
          <a:p>
            <a:pPr marL="428290" lvl="1" indent="-171329">
              <a:buFont typeface="Wingdings" panose="05000000000000000000" pitchFamily="2" charset="2"/>
              <a:buChar char="Ø"/>
            </a:pPr>
            <a:r>
              <a:rPr lang="en-US" sz="1312" dirty="0">
                <a:solidFill>
                  <a:srgbClr val="0000FF"/>
                </a:solidFill>
                <a:latin typeface="Arial" panose="020B0604020202020204" pitchFamily="34" charset="0"/>
                <a:cs typeface="Arial" panose="020B0604020202020204" pitchFamily="34" charset="0"/>
              </a:rPr>
              <a:t> </a:t>
            </a:r>
            <a:r>
              <a:rPr lang="en-US" sz="1312" dirty="0">
                <a:latin typeface="Arial" panose="020B0604020202020204" pitchFamily="34" charset="0"/>
                <a:cs typeface="Arial" panose="020B0604020202020204" pitchFamily="34" charset="0"/>
              </a:rPr>
              <a:t>A </a:t>
            </a:r>
            <a:r>
              <a:rPr lang="en-US" sz="1313" dirty="0">
                <a:latin typeface="Arial" panose="020B0604020202020204" pitchFamily="34" charset="0"/>
                <a:cs typeface="Arial" panose="020B0604020202020204" pitchFamily="34" charset="0"/>
              </a:rPr>
              <a:t>new (factorized) approach to</a:t>
            </a:r>
            <a:r>
              <a:rPr lang="en-US" sz="1313" dirty="0">
                <a:solidFill>
                  <a:srgbClr val="0000FF"/>
                </a:solidFill>
                <a:latin typeface="Arial" panose="020B0604020202020204" pitchFamily="34" charset="0"/>
                <a:cs typeface="Arial" panose="020B0604020202020204" pitchFamily="34" charset="0"/>
              </a:rPr>
              <a:t> </a:t>
            </a:r>
            <a:r>
              <a:rPr lang="en-US" sz="1313" dirty="0">
                <a:latin typeface="Arial" panose="020B0604020202020204" pitchFamily="34" charset="0"/>
                <a:cs typeface="Arial" panose="020B0604020202020204" pitchFamily="34" charset="0"/>
              </a:rPr>
              <a:t>RC studies in inelastic lepton-hadron   </a:t>
            </a:r>
          </a:p>
          <a:p>
            <a:pPr marL="256961" lvl="1"/>
            <a:r>
              <a:rPr lang="en-US" sz="1313" dirty="0">
                <a:latin typeface="Arial" panose="020B0604020202020204" pitchFamily="34" charset="0"/>
                <a:cs typeface="Arial" panose="020B0604020202020204" pitchFamily="34" charset="0"/>
              </a:rPr>
              <a:t>     scattering</a:t>
            </a:r>
          </a:p>
          <a:p>
            <a:pPr>
              <a:spcBef>
                <a:spcPts val="434"/>
              </a:spcBef>
              <a:buClr>
                <a:schemeClr val="accent1"/>
              </a:buClr>
              <a:buSzPct val="85000"/>
              <a:defRPr/>
            </a:pPr>
            <a:r>
              <a:rPr lang="en-US" sz="1274" dirty="0">
                <a:solidFill>
                  <a:srgbClr val="0000FF"/>
                </a:solidFill>
                <a:latin typeface="Arial" panose="020B0604020202020204" pitchFamily="34" charset="0"/>
                <a:cs typeface="Arial" panose="020B0604020202020204" pitchFamily="34" charset="0"/>
              </a:rPr>
              <a:t>            </a:t>
            </a:r>
            <a:r>
              <a:rPr lang="en-US" sz="1275" spc="-1" dirty="0">
                <a:solidFill>
                  <a:srgbClr val="0000FF"/>
                </a:solidFill>
                <a:uFill>
                  <a:solidFill>
                    <a:srgbClr val="FFFFFF"/>
                  </a:solidFill>
                </a:uFill>
                <a:latin typeface="Symbol"/>
              </a:rPr>
              <a:t></a:t>
            </a:r>
            <a:r>
              <a:rPr lang="en-US" sz="1274" dirty="0">
                <a:solidFill>
                  <a:srgbClr val="0000FF"/>
                </a:solidFill>
                <a:latin typeface="Arial" panose="020B0604020202020204" pitchFamily="34" charset="0"/>
                <a:cs typeface="Arial" panose="020B0604020202020204" pitchFamily="34" charset="0"/>
              </a:rPr>
              <a:t>  </a:t>
            </a:r>
            <a:r>
              <a:rPr lang="en-US" sz="1200" i="1" dirty="0">
                <a:solidFill>
                  <a:srgbClr val="0000FF"/>
                </a:solidFill>
                <a:latin typeface="Arial" panose="020B0604020202020204" pitchFamily="34" charset="0"/>
                <a:cs typeface="Arial" panose="020B0604020202020204" pitchFamily="34" charset="0"/>
              </a:rPr>
              <a:t>T. Liu, W. </a:t>
            </a:r>
            <a:r>
              <a:rPr lang="en-US" sz="1200" i="1" dirty="0" err="1">
                <a:solidFill>
                  <a:srgbClr val="0000FF"/>
                </a:solidFill>
                <a:latin typeface="Arial" panose="020B0604020202020204" pitchFamily="34" charset="0"/>
                <a:cs typeface="Arial" panose="020B0604020202020204" pitchFamily="34" charset="0"/>
              </a:rPr>
              <a:t>Melnitchouk</a:t>
            </a:r>
            <a:r>
              <a:rPr lang="en-US" sz="1200" i="1" dirty="0">
                <a:solidFill>
                  <a:srgbClr val="0000FF"/>
                </a:solidFill>
                <a:latin typeface="Arial" panose="020B0604020202020204" pitchFamily="34" charset="0"/>
                <a:cs typeface="Arial" panose="020B0604020202020204" pitchFamily="34" charset="0"/>
              </a:rPr>
              <a:t>, J. W. </a:t>
            </a:r>
            <a:r>
              <a:rPr lang="en-US" sz="1200" i="1" dirty="0" err="1">
                <a:solidFill>
                  <a:srgbClr val="0000FF"/>
                </a:solidFill>
                <a:latin typeface="Arial" panose="020B0604020202020204" pitchFamily="34" charset="0"/>
                <a:cs typeface="Arial" panose="020B0604020202020204" pitchFamily="34" charset="0"/>
              </a:rPr>
              <a:t>Qiu</a:t>
            </a:r>
            <a:r>
              <a:rPr lang="en-US" sz="1200" i="1" dirty="0">
                <a:solidFill>
                  <a:srgbClr val="0000FF"/>
                </a:solidFill>
                <a:latin typeface="Arial" panose="020B0604020202020204" pitchFamily="34" charset="0"/>
                <a:cs typeface="Arial" panose="020B0604020202020204" pitchFamily="34" charset="0"/>
              </a:rPr>
              <a:t> and </a:t>
            </a:r>
            <a:r>
              <a:rPr lang="en-US" sz="1200" i="1" dirty="0" err="1">
                <a:solidFill>
                  <a:srgbClr val="0000FF"/>
                </a:solidFill>
                <a:latin typeface="Arial" panose="020B0604020202020204" pitchFamily="34" charset="0"/>
                <a:cs typeface="Arial" panose="020B0604020202020204" pitchFamily="34" charset="0"/>
              </a:rPr>
              <a:t>N.~Sato</a:t>
            </a:r>
            <a:r>
              <a:rPr lang="en-US" sz="1200" i="1" dirty="0">
                <a:solidFill>
                  <a:srgbClr val="0000FF"/>
                </a:solidFill>
                <a:latin typeface="Arial" panose="020B0604020202020204" pitchFamily="34" charset="0"/>
                <a:cs typeface="Arial" panose="020B0604020202020204" pitchFamily="34" charset="0"/>
              </a:rPr>
              <a:t>,     </a:t>
            </a:r>
          </a:p>
          <a:p>
            <a:pPr>
              <a:spcBef>
                <a:spcPts val="434"/>
              </a:spcBef>
              <a:buClr>
                <a:schemeClr val="accent1"/>
              </a:buClr>
              <a:buSzPct val="85000"/>
              <a:defRPr/>
            </a:pPr>
            <a:r>
              <a:rPr lang="en-US" sz="1200" i="1" dirty="0">
                <a:solidFill>
                  <a:srgbClr val="0000FF"/>
                </a:solidFill>
                <a:latin typeface="Arial" panose="020B0604020202020204" pitchFamily="34" charset="0"/>
                <a:cs typeface="Arial" panose="020B0604020202020204" pitchFamily="34" charset="0"/>
              </a:rPr>
              <a:t>                 [arXiv:2008.02895 [hep-</a:t>
            </a:r>
            <a:r>
              <a:rPr lang="en-US" sz="1200" i="1" dirty="0" err="1">
                <a:solidFill>
                  <a:srgbClr val="0000FF"/>
                </a:solidFill>
                <a:latin typeface="Arial" panose="020B0604020202020204" pitchFamily="34" charset="0"/>
                <a:cs typeface="Arial" panose="020B0604020202020204" pitchFamily="34" charset="0"/>
              </a:rPr>
              <a:t>ph</a:t>
            </a:r>
            <a:r>
              <a:rPr lang="en-US" sz="1200" i="1" dirty="0">
                <a:solidFill>
                  <a:srgbClr val="0000FF"/>
                </a:solidFill>
                <a:latin typeface="Arial" panose="020B0604020202020204" pitchFamily="34" charset="0"/>
                <a:cs typeface="Arial" panose="020B0604020202020204" pitchFamily="34" charset="0"/>
              </a:rPr>
              <a:t>]]</a:t>
            </a: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A </a:t>
            </a:r>
            <a:r>
              <a:rPr lang="en-US" sz="1200" dirty="0">
                <a:solidFill>
                  <a:srgbClr val="0000FF"/>
                </a:solidFill>
                <a:latin typeface="Arial" panose="020B0604020202020204" pitchFamily="34" charset="0"/>
                <a:cs typeface="Arial" panose="020B0604020202020204" pitchFamily="34" charset="0"/>
              </a:rPr>
              <a:t>unified factorization approach to QED and QCD contributions</a:t>
            </a: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Applicable to inclusive DIS and SIDIS</a:t>
            </a:r>
            <a:endParaRPr lang="en-US" sz="1200" dirty="0">
              <a:solidFill>
                <a:srgbClr val="0000FF"/>
              </a:solidFill>
              <a:latin typeface="Arial" panose="020B0604020202020204" pitchFamily="34" charset="0"/>
              <a:cs typeface="Arial" panose="020B0604020202020204" pitchFamily="34" charset="0"/>
            </a:endParaRP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199" dirty="0">
                <a:solidFill>
                  <a:srgbClr val="0000FF"/>
                </a:solidFill>
                <a:latin typeface="Arial" panose="020B0604020202020204" pitchFamily="34" charset="0"/>
                <a:cs typeface="Arial" panose="020B0604020202020204" pitchFamily="34" charset="0"/>
              </a:rPr>
              <a:t> </a:t>
            </a:r>
            <a:r>
              <a:rPr lang="en-US" sz="1200" spc="-1" dirty="0">
                <a:solidFill>
                  <a:srgbClr val="0000FF"/>
                </a:solidFill>
                <a:uFill>
                  <a:solidFill>
                    <a:srgbClr val="FFFFFF"/>
                  </a:solidFill>
                </a:uFill>
              </a:rPr>
              <a:t>Important implications for the hard scattering future analyses at the EIC</a:t>
            </a:r>
            <a:endParaRPr lang="en-US" sz="1200" dirty="0">
              <a:solidFill>
                <a:srgbClr val="0000FF"/>
              </a:solidFill>
              <a:latin typeface="Arial" panose="020B0604020202020204" pitchFamily="34" charset="0"/>
              <a:cs typeface="Arial" panose="020B0604020202020204" pitchFamily="34" charset="0"/>
            </a:endParaRPr>
          </a:p>
          <a:p>
            <a:pPr>
              <a:spcBef>
                <a:spcPts val="434"/>
              </a:spcBef>
              <a:buClr>
                <a:schemeClr val="accent1"/>
              </a:buClr>
              <a:buSzPct val="85000"/>
              <a:defRPr/>
            </a:pPr>
            <a:endParaRPr lang="en-US" sz="900" dirty="0">
              <a:solidFill>
                <a:srgbClr val="0000FF"/>
              </a:solidFill>
              <a:latin typeface="Arial" panose="020B0604020202020204" pitchFamily="34" charset="0"/>
              <a:cs typeface="Arial" panose="020B0604020202020204" pitchFamily="34" charset="0"/>
            </a:endParaRPr>
          </a:p>
          <a:p>
            <a:pPr marL="428290" lvl="1" indent="-171329">
              <a:buFont typeface="Wingdings" panose="05000000000000000000" pitchFamily="2" charset="2"/>
              <a:buChar char="Ø"/>
            </a:pPr>
            <a:r>
              <a:rPr lang="en-US" sz="1312" dirty="0">
                <a:solidFill>
                  <a:srgbClr val="0000FF"/>
                </a:solidFill>
                <a:latin typeface="Arial" panose="020B0604020202020204" pitchFamily="34" charset="0"/>
                <a:cs typeface="Arial" panose="020B0604020202020204" pitchFamily="34" charset="0"/>
              </a:rPr>
              <a:t> </a:t>
            </a:r>
            <a:r>
              <a:rPr lang="en-US" sz="1313" dirty="0">
                <a:latin typeface="Arial" panose="020B0604020202020204" pitchFamily="34" charset="0"/>
                <a:cs typeface="Arial" panose="020B0604020202020204" pitchFamily="34" charset="0"/>
              </a:rPr>
              <a:t>Provides a uniform treatment of RCs</a:t>
            </a:r>
          </a:p>
          <a:p>
            <a:pPr>
              <a:spcBef>
                <a:spcPts val="434"/>
              </a:spcBef>
              <a:buClr>
                <a:schemeClr val="accent1"/>
              </a:buClr>
              <a:buSzPct val="85000"/>
              <a:defRPr/>
            </a:pPr>
            <a:r>
              <a:rPr lang="en-US" sz="1274"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75" spc="-1" dirty="0">
                <a:solidFill>
                  <a:srgbClr val="0000FF"/>
                </a:solidFill>
                <a:uFill>
                  <a:solidFill>
                    <a:srgbClr val="FFFFFF"/>
                  </a:solidFill>
                </a:uFill>
                <a:latin typeface="Symbol"/>
              </a:rPr>
              <a:t></a:t>
            </a:r>
            <a:r>
              <a:rPr lang="en-US" sz="1274"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00" dirty="0">
                <a:solidFill>
                  <a:srgbClr val="0000FF"/>
                </a:solidFill>
                <a:latin typeface="Arial" panose="020B0604020202020204" pitchFamily="34" charset="0"/>
                <a:cs typeface="Arial" panose="020B0604020202020204" pitchFamily="34" charset="0"/>
                <a:sym typeface="Symbol" panose="05050102010706020507" pitchFamily="18" charset="2"/>
              </a:rPr>
              <a:t>F</a:t>
            </a:r>
            <a:r>
              <a:rPr lang="en-US" sz="1200" dirty="0">
                <a:solidFill>
                  <a:srgbClr val="0000FF"/>
                </a:solidFill>
                <a:latin typeface="Arial" panose="020B0604020202020204" pitchFamily="34" charset="0"/>
                <a:cs typeface="Arial" panose="020B0604020202020204" pitchFamily="34" charset="0"/>
              </a:rPr>
              <a:t>or extraction of PDFs and TMDs</a:t>
            </a:r>
            <a:endParaRPr lang="en-US" sz="1199" i="1" dirty="0">
              <a:solidFill>
                <a:srgbClr val="0000FF"/>
              </a:solidFill>
              <a:latin typeface="Arial" panose="020B0604020202020204" pitchFamily="34" charset="0"/>
              <a:cs typeface="Arial" panose="020B0604020202020204" pitchFamily="34" charset="0"/>
            </a:endParaRP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a:t>
            </a:r>
            <a:r>
              <a:rPr lang="en-US" sz="1200" dirty="0">
                <a:solidFill>
                  <a:srgbClr val="0000FF"/>
                </a:solidFill>
                <a:latin typeface="Arial" panose="020B0604020202020204" pitchFamily="34" charset="0"/>
                <a:cs typeface="Arial" panose="020B0604020202020204" pitchFamily="34" charset="0"/>
              </a:rPr>
              <a:t>For other partonic correlation functions from lepton-hadron scattering data</a:t>
            </a:r>
            <a:endParaRPr lang="en-US" sz="1200" i="1" dirty="0">
              <a:solidFill>
                <a:srgbClr val="0000FF"/>
              </a:solidFill>
              <a:latin typeface="Arial" panose="020B0604020202020204" pitchFamily="34" charset="0"/>
              <a:cs typeface="Arial" panose="020B0604020202020204" pitchFamily="34" charset="0"/>
            </a:endParaRPr>
          </a:p>
          <a:p>
            <a:pPr>
              <a:spcBef>
                <a:spcPts val="434"/>
              </a:spcBef>
              <a:buClr>
                <a:schemeClr val="accent1"/>
              </a:buClr>
              <a:buSzPct val="85000"/>
              <a:defRPr/>
            </a:pPr>
            <a:r>
              <a:rPr lang="en-US" sz="1199" dirty="0">
                <a:solidFill>
                  <a:srgbClr val="0000FF"/>
                </a:solidFill>
                <a:latin typeface="Arial" panose="020B0604020202020204" pitchFamily="34" charset="0"/>
                <a:cs typeface="Arial" panose="020B0604020202020204" pitchFamily="34" charset="0"/>
              </a:rPr>
              <a:t>              </a:t>
            </a:r>
            <a:r>
              <a:rPr lang="en-US" sz="1275" spc="-1" dirty="0">
                <a:solidFill>
                  <a:srgbClr val="0000FF"/>
                </a:solidFill>
                <a:uFill>
                  <a:solidFill>
                    <a:srgbClr val="FFFFFF"/>
                  </a:solidFill>
                </a:uFill>
                <a:latin typeface="Symbol"/>
              </a:rPr>
              <a:t></a:t>
            </a:r>
            <a:r>
              <a:rPr lang="en-US" sz="1199" dirty="0">
                <a:solidFill>
                  <a:srgbClr val="0000FF"/>
                </a:solidFill>
                <a:latin typeface="Arial" panose="020B0604020202020204" pitchFamily="34" charset="0"/>
                <a:cs typeface="Arial" panose="020B0604020202020204" pitchFamily="34" charset="0"/>
              </a:rPr>
              <a:t>  I</a:t>
            </a:r>
            <a:r>
              <a:rPr lang="en-US" sz="1200" dirty="0">
                <a:solidFill>
                  <a:srgbClr val="0000FF"/>
                </a:solidFill>
                <a:latin typeface="Arial" panose="020B0604020202020204" pitchFamily="34" charset="0"/>
                <a:cs typeface="Arial" panose="020B0604020202020204" pitchFamily="34" charset="0"/>
              </a:rPr>
              <a:t>mpactful on the precision of studies of the nucleon’s 3D structure in momentum </a:t>
            </a:r>
          </a:p>
          <a:p>
            <a:pPr>
              <a:spcBef>
                <a:spcPts val="434"/>
              </a:spcBef>
              <a:buClr>
                <a:schemeClr val="accent1"/>
              </a:buClr>
              <a:buSzPct val="85000"/>
              <a:defRPr/>
            </a:pPr>
            <a:r>
              <a:rPr lang="en-US" sz="1200" dirty="0">
                <a:solidFill>
                  <a:srgbClr val="0000FF"/>
                </a:solidFill>
                <a:latin typeface="Arial" panose="020B0604020202020204" pitchFamily="34" charset="0"/>
                <a:cs typeface="Arial" panose="020B0604020202020204" pitchFamily="34" charset="0"/>
              </a:rPr>
              <a:t>                  space</a:t>
            </a:r>
          </a:p>
          <a:p>
            <a:pPr marL="256961" lvl="1">
              <a:buClr>
                <a:srgbClr val="0000FF"/>
              </a:buClr>
            </a:pPr>
            <a:endParaRPr lang="en-US" sz="1313" dirty="0">
              <a:latin typeface="Arial" panose="020B0604020202020204" pitchFamily="34" charset="0"/>
              <a:cs typeface="Arial" panose="020B0604020202020204" pitchFamily="34" charset="0"/>
            </a:endParaRPr>
          </a:p>
          <a:p>
            <a:pPr marL="428220" lvl="1" indent="-171180">
              <a:buClr>
                <a:srgbClr val="0000FF"/>
              </a:buClr>
              <a:buFont typeface="Wingdings" charset="2"/>
              <a:buChar char=""/>
            </a:pPr>
            <a:r>
              <a:rPr lang="en-US" sz="1313" spc="-1" dirty="0">
                <a:uFill>
                  <a:solidFill>
                    <a:srgbClr val="FFFFFF"/>
                  </a:solidFill>
                </a:uFill>
              </a:rPr>
              <a:t> Plan to make another standalone event generator based on these RC studies</a:t>
            </a:r>
            <a:endParaRPr lang="en-US" sz="1313" dirty="0">
              <a:latin typeface="Arial" panose="020B0604020202020204" pitchFamily="34" charset="0"/>
              <a:cs typeface="Arial" panose="020B0604020202020204" pitchFamily="34" charset="0"/>
            </a:endParaRPr>
          </a:p>
          <a:p>
            <a:pPr>
              <a:spcBef>
                <a:spcPts val="434"/>
              </a:spcBef>
              <a:buClr>
                <a:schemeClr val="accent1"/>
              </a:buClr>
              <a:buSzPct val="85000"/>
              <a:defRPr/>
            </a:pPr>
            <a:r>
              <a:rPr lang="en-US" sz="1274"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75" spc="-1" dirty="0">
                <a:solidFill>
                  <a:srgbClr val="0000FF"/>
                </a:solidFill>
                <a:uFill>
                  <a:solidFill>
                    <a:srgbClr val="FFFFFF"/>
                  </a:solidFill>
                </a:uFill>
                <a:latin typeface="Symbol"/>
              </a:rPr>
              <a:t></a:t>
            </a:r>
            <a:r>
              <a:rPr lang="en-US" sz="1274"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00" spc="-1" dirty="0">
                <a:solidFill>
                  <a:srgbClr val="0000FF"/>
                </a:solidFill>
                <a:uFill>
                  <a:solidFill>
                    <a:srgbClr val="FFFFFF"/>
                  </a:solidFill>
                </a:uFill>
                <a:latin typeface="Arial" panose="020B0604020202020204" pitchFamily="34" charset="0"/>
                <a:cs typeface="Arial" panose="020B0604020202020204" pitchFamily="34" charset="0"/>
              </a:rPr>
              <a:t>JLab-12GeV/</a:t>
            </a:r>
            <a:r>
              <a:rPr lang="en-US" sz="1200" spc="-1" dirty="0" err="1">
                <a:solidFill>
                  <a:srgbClr val="0000FF"/>
                </a:solidFill>
                <a:uFill>
                  <a:solidFill>
                    <a:srgbClr val="FFFFFF"/>
                  </a:solidFill>
                </a:uFill>
                <a:latin typeface="Arial" panose="020B0604020202020204" pitchFamily="34" charset="0"/>
                <a:cs typeface="Arial" panose="020B0604020202020204" pitchFamily="34" charset="0"/>
              </a:rPr>
              <a:t>SoLID</a:t>
            </a:r>
            <a:r>
              <a:rPr lang="en-US" sz="1200" spc="-1" dirty="0">
                <a:solidFill>
                  <a:srgbClr val="0000FF"/>
                </a:solidFill>
                <a:uFill>
                  <a:solidFill>
                    <a:srgbClr val="FFFFFF"/>
                  </a:solidFill>
                </a:uFill>
                <a:latin typeface="Arial" panose="020B0604020202020204" pitchFamily="34" charset="0"/>
                <a:cs typeface="Arial" panose="020B0604020202020204" pitchFamily="34" charset="0"/>
              </a:rPr>
              <a:t> program can help validate such a new approach</a:t>
            </a:r>
          </a:p>
          <a:p>
            <a:pPr>
              <a:spcBef>
                <a:spcPts val="434"/>
              </a:spcBef>
              <a:buClr>
                <a:schemeClr val="accent1"/>
              </a:buClr>
              <a:buSzPct val="85000"/>
              <a:defRPr/>
            </a:pPr>
            <a:r>
              <a:rPr lang="en-US" sz="1274"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275" spc="-1" dirty="0">
                <a:solidFill>
                  <a:srgbClr val="0000FF"/>
                </a:solidFill>
                <a:uFill>
                  <a:solidFill>
                    <a:srgbClr val="FFFFFF"/>
                  </a:solidFill>
                </a:uFill>
                <a:latin typeface="Symbol"/>
              </a:rPr>
              <a:t></a:t>
            </a:r>
            <a:r>
              <a:rPr lang="en-US" sz="1274" dirty="0">
                <a:solidFill>
                  <a:srgbClr val="0000FF"/>
                </a:solidFill>
                <a:latin typeface="Arial" panose="020B0604020202020204" pitchFamily="34" charset="0"/>
                <a:cs typeface="Arial" panose="020B0604020202020204" pitchFamily="34" charset="0"/>
                <a:sym typeface="Symbol" panose="05050102010706020507" pitchFamily="18" charset="2"/>
              </a:rPr>
              <a:t>  </a:t>
            </a:r>
            <a:r>
              <a:rPr lang="en-US" sz="1350" spc="-1" dirty="0">
                <a:solidFill>
                  <a:srgbClr val="0000FF"/>
                </a:solidFill>
                <a:uFill>
                  <a:solidFill>
                    <a:srgbClr val="FFFFFF"/>
                  </a:solidFill>
                </a:uFill>
              </a:rPr>
              <a:t>Help reduce systematic uncertainties associated with RCs for the </a:t>
            </a:r>
            <a:r>
              <a:rPr lang="en-US" sz="1350" spc="-1" dirty="0" err="1">
                <a:solidFill>
                  <a:srgbClr val="0000FF"/>
                </a:solidFill>
                <a:uFill>
                  <a:solidFill>
                    <a:srgbClr val="FFFFFF"/>
                  </a:solidFill>
                </a:uFill>
              </a:rPr>
              <a:t>SoLID</a:t>
            </a:r>
            <a:r>
              <a:rPr lang="en-US" sz="1350" spc="-1" dirty="0">
                <a:solidFill>
                  <a:srgbClr val="0000FF"/>
                </a:solidFill>
                <a:uFill>
                  <a:solidFill>
                    <a:srgbClr val="FFFFFF"/>
                  </a:solidFill>
                </a:uFill>
              </a:rPr>
              <a:t> results</a:t>
            </a:r>
          </a:p>
          <a:p>
            <a:pPr>
              <a:spcBef>
                <a:spcPts val="434"/>
              </a:spcBef>
              <a:buClr>
                <a:schemeClr val="accent1"/>
              </a:buClr>
              <a:buSzPct val="85000"/>
              <a:defRPr/>
            </a:pPr>
            <a:r>
              <a:rPr lang="en-US" sz="1050" b="1" spc="-1" dirty="0">
                <a:solidFill>
                  <a:srgbClr val="C00000"/>
                </a:solidFill>
                <a:uFill>
                  <a:solidFill>
                    <a:srgbClr val="FFFFFF"/>
                  </a:solidFill>
                </a:uFill>
                <a:latin typeface="Arial" panose="020B0604020202020204" pitchFamily="34" charset="0"/>
                <a:cs typeface="Arial" panose="020B0604020202020204" pitchFamily="34" charset="0"/>
              </a:rPr>
              <a:t>PVDIS:</a:t>
            </a:r>
          </a:p>
          <a:p>
            <a:r>
              <a:rPr lang="en-US" sz="1200" dirty="0">
                <a:solidFill>
                  <a:srgbClr val="0000FF"/>
                </a:solidFill>
              </a:rPr>
              <a:t>Radiative corrections are required.  We have discussed this with experts, and have found that we need a team familiar with both electroweak corrections as well as QCD.</a:t>
            </a:r>
          </a:p>
          <a:p>
            <a:pPr>
              <a:spcBef>
                <a:spcPts val="434"/>
              </a:spcBef>
              <a:buClr>
                <a:schemeClr val="accent1"/>
              </a:buClr>
              <a:buSzPct val="85000"/>
              <a:defRPr/>
            </a:pPr>
            <a:endParaRPr lang="en-US" sz="1200" spc="-1" dirty="0">
              <a:solidFill>
                <a:srgbClr val="0000FF"/>
              </a:solidFill>
              <a:uFill>
                <a:solidFill>
                  <a:srgbClr val="FFFFFF"/>
                </a:solidFill>
              </a:uFill>
              <a:latin typeface="Arial" panose="020B0604020202020204" pitchFamily="34" charset="0"/>
              <a:cs typeface="Arial" panose="020B0604020202020204" pitchFamily="34" charset="0"/>
            </a:endParaRPr>
          </a:p>
          <a:p>
            <a:pPr marL="428220" lvl="1" indent="-171180">
              <a:buClr>
                <a:srgbClr val="0000FF"/>
              </a:buClr>
              <a:buFont typeface="Wingdings" charset="2"/>
              <a:buChar char=""/>
            </a:pPr>
            <a:endParaRPr lang="en-US" sz="1313" spc="-1" dirty="0">
              <a:uFill>
                <a:solidFill>
                  <a:srgbClr val="FFFFFF"/>
                </a:solidFill>
              </a:uFill>
            </a:endParaRPr>
          </a:p>
        </p:txBody>
      </p:sp>
    </p:spTree>
    <p:extLst>
      <p:ext uri="{BB962C8B-B14F-4D97-AF65-F5344CB8AC3E}">
        <p14:creationId xmlns:p14="http://schemas.microsoft.com/office/powerpoint/2010/main" val="1524407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311700" y="318700"/>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sz="1400" dirty="0">
                <a:solidFill>
                  <a:srgbClr val="0000FF"/>
                </a:solidFill>
              </a:rPr>
              <a:t>4) What R&amp;D, if any, is needed prior to installation and operation to insure productive use of </a:t>
            </a:r>
            <a:r>
              <a:rPr lang="en" sz="1400" dirty="0" err="1">
                <a:solidFill>
                  <a:srgbClr val="0000FF"/>
                </a:solidFill>
              </a:rPr>
              <a:t>SoLID</a:t>
            </a:r>
            <a:r>
              <a:rPr lang="en" sz="1400" dirty="0">
                <a:solidFill>
                  <a:srgbClr val="0000FF"/>
                </a:solidFill>
              </a:rPr>
              <a:t> and what resources have been identified to meet these needs?</a:t>
            </a:r>
            <a:endParaRPr sz="1400" dirty="0">
              <a:solidFill>
                <a:srgbClr val="0000FF"/>
              </a:solidFill>
            </a:endParaRPr>
          </a:p>
          <a:p>
            <a:pPr marL="0" lvl="0" indent="0" algn="l" rtl="0">
              <a:spcBef>
                <a:spcPts val="1200"/>
              </a:spcBef>
              <a:spcAft>
                <a:spcPts val="0"/>
              </a:spcAft>
              <a:buNone/>
            </a:pPr>
            <a:endParaRPr sz="1400" dirty="0"/>
          </a:p>
        </p:txBody>
      </p:sp>
      <p:sp>
        <p:nvSpPr>
          <p:cNvPr id="102" name="Google Shape;102;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Optional R&amp;D:</a:t>
            </a:r>
            <a:endParaRPr dirty="0"/>
          </a:p>
          <a:p>
            <a:pPr marL="0" lvl="0" indent="0" algn="l" rtl="0">
              <a:spcBef>
                <a:spcPts val="1200"/>
              </a:spcBef>
              <a:spcAft>
                <a:spcPts val="0"/>
              </a:spcAft>
              <a:buNone/>
            </a:pPr>
            <a:r>
              <a:rPr lang="en" dirty="0" err="1"/>
              <a:t>ECal</a:t>
            </a:r>
            <a:r>
              <a:rPr lang="en" dirty="0"/>
              <a:t> : testing at high rate (parasitic to SBS running). Regular grant.</a:t>
            </a:r>
            <a:endParaRPr dirty="0"/>
          </a:p>
          <a:p>
            <a:pPr marL="0" lvl="0" indent="0" algn="l" rtl="0">
              <a:spcBef>
                <a:spcPts val="1200"/>
              </a:spcBef>
              <a:spcAft>
                <a:spcPts val="0"/>
              </a:spcAft>
              <a:buNone/>
            </a:pPr>
            <a:r>
              <a:rPr lang="en" dirty="0"/>
              <a:t>GEM : </a:t>
            </a:r>
            <a:r>
              <a:rPr lang="en" dirty="0" err="1"/>
              <a:t>uRwell</a:t>
            </a:r>
            <a:r>
              <a:rPr lang="en" dirty="0"/>
              <a:t> could reduce cost. Possible general purpose R&amp;D fund from </a:t>
            </a:r>
            <a:r>
              <a:rPr lang="en" dirty="0" err="1"/>
              <a:t>JLab</a:t>
            </a:r>
            <a:endParaRPr dirty="0"/>
          </a:p>
          <a:p>
            <a:pPr marL="0" lvl="0" indent="0">
              <a:spcBef>
                <a:spcPts val="1200"/>
              </a:spcBef>
              <a:buNone/>
            </a:pPr>
            <a:r>
              <a:rPr lang="en" dirty="0"/>
              <a:t>LAPPD : could improve high rate capability of all detectors because signal is much faster than PMTs (&lt;100 </a:t>
            </a:r>
            <a:r>
              <a:rPr lang="en" dirty="0" err="1"/>
              <a:t>ps</a:t>
            </a:r>
            <a:r>
              <a:rPr lang="en" dirty="0"/>
              <a:t>) but aging and behavior in high background need to be tested. It’s </a:t>
            </a:r>
            <a:r>
              <a:rPr lang="en-US" dirty="0"/>
              <a:t>part of R&amp;D research at Argonne in collaboration with INCOM and other divisions at ANL. Synergetic with magnetic field immune, pixelized photosensors R&amp;D for EIC RICH detectors.</a:t>
            </a: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3020</Words>
  <Application>Microsoft Macintosh PowerPoint</Application>
  <PresentationFormat>On-screen Show (16:9)</PresentationFormat>
  <Paragraphs>182</Paragraphs>
  <Slides>17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Symbol</vt:lpstr>
      <vt:lpstr>Wingdings</vt:lpstr>
      <vt:lpstr>Simple Light</vt:lpstr>
      <vt:lpstr>SoLID Director’s Review Homework</vt:lpstr>
      <vt:lpstr>PowerPoint Presentation</vt:lpstr>
      <vt:lpstr>While there are point-by-point answers from the collaboration to the 2015 review in materials on the indico page, we would appreciate a similar list of responses to the 2019 review.</vt:lpstr>
      <vt:lpstr>Addressing 2019 Review recommendations (II)</vt:lpstr>
      <vt:lpstr>Addressing the 2019 Review recommendations (III)</vt:lpstr>
      <vt:lpstr>PowerPoint Presentation</vt:lpstr>
      <vt:lpstr>PowerPoint Presentation</vt:lpstr>
      <vt:lpstr>PowerPoint Presentation</vt:lpstr>
      <vt:lpstr>4) What R&amp;D, if any, is needed prior to installation and operation to insure productive use of SoLID and what resources have been identified to meet these needs? </vt:lpstr>
      <vt:lpstr>5) Which detector systems have been tested at the luminosity of 1037-39cm-2 s-1 and the occupancy per detector segment expected.  </vt:lpstr>
      <vt:lpstr>PowerPoint Presentation</vt:lpstr>
      <vt:lpstr>PowerPoint Presentation</vt:lpstr>
      <vt:lpstr>PowerPoint Presentation</vt:lpstr>
      <vt:lpstr>PowerPoint Presentation</vt:lpstr>
      <vt:lpstr> 10) Can you provide more detailed estimates on size and different sources of the systematic errors for J/Psi measurement ? </vt:lpstr>
      <vt:lpstr>11) Measurement depends on the precise extrapolation of d\sigma/dt  to t=0 ; What is resolution in t, how binning impacts the precision of extrapolation, and does this put constraints on required luminosity ?</vt:lpstr>
      <vt:lpstr>11) continued</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SoLID Director’s Review Homework</dc:title>
  <cp:lastModifiedBy>Microsoft Office User</cp:lastModifiedBy>
  <cp:revision>13</cp:revision>
  <cp:lastPrinted>2021-02-10T17:16:34Z</cp:lastPrinted>
  <dcterms:modified xsi:type="dcterms:W3CDTF">2021-02-10T17:57:31Z</dcterms:modified>
</cp:coreProperties>
</file>