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59" r:id="rId6"/>
    <p:sldId id="262" r:id="rId7"/>
    <p:sldId id="264" r:id="rId8"/>
    <p:sldId id="265" r:id="rId9"/>
    <p:sldId id="266" r:id="rId10"/>
    <p:sldId id="268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11117-EC36-440B-A442-738925EDA212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A969C-F503-4721-B286-8DBD56488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4219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8F5A-358B-40CE-BE18-5FB272F281A1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502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5224-9C7C-4ACA-835A-4C9A2E459B84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80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EC791-3D74-4920-973B-632CFB1635EB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310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3597-4A8B-49E7-A1D9-BCBB7BE2787E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191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33B4-CA9A-4F35-861F-14260950AB0F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88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3F6E-2F43-4735-86B8-0AA4F6BB3DFE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032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516-B1B3-45B7-B378-C97D79DFD65B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238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0248-44F3-4B7B-A6F5-8A0D8B52E3F2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54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D166E-CF63-43E8-A5A1-5A8B8AC25ECF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775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7E7E-7338-4C4C-9910-C32018A89FC9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96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555C-DD6E-47A0-B9AF-2592409EAD42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22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68F9-57D6-4F02-B870-D923E8768BD1}" type="datetime1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B8E23-FF8E-4626-A713-E90A91340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52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PVDIS trigger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Yuxiang</a:t>
            </a:r>
            <a:r>
              <a:rPr lang="en-US" dirty="0"/>
              <a:t> Zhao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6860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7" y="23386"/>
            <a:ext cx="11072446" cy="1325563"/>
          </a:xfrm>
        </p:spPr>
        <p:txBody>
          <a:bodyPr/>
          <a:lstStyle/>
          <a:p>
            <a:r>
              <a:rPr lang="en-US" b="1" dirty="0"/>
              <a:t>Singles rate update on EC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40677" y="1028354"/>
          <a:ext cx="11925428" cy="5085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1357">
                  <a:extLst>
                    <a:ext uri="{9D8B030D-6E8A-4147-A177-3AD203B41FA5}">
                      <a16:colId xmlns:a16="http://schemas.microsoft.com/office/drawing/2014/main" xmlns="" val="3143699778"/>
                    </a:ext>
                  </a:extLst>
                </a:gridCol>
                <a:gridCol w="2981357">
                  <a:extLst>
                    <a:ext uri="{9D8B030D-6E8A-4147-A177-3AD203B41FA5}">
                      <a16:colId xmlns:a16="http://schemas.microsoft.com/office/drawing/2014/main" xmlns="" val="1137503944"/>
                    </a:ext>
                  </a:extLst>
                </a:gridCol>
                <a:gridCol w="2702681">
                  <a:extLst>
                    <a:ext uri="{9D8B030D-6E8A-4147-A177-3AD203B41FA5}">
                      <a16:colId xmlns:a16="http://schemas.microsoft.com/office/drawing/2014/main" xmlns="" val="2003201858"/>
                    </a:ext>
                  </a:extLst>
                </a:gridCol>
                <a:gridCol w="3260033">
                  <a:extLst>
                    <a:ext uri="{9D8B030D-6E8A-4147-A177-3AD203B41FA5}">
                      <a16:colId xmlns:a16="http://schemas.microsoft.com/office/drawing/2014/main" xmlns="" val="3617311305"/>
                    </a:ext>
                  </a:extLst>
                </a:gridCol>
              </a:tblGrid>
              <a:tr h="779315">
                <a:tc>
                  <a:txBody>
                    <a:bodyPr/>
                    <a:lstStyle/>
                    <a:p>
                      <a:r>
                        <a:rPr lang="en-US" dirty="0"/>
                        <a:t>singles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Rate (MHz)</a:t>
                      </a:r>
                    </a:p>
                    <a:p>
                      <a:r>
                        <a:rPr lang="en-US" dirty="0" err="1">
                          <a:solidFill>
                            <a:srgbClr val="FFC000"/>
                          </a:solidFill>
                        </a:rPr>
                        <a:t>Jin’s</a:t>
                      </a:r>
                      <a:r>
                        <a:rPr lang="en-US" dirty="0">
                          <a:solidFill>
                            <a:srgbClr val="FFC000"/>
                          </a:solidFill>
                        </a:rPr>
                        <a:t> curve, wiser generator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 (MHz)</a:t>
                      </a:r>
                    </a:p>
                    <a:p>
                      <a:r>
                        <a:rPr lang="en-US" dirty="0" err="1">
                          <a:solidFill>
                            <a:srgbClr val="FFC000"/>
                          </a:solidFill>
                        </a:rPr>
                        <a:t>Jin’s</a:t>
                      </a:r>
                      <a:r>
                        <a:rPr lang="en-US" dirty="0">
                          <a:solidFill>
                            <a:srgbClr val="FFC000"/>
                          </a:solidFill>
                        </a:rPr>
                        <a:t> curve, Hall</a:t>
                      </a:r>
                      <a:r>
                        <a:rPr lang="en-US" baseline="0" dirty="0">
                          <a:solidFill>
                            <a:srgbClr val="FFC000"/>
                          </a:solidFill>
                        </a:rPr>
                        <a:t> D generator, extrapolation below 1 GeV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 (MHz)</a:t>
                      </a:r>
                    </a:p>
                    <a:p>
                      <a:r>
                        <a:rPr lang="en-US" dirty="0" err="1">
                          <a:solidFill>
                            <a:srgbClr val="FFC000"/>
                          </a:solidFill>
                        </a:rPr>
                        <a:t>Rakitha’s</a:t>
                      </a:r>
                      <a:r>
                        <a:rPr lang="en-US" dirty="0">
                          <a:solidFill>
                            <a:srgbClr val="FFC000"/>
                          </a:solidFill>
                        </a:rPr>
                        <a:t> curve, Hall D generator, cut off at 1 GeV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3626217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98197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r>
                        <a:rPr lang="en-US" dirty="0"/>
                        <a:t>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9614825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dirty="0"/>
                        <a:t>Pip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7645620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dirty="0"/>
                        <a:t>Pi0(Hall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756606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Total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6.36=(212 KHz/sector)</a:t>
                      </a:r>
                    </a:p>
                    <a:p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3.8 (=127kHz/sector)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5.09=(170</a:t>
                      </a:r>
                      <a:r>
                        <a:rPr lang="en-US" b="1" baseline="0" dirty="0">
                          <a:solidFill>
                            <a:srgbClr val="7030A0"/>
                          </a:solidFill>
                        </a:rPr>
                        <a:t> KHz/sector</a:t>
                      </a:r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351618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2212" y="6211669"/>
            <a:ext cx="6433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real calculation will use </a:t>
            </a:r>
            <a:r>
              <a:rPr lang="en-US" b="1" dirty="0" err="1"/>
              <a:t>Rakitha’s</a:t>
            </a:r>
            <a:r>
              <a:rPr lang="en-US" b="1" dirty="0"/>
              <a:t> curve and Hall D generator </a:t>
            </a:r>
          </a:p>
          <a:p>
            <a:r>
              <a:rPr lang="en-US" b="1" dirty="0"/>
              <a:t>the other numbers are just for reference</a:t>
            </a:r>
          </a:p>
        </p:txBody>
      </p:sp>
    </p:spTree>
    <p:extLst>
      <p:ext uri="{BB962C8B-B14F-4D97-AF65-F5344CB8AC3E}">
        <p14:creationId xmlns:p14="http://schemas.microsoft.com/office/powerpoint/2010/main" xmlns="" val="147317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331" y="83155"/>
            <a:ext cx="10515600" cy="1039967"/>
          </a:xfrm>
        </p:spPr>
        <p:txBody>
          <a:bodyPr>
            <a:normAutofit/>
          </a:bodyPr>
          <a:lstStyle/>
          <a:p>
            <a:r>
              <a:rPr lang="en-US" b="1" dirty="0"/>
              <a:t>Rate with </a:t>
            </a:r>
            <a:r>
              <a:rPr lang="en-US" b="1" dirty="0" err="1"/>
              <a:t>EC&amp;lgc</a:t>
            </a:r>
            <a:r>
              <a:rPr lang="en-US" b="1" dirty="0"/>
              <a:t> both fired for singles event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25556" y="1341687"/>
          <a:ext cx="950976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xmlns="" val="1632963296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12650879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443561395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2945698510"/>
                    </a:ext>
                  </a:extLst>
                </a:gridCol>
              </a:tblGrid>
              <a:tr h="896850">
                <a:tc>
                  <a:txBody>
                    <a:bodyPr/>
                    <a:lstStyle/>
                    <a:p>
                      <a:r>
                        <a:rPr lang="en-US" dirty="0"/>
                        <a:t>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Only</a:t>
                      </a:r>
                      <a:r>
                        <a:rPr lang="en-US" baseline="0" dirty="0"/>
                        <a:t> EC fired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Rate with EC and </a:t>
                      </a:r>
                      <a:r>
                        <a:rPr lang="en-US" dirty="0" err="1">
                          <a:solidFill>
                            <a:srgbClr val="C00000"/>
                          </a:solidFill>
                        </a:rPr>
                        <a:t>lgc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both fired for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</a:rPr>
                        <a:t> the same e or pion event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Efficiency</a:t>
                      </a:r>
                      <a:r>
                        <a:rPr lang="en-US" baseline="0" dirty="0"/>
                        <a:t> of LGC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584748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0.282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0.27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95.7%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6998802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3.065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3.8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2239971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0.455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      (limit</a:t>
                      </a:r>
                      <a:r>
                        <a:rPr lang="en-US" baseline="0" dirty="0"/>
                        <a:t>: </a:t>
                      </a:r>
                      <a:r>
                        <a:rPr lang="en-US" dirty="0"/>
                        <a:t>0.55kHz)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0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0.021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r>
                        <a:rPr lang="en-US" baseline="0" dirty="0"/>
                        <a:t> KHz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2409771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5556" y="850800"/>
            <a:ext cx="7928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Numbers with </a:t>
            </a:r>
            <a:r>
              <a:rPr lang="en-US" sz="3200" dirty="0" err="1"/>
              <a:t>Jin’s</a:t>
            </a:r>
            <a:r>
              <a:rPr lang="en-US" sz="3200" dirty="0"/>
              <a:t> curve and Hall D generator: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25556" y="4344035"/>
          <a:ext cx="950976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xmlns="" val="1632963296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12650879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443561395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2945698510"/>
                    </a:ext>
                  </a:extLst>
                </a:gridCol>
              </a:tblGrid>
              <a:tr h="896850">
                <a:tc>
                  <a:txBody>
                    <a:bodyPr/>
                    <a:lstStyle/>
                    <a:p>
                      <a:r>
                        <a:rPr lang="en-US" dirty="0"/>
                        <a:t>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Only</a:t>
                      </a:r>
                      <a:r>
                        <a:rPr lang="en-US" baseline="0" dirty="0"/>
                        <a:t> EC fired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Rate with EC and </a:t>
                      </a:r>
                      <a:r>
                        <a:rPr lang="en-US" dirty="0" err="1">
                          <a:solidFill>
                            <a:srgbClr val="C00000"/>
                          </a:solidFill>
                        </a:rPr>
                        <a:t>lgc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both fired for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</a:rPr>
                        <a:t> the same e or pion event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Efficiency</a:t>
                      </a:r>
                      <a:r>
                        <a:rPr lang="en-US" baseline="0" dirty="0"/>
                        <a:t> of LGC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584748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0.24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0.23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95.7%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6998802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4.43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0.64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2239971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0.43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      (limit</a:t>
                      </a:r>
                      <a:r>
                        <a:rPr lang="en-US" baseline="0" dirty="0"/>
                        <a:t>: </a:t>
                      </a:r>
                      <a:r>
                        <a:rPr lang="en-US" dirty="0"/>
                        <a:t>0.04kHz)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0506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0.015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8.5 KHz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240977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9660" y="3844506"/>
            <a:ext cx="6585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Numbers with </a:t>
            </a:r>
            <a:r>
              <a:rPr lang="en-US" sz="2400" dirty="0" err="1">
                <a:solidFill>
                  <a:srgbClr val="C00000"/>
                </a:solidFill>
              </a:rPr>
              <a:t>Rakitha’s</a:t>
            </a:r>
            <a:r>
              <a:rPr lang="en-US" sz="2400" dirty="0">
                <a:solidFill>
                  <a:srgbClr val="C00000"/>
                </a:solidFill>
              </a:rPr>
              <a:t> curve and Hall D generator: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75443" y="3756991"/>
            <a:ext cx="3163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Both EC and LGC have backgrounds taken into account</a:t>
            </a:r>
          </a:p>
        </p:txBody>
      </p:sp>
    </p:spTree>
    <p:extLst>
      <p:ext uri="{BB962C8B-B14F-4D97-AF65-F5344CB8AC3E}">
        <p14:creationId xmlns:p14="http://schemas.microsoft.com/office/powerpoint/2010/main" xmlns="" val="1228926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Coincidence Rate estimation</a:t>
            </a:r>
            <a:br>
              <a:rPr lang="en-US" b="1" dirty="0"/>
            </a:br>
            <a:r>
              <a:rPr lang="en-US" b="1" dirty="0"/>
              <a:t>---</a:t>
            </a:r>
            <a:r>
              <a:rPr lang="en-US" b="1" dirty="0" err="1"/>
              <a:t>Jin’s</a:t>
            </a:r>
            <a:r>
              <a:rPr lang="en-US" b="1" dirty="0"/>
              <a:t> EC curve and Hall D generator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583410"/>
              </p:ext>
            </p:extLst>
          </p:nvPr>
        </p:nvGraphicFramePr>
        <p:xfrm>
          <a:off x="1172817" y="1651872"/>
          <a:ext cx="950976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xmlns="" val="1632963296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12650879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443561395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2945698510"/>
                    </a:ext>
                  </a:extLst>
                </a:gridCol>
              </a:tblGrid>
              <a:tr h="896850">
                <a:tc>
                  <a:txBody>
                    <a:bodyPr/>
                    <a:lstStyle/>
                    <a:p>
                      <a:r>
                        <a:rPr lang="en-US" dirty="0"/>
                        <a:t>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Only</a:t>
                      </a:r>
                      <a:r>
                        <a:rPr lang="en-US" baseline="0" dirty="0"/>
                        <a:t> EC fired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Rate with EC and </a:t>
                      </a:r>
                      <a:r>
                        <a:rPr lang="en-US" dirty="0" err="1">
                          <a:solidFill>
                            <a:srgbClr val="C00000"/>
                          </a:solidFill>
                        </a:rPr>
                        <a:t>lgc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both fired for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</a:rPr>
                        <a:t> the same e or pion event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Efficiency</a:t>
                      </a:r>
                      <a:r>
                        <a:rPr lang="en-US" baseline="0" dirty="0"/>
                        <a:t> of LGC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584748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0.282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0.27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95.7%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6998802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3.065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3.8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2239971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0.455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      (limit</a:t>
                      </a:r>
                      <a:r>
                        <a:rPr lang="en-US" baseline="0" dirty="0"/>
                        <a:t>: </a:t>
                      </a:r>
                      <a:r>
                        <a:rPr lang="en-US" dirty="0"/>
                        <a:t>0.55kHz)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0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0.021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r>
                        <a:rPr lang="en-US" baseline="0" dirty="0"/>
                        <a:t> KHz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240977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587612"/>
            <a:ext cx="85000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electron with EC&amp;LGC = </a:t>
            </a:r>
            <a:r>
              <a:rPr lang="en-US" sz="2400" b="1" dirty="0" smtClean="0"/>
              <a:t>270 </a:t>
            </a:r>
            <a:r>
              <a:rPr lang="en-US" sz="2400" b="1" dirty="0" smtClean="0"/>
              <a:t>KHz =  9</a:t>
            </a:r>
            <a:r>
              <a:rPr lang="en-US" sz="2400" b="1" dirty="0" smtClean="0"/>
              <a:t> </a:t>
            </a:r>
            <a:r>
              <a:rPr lang="en-US" sz="2400" b="1" dirty="0" smtClean="0"/>
              <a:t>KHz/sector</a:t>
            </a:r>
          </a:p>
          <a:p>
            <a:r>
              <a:rPr lang="en-US" sz="2400" b="1" dirty="0" err="1" smtClean="0"/>
              <a:t>pion</a:t>
            </a:r>
            <a:r>
              <a:rPr lang="en-US" sz="2400" b="1" dirty="0" smtClean="0"/>
              <a:t> with EC&amp;LGC = </a:t>
            </a:r>
            <a:r>
              <a:rPr lang="en-US" sz="2400" b="1" dirty="0" smtClean="0"/>
              <a:t>(</a:t>
            </a:r>
            <a:r>
              <a:rPr lang="en-US" sz="2400" b="1" dirty="0" smtClean="0"/>
              <a:t>3.8 + 0.55 + 8</a:t>
            </a:r>
            <a:r>
              <a:rPr lang="en-US" sz="2400" b="1" dirty="0" smtClean="0"/>
              <a:t>) </a:t>
            </a:r>
            <a:r>
              <a:rPr lang="en-US" sz="2400" b="1" dirty="0" smtClean="0"/>
              <a:t>KHz = </a:t>
            </a:r>
            <a:r>
              <a:rPr lang="en-US" sz="2400" b="1" dirty="0" smtClean="0"/>
              <a:t>12 </a:t>
            </a:r>
            <a:r>
              <a:rPr lang="en-US" sz="2400" b="1" dirty="0" smtClean="0"/>
              <a:t>KHz = </a:t>
            </a:r>
            <a:r>
              <a:rPr lang="en-US" sz="2400" b="1" dirty="0" smtClean="0"/>
              <a:t>0.4 </a:t>
            </a:r>
            <a:r>
              <a:rPr lang="en-US" sz="2400" b="1" dirty="0" smtClean="0"/>
              <a:t>KHz/sector</a:t>
            </a:r>
          </a:p>
          <a:p>
            <a:endParaRPr lang="en-US" sz="24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5353999"/>
            <a:ext cx="998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Random coincidence per sector = 127 KHz * 803 KHz * 30ns = 3.1 KHz/sector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954137"/>
            <a:ext cx="6968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Total: (</a:t>
            </a:r>
            <a:r>
              <a:rPr lang="en-US" sz="3200" b="1" dirty="0" smtClean="0">
                <a:solidFill>
                  <a:srgbClr val="C00000"/>
                </a:solidFill>
              </a:rPr>
              <a:t>9+0.4+3.1</a:t>
            </a:r>
            <a:r>
              <a:rPr lang="en-US" sz="3200" b="1" dirty="0">
                <a:solidFill>
                  <a:srgbClr val="C00000"/>
                </a:solidFill>
              </a:rPr>
              <a:t>) KHz = 12.5 KHz/sector</a:t>
            </a:r>
          </a:p>
        </p:txBody>
      </p:sp>
      <p:sp>
        <p:nvSpPr>
          <p:cNvPr id="9" name="Down Arrow 8"/>
          <p:cNvSpPr/>
          <p:nvPr/>
        </p:nvSpPr>
        <p:spPr>
          <a:xfrm>
            <a:off x="6192079" y="4106555"/>
            <a:ext cx="1172817" cy="824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981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7" y="23386"/>
            <a:ext cx="11072446" cy="1325563"/>
          </a:xfrm>
        </p:spPr>
        <p:txBody>
          <a:bodyPr/>
          <a:lstStyle/>
          <a:p>
            <a:r>
              <a:rPr lang="en-US" b="1" dirty="0"/>
              <a:t>Singles rate update on EC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6043123"/>
              </p:ext>
            </p:extLst>
          </p:nvPr>
        </p:nvGraphicFramePr>
        <p:xfrm>
          <a:off x="140677" y="1028354"/>
          <a:ext cx="11647132" cy="4810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5067">
                  <a:extLst>
                    <a:ext uri="{9D8B030D-6E8A-4147-A177-3AD203B41FA5}">
                      <a16:colId xmlns:a16="http://schemas.microsoft.com/office/drawing/2014/main" xmlns="" val="3143699778"/>
                    </a:ext>
                  </a:extLst>
                </a:gridCol>
                <a:gridCol w="3765067">
                  <a:extLst>
                    <a:ext uri="{9D8B030D-6E8A-4147-A177-3AD203B41FA5}">
                      <a16:colId xmlns:a16="http://schemas.microsoft.com/office/drawing/2014/main" xmlns="" val="1137503944"/>
                    </a:ext>
                  </a:extLst>
                </a:gridCol>
                <a:gridCol w="4116998">
                  <a:extLst>
                    <a:ext uri="{9D8B030D-6E8A-4147-A177-3AD203B41FA5}">
                      <a16:colId xmlns:a16="http://schemas.microsoft.com/office/drawing/2014/main" xmlns="" val="3617311305"/>
                    </a:ext>
                  </a:extLst>
                </a:gridCol>
              </a:tblGrid>
              <a:tr h="779315">
                <a:tc>
                  <a:txBody>
                    <a:bodyPr/>
                    <a:lstStyle/>
                    <a:p>
                      <a:r>
                        <a:rPr lang="en-US" dirty="0"/>
                        <a:t>singles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Rate (MHz)</a:t>
                      </a:r>
                    </a:p>
                    <a:p>
                      <a:r>
                        <a:rPr lang="en-US" dirty="0" err="1">
                          <a:solidFill>
                            <a:srgbClr val="FFC000"/>
                          </a:solidFill>
                        </a:rPr>
                        <a:t>Jin’s</a:t>
                      </a:r>
                      <a:r>
                        <a:rPr lang="en-US" dirty="0">
                          <a:solidFill>
                            <a:srgbClr val="FFC000"/>
                          </a:solidFill>
                        </a:rPr>
                        <a:t> curve, wiser generator, extrapolation below 1 GeV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 (MHz)</a:t>
                      </a:r>
                    </a:p>
                    <a:p>
                      <a:r>
                        <a:rPr lang="en-US" dirty="0" err="1">
                          <a:solidFill>
                            <a:srgbClr val="FFC000"/>
                          </a:solidFill>
                        </a:rPr>
                        <a:t>Rakitha’s</a:t>
                      </a:r>
                      <a:r>
                        <a:rPr lang="en-US" dirty="0">
                          <a:solidFill>
                            <a:srgbClr val="FFC000"/>
                          </a:solidFill>
                        </a:rPr>
                        <a:t> curve, Hall D generator, cut off at 1 GeV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3626217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98197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r>
                        <a:rPr lang="en-US" dirty="0"/>
                        <a:t>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9614825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dirty="0"/>
                        <a:t>Pip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7645620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dirty="0"/>
                        <a:t>Pi0(Hall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756606"/>
                  </a:ext>
                </a:extLst>
              </a:tr>
              <a:tr h="779315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Total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6.36=(212 KHz/sector)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5.09=(170</a:t>
                      </a:r>
                      <a:r>
                        <a:rPr lang="en-US" b="1" baseline="0" dirty="0">
                          <a:solidFill>
                            <a:srgbClr val="7030A0"/>
                          </a:solidFill>
                        </a:rPr>
                        <a:t> KHz/sector</a:t>
                      </a:r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351618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2212" y="6211669"/>
            <a:ext cx="6433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real calculation will use </a:t>
            </a:r>
            <a:r>
              <a:rPr lang="en-US" b="1" dirty="0" err="1"/>
              <a:t>Rakitha’s</a:t>
            </a:r>
            <a:r>
              <a:rPr lang="en-US" b="1" dirty="0"/>
              <a:t> curve and Hall D generator </a:t>
            </a:r>
          </a:p>
          <a:p>
            <a:r>
              <a:rPr lang="en-US" b="1" dirty="0"/>
              <a:t>the other numbers are just for reference</a:t>
            </a:r>
          </a:p>
        </p:txBody>
      </p:sp>
    </p:spTree>
    <p:extLst>
      <p:ext uri="{BB962C8B-B14F-4D97-AF65-F5344CB8AC3E}">
        <p14:creationId xmlns:p14="http://schemas.microsoft.com/office/powerpoint/2010/main" xmlns="" val="266960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7" y="23386"/>
            <a:ext cx="11072446" cy="1325563"/>
          </a:xfrm>
        </p:spPr>
        <p:txBody>
          <a:bodyPr/>
          <a:lstStyle/>
          <a:p>
            <a:r>
              <a:rPr lang="en-US" b="1" dirty="0"/>
              <a:t>Singles rate update using </a:t>
            </a:r>
            <a:r>
              <a:rPr lang="en-US" b="1" dirty="0">
                <a:solidFill>
                  <a:srgbClr val="00B050"/>
                </a:solidFill>
              </a:rPr>
              <a:t>Hall D generator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5082799"/>
              </p:ext>
            </p:extLst>
          </p:nvPr>
        </p:nvGraphicFramePr>
        <p:xfrm>
          <a:off x="338054" y="1525123"/>
          <a:ext cx="10508137" cy="3973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397">
                  <a:extLst>
                    <a:ext uri="{9D8B030D-6E8A-4147-A177-3AD203B41FA5}">
                      <a16:colId xmlns:a16="http://schemas.microsoft.com/office/drawing/2014/main" xmlns="" val="3143699778"/>
                    </a:ext>
                  </a:extLst>
                </a:gridCol>
                <a:gridCol w="5364740">
                  <a:extLst>
                    <a:ext uri="{9D8B030D-6E8A-4147-A177-3AD203B41FA5}">
                      <a16:colId xmlns:a16="http://schemas.microsoft.com/office/drawing/2014/main" xmlns="" val="2003201858"/>
                    </a:ext>
                  </a:extLst>
                </a:gridCol>
              </a:tblGrid>
              <a:tr h="550039">
                <a:tc>
                  <a:txBody>
                    <a:bodyPr/>
                    <a:lstStyle/>
                    <a:p>
                      <a:r>
                        <a:rPr lang="en-US" dirty="0"/>
                        <a:t>singles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 (MHz)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3626217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0.4465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98197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r>
                        <a:rPr lang="en-US" dirty="0"/>
                        <a:t>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9614825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dirty="0"/>
                        <a:t>Pip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7645620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dirty="0"/>
                        <a:t>Pi0(Hall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21.76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756606"/>
                  </a:ext>
                </a:extLst>
              </a:tr>
              <a:tr h="673351">
                <a:tc>
                  <a:txBody>
                    <a:bodyPr/>
                    <a:lstStyle/>
                    <a:p>
                      <a:r>
                        <a:rPr lang="en-US" dirty="0"/>
                        <a:t>EM background</a:t>
                      </a:r>
                      <a:r>
                        <a:rPr lang="en-US" baseline="0" dirty="0"/>
                        <a:t> only (beam on target with hadron process blocked)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  </a:t>
                      </a:r>
                    </a:p>
                    <a:p>
                      <a:r>
                        <a:rPr lang="en-US" dirty="0"/>
                        <a:t>(18 out</a:t>
                      </a:r>
                      <a:r>
                        <a:rPr lang="en-US" baseline="0" dirty="0"/>
                        <a:t> of 1066 windows can produce a </a:t>
                      </a:r>
                      <a:r>
                        <a:rPr lang="en-US" baseline="0" dirty="0" err="1"/>
                        <a:t>lgc</a:t>
                      </a:r>
                      <a:r>
                        <a:rPr lang="en-US" baseline="0" dirty="0"/>
                        <a:t> trigger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351618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24.1 MHZ (803KHz/sector)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353646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8054" y="957487"/>
            <a:ext cx="3227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Singles rate on </a:t>
            </a:r>
            <a:r>
              <a:rPr lang="en-US" sz="3200" b="1" dirty="0" err="1">
                <a:solidFill>
                  <a:srgbClr val="FF0000"/>
                </a:solidFill>
              </a:rPr>
              <a:t>lgc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121" y="5429545"/>
            <a:ext cx="85953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Beam on target with all processes open: 42MHz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575954" y="5161540"/>
            <a:ext cx="1213497" cy="992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575955" y="5906812"/>
            <a:ext cx="2851787" cy="329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5089" y="5906812"/>
            <a:ext cx="3841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Different by 17.9 MHz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2121" y="6336145"/>
            <a:ext cx="7967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From difference of pi0 rate between G4 and Hall D generator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9804" y="1172817"/>
            <a:ext cx="3751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Threshold:  PMT=2, PE on each </a:t>
            </a:r>
            <a:r>
              <a:rPr lang="en-US" dirty="0" err="1"/>
              <a:t>pmt</a:t>
            </a:r>
            <a:r>
              <a:rPr lang="en-US" dirty="0"/>
              <a:t>=2</a:t>
            </a:r>
          </a:p>
        </p:txBody>
      </p:sp>
    </p:spTree>
    <p:extLst>
      <p:ext uri="{BB962C8B-B14F-4D97-AF65-F5344CB8AC3E}">
        <p14:creationId xmlns:p14="http://schemas.microsoft.com/office/powerpoint/2010/main" xmlns="" val="429351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2" y="140677"/>
            <a:ext cx="11577711" cy="1085777"/>
          </a:xfrm>
        </p:spPr>
        <p:txBody>
          <a:bodyPr/>
          <a:lstStyle/>
          <a:p>
            <a:r>
              <a:rPr lang="en-US" altLang="zh-CN" b="1" dirty="0"/>
              <a:t>Number of </a:t>
            </a:r>
            <a:r>
              <a:rPr lang="en-US" altLang="zh-CN" b="1" dirty="0" err="1"/>
              <a:t>p.e</a:t>
            </a:r>
            <a:r>
              <a:rPr lang="en-US" altLang="zh-CN" b="1" dirty="0"/>
              <a:t> produced by EM on </a:t>
            </a:r>
            <a:r>
              <a:rPr lang="en-US" altLang="zh-CN" b="1" dirty="0" err="1"/>
              <a:t>lgc</a:t>
            </a:r>
            <a:r>
              <a:rPr lang="en-US" altLang="zh-CN" b="1" dirty="0"/>
              <a:t> within 30ns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2765" y="1267277"/>
            <a:ext cx="9373565" cy="521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3441" y="2655774"/>
            <a:ext cx="635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EM is not an issue on </a:t>
            </a:r>
            <a:r>
              <a:rPr lang="en-US" sz="2400" b="1" dirty="0" err="1">
                <a:solidFill>
                  <a:srgbClr val="FF0000"/>
                </a:solidFill>
              </a:rPr>
              <a:t>lgc</a:t>
            </a:r>
            <a:r>
              <a:rPr lang="en-US" sz="2400" b="1" dirty="0">
                <a:solidFill>
                  <a:srgbClr val="FF0000"/>
                </a:solidFill>
              </a:rPr>
              <a:t>, only the pile up effects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6974" y="1407528"/>
            <a:ext cx="2936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 whole LGC, not per sector</a:t>
            </a:r>
          </a:p>
        </p:txBody>
      </p:sp>
    </p:spTree>
    <p:extLst>
      <p:ext uri="{BB962C8B-B14F-4D97-AF65-F5344CB8AC3E}">
        <p14:creationId xmlns:p14="http://schemas.microsoft.com/office/powerpoint/2010/main" xmlns="" val="334254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331" y="83155"/>
            <a:ext cx="10515600" cy="1039967"/>
          </a:xfrm>
        </p:spPr>
        <p:txBody>
          <a:bodyPr>
            <a:normAutofit/>
          </a:bodyPr>
          <a:lstStyle/>
          <a:p>
            <a:r>
              <a:rPr lang="en-US" b="1" dirty="0"/>
              <a:t>Rate with </a:t>
            </a:r>
            <a:r>
              <a:rPr lang="en-US" b="1" dirty="0" err="1"/>
              <a:t>EC&amp;lgc</a:t>
            </a:r>
            <a:r>
              <a:rPr lang="en-US" b="1" dirty="0"/>
              <a:t> both fired for singles event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5953387"/>
              </p:ext>
            </p:extLst>
          </p:nvPr>
        </p:nvGraphicFramePr>
        <p:xfrm>
          <a:off x="388620" y="1382174"/>
          <a:ext cx="950976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xmlns="" val="1632963296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12650879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443561395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xmlns="" val="2945698510"/>
                    </a:ext>
                  </a:extLst>
                </a:gridCol>
              </a:tblGrid>
              <a:tr h="896850">
                <a:tc>
                  <a:txBody>
                    <a:bodyPr/>
                    <a:lstStyle/>
                    <a:p>
                      <a:r>
                        <a:rPr lang="en-US" dirty="0"/>
                        <a:t>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Only</a:t>
                      </a:r>
                      <a:r>
                        <a:rPr lang="en-US" baseline="0" dirty="0"/>
                        <a:t> EC fired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Rate with EC and </a:t>
                      </a:r>
                      <a:r>
                        <a:rPr lang="en-US" dirty="0" err="1">
                          <a:solidFill>
                            <a:srgbClr val="C00000"/>
                          </a:solidFill>
                        </a:rPr>
                        <a:t>lgc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both fired for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</a:rPr>
                        <a:t> the same e or pion event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Efficiency</a:t>
                      </a:r>
                      <a:r>
                        <a:rPr lang="en-US" baseline="0" dirty="0"/>
                        <a:t> of LGC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584748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0.24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0.23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95.7%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6998802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4.43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0.64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2239971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0.43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      (limit</a:t>
                      </a:r>
                      <a:r>
                        <a:rPr lang="en-US" baseline="0" dirty="0"/>
                        <a:t>: </a:t>
                      </a:r>
                      <a:r>
                        <a:rPr lang="en-US" dirty="0"/>
                        <a:t>0.04kHz)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0506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0.015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8.5 KHz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240977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" y="920509"/>
            <a:ext cx="6585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Numbers with </a:t>
            </a:r>
            <a:r>
              <a:rPr lang="en-US" sz="2400" dirty="0" err="1">
                <a:solidFill>
                  <a:srgbClr val="C00000"/>
                </a:solidFill>
              </a:rPr>
              <a:t>Rakitha’s</a:t>
            </a:r>
            <a:r>
              <a:rPr lang="en-US" sz="2400" dirty="0">
                <a:solidFill>
                  <a:srgbClr val="C00000"/>
                </a:solidFill>
              </a:rPr>
              <a:t> curve and Hall D generator: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0330" y="4221279"/>
            <a:ext cx="9306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Both EC and LGC have backgrounds taken into account</a:t>
            </a:r>
          </a:p>
        </p:txBody>
      </p:sp>
    </p:spTree>
    <p:extLst>
      <p:ext uri="{BB962C8B-B14F-4D97-AF65-F5344CB8AC3E}">
        <p14:creationId xmlns:p14="http://schemas.microsoft.com/office/powerpoint/2010/main" xmlns="" val="3103238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589" y="265733"/>
            <a:ext cx="10515600" cy="1325563"/>
          </a:xfrm>
        </p:spPr>
        <p:txBody>
          <a:bodyPr/>
          <a:lstStyle/>
          <a:p>
            <a:r>
              <a:rPr lang="en-US" b="1" dirty="0"/>
              <a:t>Coincidence Rate estimation</a:t>
            </a:r>
            <a:br>
              <a:rPr lang="en-US" b="1" dirty="0"/>
            </a:br>
            <a:r>
              <a:rPr lang="en-US" b="1" dirty="0"/>
              <a:t>---</a:t>
            </a:r>
            <a:r>
              <a:rPr lang="en-US" b="1" dirty="0" err="1"/>
              <a:t>Rakitha’s</a:t>
            </a:r>
            <a:r>
              <a:rPr lang="en-US" b="1" dirty="0"/>
              <a:t> curve and Hall D generator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4663626"/>
              </p:ext>
            </p:extLst>
          </p:nvPr>
        </p:nvGraphicFramePr>
        <p:xfrm>
          <a:off x="556589" y="1511382"/>
          <a:ext cx="102969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4235">
                  <a:extLst>
                    <a:ext uri="{9D8B030D-6E8A-4147-A177-3AD203B41FA5}">
                      <a16:colId xmlns:a16="http://schemas.microsoft.com/office/drawing/2014/main" xmlns="" val="1632963296"/>
                    </a:ext>
                  </a:extLst>
                </a:gridCol>
                <a:gridCol w="2574235">
                  <a:extLst>
                    <a:ext uri="{9D8B030D-6E8A-4147-A177-3AD203B41FA5}">
                      <a16:colId xmlns:a16="http://schemas.microsoft.com/office/drawing/2014/main" xmlns="" val="126508790"/>
                    </a:ext>
                  </a:extLst>
                </a:gridCol>
                <a:gridCol w="2574235">
                  <a:extLst>
                    <a:ext uri="{9D8B030D-6E8A-4147-A177-3AD203B41FA5}">
                      <a16:colId xmlns:a16="http://schemas.microsoft.com/office/drawing/2014/main" xmlns="" val="443561395"/>
                    </a:ext>
                  </a:extLst>
                </a:gridCol>
                <a:gridCol w="2574235">
                  <a:extLst>
                    <a:ext uri="{9D8B030D-6E8A-4147-A177-3AD203B41FA5}">
                      <a16:colId xmlns:a16="http://schemas.microsoft.com/office/drawing/2014/main" xmlns="" val="2945698510"/>
                    </a:ext>
                  </a:extLst>
                </a:gridCol>
              </a:tblGrid>
              <a:tr h="896850">
                <a:tc>
                  <a:txBody>
                    <a:bodyPr/>
                    <a:lstStyle/>
                    <a:p>
                      <a:r>
                        <a:rPr lang="en-US" dirty="0"/>
                        <a:t>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Only</a:t>
                      </a:r>
                      <a:r>
                        <a:rPr lang="en-US" baseline="0" dirty="0"/>
                        <a:t> EC fired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Rate with EC and </a:t>
                      </a:r>
                      <a:r>
                        <a:rPr lang="en-US" dirty="0" err="1">
                          <a:solidFill>
                            <a:srgbClr val="C00000"/>
                          </a:solidFill>
                        </a:rPr>
                        <a:t>lgc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 both fired for</a:t>
                      </a:r>
                      <a:r>
                        <a:rPr lang="en-US" baseline="0" dirty="0">
                          <a:solidFill>
                            <a:srgbClr val="C00000"/>
                          </a:solidFill>
                        </a:rPr>
                        <a:t> the same e or pion event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Efficiency</a:t>
                      </a:r>
                      <a:r>
                        <a:rPr lang="en-US" baseline="0" dirty="0"/>
                        <a:t> of LGC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584748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0.24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0.23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95.7%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6998802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 err="1"/>
                        <a:t>Pim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4.43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0.64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2239971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0.43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      (limit</a:t>
                      </a:r>
                      <a:r>
                        <a:rPr lang="en-US" baseline="0" dirty="0"/>
                        <a:t>: </a:t>
                      </a:r>
                      <a:r>
                        <a:rPr lang="en-US" dirty="0"/>
                        <a:t>0.04kHz)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0506"/>
                  </a:ext>
                </a:extLst>
              </a:tr>
              <a:tr h="358740">
                <a:tc>
                  <a:txBody>
                    <a:bodyPr/>
                    <a:lstStyle/>
                    <a:p>
                      <a:r>
                        <a:rPr lang="en-US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0.015</a:t>
                      </a:r>
                      <a:r>
                        <a:rPr lang="en-US" baseline="0" dirty="0"/>
                        <a:t>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8.5 KHz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2409771"/>
                  </a:ext>
                </a:extLst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6211957" y="3904235"/>
            <a:ext cx="1172817" cy="824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4425341"/>
            <a:ext cx="12042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electron with </a:t>
            </a:r>
            <a:r>
              <a:rPr lang="en-US" sz="2400" b="1" dirty="0" smtClean="0"/>
              <a:t>EC&amp;LGC = </a:t>
            </a:r>
            <a:r>
              <a:rPr lang="en-US" sz="2400" b="1" dirty="0" smtClean="0"/>
              <a:t>230 KHz </a:t>
            </a:r>
            <a:r>
              <a:rPr lang="en-US" sz="2400" b="1" dirty="0" smtClean="0"/>
              <a:t>= </a:t>
            </a:r>
            <a:r>
              <a:rPr lang="en-US" sz="2400" b="1" dirty="0" smtClean="0"/>
              <a:t> 7.7 KHz/sector</a:t>
            </a:r>
            <a:endParaRPr lang="en-US" sz="2400" b="1" dirty="0" smtClean="0"/>
          </a:p>
          <a:p>
            <a:r>
              <a:rPr lang="en-US" sz="2400" b="1" dirty="0" err="1" smtClean="0"/>
              <a:t>pion</a:t>
            </a:r>
            <a:r>
              <a:rPr lang="en-US" sz="2400" b="1" dirty="0" smtClean="0"/>
              <a:t> </a:t>
            </a:r>
            <a:r>
              <a:rPr lang="en-US" sz="2400" b="1" dirty="0"/>
              <a:t>with EC&amp;LGC = </a:t>
            </a:r>
            <a:r>
              <a:rPr lang="en-US" sz="2400" b="1" dirty="0" smtClean="0"/>
              <a:t>(0.64 </a:t>
            </a:r>
            <a:r>
              <a:rPr lang="en-US" sz="2400" b="1" dirty="0"/>
              <a:t>+ 0.04 + 8.5) KHz = </a:t>
            </a:r>
            <a:r>
              <a:rPr lang="en-US" sz="2400" b="1" dirty="0" smtClean="0"/>
              <a:t>9 </a:t>
            </a:r>
            <a:r>
              <a:rPr lang="en-US" sz="2400" b="1" dirty="0"/>
              <a:t>KHz = </a:t>
            </a:r>
            <a:r>
              <a:rPr lang="en-US" sz="2400" b="1" dirty="0" smtClean="0"/>
              <a:t>0.3 </a:t>
            </a:r>
            <a:r>
              <a:rPr lang="en-US" sz="2400" b="1" dirty="0"/>
              <a:t>KHz/sector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353999"/>
            <a:ext cx="998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Random coincidence per sector = 170 KHz * 803 KHz * 30ns = 4.1 KHz/sector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954137"/>
            <a:ext cx="7285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Total: </a:t>
            </a:r>
            <a:r>
              <a:rPr lang="en-US" sz="3200" b="1" dirty="0" smtClean="0">
                <a:solidFill>
                  <a:srgbClr val="C00000"/>
                </a:solidFill>
              </a:rPr>
              <a:t>(7.7+0.3+4.1</a:t>
            </a:r>
            <a:r>
              <a:rPr lang="en-US" sz="3200" b="1" dirty="0">
                <a:solidFill>
                  <a:srgbClr val="C00000"/>
                </a:solidFill>
              </a:rPr>
              <a:t>) KHz = 12.1 KHz/sector</a:t>
            </a:r>
          </a:p>
        </p:txBody>
      </p:sp>
    </p:spTree>
    <p:extLst>
      <p:ext uri="{BB962C8B-B14F-4D97-AF65-F5344CB8AC3E}">
        <p14:creationId xmlns:p14="http://schemas.microsoft.com/office/powerpoint/2010/main" xmlns="" val="316543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Concern of particle correlations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singles rate: </a:t>
            </a:r>
            <a:r>
              <a:rPr lang="en-US" dirty="0" err="1"/>
              <a:t>pim</a:t>
            </a:r>
            <a:r>
              <a:rPr lang="en-US" dirty="0"/>
              <a:t> on EC, pi0 on LGC</a:t>
            </a:r>
          </a:p>
          <a:p>
            <a:r>
              <a:rPr lang="en-US" dirty="0"/>
              <a:t>How large is the correlation between </a:t>
            </a:r>
            <a:r>
              <a:rPr lang="en-US" dirty="0" err="1"/>
              <a:t>pim</a:t>
            </a:r>
            <a:r>
              <a:rPr lang="en-US" dirty="0"/>
              <a:t> and pi0 ???</a:t>
            </a:r>
          </a:p>
          <a:p>
            <a:pPr lvl="1"/>
            <a:r>
              <a:rPr lang="en-US" dirty="0"/>
              <a:t>Hall D generator can have all possible </a:t>
            </a:r>
            <a:r>
              <a:rPr lang="en-US" dirty="0" err="1"/>
              <a:t>pions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in one event</a:t>
            </a:r>
          </a:p>
          <a:p>
            <a:pPr lvl="1"/>
            <a:r>
              <a:rPr lang="en-US" dirty="0"/>
              <a:t>Looking at EC&amp;LGC coincidence will give us hints on the correlations between </a:t>
            </a:r>
            <a:r>
              <a:rPr lang="en-US" dirty="0" err="1"/>
              <a:t>pions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7322" y="4109581"/>
            <a:ext cx="920527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0.3% of “all-pion” events will fire EC and LGC at the same time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Seems that correlation of </a:t>
            </a:r>
            <a:r>
              <a:rPr lang="en-US" sz="2800" dirty="0" err="1">
                <a:solidFill>
                  <a:srgbClr val="C00000"/>
                </a:solidFill>
              </a:rPr>
              <a:t>pions</a:t>
            </a:r>
            <a:r>
              <a:rPr lang="en-US" sz="2800" dirty="0">
                <a:solidFill>
                  <a:srgbClr val="C00000"/>
                </a:solidFill>
              </a:rPr>
              <a:t> on EC and LGC is small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Will do more study on it …</a:t>
            </a:r>
          </a:p>
        </p:txBody>
      </p:sp>
    </p:spTree>
    <p:extLst>
      <p:ext uri="{BB962C8B-B14F-4D97-AF65-F5344CB8AC3E}">
        <p14:creationId xmlns:p14="http://schemas.microsoft.com/office/powerpoint/2010/main" xmlns="" val="2221965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 of PVDIS trigger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192156" y="1690688"/>
            <a:ext cx="7224863" cy="1891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Rakitha’s</a:t>
            </a:r>
            <a:r>
              <a:rPr lang="en-US" sz="3200" dirty="0"/>
              <a:t> EC curve and Hall D generator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Total: </a:t>
            </a:r>
            <a:r>
              <a:rPr lang="en-US" sz="2800" dirty="0" smtClean="0"/>
              <a:t>(7.7+0.3+4.1</a:t>
            </a:r>
            <a:r>
              <a:rPr lang="en-US" sz="2800" dirty="0"/>
              <a:t>) KHz = 12.1 KHz/sector</a:t>
            </a:r>
            <a:endParaRPr lang="en-US" sz="3200" dirty="0"/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8391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745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875</Words>
  <Application>Microsoft Office PowerPoint</Application>
  <PresentationFormat>Custom</PresentationFormat>
  <Paragraphs>222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PVDIS trigger rate</vt:lpstr>
      <vt:lpstr>Singles rate update on EC</vt:lpstr>
      <vt:lpstr>Singles rate update using Hall D generator</vt:lpstr>
      <vt:lpstr>Number of p.e produced by EM on lgc within 30ns</vt:lpstr>
      <vt:lpstr>Rate with EC&amp;lgc both fired for singles event</vt:lpstr>
      <vt:lpstr>Coincidence Rate estimation ---Rakitha’s curve and Hall D generator</vt:lpstr>
      <vt:lpstr>Concern of particle correlations</vt:lpstr>
      <vt:lpstr>Summary of PVDIS trigger rate</vt:lpstr>
      <vt:lpstr>Backups</vt:lpstr>
      <vt:lpstr>Singles rate update on EC</vt:lpstr>
      <vt:lpstr>Rate with EC&amp;lgc both fired for singles event</vt:lpstr>
      <vt:lpstr>Coincidence Rate estimation ---Jin’s EC curve and Hall D generator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PVDIS trigger rate</dc:title>
  <dc:creator>yxzhao</dc:creator>
  <cp:lastModifiedBy>zhiwen zhao</cp:lastModifiedBy>
  <cp:revision>138</cp:revision>
  <dcterms:created xsi:type="dcterms:W3CDTF">2016-06-16T18:22:44Z</dcterms:created>
  <dcterms:modified xsi:type="dcterms:W3CDTF">2016-07-21T22:22:20Z</dcterms:modified>
</cp:coreProperties>
</file>