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EE2E9-FA28-4989-A1A0-68A3D156C993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1BBC3-AC21-48BF-AE03-EAA43D4F4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3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2CF25-F747-41DE-B650-2432F1B2DB8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3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436A-3F4B-4ADC-ABBA-C706918BA5BE}" type="datetime1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1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46E-8E9A-4213-A888-2A85736A0AA1}" type="datetime1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7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FC50-107A-4117-ACFF-ACB90DC06B1D}" type="datetime1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2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0D83-A2EA-41E1-90BB-47E3FB25F7F2}" type="datetime1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2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FD1-8141-4186-BC01-CEA5D648E18E}" type="datetime1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3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1FCEE-7513-4B5F-9838-FCCE19A9F846}" type="datetime1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61C0F-CD80-4EE8-A3D6-53E78AE43C39}" type="datetime1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5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F3BF-6A2F-4B22-A06E-1119D8CDD41A}" type="datetime1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8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42AD-ABF6-4AF1-8C33-31036F5264CD}" type="datetime1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2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9A12-526F-45AC-B682-BCDECACB506A}" type="datetime1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0B30-60D1-461F-8A62-C258BF39F5C5}" type="datetime1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5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E04E9-C481-4B28-BF3D-3977F2486303}" type="datetime1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DCF3-554E-4786-81B4-5415A3C9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0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SIDIS trigger rate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Yuxiang Zhao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5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91" y="-119434"/>
            <a:ext cx="10515600" cy="1011935"/>
          </a:xfrm>
        </p:spPr>
        <p:txBody>
          <a:bodyPr>
            <a:normAutofit/>
          </a:bodyPr>
          <a:lstStyle/>
          <a:p>
            <a:r>
              <a:rPr lang="en-US" b="1" dirty="0"/>
              <a:t>single </a:t>
            </a:r>
            <a:r>
              <a:rPr lang="en-US" sz="2500" b="1" dirty="0"/>
              <a:t>(gas(</a:t>
            </a:r>
            <a:r>
              <a:rPr lang="en-US" sz="2500" b="1" dirty="0" err="1"/>
              <a:t>hallD</a:t>
            </a:r>
            <a:r>
              <a:rPr lang="en-US" sz="2500" b="1" dirty="0"/>
              <a:t>),</a:t>
            </a:r>
            <a:r>
              <a:rPr lang="en-US" sz="2500" b="1" dirty="0">
                <a:solidFill>
                  <a:srgbClr val="7030A0"/>
                </a:solidFill>
              </a:rPr>
              <a:t>win up(wiser)</a:t>
            </a:r>
            <a:r>
              <a:rPr lang="en-US" sz="2500" b="1" dirty="0"/>
              <a:t>,</a:t>
            </a:r>
            <a:r>
              <a:rPr lang="en-US" sz="2500" b="1" dirty="0">
                <a:solidFill>
                  <a:schemeClr val="accent2"/>
                </a:solidFill>
              </a:rPr>
              <a:t>win down(wiser)</a:t>
            </a:r>
            <a:r>
              <a:rPr lang="en-US" sz="2500" b="1" dirty="0"/>
              <a:t>)</a:t>
            </a:r>
            <a:endParaRPr lang="en-US" sz="25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48939" y="712696"/>
          <a:ext cx="8711500" cy="265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355">
                  <a:extLst>
                    <a:ext uri="{9D8B030D-6E8A-4147-A177-3AD203B41FA5}">
                      <a16:colId xmlns:a16="http://schemas.microsoft.com/office/drawing/2014/main" val="3899961455"/>
                    </a:ext>
                  </a:extLst>
                </a:gridCol>
                <a:gridCol w="2184715">
                  <a:extLst>
                    <a:ext uri="{9D8B030D-6E8A-4147-A177-3AD203B41FA5}">
                      <a16:colId xmlns:a16="http://schemas.microsoft.com/office/drawing/2014/main" val="2894134783"/>
                    </a:ext>
                  </a:extLst>
                </a:gridCol>
                <a:gridCol w="2184715">
                  <a:extLst>
                    <a:ext uri="{9D8B030D-6E8A-4147-A177-3AD203B41FA5}">
                      <a16:colId xmlns:a16="http://schemas.microsoft.com/office/drawing/2014/main" val="381627720"/>
                    </a:ext>
                  </a:extLst>
                </a:gridCol>
                <a:gridCol w="2184715">
                  <a:extLst>
                    <a:ext uri="{9D8B030D-6E8A-4147-A177-3AD203B41FA5}">
                      <a16:colId xmlns:a16="http://schemas.microsoft.com/office/drawing/2014/main" val="4171855250"/>
                    </a:ext>
                  </a:extLst>
                </a:gridCol>
              </a:tblGrid>
              <a:tr h="296831">
                <a:tc>
                  <a:txBody>
                    <a:bodyPr/>
                    <a:lstStyle/>
                    <a:p>
                      <a:r>
                        <a:rPr lang="en-US" sz="1500" b="1" i="0" u="sng" dirty="0" err="1">
                          <a:solidFill>
                            <a:schemeClr val="bg1"/>
                          </a:solidFill>
                        </a:rPr>
                        <a:t>e_FA</a:t>
                      </a:r>
                      <a:r>
                        <a:rPr lang="en-US" sz="1500" b="1" i="0" u="sng" dirty="0">
                          <a:solidFill>
                            <a:schemeClr val="bg1"/>
                          </a:solidFill>
                        </a:rPr>
                        <a:t>(kHz)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EC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EC+LGC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EC+LGC+SPD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53547"/>
                  </a:ext>
                </a:extLst>
              </a:tr>
              <a:tr h="414168">
                <a:tc>
                  <a:txBody>
                    <a:bodyPr/>
                    <a:lstStyle/>
                    <a:p>
                      <a:r>
                        <a:rPr lang="en-US" sz="1500" dirty="0"/>
                        <a:t>Electron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68 (57)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63(56)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58(52)+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1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5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500" dirty="0"/>
                        <a:t>Pip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694(643)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4.2(3.3)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3.8(3.1)+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2.5/2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1.6/2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4994286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r>
                        <a:rPr lang="en-US" sz="1500" dirty="0" err="1"/>
                        <a:t>Pim</a:t>
                      </a:r>
                      <a:endParaRPr lang="en-US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537(492)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4.0(3.2)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3.6(3.0)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2.3/2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2.1/2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33914087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r>
                        <a:rPr lang="en-US" sz="1500" dirty="0"/>
                        <a:t>Pi0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1024(120)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43(31)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32(30)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1.1/2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5.8/2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r>
                        <a:rPr lang="en-US" sz="1500" dirty="0"/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202(185)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0(0)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0(0)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0/2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0/2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0330839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r>
                        <a:rPr lang="en-US" sz="1500" dirty="0"/>
                        <a:t>all hadrons, no electron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2692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47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?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?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31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Total: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105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4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7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116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48765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88067" y="106110"/>
            <a:ext cx="36140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B050"/>
                </a:solidFill>
              </a:rPr>
              <a:t>Jin’s EC Wiser trigger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/>
          </p:nvPr>
        </p:nvGraphicFramePr>
        <p:xfrm>
          <a:off x="60428" y="3429793"/>
          <a:ext cx="5016398" cy="275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072">
                  <a:extLst>
                    <a:ext uri="{9D8B030D-6E8A-4147-A177-3AD203B41FA5}">
                      <a16:colId xmlns:a16="http://schemas.microsoft.com/office/drawing/2014/main" val="3899961455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894134783"/>
                    </a:ext>
                  </a:extLst>
                </a:gridCol>
                <a:gridCol w="2057401">
                  <a:extLst>
                    <a:ext uri="{9D8B030D-6E8A-4147-A177-3AD203B41FA5}">
                      <a16:colId xmlns:a16="http://schemas.microsoft.com/office/drawing/2014/main" val="381627720"/>
                    </a:ext>
                  </a:extLst>
                </a:gridCol>
              </a:tblGrid>
              <a:tr h="338968">
                <a:tc>
                  <a:txBody>
                    <a:bodyPr/>
                    <a:lstStyle/>
                    <a:p>
                      <a:r>
                        <a:rPr lang="en-US" sz="1500" b="1" i="0" u="sng" dirty="0" err="1">
                          <a:solidFill>
                            <a:schemeClr val="bg1"/>
                          </a:solidFill>
                        </a:rPr>
                        <a:t>e_LA</a:t>
                      </a:r>
                      <a:r>
                        <a:rPr lang="en-US" sz="1500" b="1" i="0" u="sng" dirty="0">
                          <a:solidFill>
                            <a:schemeClr val="bg1"/>
                          </a:solidFill>
                        </a:rPr>
                        <a:t>(kHz)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EC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EC+SPD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53547"/>
                  </a:ext>
                </a:extLst>
              </a:tr>
              <a:tr h="300574">
                <a:tc>
                  <a:txBody>
                    <a:bodyPr/>
                    <a:lstStyle/>
                    <a:p>
                      <a:r>
                        <a:rPr lang="en-US" sz="1500" dirty="0"/>
                        <a:t>electron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4.5(4.3)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4.1(4)+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3.6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2.6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59456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r>
                        <a:rPr lang="en-US" sz="1500" dirty="0"/>
                        <a:t>Pip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8.6(8.5)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7.9(8.1)+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8.4/2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5.6/2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4994286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r>
                        <a:rPr lang="en-US" sz="1500" dirty="0" err="1"/>
                        <a:t>Pim</a:t>
                      </a:r>
                      <a:endParaRPr lang="en-US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6.4(6.0)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5.9(5.7)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6.1/2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3.7/2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33914087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r>
                        <a:rPr lang="en-US" sz="1500" dirty="0"/>
                        <a:t>Pi0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15.3(0.2)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0.6(0.2)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0.4/2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0.3/2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r>
                        <a:rPr lang="en-US" sz="1500" dirty="0"/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2.9(3.2)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2.8(3.0)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7.6/2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4.8/2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0330839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all hadrons, no electron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?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?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058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Total: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en-US" sz="1500" dirty="0"/>
                        <a:t>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14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10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46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487652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5188609" y="3446211"/>
          <a:ext cx="6849374" cy="2765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5191">
                  <a:extLst>
                    <a:ext uri="{9D8B030D-6E8A-4147-A177-3AD203B41FA5}">
                      <a16:colId xmlns:a16="http://schemas.microsoft.com/office/drawing/2014/main" val="3899961455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894134783"/>
                    </a:ext>
                  </a:extLst>
                </a:gridCol>
                <a:gridCol w="3036858">
                  <a:extLst>
                    <a:ext uri="{9D8B030D-6E8A-4147-A177-3AD203B41FA5}">
                      <a16:colId xmlns:a16="http://schemas.microsoft.com/office/drawing/2014/main" val="3816277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sng" dirty="0" err="1">
                          <a:solidFill>
                            <a:schemeClr val="bg1"/>
                          </a:solidFill>
                        </a:rPr>
                        <a:t>h_FA</a:t>
                      </a:r>
                      <a:r>
                        <a:rPr lang="en-US" sz="1500" b="1" i="0" u="sng" dirty="0">
                          <a:solidFill>
                            <a:schemeClr val="bg1"/>
                          </a:solidFill>
                        </a:rPr>
                        <a:t>(kHz)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EC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EC+SPD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53547"/>
                  </a:ext>
                </a:extLst>
              </a:tr>
              <a:tr h="303931">
                <a:tc>
                  <a:txBody>
                    <a:bodyPr/>
                    <a:lstStyle/>
                    <a:p>
                      <a:r>
                        <a:rPr lang="en-US" sz="1500" dirty="0"/>
                        <a:t>electron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140(94)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100(87)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4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en-US" sz="15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59456"/>
                  </a:ext>
                </a:extLst>
              </a:tr>
              <a:tr h="303931">
                <a:tc>
                  <a:txBody>
                    <a:bodyPr/>
                    <a:lstStyle/>
                    <a:p>
                      <a:r>
                        <a:rPr lang="en-US" sz="1500" dirty="0"/>
                        <a:t>Pip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5855(4898)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5151(4447)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3405/2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4570/2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4994286"/>
                  </a:ext>
                </a:extLst>
              </a:tr>
              <a:tr h="525714">
                <a:tc>
                  <a:txBody>
                    <a:bodyPr/>
                    <a:lstStyle/>
                    <a:p>
                      <a:r>
                        <a:rPr lang="en-US" sz="1500" dirty="0" err="1"/>
                        <a:t>Pim</a:t>
                      </a:r>
                      <a:endParaRPr lang="en-US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4925(3787)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3971(3435)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3300/2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4590/2</a:t>
                      </a:r>
                      <a:endParaRPr lang="en-US" sz="15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33914087"/>
                  </a:ext>
                </a:extLst>
              </a:tr>
              <a:tr h="303931">
                <a:tc>
                  <a:txBody>
                    <a:bodyPr/>
                    <a:lstStyle/>
                    <a:p>
                      <a:r>
                        <a:rPr lang="en-US" sz="1500" dirty="0"/>
                        <a:t>Pi0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4607(811)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548(468)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33/2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171/2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931">
                <a:tc>
                  <a:txBody>
                    <a:bodyPr/>
                    <a:lstStyle/>
                    <a:p>
                      <a:r>
                        <a:rPr lang="en-US" sz="1500" dirty="0"/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3510(3103)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3164(2831)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2243/2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2563/2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0330839"/>
                  </a:ext>
                </a:extLst>
              </a:tr>
              <a:tr h="303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all hadrons, no electron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17392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12805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?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?</a:t>
                      </a:r>
                      <a:endParaRPr lang="en-US" sz="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931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Total: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12913</a:t>
                      </a:r>
                      <a:r>
                        <a:rPr lang="en-US" sz="1500" dirty="0"/>
                        <a:t> +</a:t>
                      </a:r>
                      <a:r>
                        <a:rPr lang="en-US" sz="1500" dirty="0">
                          <a:solidFill>
                            <a:srgbClr val="7030A0"/>
                          </a:solidFill>
                        </a:rPr>
                        <a:t>4500</a:t>
                      </a:r>
                      <a:r>
                        <a:rPr lang="en-US" sz="1500" dirty="0"/>
                        <a:t>+</a:t>
                      </a:r>
                      <a:r>
                        <a:rPr lang="en-US" sz="1500" dirty="0">
                          <a:solidFill>
                            <a:schemeClr val="accent2"/>
                          </a:solidFill>
                        </a:rPr>
                        <a:t>6000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23413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487652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9830018" y="704964"/>
            <a:ext cx="149727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dirty="0"/>
              <a:t>hit matching</a:t>
            </a:r>
            <a:endParaRPr lang="en-US" dirty="0"/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88832" y="6381318"/>
            <a:ext cx="10323916" cy="4801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 coin (116 + 46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- 10.3 - 7.06 - 6.96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)*23413*1e3*30e-9=97KHz</a:t>
            </a:r>
          </a:p>
        </p:txBody>
      </p:sp>
    </p:spTree>
    <p:extLst>
      <p:ext uri="{BB962C8B-B14F-4D97-AF65-F5344CB8AC3E}">
        <p14:creationId xmlns:p14="http://schemas.microsoft.com/office/powerpoint/2010/main" val="75245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038349"/>
              </p:ext>
            </p:extLst>
          </p:nvPr>
        </p:nvGraphicFramePr>
        <p:xfrm>
          <a:off x="56591" y="892501"/>
          <a:ext cx="12017998" cy="5237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291">
                  <a:extLst>
                    <a:ext uri="{9D8B030D-6E8A-4147-A177-3AD203B41FA5}">
                      <a16:colId xmlns:a16="http://schemas.microsoft.com/office/drawing/2014/main" val="3899961455"/>
                    </a:ext>
                  </a:extLst>
                </a:gridCol>
                <a:gridCol w="132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388">
                  <a:extLst>
                    <a:ext uri="{9D8B030D-6E8A-4147-A177-3AD203B41FA5}">
                      <a16:colId xmlns:a16="http://schemas.microsoft.com/office/drawing/2014/main" val="2894134783"/>
                    </a:ext>
                  </a:extLst>
                </a:gridCol>
                <a:gridCol w="1354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0169">
                  <a:extLst>
                    <a:ext uri="{9D8B030D-6E8A-4147-A177-3AD203B41FA5}">
                      <a16:colId xmlns:a16="http://schemas.microsoft.com/office/drawing/2014/main" val="4171855250"/>
                    </a:ext>
                  </a:extLst>
                </a:gridCol>
                <a:gridCol w="14186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67117">
                  <a:extLst>
                    <a:ext uri="{9D8B030D-6E8A-4147-A177-3AD203B41FA5}">
                      <a16:colId xmlns:a16="http://schemas.microsoft.com/office/drawing/2014/main" val="1133593290"/>
                    </a:ext>
                  </a:extLst>
                </a:gridCol>
                <a:gridCol w="14735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7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5022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Coin trigger rate (kHz)</a:t>
                      </a:r>
                    </a:p>
                    <a:p>
                      <a:r>
                        <a:rPr lang="en-US" sz="1600" dirty="0"/>
                        <a:t>(EC distance</a:t>
                      </a:r>
                      <a:r>
                        <a:rPr lang="en-US" sz="1600" baseline="0" dirty="0"/>
                        <a:t> cut for </a:t>
                      </a:r>
                    </a:p>
                    <a:p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r>
                        <a:rPr lang="en-US" sz="1600" baseline="0" dirty="0"/>
                        <a:t>)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C00000"/>
                          </a:solidFill>
                        </a:rPr>
                        <a:t>e_LA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e_LA</a:t>
                      </a:r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) + (</a:t>
                      </a: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e_LA</a:t>
                      </a:r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6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r>
                        <a:rPr lang="en-US" sz="1600" baseline="0" dirty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Direct estimation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153547"/>
                  </a:ext>
                </a:extLst>
              </a:tr>
              <a:tr h="429132">
                <a:tc>
                  <a:txBody>
                    <a:bodyPr/>
                    <a:lstStyle/>
                    <a:p>
                      <a:r>
                        <a:rPr lang="en-US" sz="1600" dirty="0" err="1"/>
                        <a:t>e+pip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0cm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36(32)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127(74)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4.5(3.5)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36(6.3)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1.2</a:t>
                      </a:r>
                      <a:r>
                        <a:rPr lang="en-US" sz="1600" dirty="0"/>
                        <a:t>(0.71)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37.2(7.0)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(7.54)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7859456"/>
                  </a:ext>
                </a:extLst>
              </a:tr>
              <a:tr h="77207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32.5cm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9.1</a:t>
                      </a:r>
                      <a:r>
                        <a:rPr lang="en-US" sz="1600" dirty="0"/>
                        <a:t>(6.3)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10.3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(7.45)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132">
                <a:tc>
                  <a:txBody>
                    <a:bodyPr/>
                    <a:lstStyle/>
                    <a:p>
                      <a:r>
                        <a:rPr lang="en-US" sz="1600" dirty="0" err="1"/>
                        <a:t>e+pim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0cm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99(58)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3.3(2.8)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27(4.7)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0.76(</a:t>
                      </a:r>
                      <a:r>
                        <a:rPr lang="en-US" sz="1600" dirty="0"/>
                        <a:t>0.53)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27.76(5.2)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(5.51)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4994286"/>
                  </a:ext>
                </a:extLst>
              </a:tr>
              <a:tr h="77207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32.5cm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6.3</a:t>
                      </a:r>
                      <a:r>
                        <a:rPr lang="en-US" sz="1600" dirty="0"/>
                        <a:t>(4.7)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7.06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(5.2)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(5.44)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e+pi0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0cm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7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32.5cm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0.65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9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e+p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0cm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0.76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334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&gt;= 32.5cm 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6.2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6.96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063568" y="0"/>
            <a:ext cx="83309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Direct estimation: using SIDIS generator, EC&amp;GEM acceptance histogram and 8deg cut </a:t>
            </a:r>
          </a:p>
          <a:p>
            <a:r>
              <a:rPr lang="en-US" dirty="0"/>
              <a:t>		with or without vertex angle&gt;2.5deg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58905" y="161226"/>
            <a:ext cx="149727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dirty="0"/>
              <a:t>hit matching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6591" y="-119434"/>
            <a:ext cx="10515600" cy="1011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>
                <a:latin typeface="+mj-lt"/>
                <a:ea typeface="+mj-ea"/>
                <a:cs typeface="+mj-cs"/>
              </a:rPr>
              <a:t>SIDIS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667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550037"/>
              </p:ext>
            </p:extLst>
          </p:nvPr>
        </p:nvGraphicFramePr>
        <p:xfrm>
          <a:off x="62360" y="1099754"/>
          <a:ext cx="11893823" cy="5105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628">
                  <a:extLst>
                    <a:ext uri="{9D8B030D-6E8A-4147-A177-3AD203B41FA5}">
                      <a16:colId xmlns:a16="http://schemas.microsoft.com/office/drawing/2014/main" val="3899961455"/>
                    </a:ext>
                  </a:extLst>
                </a:gridCol>
                <a:gridCol w="1308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352">
                  <a:extLst>
                    <a:ext uri="{9D8B030D-6E8A-4147-A177-3AD203B41FA5}">
                      <a16:colId xmlns:a16="http://schemas.microsoft.com/office/drawing/2014/main" val="2894134783"/>
                    </a:ext>
                  </a:extLst>
                </a:gridCol>
                <a:gridCol w="1340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44">
                  <a:extLst>
                    <a:ext uri="{9D8B030D-6E8A-4147-A177-3AD203B41FA5}">
                      <a16:colId xmlns:a16="http://schemas.microsoft.com/office/drawing/2014/main" val="4171855250"/>
                    </a:ext>
                  </a:extLst>
                </a:gridCol>
                <a:gridCol w="1403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47826">
                  <a:extLst>
                    <a:ext uri="{9D8B030D-6E8A-4147-A177-3AD203B41FA5}">
                      <a16:colId xmlns:a16="http://schemas.microsoft.com/office/drawing/2014/main" val="1133593290"/>
                    </a:ext>
                  </a:extLst>
                </a:gridCol>
                <a:gridCol w="14583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04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2696"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Coin trigger rate (kHz)</a:t>
                      </a:r>
                    </a:p>
                    <a:p>
                      <a:r>
                        <a:rPr lang="en-US" sz="1800" dirty="0"/>
                        <a:t>(EC distance</a:t>
                      </a:r>
                      <a:r>
                        <a:rPr lang="en-US" sz="1800" baseline="0" dirty="0"/>
                        <a:t> cut for </a:t>
                      </a:r>
                    </a:p>
                    <a:p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r>
                        <a:rPr lang="en-US" sz="1800" baseline="0" dirty="0"/>
                        <a:t>)</a:t>
                      </a:r>
                      <a:endParaRPr lang="en-US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rgbClr val="C00000"/>
                          </a:solidFill>
                        </a:rPr>
                        <a:t>e_LA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e_LA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e_FA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) + (</a:t>
                      </a: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e_LA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 &amp; </a:t>
                      </a:r>
                      <a:r>
                        <a:rPr lang="en-US" sz="1800" baseline="0" dirty="0" err="1">
                          <a:solidFill>
                            <a:srgbClr val="C00000"/>
                          </a:solidFill>
                        </a:rPr>
                        <a:t>h_FA</a:t>
                      </a:r>
                      <a:r>
                        <a:rPr lang="en-US" sz="1800" baseline="0" dirty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US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Direct estimation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153547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r>
                        <a:rPr lang="en-US" sz="1800" dirty="0" err="1"/>
                        <a:t>e+kp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&gt;= 0cm </a:t>
                      </a:r>
                      <a:endParaRPr lang="en-US" sz="1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0.06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10.06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7859456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&gt;= 32.5cm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0.66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r>
                        <a:rPr lang="en-US" sz="1800" dirty="0" err="1"/>
                        <a:t>e+km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&gt;= 0cm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0.002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1.302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4994286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&gt;= 32.5cm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0.11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0.112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e+k0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&gt;= 0cm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&gt;= 32.5cm </a:t>
                      </a:r>
                      <a:endParaRPr lang="en-US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1.6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1.72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all hadrons, no electron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baseline="0" dirty="0">
                          <a:solidFill>
                            <a:srgbClr val="00B050"/>
                          </a:solidFill>
                        </a:rPr>
                        <a:t>&gt;= 0cm </a:t>
                      </a:r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47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18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12805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47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5.9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53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177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baseline="0" dirty="0">
                          <a:solidFill>
                            <a:srgbClr val="00B050"/>
                          </a:solidFill>
                        </a:rPr>
                        <a:t>&gt;= 32.5cm </a:t>
                      </a:r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17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50"/>
                          </a:solidFill>
                        </a:rPr>
                        <a:t>same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00B050"/>
                          </a:solidFill>
                        </a:rPr>
                        <a:t>23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458905" y="404103"/>
            <a:ext cx="149727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dirty="0"/>
              <a:t>hit matching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15529" y="196474"/>
            <a:ext cx="83309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Direct estimation: using SIDIS generator, EC&amp;GEM acceptance histogram and 8deg cut </a:t>
            </a:r>
          </a:p>
          <a:p>
            <a:r>
              <a:rPr lang="en-US" dirty="0"/>
              <a:t>		with or without vertex angle&gt;2.5deg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6591" y="-119434"/>
            <a:ext cx="10515600" cy="1011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latin typeface="+mj-lt"/>
                <a:ea typeface="+mj-ea"/>
                <a:cs typeface="+mj-cs"/>
              </a:rPr>
              <a:t>SIDIS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828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0"/>
            <a:ext cx="11128514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SIDIS trigger rate consideration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---based on what we have from the current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07505" y="1259094"/>
            <a:ext cx="12374217" cy="4351338"/>
          </a:xfrm>
        </p:spPr>
        <p:txBody>
          <a:bodyPr>
            <a:normAutofit/>
          </a:bodyPr>
          <a:lstStyle/>
          <a:p>
            <a:pPr lvl="1"/>
            <a:r>
              <a:rPr lang="en-US" sz="3200" dirty="0"/>
              <a:t>Definition of SIDIS trigger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LA electron + FA hadron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/>
              <a:t>FA electron + FA hadron  </a:t>
            </a:r>
            <a:r>
              <a:rPr lang="en-US" sz="2800" dirty="0">
                <a:solidFill>
                  <a:srgbClr val="FF0000"/>
                </a:solidFill>
              </a:rPr>
              <a:t>&amp;&amp; (R&gt;32.5cm)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</a:rPr>
              <a:t>Within the R range, SIDIS trigger is basically inclusive electron rate (see the rate table)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</a:rPr>
              <a:t>Within the R range, only take </a:t>
            </a:r>
            <a:r>
              <a:rPr lang="en-US" sz="2400" dirty="0" err="1">
                <a:solidFill>
                  <a:srgbClr val="7030A0"/>
                </a:solidFill>
              </a:rPr>
              <a:t>prescaled</a:t>
            </a:r>
            <a:r>
              <a:rPr lang="en-US" sz="2400" dirty="0">
                <a:solidFill>
                  <a:srgbClr val="7030A0"/>
                </a:solidFill>
              </a:rPr>
              <a:t> singles electron trigger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6530" y="4060109"/>
            <a:ext cx="10515600" cy="2221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Random Coin 97kHz with electrons from “true” SIDIS events subtracted</a:t>
            </a:r>
          </a:p>
          <a:p>
            <a:r>
              <a:rPr lang="en-US" sz="2400" dirty="0"/>
              <a:t>Coin from “true” SIDIS: 10.3+7.06+0.65+6.96+0.66+0.11+1.72=27.5 kHz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592" y="5281025"/>
            <a:ext cx="9874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 question is: how to understand the rates with all hadrons run?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6518" y="5804245"/>
            <a:ext cx="10736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My understanding: an estimation of rate for fully correlated hadrons in </a:t>
            </a:r>
          </a:p>
          <a:p>
            <a:r>
              <a:rPr lang="en-US" sz="2800" dirty="0">
                <a:solidFill>
                  <a:srgbClr val="00B050"/>
                </a:solidFill>
              </a:rPr>
              <a:t>Coincidence processes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66530" y="3826565"/>
            <a:ext cx="9382540" cy="1260647"/>
          </a:xfrm>
          <a:prstGeom prst="roundRect">
            <a:avLst/>
          </a:prstGeom>
          <a:noFill/>
          <a:ln w="8572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33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532"/>
            <a:ext cx="10515600" cy="728179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SIDIS trigger rate consideration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783" y="914400"/>
                <a:ext cx="11569147" cy="4666215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3200" dirty="0"/>
                  <a:t>Random coincidence calculation is assuming no correlations between electron-like trigger and hadron-like trigger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h𝑎𝑑𝑟𝑜𝑛</m:t>
                              </m:r>
                            </m:e>
                          </m:d>
                        </m:e>
                      </m:d>
                      <m:r>
                        <a:rPr lang="en-US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h𝑎𝑑𝑟𝑜𝑛</m:t>
                              </m:r>
                            </m:e>
                          </m:d>
                        </m:e>
                      </m:d>
                      <m:r>
                        <a:rPr lang="en-US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𝑡𝑖𝑚𝑒</m:t>
                      </m:r>
                      <m:r>
                        <a:rPr lang="en-US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𝑤𝑖𝑛𝑑𝑜𝑤</m:t>
                      </m:r>
                    </m:oMath>
                  </m:oMathPara>
                </a14:m>
                <a:endParaRPr lang="en-US" sz="3200" b="0" dirty="0">
                  <a:solidFill>
                    <a:srgbClr val="00B050"/>
                  </a:solidFill>
                </a:endParaRPr>
              </a:p>
              <a:p>
                <a:r>
                  <a:rPr lang="en-US" sz="3200" dirty="0"/>
                  <a:t>e[hadron] and h[hadron] could have correlations</a:t>
                </a:r>
              </a:p>
              <a:p>
                <a:r>
                  <a:rPr lang="en-US" sz="3200" dirty="0"/>
                  <a:t>Assuming two process with correlation of x, then the real rate is A*x + (1-x)*B, with A is fully correlated, B is uncorrelated, the upper limit of the rate is set by (A&gt;B?A:B), </a:t>
                </a:r>
                <a:r>
                  <a:rPr lang="en-US" sz="3200" dirty="0">
                    <a:solidFill>
                      <a:srgbClr val="FF0000"/>
                    </a:solidFill>
                  </a:rPr>
                  <a:t>with known x, the rate could be calculated more precisely</a:t>
                </a:r>
              </a:p>
              <a:p>
                <a:r>
                  <a:rPr lang="en-US" sz="3200" dirty="0"/>
                  <a:t>Apparently, based on the numbers in table, the e[hadron]*h[hadron]*time sets the limit of hadron &amp; hadron coincidence </a:t>
                </a:r>
              </a:p>
              <a:p>
                <a:r>
                  <a:rPr lang="en-US" sz="3200" dirty="0">
                    <a:solidFill>
                      <a:srgbClr val="FF0000"/>
                    </a:solidFill>
                  </a:rPr>
                  <a:t>My estimation for the </a:t>
                </a:r>
                <a:r>
                  <a:rPr lang="en-US" sz="3200" b="1" dirty="0">
                    <a:solidFill>
                      <a:srgbClr val="7030A0"/>
                    </a:solidFill>
                  </a:rPr>
                  <a:t>upper limit </a:t>
                </a:r>
                <a:r>
                  <a:rPr lang="en-US" sz="3200" dirty="0">
                    <a:solidFill>
                      <a:srgbClr val="FF0000"/>
                    </a:solidFill>
                  </a:rPr>
                  <a:t>of SIDIS Coincidence:</a:t>
                </a:r>
                <a:endParaRPr lang="en-US" sz="3200" dirty="0"/>
              </a:p>
              <a:p>
                <a:pPr lvl="1"/>
                <a:r>
                  <a:rPr lang="en-US" sz="2800" dirty="0"/>
                  <a:t>97+ 27.5 + </a:t>
                </a:r>
                <a:r>
                  <a:rPr lang="en-US" sz="2800" dirty="0" err="1"/>
                  <a:t>prescaled</a:t>
                </a:r>
                <a:r>
                  <a:rPr lang="en-US" sz="2800" dirty="0"/>
                  <a:t> singles e rate = 124.5 kHz + </a:t>
                </a:r>
                <a:r>
                  <a:rPr lang="en-US" sz="2800" dirty="0" err="1"/>
                  <a:t>prescaled</a:t>
                </a:r>
                <a:r>
                  <a:rPr lang="en-US" sz="2800" dirty="0"/>
                  <a:t> singles e rate</a:t>
                </a:r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783" y="914400"/>
                <a:ext cx="11569147" cy="4666215"/>
              </a:xfrm>
              <a:blipFill>
                <a:blip r:embed="rId2"/>
                <a:stretch>
                  <a:fillRect l="-896" t="-2745" r="-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8783" y="5580615"/>
            <a:ext cx="114602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The </a:t>
            </a:r>
            <a:r>
              <a:rPr lang="en-US" sz="2400" dirty="0" err="1">
                <a:solidFill>
                  <a:srgbClr val="FF0000"/>
                </a:solidFill>
              </a:rPr>
              <a:t>prescaled</a:t>
            </a:r>
            <a:r>
              <a:rPr lang="en-US" sz="2400" dirty="0">
                <a:solidFill>
                  <a:srgbClr val="FF0000"/>
                </a:solidFill>
              </a:rPr>
              <a:t> singles electron rate should be constrained by the bandwidth of data taking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Need to optimize collimator design to reduce inclusive hadron rates from target window!!!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DCF3-554E-4786-81B4-5415A3C98F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0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629</Words>
  <Application>Microsoft Office PowerPoint</Application>
  <PresentationFormat>Widescreen</PresentationFormat>
  <Paragraphs>264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等线 Light</vt:lpstr>
      <vt:lpstr>Arial</vt:lpstr>
      <vt:lpstr>Calibri</vt:lpstr>
      <vt:lpstr>Calibri Light</vt:lpstr>
      <vt:lpstr>Cambria Math</vt:lpstr>
      <vt:lpstr>Wingdings</vt:lpstr>
      <vt:lpstr>等线</vt:lpstr>
      <vt:lpstr>Office Theme</vt:lpstr>
      <vt:lpstr>SIDIS trigger rate</vt:lpstr>
      <vt:lpstr>single (gas(hallD),win up(wiser),win down(wiser))</vt:lpstr>
      <vt:lpstr>PowerPoint Presentation</vt:lpstr>
      <vt:lpstr>PowerPoint Presentation</vt:lpstr>
      <vt:lpstr>SIDIS trigger rate consideration ---based on what we have from the current simulation</vt:lpstr>
      <vt:lpstr>SIDIS trigger rate consideration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SIDIS trigger rate</dc:title>
  <dc:creator>Yuxiang Zhao</dc:creator>
  <cp:lastModifiedBy>Yuxiang Zhao</cp:lastModifiedBy>
  <cp:revision>26</cp:revision>
  <dcterms:created xsi:type="dcterms:W3CDTF">2016-12-05T22:18:30Z</dcterms:created>
  <dcterms:modified xsi:type="dcterms:W3CDTF">2016-12-06T04:11:30Z</dcterms:modified>
</cp:coreProperties>
</file>