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2" r:id="rId2"/>
    <p:sldId id="263" r:id="rId3"/>
    <p:sldId id="257" r:id="rId4"/>
    <p:sldId id="258" r:id="rId5"/>
    <p:sldId id="261" r:id="rId6"/>
    <p:sldId id="264" r:id="rId7"/>
  </p:sldIdLst>
  <p:sldSz cx="9144000" cy="6858000" type="screen4x3"/>
  <p:notesSz cx="6858000" cy="9144000"/>
  <p:embeddedFontLst>
    <p:embeddedFont>
      <p:font typeface="Calibri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simple study of MRPC rate using </a:t>
            </a:r>
            <a:r>
              <a:rPr lang="en-US" dirty="0" err="1" smtClean="0"/>
              <a:t>SoLID</a:t>
            </a:r>
            <a:r>
              <a:rPr lang="en-US" dirty="0" smtClean="0"/>
              <a:t> </a:t>
            </a:r>
            <a:r>
              <a:rPr lang="en-US" dirty="0" smtClean="0"/>
              <a:t>GEMC 2 (geant4.9.6.p02 based)</a:t>
            </a:r>
          </a:p>
          <a:p>
            <a:r>
              <a:rPr lang="en-US" dirty="0" smtClean="0"/>
              <a:t>With all </a:t>
            </a:r>
            <a:r>
              <a:rPr lang="en-US" dirty="0" err="1" smtClean="0"/>
              <a:t>SoLID</a:t>
            </a:r>
            <a:r>
              <a:rPr lang="en-US" dirty="0" smtClean="0"/>
              <a:t> geometry and materials, shoot 11GeV electrons into He3 target and let geant4 use “QGSP_BERT_HP” physics list to generate secondary particles.</a:t>
            </a:r>
          </a:p>
          <a:p>
            <a:r>
              <a:rPr lang="en-US" dirty="0" smtClean="0"/>
              <a:t>Results are normalized to 15uA beam which is </a:t>
            </a:r>
            <a:r>
              <a:rPr lang="en-US" dirty="0" err="1" smtClean="0"/>
              <a:t>Lumi</a:t>
            </a:r>
            <a:r>
              <a:rPr lang="en-US" dirty="0" smtClean="0"/>
              <a:t> ~7e36/cm2/s considering the target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MRPC geometry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(10 layers of 90</a:t>
            </a:r>
            <a:r>
              <a:rPr lang="en-US" dirty="0" smtClean="0"/>
              <a:t>% </a:t>
            </a:r>
            <a:r>
              <a:rPr lang="en-US" dirty="0" smtClean="0"/>
              <a:t>Freon gas)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# MRPC structure</a:t>
            </a:r>
          </a:p>
          <a:p>
            <a:r>
              <a:rPr lang="en-US" dirty="0" smtClean="0"/>
              <a:t># </a:t>
            </a:r>
            <a:r>
              <a:rPr lang="en-US" dirty="0" err="1" smtClean="0"/>
              <a:t>Atucal</a:t>
            </a:r>
            <a:r>
              <a:rPr lang="en-US" dirty="0" smtClean="0"/>
              <a:t>: First Layer: 6mm Honeycomb + 0.8mm PCB                  (1)+(2)</a:t>
            </a:r>
          </a:p>
          <a:p>
            <a:r>
              <a:rPr lang="en-US" dirty="0" smtClean="0"/>
              <a:t>#                     + Mylar 0.15mm + Electrode 0.4mm            (3)+(4) </a:t>
            </a:r>
          </a:p>
          <a:p>
            <a:r>
              <a:rPr lang="en-US" dirty="0" smtClean="0"/>
              <a:t>#                        + Glass 0.7mm + Gas 0.25mm               (5)+(6)</a:t>
            </a:r>
          </a:p>
          <a:p>
            <a:r>
              <a:rPr lang="en-US" dirty="0" smtClean="0"/>
              <a:t>#                        + Glass 0.7mm + Gas 0.25mm               (7)+(8)</a:t>
            </a:r>
          </a:p>
          <a:p>
            <a:r>
              <a:rPr lang="en-US" dirty="0" smtClean="0"/>
              <a:t>#                        + Glass 0.7mm + Gas 0.25mm               (9)+(10)</a:t>
            </a:r>
          </a:p>
          <a:p>
            <a:r>
              <a:rPr lang="en-US" dirty="0" smtClean="0"/>
              <a:t>#                        + Glass 0.7mm + Gas 0.25mm               (11)+(12)</a:t>
            </a:r>
          </a:p>
          <a:p>
            <a:r>
              <a:rPr lang="en-US" dirty="0" smtClean="0"/>
              <a:t>#                        + Glass 0.7mm + Gas 0.25mm + Glass 0.7mm (13)+(14)+(15)</a:t>
            </a:r>
          </a:p>
          <a:p>
            <a:r>
              <a:rPr lang="en-US" dirty="0" smtClean="0"/>
              <a:t>#                     + Electrode 0.4mm + Mylar 0.15mm + 1.6mm PCB(16)+(17)+(18)</a:t>
            </a:r>
          </a:p>
          <a:p>
            <a:r>
              <a:rPr lang="en-US" dirty="0" smtClean="0"/>
              <a:t>#                 </a:t>
            </a:r>
          </a:p>
          <a:p>
            <a:r>
              <a:rPr lang="en-US" dirty="0" smtClean="0"/>
              <a:t>#       Second Layer:  Mylar 0.15mm + Electrode 0.4mm             ()+()</a:t>
            </a:r>
          </a:p>
          <a:p>
            <a:r>
              <a:rPr lang="en-US" dirty="0" smtClean="0"/>
              <a:t>#                        + Glass 0.7mm + Gas 0.25mm               ()+()</a:t>
            </a:r>
          </a:p>
          <a:p>
            <a:r>
              <a:rPr lang="en-US" dirty="0" smtClean="0"/>
              <a:t>#                        + Glass 0.7mm + Gas 0.25mm               ()+()</a:t>
            </a:r>
          </a:p>
          <a:p>
            <a:r>
              <a:rPr lang="en-US" dirty="0" smtClean="0"/>
              <a:t>#                        + Glass 0.7mm + Gas 0.25mm               ()+()</a:t>
            </a:r>
          </a:p>
          <a:p>
            <a:r>
              <a:rPr lang="en-US" dirty="0" smtClean="0"/>
              <a:t>#                        + Glass 0.7mm + Gas 0.25mm               ()+()</a:t>
            </a:r>
          </a:p>
          <a:p>
            <a:r>
              <a:rPr lang="en-US" dirty="0" smtClean="0"/>
              <a:t>#                        + Glass 0.7mm + Gas 0.25mm + 0.7mm Glass ()+()+()</a:t>
            </a:r>
          </a:p>
          <a:p>
            <a:r>
              <a:rPr lang="en-US" dirty="0" smtClean="0"/>
              <a:t>#                     + 0.4mm Electrode + 0.15mm Mylar            ()+()</a:t>
            </a:r>
          </a:p>
          <a:p>
            <a:r>
              <a:rPr lang="en-US" dirty="0" smtClean="0"/>
              <a:t>#                     + 0.8mm PCB + 6mm Honey comb                ()+()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of particle entering MRPC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Dominant by photon in </a:t>
            </a:r>
            <a:r>
              <a:rPr lang="en-US" dirty="0" smtClean="0"/>
              <a:t>a few </a:t>
            </a:r>
            <a:r>
              <a:rPr lang="en-US" dirty="0" err="1" smtClean="0"/>
              <a:t>MeV</a:t>
            </a:r>
            <a:endParaRPr lang="en-US" dirty="0"/>
          </a:p>
        </p:txBody>
      </p:sp>
      <p:pic>
        <p:nvPicPr>
          <p:cNvPr id="1026" name="Picture 2" descr="D:\Dropbox\tmp\fluxR_MRPC_fro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27" y="2667000"/>
            <a:ext cx="4718873" cy="3657600"/>
          </a:xfrm>
          <a:prstGeom prst="rect">
            <a:avLst/>
          </a:prstGeom>
          <a:noFill/>
        </p:spPr>
      </p:pic>
      <p:pic>
        <p:nvPicPr>
          <p:cNvPr id="2051" name="Picture 3" descr="D:\Google Drive\SoLID_TOF\background_mrpc_20151208\Plog_MRPC_fro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5127" y="2590800"/>
            <a:ext cx="4718873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500" dirty="0" smtClean="0"/>
              <a:t>Rate of any hit with energy deposition &gt; 16eV </a:t>
            </a:r>
            <a:r>
              <a:rPr lang="en-US" sz="2500" dirty="0" smtClean="0"/>
              <a:t>(Freon </a:t>
            </a:r>
            <a:r>
              <a:rPr lang="en-US" sz="2500" dirty="0" smtClean="0"/>
              <a:t>ionization) in any layer of MRPC gas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D:\Google Drive\SoLID_TOF\background_mrpc_20151208\fluxR_MRPC_gas_16eVan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4718873" cy="3657600"/>
          </a:xfrm>
          <a:prstGeom prst="rect">
            <a:avLst/>
          </a:prstGeom>
          <a:noFill/>
        </p:spPr>
      </p:pic>
      <p:pic>
        <p:nvPicPr>
          <p:cNvPr id="3074" name="Picture 2" descr="D:\Google Drive\SoLID_TOF\background_mrpc_20151208\Plog_MRPC_gas_16eVany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5127" y="2057400"/>
            <a:ext cx="4718873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500" dirty="0" smtClean="0"/>
              <a:t>Rate of </a:t>
            </a:r>
            <a:r>
              <a:rPr lang="en-US" sz="2500" dirty="0" smtClean="0"/>
              <a:t>hit </a:t>
            </a:r>
            <a:r>
              <a:rPr lang="en-US" sz="2500" dirty="0" smtClean="0"/>
              <a:t>with energy deposition &gt; 16eV (Freon ionization) in </a:t>
            </a:r>
            <a:r>
              <a:rPr lang="en-US" sz="2500" dirty="0" smtClean="0"/>
              <a:t>at least one layer </a:t>
            </a:r>
            <a:r>
              <a:rPr lang="en-US" sz="2500" dirty="0" smtClean="0"/>
              <a:t>of MRPC </a:t>
            </a:r>
            <a:r>
              <a:rPr lang="en-US" sz="2500" dirty="0" smtClean="0"/>
              <a:t>gas</a:t>
            </a:r>
            <a:br>
              <a:rPr lang="en-US" sz="2500" dirty="0" smtClean="0"/>
            </a:br>
            <a:r>
              <a:rPr lang="en-US" sz="2500" dirty="0" smtClean="0"/>
              <a:t>so this sum all hits produced by one electron on target </a:t>
            </a:r>
            <a:r>
              <a:rPr lang="en-US" sz="2500" dirty="0" smtClean="0"/>
              <a:t>and count as one entry for rate estimation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3" descr="D:\Google Drive\SoLID_TOF\background_mrpc_20151208\fluxR_MRPC_gas_16eVal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57400"/>
            <a:ext cx="4718873" cy="3657600"/>
          </a:xfrm>
          <a:prstGeom prst="rect">
            <a:avLst/>
          </a:prstGeom>
          <a:noFill/>
        </p:spPr>
      </p:pic>
      <p:pic>
        <p:nvPicPr>
          <p:cNvPr id="4098" name="Picture 2" descr="D:\Google Drive\SoLID_TOF\background_mrpc_20151208\Plog_MRPC_gas_16eVal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5128" y="2133600"/>
            <a:ext cx="4718872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is dominated by a few </a:t>
            </a:r>
            <a:r>
              <a:rPr lang="en-US" dirty="0" err="1" smtClean="0"/>
              <a:t>MeV</a:t>
            </a:r>
            <a:r>
              <a:rPr lang="en-US" dirty="0" smtClean="0"/>
              <a:t> </a:t>
            </a:r>
            <a:r>
              <a:rPr lang="en-US" dirty="0" smtClean="0"/>
              <a:t>photons</a:t>
            </a:r>
          </a:p>
          <a:p>
            <a:r>
              <a:rPr lang="en-US" dirty="0" smtClean="0"/>
              <a:t>Two ways to estimate MRPC background rate, maybe actual rate is in-between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       30-150kHz/cm2 ???</a:t>
            </a:r>
          </a:p>
          <a:p>
            <a:r>
              <a:rPr lang="en-US" dirty="0" smtClean="0"/>
              <a:t>Dedicated detector simulation and actual test data are needed to go further</a:t>
            </a:r>
          </a:p>
          <a:p>
            <a:r>
              <a:rPr lang="en-US" dirty="0" smtClean="0"/>
              <a:t>Particles entering MRPC can be used as input for standalone MRPC simulation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313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Introduction</vt:lpstr>
      <vt:lpstr>MRPC geometry  (10 layers of 90% Freon gas)</vt:lpstr>
      <vt:lpstr>rate of particle entering MRPC</vt:lpstr>
      <vt:lpstr>Rate of any hit with energy deposition &gt; 16eV (Freon ionization) in any layer of MRPC gas</vt:lpstr>
      <vt:lpstr>Rate of hit with energy deposition &gt; 16eV (Freon ionization) in at least one layer of MRPC gas so this sum all hits produced by one electron on target and count as one entry for rate estimation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Particle rate entering MRPC</dc:title>
  <dc:creator>zhiwen zhao</dc:creator>
  <cp:lastModifiedBy>zhiwen zhao</cp:lastModifiedBy>
  <cp:revision>15</cp:revision>
  <dcterms:created xsi:type="dcterms:W3CDTF">2006-08-16T00:00:00Z</dcterms:created>
  <dcterms:modified xsi:type="dcterms:W3CDTF">2015-12-09T04:49:59Z</dcterms:modified>
</cp:coreProperties>
</file>