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396" r:id="rId3"/>
    <p:sldId id="383" r:id="rId4"/>
    <p:sldId id="413" r:id="rId5"/>
    <p:sldId id="382" r:id="rId6"/>
    <p:sldId id="381" r:id="rId7"/>
    <p:sldId id="399" r:id="rId8"/>
    <p:sldId id="389" r:id="rId9"/>
    <p:sldId id="385" r:id="rId10"/>
    <p:sldId id="384" r:id="rId11"/>
    <p:sldId id="387" r:id="rId12"/>
    <p:sldId id="388" r:id="rId13"/>
    <p:sldId id="391" r:id="rId14"/>
    <p:sldId id="417" r:id="rId15"/>
    <p:sldId id="416" r:id="rId16"/>
    <p:sldId id="402" r:id="rId17"/>
    <p:sldId id="401" r:id="rId18"/>
    <p:sldId id="397" r:id="rId19"/>
    <p:sldId id="411" r:id="rId20"/>
    <p:sldId id="418" r:id="rId21"/>
    <p:sldId id="404" r:id="rId22"/>
    <p:sldId id="403" r:id="rId23"/>
    <p:sldId id="405" r:id="rId24"/>
    <p:sldId id="406" r:id="rId25"/>
    <p:sldId id="407" r:id="rId26"/>
    <p:sldId id="408" r:id="rId27"/>
    <p:sldId id="409" r:id="rId28"/>
    <p:sldId id="410" r:id="rId29"/>
    <p:sldId id="419" r:id="rId30"/>
    <p:sldId id="412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106" d="100"/>
          <a:sy n="10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4179-5BEF-4A43-88F1-89DC5DF1C0F7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AF14-D35F-4A68-AA99-CADFDD5BE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AAFC-F477-468D-8790-AC4E9C10618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35ED-07EB-462B-BB71-A44BFBD4D26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AAD9-B0F2-4D3E-90D4-88656ACD5CF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82F8-5837-41AF-B770-A470FF3A39FD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CE0-D828-449C-977E-BAFF1F9103E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40D9-D01E-4558-A960-3AF942F6B49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6979-DE0F-4118-9388-9E1EFB9C1CE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69D-E53A-4801-A444-6A0255404A5B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7435-060B-451D-B338-5C291CA0A837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9E50-D090-4A70-9517-23664ED9ADD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86A-C30E-416A-BA21-58E1AC8A0DB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3B8-F9BF-45DC-B155-3C9247832F2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 generator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2013/12/03 original</a:t>
            </a:r>
          </a:p>
          <a:p>
            <a:r>
              <a:rPr lang="en-US" dirty="0" smtClean="0"/>
              <a:t>2014/02/12 update</a:t>
            </a:r>
          </a:p>
          <a:p>
            <a:r>
              <a:rPr lang="en-US" smtClean="0"/>
              <a:t>2014/11/04 </a:t>
            </a:r>
            <a:r>
              <a:rPr lang="en-US" dirty="0" smtClean="0"/>
              <a:t>update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He3 </a:t>
            </a:r>
            <a:r>
              <a:rPr lang="en-US" dirty="0" err="1" smtClean="0"/>
              <a:t>Hadron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Users\owner\Google Drive\SoLID_background\SIDIS_He3\talk\rate_comparison_zwzhao_20131204_plot\rate_eic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44600"/>
            <a:ext cx="3149600" cy="5537200"/>
          </a:xfrm>
          <a:prstGeom prst="rect">
            <a:avLst/>
          </a:prstGeom>
          <a:noFill/>
        </p:spPr>
      </p:pic>
      <p:pic>
        <p:nvPicPr>
          <p:cNvPr id="2051" name="Picture 3" descr="C:\Users\owner\Google Drive\SoLID_background\SIDIS_He3\talk\rate_comparison_zwzhao_20131204_plot\rate_single_nofa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1219200"/>
            <a:ext cx="3149600" cy="5537200"/>
          </a:xfrm>
          <a:prstGeom prst="rect">
            <a:avLst/>
          </a:prstGeom>
          <a:noFill/>
        </p:spPr>
      </p:pic>
      <p:pic>
        <p:nvPicPr>
          <p:cNvPr id="2052" name="Picture 4" descr="C:\Users\owner\Google Drive\SoLID_background\SIDIS_He3\talk\rate_comparison_zwzhao_20131204_plot\rate_single_withfa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3149600" cy="5537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362200"/>
            <a:ext cx="54373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pim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4812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306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572000"/>
            <a:ext cx="42312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Kp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791200"/>
            <a:ext cx="485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838200"/>
            <a:ext cx="82452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eicrate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57600" y="838200"/>
            <a:ext cx="226132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Single_rate</a:t>
            </a:r>
            <a:r>
              <a:rPr lang="en-US" dirty="0" smtClean="0"/>
              <a:t> w/o factor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29400" y="838200"/>
            <a:ext cx="23053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Single_rate</a:t>
            </a:r>
            <a:r>
              <a:rPr lang="en-US" dirty="0" smtClean="0"/>
              <a:t> with factor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He3 </a:t>
            </a:r>
            <a:r>
              <a:rPr lang="en-US" dirty="0" err="1" smtClean="0"/>
              <a:t>Hadron</a:t>
            </a:r>
            <a:r>
              <a:rPr lang="en-US" dirty="0" smtClean="0"/>
              <a:t> rate ratio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4373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pim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4812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306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572000"/>
            <a:ext cx="42312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Kp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791200"/>
            <a:ext cx="485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838200"/>
            <a:ext cx="318491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eicrate</a:t>
            </a:r>
            <a:r>
              <a:rPr lang="en-US" dirty="0" smtClean="0"/>
              <a:t> /(</a:t>
            </a:r>
            <a:r>
              <a:rPr lang="en-US" dirty="0" err="1" smtClean="0"/>
              <a:t>Single_rate</a:t>
            </a:r>
            <a:r>
              <a:rPr lang="en-US" dirty="0" smtClean="0"/>
              <a:t> w/o factor)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10200" y="838200"/>
            <a:ext cx="3160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eicrate</a:t>
            </a:r>
            <a:r>
              <a:rPr lang="en-US" dirty="0" smtClean="0"/>
              <a:t>/(</a:t>
            </a:r>
            <a:r>
              <a:rPr lang="en-US" dirty="0" err="1" smtClean="0"/>
              <a:t>single_rate</a:t>
            </a:r>
            <a:r>
              <a:rPr lang="en-US" dirty="0" smtClean="0"/>
              <a:t> with factor)</a:t>
            </a:r>
            <a:endParaRPr lang="en-US" dirty="0"/>
          </a:p>
        </p:txBody>
      </p:sp>
      <p:pic>
        <p:nvPicPr>
          <p:cNvPr id="3074" name="Picture 2" descr="C:\Users\owner\Google Drive\SoLID_background\SIDIS_He3\talk\rate_comparison_zwzhao_20131204_plot\hadron_compare_nofa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149600" cy="5537200"/>
          </a:xfrm>
          <a:prstGeom prst="rect">
            <a:avLst/>
          </a:prstGeom>
          <a:noFill/>
        </p:spPr>
      </p:pic>
      <p:pic>
        <p:nvPicPr>
          <p:cNvPr id="3075" name="Picture 3" descr="C:\Users\owner\Google Drive\SoLID_background\SIDIS_He3\talk\rate_comparison_zwzhao_20131204_plot\hadron_compare_withfa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149600" cy="5537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981200" y="1371600"/>
            <a:ext cx="16643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1.5  on average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00800" y="1295400"/>
            <a:ext cx="14895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3  on average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My calculation using “</a:t>
            </a:r>
            <a:r>
              <a:rPr lang="en-US" sz="2000" dirty="0" err="1" smtClean="0"/>
              <a:t>single_rate</a:t>
            </a:r>
            <a:r>
              <a:rPr lang="en-US" sz="2000" dirty="0" smtClean="0"/>
              <a:t>” </a:t>
            </a:r>
            <a:br>
              <a:rPr lang="en-US" sz="2000" dirty="0" smtClean="0"/>
            </a:br>
            <a:r>
              <a:rPr lang="en-US" sz="2000" dirty="0" smtClean="0"/>
              <a:t>for 6GeV </a:t>
            </a:r>
            <a:r>
              <a:rPr lang="en-US" sz="2000" dirty="0" err="1" smtClean="0"/>
              <a:t>Transversity</a:t>
            </a:r>
            <a:r>
              <a:rPr lang="en-US" sz="2000" dirty="0" smtClean="0"/>
              <a:t> Condition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8229600" cy="5410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method </a:t>
            </a:r>
          </a:p>
          <a:p>
            <a:pPr lvl="1"/>
            <a:r>
              <a:rPr lang="en-US" sz="1400" dirty="0" smtClean="0"/>
              <a:t>Calculate </a:t>
            </a:r>
            <a:r>
              <a:rPr lang="en-US" sz="1400" dirty="0" err="1" smtClean="0"/>
              <a:t>Xsec</a:t>
            </a:r>
            <a:r>
              <a:rPr lang="en-US" sz="1400" dirty="0" smtClean="0"/>
              <a:t> at one fixed kinematic point, </a:t>
            </a:r>
          </a:p>
          <a:p>
            <a:pPr>
              <a:buNone/>
            </a:pPr>
            <a:r>
              <a:rPr lang="en-US" sz="1400" dirty="0" smtClean="0"/>
              <a:t>                  then multiply by luminosity and phase space</a:t>
            </a:r>
          </a:p>
          <a:p>
            <a:pPr lvl="1"/>
            <a:r>
              <a:rPr lang="en-US" sz="1400" dirty="0" smtClean="0"/>
              <a:t>No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correction</a:t>
            </a:r>
          </a:p>
          <a:p>
            <a:pPr lvl="1"/>
            <a:r>
              <a:rPr lang="en-US" sz="1400" dirty="0" smtClean="0"/>
              <a:t>same method used by </a:t>
            </a:r>
            <a:r>
              <a:rPr lang="en-US" sz="1400" dirty="0" err="1" smtClean="0"/>
              <a:t>Xin</a:t>
            </a:r>
            <a:endParaRPr lang="en-US" sz="1400" dirty="0" smtClean="0"/>
          </a:p>
          <a:p>
            <a:r>
              <a:rPr lang="en-US" sz="1400" dirty="0" smtClean="0"/>
              <a:t>Assume </a:t>
            </a:r>
          </a:p>
          <a:p>
            <a:pPr lvl="1"/>
            <a:r>
              <a:rPr lang="en-US" sz="1400" dirty="0" smtClean="0"/>
              <a:t>6 </a:t>
            </a:r>
            <a:r>
              <a:rPr lang="en-US" sz="1400" dirty="0" err="1" smtClean="0"/>
              <a:t>GeV</a:t>
            </a:r>
            <a:r>
              <a:rPr lang="en-US" sz="1400" dirty="0" smtClean="0"/>
              <a:t> beam, theta 16 deg, Mom 2.35GeV</a:t>
            </a:r>
          </a:p>
          <a:p>
            <a:pPr lvl="1"/>
            <a:r>
              <a:rPr lang="en-US" sz="1400" dirty="0" smtClean="0"/>
              <a:t>Current 10uA, target 33cm 10amg He3 target</a:t>
            </a:r>
          </a:p>
          <a:p>
            <a:pPr lvl="1"/>
            <a:r>
              <a:rPr lang="en-US" sz="1400" dirty="0" smtClean="0"/>
              <a:t>nuclei </a:t>
            </a:r>
            <a:r>
              <a:rPr lang="en-US" sz="1400" dirty="0" err="1" smtClean="0"/>
              <a:t>Lumi</a:t>
            </a:r>
            <a:r>
              <a:rPr lang="en-US" sz="1400" dirty="0" smtClean="0"/>
              <a:t>  0.557e36/cm2/s</a:t>
            </a:r>
          </a:p>
          <a:p>
            <a:pPr lvl="1">
              <a:buNone/>
            </a:pPr>
            <a:r>
              <a:rPr lang="en-US" sz="1400" dirty="0" smtClean="0"/>
              <a:t>           = 10e-6/1.6e-19*33*1.345e-3*6.02e23/3</a:t>
            </a:r>
          </a:p>
          <a:p>
            <a:pPr lvl="1"/>
            <a:r>
              <a:rPr lang="en-US" sz="1400" dirty="0" smtClean="0"/>
              <a:t>Phase space 0.0013 according to </a:t>
            </a:r>
            <a:r>
              <a:rPr lang="en-US" sz="1400" dirty="0" err="1" smtClean="0"/>
              <a:t>Zhihong’s</a:t>
            </a:r>
            <a:r>
              <a:rPr lang="en-US" sz="1400" dirty="0" smtClean="0"/>
              <a:t> simulation</a:t>
            </a:r>
          </a:p>
          <a:p>
            <a:pPr lvl="1">
              <a:buNone/>
            </a:pPr>
            <a:r>
              <a:rPr lang="en-US" sz="1400" dirty="0" smtClean="0"/>
              <a:t>	(comparing to </a:t>
            </a:r>
            <a:r>
              <a:rPr lang="en-US" sz="1400" dirty="0" err="1" smtClean="0"/>
              <a:t>Xin’s</a:t>
            </a:r>
            <a:r>
              <a:rPr lang="en-US" sz="1400" dirty="0" smtClean="0"/>
              <a:t> estimation 0.0016 = 6.7msr*2.35GeV*10%)</a:t>
            </a:r>
          </a:p>
          <a:p>
            <a:r>
              <a:rPr lang="en-US" sz="1400" dirty="0" smtClean="0"/>
              <a:t>Result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r>
              <a:rPr lang="en-US" sz="1400" dirty="0" smtClean="0"/>
              <a:t>e- rate by whitlow fit, </a:t>
            </a:r>
            <a:r>
              <a:rPr lang="en-US" sz="1400" dirty="0" err="1" smtClean="0"/>
              <a:t>hadron</a:t>
            </a:r>
            <a:r>
              <a:rPr lang="en-US" sz="1400" dirty="0" smtClean="0"/>
              <a:t> rate by wiser fit with </a:t>
            </a:r>
            <a:r>
              <a:rPr lang="en-US" sz="1400" dirty="0" err="1" smtClean="0"/>
              <a:t>radlen</a:t>
            </a:r>
            <a:r>
              <a:rPr lang="en-US" sz="1400" dirty="0" smtClean="0"/>
              <a:t>=10.63</a:t>
            </a:r>
          </a:p>
          <a:p>
            <a:pPr lvl="1"/>
            <a:r>
              <a:rPr lang="en-US" sz="1400" dirty="0" smtClean="0"/>
              <a:t>Get rate by “./main 0 557 6 1 1 1.85 2.85 15.5 16.5” on proton and  “./main 1 557 6 1 1 1.85 2.85 15.5 16.5” on deuteron,  add both to get rate on He3. </a:t>
            </a:r>
          </a:p>
          <a:p>
            <a:pPr lvl="1"/>
            <a:r>
              <a:rPr lang="en-US" sz="1400" dirty="0" smtClean="0"/>
              <a:t>(sin(16/180*3.1416)*1/180*3.1416*2*3.1416)*1 =0.0302  is phase space used in the code</a:t>
            </a:r>
          </a:p>
          <a:p>
            <a:pPr lvl="1"/>
            <a:r>
              <a:rPr lang="en-US" sz="1400" dirty="0" smtClean="0"/>
              <a:t>10uA current is 10uC/s</a:t>
            </a:r>
          </a:p>
          <a:p>
            <a:pPr lvl="1"/>
            <a:r>
              <a:rPr lang="en-US" sz="1400" dirty="0" err="1" smtClean="0"/>
              <a:t>Pion</a:t>
            </a:r>
            <a:r>
              <a:rPr lang="en-US" sz="1400" dirty="0" smtClean="0"/>
              <a:t> decay 0.8357, </a:t>
            </a:r>
            <a:r>
              <a:rPr lang="en-US" sz="1400" dirty="0" err="1" smtClean="0"/>
              <a:t>kaon</a:t>
            </a:r>
            <a:r>
              <a:rPr lang="en-US" sz="1400" dirty="0" smtClean="0"/>
              <a:t> decay 0.267</a:t>
            </a:r>
          </a:p>
          <a:p>
            <a:pPr lvl="1"/>
            <a:r>
              <a:rPr lang="en-US" sz="1400" dirty="0" smtClean="0"/>
              <a:t>For example (1.46e-3+8.08e-4)*1e6/0.0302*0.0013/10=9.73</a:t>
            </a:r>
            <a:r>
              <a:rPr lang="en-US" sz="1400" dirty="0" smtClean="0">
                <a:solidFill>
                  <a:srgbClr val="002060"/>
                </a:solidFill>
              </a:rPr>
              <a:t> /</a:t>
            </a:r>
            <a:r>
              <a:rPr lang="en-US" sz="1400" dirty="0" err="1" smtClean="0">
                <a:solidFill>
                  <a:srgbClr val="002060"/>
                </a:solidFill>
              </a:rPr>
              <a:t>uC</a:t>
            </a:r>
            <a:r>
              <a:rPr lang="en-US" sz="1400" dirty="0" smtClean="0">
                <a:solidFill>
                  <a:srgbClr val="002060"/>
                </a:solidFill>
              </a:rPr>
              <a:t> for e-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087" y="0"/>
            <a:ext cx="3782911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3962400"/>
          <a:ext cx="518160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9"/>
                <a:gridCol w="740229"/>
                <a:gridCol w="740229"/>
                <a:gridCol w="740229"/>
                <a:gridCol w="740229"/>
                <a:gridCol w="740229"/>
                <a:gridCol w="740229"/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e-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</a:t>
                      </a:r>
                      <a:endParaRPr lang="en-US" sz="10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Xsec</a:t>
                      </a:r>
                      <a:endParaRPr lang="en-US" sz="1000" dirty="0" smtClean="0"/>
                    </a:p>
                    <a:p>
                      <a:pPr algn="l"/>
                      <a:r>
                        <a:rPr lang="en-US" sz="800" dirty="0" smtClean="0"/>
                        <a:t>(</a:t>
                      </a:r>
                      <a:r>
                        <a:rPr lang="en-US" sz="800" dirty="0" err="1" smtClean="0"/>
                        <a:t>nb</a:t>
                      </a:r>
                      <a:r>
                        <a:rPr lang="en-US" sz="800" dirty="0" smtClean="0"/>
                        <a:t>/</a:t>
                      </a:r>
                      <a:r>
                        <a:rPr lang="en-US" sz="800" dirty="0" err="1" smtClean="0"/>
                        <a:t>GeV-sr</a:t>
                      </a:r>
                      <a:r>
                        <a:rPr lang="en-US" sz="800" dirty="0" smtClean="0"/>
                        <a:t>)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134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1540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916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309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4.2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889</a:t>
                      </a:r>
                      <a:endParaRPr lang="en-US" sz="10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Rate(</a:t>
                      </a:r>
                      <a:r>
                        <a:rPr lang="en-US" sz="1000" dirty="0" err="1" smtClean="0"/>
                        <a:t>uC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9.73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93.19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55.4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5.95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0.81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64.36</a:t>
                      </a:r>
                      <a:endParaRPr lang="en-US" sz="10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Data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12.4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54.8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34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1.34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49.6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15200" y="152400"/>
            <a:ext cx="15422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Xin’s</a:t>
            </a:r>
            <a:r>
              <a:rPr lang="en-US" dirty="0" smtClean="0"/>
              <a:t> summary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 </a:t>
            </a:r>
            <a:r>
              <a:rPr lang="en-US" dirty="0" err="1" smtClean="0"/>
              <a:t>hadron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over “</a:t>
            </a:r>
            <a:r>
              <a:rPr lang="en-US" dirty="0" err="1" smtClean="0"/>
              <a:t>single_rate</a:t>
            </a:r>
            <a:r>
              <a:rPr lang="en-US" dirty="0" smtClean="0"/>
              <a:t> w/o correction” has a factor 1.24</a:t>
            </a:r>
          </a:p>
          <a:p>
            <a:r>
              <a:rPr lang="en-US" dirty="0" err="1" smtClean="0"/>
              <a:t>single_rate</a:t>
            </a:r>
            <a:r>
              <a:rPr lang="en-US" dirty="0" smtClean="0"/>
              <a:t> correction factor is 2 on average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over “6GeV </a:t>
            </a:r>
            <a:r>
              <a:rPr lang="en-US" dirty="0" err="1" smtClean="0"/>
              <a:t>Transversity</a:t>
            </a:r>
            <a:r>
              <a:rPr lang="en-US" dirty="0" smtClean="0"/>
              <a:t> data” is a factor 2.48=1.24*2</a:t>
            </a:r>
          </a:p>
          <a:p>
            <a:endParaRPr lang="en-US" dirty="0" smtClean="0"/>
          </a:p>
          <a:p>
            <a:r>
              <a:rPr lang="en-US" dirty="0" smtClean="0"/>
              <a:t>So we may use 40% (~ 1/2.5) </a:t>
            </a:r>
            <a:r>
              <a:rPr lang="en-US" dirty="0" err="1" smtClean="0"/>
              <a:t>hadron</a:t>
            </a:r>
            <a:r>
              <a:rPr lang="en-US" dirty="0" smtClean="0"/>
              <a:t> rate from “</a:t>
            </a:r>
            <a:r>
              <a:rPr lang="en-US" dirty="0" err="1" smtClean="0"/>
              <a:t>eicRate</a:t>
            </a:r>
            <a:r>
              <a:rPr lang="en-US" dirty="0" smtClean="0"/>
              <a:t>” for 6GeV beam</a:t>
            </a:r>
          </a:p>
          <a:p>
            <a:r>
              <a:rPr lang="en-US" dirty="0" smtClean="0"/>
              <a:t>but it’s not clear how it would be for 11GeV</a:t>
            </a:r>
          </a:p>
          <a:p>
            <a:endParaRPr lang="en-US" dirty="0" smtClean="0"/>
          </a:p>
          <a:p>
            <a:r>
              <a:rPr lang="en-US" dirty="0" smtClean="0"/>
              <a:t>It would be good to do a direct comparison between “</a:t>
            </a:r>
            <a:r>
              <a:rPr lang="en-US" dirty="0" err="1" smtClean="0"/>
              <a:t>eicrate</a:t>
            </a:r>
            <a:r>
              <a:rPr lang="en-US" dirty="0" smtClean="0"/>
              <a:t>” and 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He3 e rate</a:t>
            </a:r>
            <a:br>
              <a:rPr lang="en-US" sz="3000" dirty="0" smtClean="0"/>
            </a:br>
            <a:r>
              <a:rPr lang="en-US" sz="3000" dirty="0" smtClean="0"/>
              <a:t>W=2 red line, Q2=1 black line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whitlow covers DIS only, no output for Q2&lt;1 or W&lt;2</a:t>
            </a:r>
          </a:p>
          <a:p>
            <a:r>
              <a:rPr lang="en-US" dirty="0" smtClean="0"/>
              <a:t>In DIS, “</a:t>
            </a:r>
            <a:r>
              <a:rPr lang="en-US" dirty="0" err="1" smtClean="0"/>
              <a:t>eicrate</a:t>
            </a:r>
            <a:r>
              <a:rPr lang="en-US" dirty="0" smtClean="0"/>
              <a:t>” and “</a:t>
            </a:r>
            <a:r>
              <a:rPr lang="en-US" dirty="0" err="1" smtClean="0"/>
              <a:t>single_rate</a:t>
            </a:r>
            <a:r>
              <a:rPr lang="en-US" dirty="0" smtClean="0"/>
              <a:t>” whitlow ratio is around 1</a:t>
            </a:r>
          </a:p>
          <a:p>
            <a:r>
              <a:rPr lang="en-US" dirty="0" smtClean="0"/>
              <a:t>Compare sum of rate between of 7-24 degree and W&gt;2, Q2&gt;1. The result of “</a:t>
            </a:r>
            <a:r>
              <a:rPr lang="en-US" dirty="0" err="1" smtClean="0"/>
              <a:t>eicRate</a:t>
            </a:r>
            <a:r>
              <a:rPr lang="en-US" dirty="0" smtClean="0"/>
              <a:t>” is 1.2 times of “</a:t>
            </a:r>
            <a:r>
              <a:rPr lang="en-US" dirty="0" err="1" smtClean="0"/>
              <a:t>single_rate</a:t>
            </a:r>
            <a:r>
              <a:rPr lang="en-US" dirty="0" smtClean="0"/>
              <a:t>” whitlow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D:\Google Drive\SoLID_background\SIDIS_He3\talk\solid_SIDIS_background_zwzhao_20131118_plot\compare_eD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4" y="2316480"/>
            <a:ext cx="9039976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 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and “</a:t>
            </a:r>
            <a:r>
              <a:rPr lang="en-US" dirty="0" err="1" smtClean="0"/>
              <a:t>single_rate</a:t>
            </a:r>
            <a:r>
              <a:rPr lang="en-US" dirty="0" smtClean="0"/>
              <a:t>” use different fit to estimate, “</a:t>
            </a:r>
            <a:r>
              <a:rPr lang="en-US" dirty="0" err="1" smtClean="0"/>
              <a:t>eicRate</a:t>
            </a:r>
            <a:r>
              <a:rPr lang="en-US" dirty="0" smtClean="0"/>
              <a:t>” over  “</a:t>
            </a:r>
            <a:r>
              <a:rPr lang="en-US" dirty="0" err="1" smtClean="0"/>
              <a:t>single_rate</a:t>
            </a:r>
            <a:r>
              <a:rPr lang="en-US" dirty="0" smtClean="0"/>
              <a:t>” is 1.2 for </a:t>
            </a:r>
            <a:r>
              <a:rPr lang="en-US" dirty="0" err="1" smtClean="0"/>
              <a:t>SoLID</a:t>
            </a:r>
            <a:r>
              <a:rPr lang="en-US" dirty="0" smtClean="0"/>
              <a:t> kinematics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whitlow comparing to 6GeV </a:t>
            </a:r>
            <a:r>
              <a:rPr lang="en-US" dirty="0" err="1" smtClean="0"/>
              <a:t>Transversity</a:t>
            </a:r>
            <a:r>
              <a:rPr lang="en-US" dirty="0" smtClean="0"/>
              <a:t> data needs a correction factor 1.25</a:t>
            </a:r>
          </a:p>
          <a:p>
            <a:endParaRPr lang="en-US" dirty="0" smtClean="0"/>
          </a:p>
          <a:p>
            <a:r>
              <a:rPr lang="en-US" dirty="0" smtClean="0"/>
              <a:t>If we can combine these two, “</a:t>
            </a:r>
            <a:r>
              <a:rPr lang="en-US" dirty="0" err="1" smtClean="0"/>
              <a:t>eicRate</a:t>
            </a:r>
            <a:r>
              <a:rPr lang="en-US" dirty="0" smtClean="0"/>
              <a:t>” is close to data now</a:t>
            </a:r>
          </a:p>
          <a:p>
            <a:endParaRPr lang="en-US" dirty="0" smtClean="0"/>
          </a:p>
          <a:p>
            <a:r>
              <a:rPr lang="en-US" dirty="0" smtClean="0"/>
              <a:t>It would be good to do a direct comparison between “</a:t>
            </a:r>
            <a:r>
              <a:rPr lang="en-US" dirty="0" err="1" smtClean="0"/>
              <a:t>eicrate</a:t>
            </a:r>
            <a:r>
              <a:rPr lang="en-US" dirty="0" smtClean="0"/>
              <a:t>” and 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on LD2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LD2 </a:t>
            </a:r>
            <a:r>
              <a:rPr lang="en-US" sz="3500" dirty="0" err="1" smtClean="0"/>
              <a:t>hadron</a:t>
            </a:r>
            <a:r>
              <a:rPr lang="en-US" sz="3500" dirty="0" smtClean="0"/>
              <a:t> rate difference between </a:t>
            </a:r>
            <a:br>
              <a:rPr lang="en-US" sz="3500" dirty="0" smtClean="0"/>
            </a:br>
            <a:r>
              <a:rPr lang="en-US" sz="3500" dirty="0" smtClean="0"/>
              <a:t>“</a:t>
            </a:r>
            <a:r>
              <a:rPr lang="en-US" sz="3500" dirty="0" err="1" smtClean="0"/>
              <a:t>eicRate</a:t>
            </a:r>
            <a:r>
              <a:rPr lang="en-US" sz="3500" dirty="0" smtClean="0"/>
              <a:t>” and “</a:t>
            </a:r>
            <a:r>
              <a:rPr lang="en-US" sz="3500" dirty="0" err="1" smtClean="0"/>
              <a:t>single_rate</a:t>
            </a:r>
            <a:r>
              <a:rPr lang="en-US" sz="3500" dirty="0" smtClean="0"/>
              <a:t>” with 6GeV beam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Both are based on wiser  fit, but use it differently, so they have different distribution and normalization factor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has </a:t>
            </a:r>
            <a:r>
              <a:rPr lang="en-US" dirty="0" err="1" smtClean="0"/>
              <a:t>rad_len</a:t>
            </a:r>
            <a:r>
              <a:rPr lang="en-US" dirty="0" smtClean="0"/>
              <a:t>=6.14 for 20cm LD2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uses “nucleon luminosity =A*nuclei luminosity” for normalization where A=2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assumes “pip or </a:t>
            </a:r>
            <a:r>
              <a:rPr lang="en-US" dirty="0" err="1" smtClean="0"/>
              <a:t>pim</a:t>
            </a:r>
            <a:r>
              <a:rPr lang="en-US" dirty="0" smtClean="0"/>
              <a:t> rate on proton = </a:t>
            </a:r>
            <a:r>
              <a:rPr lang="en-US" dirty="0" err="1" smtClean="0"/>
              <a:t>pim</a:t>
            </a:r>
            <a:r>
              <a:rPr lang="en-US" dirty="0" smtClean="0"/>
              <a:t> or pip rate on neutron“, so its distribution is NOT exactly like wiser fit</a:t>
            </a:r>
          </a:p>
          <a:p>
            <a:pPr lvl="1"/>
            <a:r>
              <a:rPr lang="en-US" dirty="0" smtClean="0"/>
              <a:t>its pip rate  ~ (1/2 pip_wiser+1/2pim_wiser)</a:t>
            </a:r>
          </a:p>
          <a:p>
            <a:pPr lvl="1"/>
            <a:r>
              <a:rPr lang="en-US" dirty="0" smtClean="0"/>
              <a:t>its </a:t>
            </a:r>
            <a:r>
              <a:rPr lang="en-US" dirty="0" err="1" smtClean="0"/>
              <a:t>pim</a:t>
            </a:r>
            <a:r>
              <a:rPr lang="en-US" dirty="0" smtClean="0"/>
              <a:t> rate ~ (1/2 pim_wiser+1/2pip_wiser)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uses </a:t>
            </a:r>
            <a:r>
              <a:rPr lang="en-US" dirty="0" err="1" smtClean="0"/>
              <a:t>rad_len</a:t>
            </a:r>
            <a:r>
              <a:rPr lang="en-US" dirty="0" smtClean="0"/>
              <a:t>=7.06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uses “nuclei luminosity” for </a:t>
            </a:r>
            <a:r>
              <a:rPr lang="en-US" dirty="0" err="1" smtClean="0"/>
              <a:t>normlization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treats rate on neutron the same as proton, so its distribution is exactly like wiser fit</a:t>
            </a:r>
          </a:p>
          <a:p>
            <a:endParaRPr lang="en-US" dirty="0" smtClean="0"/>
          </a:p>
          <a:p>
            <a:r>
              <a:rPr lang="en-US" dirty="0" smtClean="0"/>
              <a:t>At least, “</a:t>
            </a:r>
            <a:r>
              <a:rPr lang="en-US" dirty="0" err="1" smtClean="0"/>
              <a:t>eicRate</a:t>
            </a:r>
            <a:r>
              <a:rPr lang="en-US" dirty="0" smtClean="0"/>
              <a:t>” over “</a:t>
            </a:r>
            <a:r>
              <a:rPr lang="en-US" dirty="0" err="1" smtClean="0"/>
              <a:t>single_rate</a:t>
            </a:r>
            <a:r>
              <a:rPr lang="en-US" dirty="0" smtClean="0"/>
              <a:t>” has a factor 1.74=6.14*2/7.06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My calculation using “</a:t>
            </a:r>
            <a:r>
              <a:rPr lang="en-US" sz="2000" dirty="0" err="1" smtClean="0"/>
              <a:t>single_rate</a:t>
            </a:r>
            <a:r>
              <a:rPr lang="en-US" sz="2000" dirty="0" smtClean="0"/>
              <a:t>” </a:t>
            </a:r>
            <a:br>
              <a:rPr lang="en-US" sz="2000" dirty="0" smtClean="0"/>
            </a:br>
            <a:r>
              <a:rPr lang="en-US" sz="2000" dirty="0" smtClean="0"/>
              <a:t>for 6GeV PVDIS Condition “DIS#1”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6019800"/>
          </a:xfrm>
        </p:spPr>
        <p:txBody>
          <a:bodyPr>
            <a:noAutofit/>
          </a:bodyPr>
          <a:lstStyle/>
          <a:p>
            <a:r>
              <a:rPr lang="en-US" sz="1400" dirty="0" smtClean="0"/>
              <a:t>method </a:t>
            </a:r>
          </a:p>
          <a:p>
            <a:pPr lvl="1"/>
            <a:r>
              <a:rPr lang="en-US" sz="1400" dirty="0" smtClean="0"/>
              <a:t>Calculate </a:t>
            </a:r>
            <a:r>
              <a:rPr lang="en-US" sz="1400" dirty="0" err="1" smtClean="0"/>
              <a:t>Xsec</a:t>
            </a:r>
            <a:r>
              <a:rPr lang="en-US" sz="1400" dirty="0" smtClean="0"/>
              <a:t> at one fixed kinematic point, </a:t>
            </a:r>
          </a:p>
          <a:p>
            <a:pPr>
              <a:buNone/>
            </a:pPr>
            <a:r>
              <a:rPr lang="en-US" sz="1400" dirty="0" smtClean="0"/>
              <a:t>                  then multiply by luminosity and phase space</a:t>
            </a:r>
          </a:p>
          <a:p>
            <a:pPr lvl="1"/>
            <a:r>
              <a:rPr lang="en-US" sz="1400" dirty="0" smtClean="0"/>
              <a:t>No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correction</a:t>
            </a:r>
          </a:p>
          <a:p>
            <a:pPr lvl="1"/>
            <a:r>
              <a:rPr lang="en-US" sz="1400" dirty="0" smtClean="0"/>
              <a:t>same method used by </a:t>
            </a:r>
            <a:r>
              <a:rPr lang="en-US" sz="1400" dirty="0" err="1" smtClean="0"/>
              <a:t>Xin</a:t>
            </a:r>
            <a:endParaRPr lang="en-US" sz="1400" dirty="0" smtClean="0"/>
          </a:p>
          <a:p>
            <a:r>
              <a:rPr lang="en-US" sz="1400" dirty="0" smtClean="0"/>
              <a:t>Assume </a:t>
            </a:r>
          </a:p>
          <a:p>
            <a:pPr lvl="1"/>
            <a:r>
              <a:rPr lang="en-US" sz="1400" dirty="0" smtClean="0"/>
              <a:t>6.067 </a:t>
            </a:r>
            <a:r>
              <a:rPr lang="en-US" sz="1400" dirty="0" err="1" smtClean="0"/>
              <a:t>GeV</a:t>
            </a:r>
            <a:r>
              <a:rPr lang="en-US" sz="1400" dirty="0" smtClean="0"/>
              <a:t> beam</a:t>
            </a:r>
          </a:p>
          <a:p>
            <a:pPr lvl="1"/>
            <a:r>
              <a:rPr lang="en-US" sz="1400" dirty="0" smtClean="0"/>
              <a:t>Current  100uA, target 20cm LD2</a:t>
            </a:r>
          </a:p>
          <a:p>
            <a:pPr lvl="1"/>
            <a:r>
              <a:rPr lang="en-US" sz="1400" dirty="0" smtClean="0"/>
              <a:t>nuclei </a:t>
            </a:r>
            <a:r>
              <a:rPr lang="en-US" sz="1400" dirty="0" err="1" smtClean="0"/>
              <a:t>Lumi</a:t>
            </a:r>
            <a:r>
              <a:rPr lang="en-US" sz="1400" dirty="0" smtClean="0"/>
              <a:t>  0.635e39/cm2/s</a:t>
            </a:r>
          </a:p>
          <a:p>
            <a:pPr lvl="1">
              <a:buNone/>
            </a:pPr>
            <a:r>
              <a:rPr lang="en-US" sz="1400" dirty="0" smtClean="0"/>
              <a:t>            =100e-6/1.6e-19*20*0.169*6.02e23/2</a:t>
            </a:r>
          </a:p>
          <a:p>
            <a:pPr lvl="1"/>
            <a:r>
              <a:rPr lang="en-US" sz="1400" dirty="0" smtClean="0"/>
              <a:t>Phase space by </a:t>
            </a:r>
            <a:r>
              <a:rPr lang="en-US" sz="1400" dirty="0" err="1" smtClean="0"/>
              <a:t>Zhihong’s</a:t>
            </a:r>
            <a:r>
              <a:rPr lang="en-US" sz="1400" dirty="0" smtClean="0"/>
              <a:t> simulation:  0.0022 for DIS#1, 0.0015 for DIS#2                                                      </a:t>
            </a:r>
          </a:p>
          <a:p>
            <a:r>
              <a:rPr lang="en-US" sz="1400" dirty="0" smtClean="0"/>
              <a:t>Result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r>
              <a:rPr lang="en-US" sz="1400" dirty="0" smtClean="0"/>
              <a:t>e- rate by whitlow fit, </a:t>
            </a:r>
            <a:r>
              <a:rPr lang="en-US" sz="1400" dirty="0" err="1" smtClean="0"/>
              <a:t>hadron</a:t>
            </a:r>
            <a:r>
              <a:rPr lang="en-US" sz="1400" dirty="0" smtClean="0"/>
              <a:t> rate by wiser fit with </a:t>
            </a:r>
            <a:r>
              <a:rPr lang="en-US" sz="1400" dirty="0" err="1" smtClean="0"/>
              <a:t>radlen</a:t>
            </a:r>
            <a:r>
              <a:rPr lang="en-US" sz="1400" dirty="0" smtClean="0"/>
              <a:t>=7.06</a:t>
            </a:r>
          </a:p>
          <a:p>
            <a:pPr lvl="1"/>
            <a:r>
              <a:rPr lang="en-US" sz="1400" dirty="0" smtClean="0"/>
              <a:t>Get rate by “./ main 1 0.635e6 6.067 1 1 3.16 4.16 12.4 13.4” for DIS#1, “./main 1 0.635e6 6.067 1 1 2.13 3.13 19.5 20.5” for DIS#2</a:t>
            </a:r>
          </a:p>
          <a:p>
            <a:pPr lvl="1"/>
            <a:r>
              <a:rPr lang="en-US" sz="1400" dirty="0" smtClean="0"/>
              <a:t>(sin(12.9/180*3.1416)*1/180*3.1416*2*3.1416)*1=0.0245 for DIS#1 and (sin(20.0/180*3.1416)*1/180*3.1416*2*3.1416)*1=0.0375 for DIS#2, phase space used in the code</a:t>
            </a:r>
          </a:p>
          <a:p>
            <a:pPr lvl="1"/>
            <a:r>
              <a:rPr lang="en-US" sz="1400" dirty="0" err="1" smtClean="0"/>
              <a:t>Pion</a:t>
            </a:r>
            <a:r>
              <a:rPr lang="en-US" sz="1400" dirty="0" smtClean="0"/>
              <a:t> decay 0.8357, </a:t>
            </a:r>
            <a:r>
              <a:rPr lang="en-US" sz="1400" dirty="0" err="1" smtClean="0"/>
              <a:t>kaon</a:t>
            </a:r>
            <a:r>
              <a:rPr lang="en-US" sz="1400" dirty="0" smtClean="0"/>
              <a:t> decay 0.267</a:t>
            </a:r>
          </a:p>
          <a:p>
            <a:pPr lvl="1"/>
            <a:r>
              <a:rPr lang="en-US" sz="1400" dirty="0" smtClean="0"/>
              <a:t>For example, 3.51*1e6/0.0245*0.0022/1e3=315kHz  for e-</a:t>
            </a:r>
          </a:p>
          <a:p>
            <a:pPr lvl="1"/>
            <a:endParaRPr lang="en-US" sz="1400" dirty="0" smtClean="0">
              <a:solidFill>
                <a:srgbClr val="FF0000"/>
              </a:solidFill>
            </a:endParaRPr>
          </a:p>
          <a:p>
            <a:pPr lvl="1"/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2725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325856" y="2743200"/>
            <a:ext cx="2818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Xiaochao’s</a:t>
            </a:r>
            <a:r>
              <a:rPr lang="en-US" dirty="0" smtClean="0"/>
              <a:t> summary of data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3505200"/>
          <a:ext cx="4419597" cy="15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136882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C000"/>
                          </a:solidFill>
                        </a:rPr>
                        <a:t>DIS#1</a:t>
                      </a:r>
                      <a:endParaRPr lang="en-US" sz="10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e-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</a:t>
                      </a:r>
                      <a:endParaRPr lang="en-US" sz="1000" dirty="0"/>
                    </a:p>
                  </a:txBody>
                  <a:tcPr anchor="ctr"/>
                </a:tc>
              </a:tr>
              <a:tr h="45747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Xsec</a:t>
                      </a:r>
                      <a:endParaRPr lang="en-US" sz="1000" dirty="0" smtClean="0"/>
                    </a:p>
                    <a:p>
                      <a:pPr algn="l"/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/>
                        <a:t>nb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GeV-sr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80.25</a:t>
                      </a:r>
                    </a:p>
                  </a:txBody>
                  <a:tcPr marL="7620" marR="7620" marT="7620" marB="0" anchor="ctr"/>
                </a:tc>
              </a:tr>
              <a:tr h="32677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Rate</a:t>
                      </a:r>
                    </a:p>
                    <a:p>
                      <a:pPr algn="l"/>
                      <a:r>
                        <a:rPr lang="en-US" sz="1000" dirty="0" smtClean="0"/>
                        <a:t>(kHz)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112.25</a:t>
                      </a:r>
                    </a:p>
                  </a:txBody>
                  <a:tcPr marL="7620" marR="7620" marT="7620" marB="0" anchor="ctr"/>
                </a:tc>
              </a:tr>
              <a:tr h="32677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Data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8200" y="3505200"/>
          <a:ext cx="4419597" cy="15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136882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FFC000"/>
                          </a:solidFill>
                        </a:rPr>
                        <a:t>DIS#2</a:t>
                      </a:r>
                      <a:endParaRPr lang="en-US" sz="10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e-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Pi-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K+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K-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</a:t>
                      </a:r>
                      <a:endParaRPr lang="en-US" sz="1000" dirty="0"/>
                    </a:p>
                  </a:txBody>
                  <a:tcPr anchor="ctr"/>
                </a:tc>
              </a:tr>
              <a:tr h="45747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Xsec</a:t>
                      </a:r>
                      <a:endParaRPr lang="en-US" sz="1000" dirty="0" smtClean="0"/>
                    </a:p>
                    <a:p>
                      <a:pPr algn="l"/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/>
                        <a:t>nb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GeV-sr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30.2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124.4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75.6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3.1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121</a:t>
                      </a:r>
                      <a:endParaRPr lang="en-US" sz="1000" dirty="0"/>
                    </a:p>
                  </a:txBody>
                  <a:tcPr anchor="ctr"/>
                </a:tc>
              </a:tr>
              <a:tr h="32677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Rate</a:t>
                      </a:r>
                    </a:p>
                    <a:p>
                      <a:pPr algn="l"/>
                      <a:r>
                        <a:rPr lang="en-US" sz="1000" dirty="0" smtClean="0"/>
                        <a:t>(kHz)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28.8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99.5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60.5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8.38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0.802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116</a:t>
                      </a:r>
                      <a:endParaRPr lang="en-US" sz="1000" dirty="0"/>
                    </a:p>
                  </a:txBody>
                  <a:tcPr anchor="ctr"/>
                </a:tc>
              </a:tr>
              <a:tr h="32677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Data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18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59.4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LD2 </a:t>
            </a:r>
            <a:r>
              <a:rPr lang="en-US" dirty="0" err="1" smtClean="0"/>
              <a:t>hadron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over “</a:t>
            </a:r>
            <a:r>
              <a:rPr lang="en-US" dirty="0" err="1" smtClean="0"/>
              <a:t>single_rat</a:t>
            </a:r>
            <a:r>
              <a:rPr lang="en-US" dirty="0" smtClean="0"/>
              <a:t>” has a factor 1.74</a:t>
            </a:r>
          </a:p>
          <a:p>
            <a:r>
              <a:rPr lang="en-US" dirty="0" err="1" smtClean="0"/>
              <a:t>single_rate</a:t>
            </a:r>
            <a:r>
              <a:rPr lang="en-US" dirty="0" smtClean="0"/>
              <a:t> seems reproduce 6GeV PVDIS data at DIS region well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over “6GeV PVDIS data” is a factor 1.74</a:t>
            </a:r>
          </a:p>
          <a:p>
            <a:endParaRPr lang="en-US" dirty="0" smtClean="0"/>
          </a:p>
          <a:p>
            <a:r>
              <a:rPr lang="en-US" dirty="0" smtClean="0"/>
              <a:t>So we may 60% (~ 1/1.74) </a:t>
            </a:r>
            <a:r>
              <a:rPr lang="en-US" dirty="0" err="1" smtClean="0"/>
              <a:t>hadron</a:t>
            </a:r>
            <a:r>
              <a:rPr lang="en-US" dirty="0" smtClean="0"/>
              <a:t> rate from “</a:t>
            </a:r>
            <a:r>
              <a:rPr lang="en-US" dirty="0" err="1" smtClean="0"/>
              <a:t>eicRate</a:t>
            </a:r>
            <a:r>
              <a:rPr lang="en-US" dirty="0" smtClean="0"/>
              <a:t>” for 6GeV beam</a:t>
            </a:r>
          </a:p>
          <a:p>
            <a:r>
              <a:rPr lang="en-US" dirty="0" smtClean="0"/>
              <a:t>but it’s not clear how it would be for 11GeV</a:t>
            </a:r>
          </a:p>
          <a:p>
            <a:endParaRPr lang="en-US" dirty="0" smtClean="0"/>
          </a:p>
          <a:p>
            <a:r>
              <a:rPr lang="en-US" dirty="0" smtClean="0"/>
              <a:t>It would be good to do a direct comparison between “</a:t>
            </a:r>
            <a:r>
              <a:rPr lang="en-US" dirty="0" err="1" smtClean="0"/>
              <a:t>eicrate</a:t>
            </a:r>
            <a:r>
              <a:rPr lang="en-US" dirty="0" smtClean="0"/>
              <a:t>” and 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trying to compare particle rate between event generators and data</a:t>
            </a:r>
          </a:p>
          <a:p>
            <a:endParaRPr lang="en-US" dirty="0" smtClean="0"/>
          </a:p>
          <a:p>
            <a:r>
              <a:rPr lang="en-US" dirty="0" smtClean="0"/>
              <a:t>All code mentioned can be obtained from </a:t>
            </a:r>
          </a:p>
          <a:p>
            <a:pPr>
              <a:buNone/>
            </a:pPr>
            <a:r>
              <a:rPr lang="en-US" dirty="0" smtClean="0"/>
              <a:t>	https://hallaweb.jlab.org/wiki/index.php/Solid_eventgenerator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LD2 e rate (unfinished)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and “</a:t>
            </a:r>
            <a:r>
              <a:rPr lang="en-US" dirty="0" err="1" smtClean="0"/>
              <a:t>single_rate</a:t>
            </a:r>
            <a:r>
              <a:rPr lang="en-US" dirty="0" smtClean="0"/>
              <a:t>” use different fit to estimate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whitlow comparing to 6GeV PVDIS data needs a correction factor 0.65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would be good to do a direct comparison between “</a:t>
            </a:r>
            <a:r>
              <a:rPr lang="en-US" dirty="0" err="1" smtClean="0"/>
              <a:t>eicrate</a:t>
            </a:r>
            <a:r>
              <a:rPr lang="en-US" dirty="0" smtClean="0"/>
              <a:t>” and 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Code “</a:t>
            </a:r>
            <a:r>
              <a:rPr lang="en-US" dirty="0" err="1" smtClean="0"/>
              <a:t>single_rate</a:t>
            </a:r>
            <a:r>
              <a:rPr lang="en-US" dirty="0" smtClean="0"/>
              <a:t>”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zwzhao@lily</a:t>
            </a:r>
            <a:r>
              <a:rPr lang="en-US" dirty="0" smtClean="0"/>
              <a:t> </a:t>
            </a:r>
            <a:r>
              <a:rPr lang="en-US" dirty="0" err="1" smtClean="0"/>
              <a:t>single_rate</a:t>
            </a:r>
            <a:r>
              <a:rPr lang="en-US" dirty="0" smtClean="0"/>
              <a:t>]$ ./main 0 557 6 1 1 1.85 2.85 15.5 16.5</a:t>
            </a:r>
          </a:p>
          <a:p>
            <a:r>
              <a:rPr lang="en-US" dirty="0" smtClean="0"/>
              <a:t> use mom and theta as variables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mom_min</a:t>
            </a:r>
            <a:r>
              <a:rPr lang="en-US" dirty="0" smtClean="0"/>
              <a:t>   1.85000002     </a:t>
            </a:r>
            <a:r>
              <a:rPr lang="en-US" dirty="0" err="1" smtClean="0"/>
              <a:t>mom_max</a:t>
            </a:r>
            <a:r>
              <a:rPr lang="en-US" dirty="0" smtClean="0"/>
              <a:t>   2.84999990     </a:t>
            </a:r>
            <a:r>
              <a:rPr lang="en-US" dirty="0" err="1" smtClean="0"/>
              <a:t>theta_min_deg</a:t>
            </a:r>
            <a:r>
              <a:rPr lang="en-US" dirty="0" smtClean="0"/>
              <a:t>   15.5000000     </a:t>
            </a:r>
            <a:r>
              <a:rPr lang="en-US" dirty="0" err="1" smtClean="0"/>
              <a:t>theta_max_deg</a:t>
            </a:r>
            <a:r>
              <a:rPr lang="en-US" dirty="0" smtClean="0"/>
              <a:t>   16.5000000    </a:t>
            </a:r>
          </a:p>
          <a:p>
            <a:r>
              <a:rPr lang="en-US" dirty="0" smtClean="0"/>
              <a:t> Electron from whitlow   :   8.07928212E-04 MHz</a:t>
            </a:r>
          </a:p>
          <a:p>
            <a:r>
              <a:rPr lang="en-US" dirty="0" smtClean="0"/>
              <a:t> Electron from </a:t>
            </a:r>
            <a:r>
              <a:rPr lang="en-US" dirty="0" err="1" smtClean="0"/>
              <a:t>qfs</a:t>
            </a:r>
            <a:r>
              <a:rPr lang="en-US" dirty="0" smtClean="0"/>
              <a:t>       :   7.99543574E-04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Pion</a:t>
            </a:r>
            <a:r>
              <a:rPr lang="en-US" dirty="0" smtClean="0"/>
              <a:t> from wiser:   8.67747795E-03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Pion</a:t>
            </a:r>
            <a:r>
              <a:rPr lang="en-US" dirty="0" smtClean="0"/>
              <a:t> from wiser:   5.17326035E-03 MHz</a:t>
            </a:r>
          </a:p>
          <a:p>
            <a:r>
              <a:rPr lang="en-US" dirty="0" smtClean="0"/>
              <a:t> Proton from wiser       :   5.01987291E-03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Kaon</a:t>
            </a:r>
            <a:r>
              <a:rPr lang="en-US" dirty="0" smtClean="0"/>
              <a:t> from wiser:   1.74075132E-03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Kaon</a:t>
            </a:r>
            <a:r>
              <a:rPr lang="en-US" dirty="0" smtClean="0"/>
              <a:t> from wiser:   2.36223714E-04 MHz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zwzhao@lily</a:t>
            </a:r>
            <a:r>
              <a:rPr lang="en-US" dirty="0" smtClean="0"/>
              <a:t> </a:t>
            </a:r>
            <a:r>
              <a:rPr lang="en-US" dirty="0" err="1" smtClean="0"/>
              <a:t>single_rate</a:t>
            </a:r>
            <a:r>
              <a:rPr lang="en-US" dirty="0" smtClean="0"/>
              <a:t>]$ ./main 1 557 6 1 1 1.85 2.85 15.5 16.5</a:t>
            </a:r>
          </a:p>
          <a:p>
            <a:r>
              <a:rPr lang="en-US" dirty="0" smtClean="0"/>
              <a:t> use mom and theta as variables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mom_min</a:t>
            </a:r>
            <a:r>
              <a:rPr lang="en-US" dirty="0" smtClean="0"/>
              <a:t>   1.85000002     </a:t>
            </a:r>
            <a:r>
              <a:rPr lang="en-US" dirty="0" err="1" smtClean="0"/>
              <a:t>mom_max</a:t>
            </a:r>
            <a:r>
              <a:rPr lang="en-US" dirty="0" smtClean="0"/>
              <a:t>   2.84999990     </a:t>
            </a:r>
            <a:r>
              <a:rPr lang="en-US" dirty="0" err="1" smtClean="0"/>
              <a:t>theta_min_deg</a:t>
            </a:r>
            <a:r>
              <a:rPr lang="en-US" dirty="0" smtClean="0"/>
              <a:t>   15.5000000     </a:t>
            </a:r>
            <a:r>
              <a:rPr lang="en-US" dirty="0" err="1" smtClean="0"/>
              <a:t>theta_max_deg</a:t>
            </a:r>
            <a:r>
              <a:rPr lang="en-US" dirty="0" smtClean="0"/>
              <a:t>   16.5000000    </a:t>
            </a:r>
          </a:p>
          <a:p>
            <a:r>
              <a:rPr lang="en-US" dirty="0" smtClean="0"/>
              <a:t> Electron from whitlow   :   1.46477344E-03 MHz</a:t>
            </a:r>
          </a:p>
          <a:p>
            <a:r>
              <a:rPr lang="en-US" dirty="0" smtClean="0"/>
              <a:t> Electron from </a:t>
            </a:r>
            <a:r>
              <a:rPr lang="en-US" dirty="0" err="1" smtClean="0"/>
              <a:t>qfs</a:t>
            </a:r>
            <a:r>
              <a:rPr lang="en-US" dirty="0" smtClean="0"/>
              <a:t>       :   1.72863191E-03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Pion</a:t>
            </a:r>
            <a:r>
              <a:rPr lang="en-US" dirty="0" smtClean="0"/>
              <a:t> from wiser:   1.71696413E-02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Pion</a:t>
            </a:r>
            <a:r>
              <a:rPr lang="en-US" dirty="0" smtClean="0"/>
              <a:t> from wiser:   1.02360398E-02 MHz</a:t>
            </a:r>
          </a:p>
          <a:p>
            <a:r>
              <a:rPr lang="en-US" dirty="0" smtClean="0"/>
              <a:t> Proton from wiser       :   9.93254315E-03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Kaon</a:t>
            </a:r>
            <a:r>
              <a:rPr lang="en-US" dirty="0" smtClean="0"/>
              <a:t> from wiser:   3.44432797E-03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Kaon</a:t>
            </a:r>
            <a:r>
              <a:rPr lang="en-US" dirty="0" smtClean="0"/>
              <a:t> from wiser:   4.67402628E-04 MHz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zwzhao@lily</a:t>
            </a:r>
            <a:r>
              <a:rPr lang="en-US" dirty="0" smtClean="0"/>
              <a:t> </a:t>
            </a:r>
            <a:r>
              <a:rPr lang="en-US" dirty="0" err="1" smtClean="0"/>
              <a:t>single_rate</a:t>
            </a:r>
            <a:r>
              <a:rPr lang="en-US" dirty="0" smtClean="0"/>
              <a:t>]$ ./main 1 0.635e6 6.067 1 1 3.16 4.16 12.4 13.4</a:t>
            </a:r>
          </a:p>
          <a:p>
            <a:r>
              <a:rPr lang="en-US" dirty="0" smtClean="0"/>
              <a:t> use mom and theta as variables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mom_min</a:t>
            </a:r>
            <a:r>
              <a:rPr lang="en-US" dirty="0" smtClean="0"/>
              <a:t>   3.16000009     </a:t>
            </a:r>
            <a:r>
              <a:rPr lang="en-US" dirty="0" err="1" smtClean="0"/>
              <a:t>mom_max</a:t>
            </a:r>
            <a:r>
              <a:rPr lang="en-US" dirty="0" smtClean="0"/>
              <a:t>   4.15999985     </a:t>
            </a:r>
            <a:r>
              <a:rPr lang="en-US" dirty="0" err="1" smtClean="0"/>
              <a:t>theta_min_deg</a:t>
            </a:r>
            <a:r>
              <a:rPr lang="en-US" dirty="0" smtClean="0"/>
              <a:t>   12.3999996     </a:t>
            </a:r>
            <a:r>
              <a:rPr lang="en-US" dirty="0" err="1" smtClean="0"/>
              <a:t>theta_max_deg</a:t>
            </a:r>
            <a:r>
              <a:rPr lang="en-US" dirty="0" smtClean="0"/>
              <a:t>   13.3999996    </a:t>
            </a:r>
          </a:p>
          <a:p>
            <a:r>
              <a:rPr lang="en-US" dirty="0" smtClean="0"/>
              <a:t> Electron from whitlow   :   3.50617242     MHz</a:t>
            </a:r>
          </a:p>
          <a:p>
            <a:r>
              <a:rPr lang="en-US" dirty="0" smtClean="0"/>
              <a:t> Electron from </a:t>
            </a:r>
            <a:r>
              <a:rPr lang="en-US" dirty="0" err="1" smtClean="0"/>
              <a:t>qfs</a:t>
            </a:r>
            <a:r>
              <a:rPr lang="en-US" dirty="0" smtClean="0"/>
              <a:t>       :   4.11271048    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Pion</a:t>
            </a:r>
            <a:r>
              <a:rPr lang="en-US" dirty="0" smtClean="0"/>
              <a:t> from wiser:   2.11581039    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Pion</a:t>
            </a:r>
            <a:r>
              <a:rPr lang="en-US" dirty="0" smtClean="0"/>
              <a:t> from wiser:   1.24890971     MHz</a:t>
            </a:r>
          </a:p>
          <a:p>
            <a:r>
              <a:rPr lang="en-US" dirty="0" smtClean="0"/>
              <a:t> Proton from wiser       :   1.24679077    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Kaon</a:t>
            </a:r>
            <a:r>
              <a:rPr lang="en-US" dirty="0" smtClean="0"/>
              <a:t> from wiser:  0.682648838    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Kaon</a:t>
            </a:r>
            <a:r>
              <a:rPr lang="en-US" dirty="0" smtClean="0"/>
              <a:t> from wiser:   4.33244333E-02 MHz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zwzhao@lily</a:t>
            </a:r>
            <a:r>
              <a:rPr lang="en-US" dirty="0" smtClean="0"/>
              <a:t> </a:t>
            </a:r>
            <a:r>
              <a:rPr lang="en-US" dirty="0" err="1" smtClean="0"/>
              <a:t>single_rate</a:t>
            </a:r>
            <a:r>
              <a:rPr lang="en-US" dirty="0" smtClean="0"/>
              <a:t>]$ ./main 1 0.635e6 6.067 1 1 2.13 3.13 19.5 20.5</a:t>
            </a:r>
          </a:p>
          <a:p>
            <a:r>
              <a:rPr lang="en-US" dirty="0" smtClean="0"/>
              <a:t> use mom and theta as variables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mom_min</a:t>
            </a:r>
            <a:r>
              <a:rPr lang="en-US" dirty="0" smtClean="0"/>
              <a:t>   2.13000011     </a:t>
            </a:r>
            <a:r>
              <a:rPr lang="en-US" dirty="0" err="1" smtClean="0"/>
              <a:t>mom_max</a:t>
            </a:r>
            <a:r>
              <a:rPr lang="en-US" dirty="0" smtClean="0"/>
              <a:t>   3.13000011     </a:t>
            </a:r>
            <a:r>
              <a:rPr lang="en-US" dirty="0" err="1" smtClean="0"/>
              <a:t>theta_min_deg</a:t>
            </a:r>
            <a:r>
              <a:rPr lang="en-US" dirty="0" smtClean="0"/>
              <a:t>   19.5000000     </a:t>
            </a:r>
            <a:r>
              <a:rPr lang="en-US" dirty="0" err="1" smtClean="0"/>
              <a:t>theta_max_deg</a:t>
            </a:r>
            <a:r>
              <a:rPr lang="en-US" dirty="0" smtClean="0"/>
              <a:t>   20.5000000    </a:t>
            </a:r>
          </a:p>
          <a:p>
            <a:r>
              <a:rPr lang="en-US" dirty="0" smtClean="0"/>
              <a:t> Electron from whitlow   :  0.719959378     MHz</a:t>
            </a:r>
          </a:p>
          <a:p>
            <a:r>
              <a:rPr lang="en-US" dirty="0" smtClean="0"/>
              <a:t> Electron from </a:t>
            </a:r>
            <a:r>
              <a:rPr lang="en-US" dirty="0" err="1" smtClean="0"/>
              <a:t>qfs</a:t>
            </a:r>
            <a:r>
              <a:rPr lang="en-US" dirty="0" smtClean="0"/>
              <a:t>       :  0.921629548    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Pion</a:t>
            </a:r>
            <a:r>
              <a:rPr lang="en-US" dirty="0" smtClean="0"/>
              <a:t> from wiser:   2.96858835    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Pion</a:t>
            </a:r>
            <a:r>
              <a:rPr lang="en-US" dirty="0" smtClean="0"/>
              <a:t> from wiser:   1.81487012     MHz</a:t>
            </a:r>
          </a:p>
          <a:p>
            <a:r>
              <a:rPr lang="en-US" dirty="0" smtClean="0"/>
              <a:t> Proton from wiser       :   2.89821553     MHz</a:t>
            </a:r>
          </a:p>
          <a:p>
            <a:r>
              <a:rPr lang="en-US" dirty="0" smtClean="0"/>
              <a:t> Positive </a:t>
            </a:r>
            <a:r>
              <a:rPr lang="en-US" dirty="0" err="1" smtClean="0"/>
              <a:t>Kaon</a:t>
            </a:r>
            <a:r>
              <a:rPr lang="en-US" dirty="0" smtClean="0"/>
              <a:t> from wiser:  0.783541083     MHz</a:t>
            </a:r>
          </a:p>
          <a:p>
            <a:r>
              <a:rPr lang="en-US" dirty="0" smtClean="0"/>
              <a:t> Negative </a:t>
            </a:r>
            <a:r>
              <a:rPr lang="en-US" dirty="0" err="1" smtClean="0"/>
              <a:t>Kaon</a:t>
            </a:r>
            <a:r>
              <a:rPr lang="en-US" dirty="0" smtClean="0"/>
              <a:t> from wiser:   7.48522878E-02 MHz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Zhihong</a:t>
            </a:r>
            <a:r>
              <a:rPr lang="en-US" sz="2500" dirty="0" smtClean="0"/>
              <a:t> Ye’ simulation of HRS acceptance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6GeV </a:t>
            </a:r>
            <a:r>
              <a:rPr lang="en-US" dirty="0" err="1" smtClean="0"/>
              <a:t>Transversity</a:t>
            </a:r>
            <a:r>
              <a:rPr lang="en-US" dirty="0" smtClean="0"/>
              <a:t> (16deg, 2.35GeV)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Deltap</a:t>
            </a:r>
            <a:r>
              <a:rPr lang="en-US" dirty="0" smtClean="0"/>
              <a:t> = ± 6% </a:t>
            </a:r>
            <a:br>
              <a:rPr lang="en-US" dirty="0" smtClean="0"/>
            </a:br>
            <a:r>
              <a:rPr lang="en-US" dirty="0" smtClean="0"/>
              <a:t>  Theta   = ± 90mrad </a:t>
            </a:r>
            <a:br>
              <a:rPr lang="en-US" dirty="0" smtClean="0"/>
            </a:br>
            <a:r>
              <a:rPr lang="en-US" dirty="0" smtClean="0"/>
              <a:t>  Phi       = ± 45mrad </a:t>
            </a:r>
            <a:br>
              <a:rPr lang="en-US" dirty="0" smtClean="0"/>
            </a:br>
            <a:r>
              <a:rPr lang="en-US" dirty="0" smtClean="0"/>
              <a:t>  VZ = ± 16.5 cm </a:t>
            </a:r>
            <a:br>
              <a:rPr lang="en-US" dirty="0" smtClean="0"/>
            </a:br>
            <a:r>
              <a:rPr lang="en-US" dirty="0" smtClean="0"/>
              <a:t>  acceptance of this phase space 0.276781</a:t>
            </a:r>
          </a:p>
          <a:p>
            <a:pPr>
              <a:buNone/>
            </a:pPr>
            <a:r>
              <a:rPr lang="en-US" dirty="0" smtClean="0"/>
              <a:t>        effective phase space 0.00126</a:t>
            </a:r>
          </a:p>
          <a:p>
            <a:pPr>
              <a:buNone/>
            </a:pPr>
            <a:r>
              <a:rPr lang="en-US" dirty="0" smtClean="0"/>
              <a:t>                                                 =180e-3*90e-3*0.276781*2.35*0.12</a:t>
            </a:r>
          </a:p>
          <a:p>
            <a:r>
              <a:rPr lang="en-US" dirty="0" smtClean="0"/>
              <a:t>6GeV PVDIS</a:t>
            </a:r>
            <a:br>
              <a:rPr lang="en-US" dirty="0" smtClean="0"/>
            </a:br>
            <a:r>
              <a:rPr lang="en-US" dirty="0" smtClean="0"/>
              <a:t>Phase Space is: </a:t>
            </a:r>
            <a:r>
              <a:rPr lang="en-US" dirty="0" err="1" smtClean="0"/>
              <a:t>Dp</a:t>
            </a:r>
            <a:r>
              <a:rPr lang="en-US" dirty="0" smtClean="0"/>
              <a:t> = ± 6%,  Theta = ± 90mrad, Phi = ± 45mrad, VZ = 20cm </a:t>
            </a:r>
          </a:p>
          <a:p>
            <a:pPr lvl="1"/>
            <a:r>
              <a:rPr lang="en-US" dirty="0" smtClean="0"/>
              <a:t>DIS #1, P0 = 3.66, Theta = 12.9, the acceptance is 0.304386 </a:t>
            </a:r>
          </a:p>
          <a:p>
            <a:pPr lvl="1">
              <a:buNone/>
            </a:pPr>
            <a:r>
              <a:rPr lang="en-US" dirty="0" smtClean="0"/>
              <a:t>                   effective phase space 0.0022=180e-3*90e-3*0.304386*3.66*0.12</a:t>
            </a:r>
          </a:p>
          <a:p>
            <a:pPr lvl="1"/>
            <a:r>
              <a:rPr lang="en-US" dirty="0" smtClean="0"/>
              <a:t>DIS #2, P0 = 2.63, Theta = 20.0, the acceptance is 0.292408</a:t>
            </a:r>
            <a:br>
              <a:rPr lang="en-US" dirty="0" smtClean="0"/>
            </a:br>
            <a:r>
              <a:rPr lang="en-US" dirty="0" smtClean="0"/>
              <a:t>	          effective phase space 0.0015=180e-3*90e-3*0.292408*2.63*0.12</a:t>
            </a:r>
          </a:p>
          <a:p>
            <a:endParaRPr lang="en-US" dirty="0" smtClean="0"/>
          </a:p>
          <a:p>
            <a:r>
              <a:rPr lang="en-US" dirty="0" smtClean="0"/>
              <a:t>NOTE that I use a much larger phase space that the HRS can accepted so we can cover any possible way the events going through the HRS, like using very long target. If we use a smaller phase space, the acceptance value could be smaller, but the effective phase space ( = full phase space*acceptance) should be a constant.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Seamus’s</a:t>
            </a:r>
            <a:r>
              <a:rPr lang="en-US" dirty="0" smtClean="0"/>
              <a:t> slides about “</a:t>
            </a:r>
            <a:r>
              <a:rPr lang="en-US" dirty="0" err="1" smtClean="0"/>
              <a:t>eicRate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121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314325"/>
            <a:ext cx="83121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314325"/>
            <a:ext cx="83121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314325"/>
            <a:ext cx="83121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Wiser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Wiser fit is based on photon on proton target from SLAC data</a:t>
            </a:r>
          </a:p>
          <a:p>
            <a:r>
              <a:rPr lang="en-US" sz="2000" dirty="0" smtClean="0"/>
              <a:t>It can output </a:t>
            </a:r>
            <a:r>
              <a:rPr lang="en-US" sz="2000" dirty="0" err="1" smtClean="0"/>
              <a:t>pip,pim,kp,km,p,anti</a:t>
            </a:r>
            <a:r>
              <a:rPr lang="en-US" sz="2000" dirty="0" smtClean="0"/>
              <a:t>-p result</a:t>
            </a:r>
          </a:p>
          <a:p>
            <a:r>
              <a:rPr lang="en-US" sz="2000" dirty="0" smtClean="0"/>
              <a:t>no result on neutron</a:t>
            </a:r>
          </a:p>
          <a:p>
            <a:endParaRPr lang="en-US" sz="2000" dirty="0" smtClean="0"/>
          </a:p>
          <a:p>
            <a:r>
              <a:rPr lang="en-US" sz="2000" dirty="0" smtClean="0"/>
              <a:t>For electron on nuclei target, one can approximate electron with virtual photon flux</a:t>
            </a:r>
          </a:p>
          <a:p>
            <a:r>
              <a:rPr lang="en-US" sz="2000" dirty="0" smtClean="0"/>
              <a:t>This way we can represent different targets solely in </a:t>
            </a:r>
            <a:r>
              <a:rPr lang="en-US" sz="2000" dirty="0" err="1" smtClean="0"/>
              <a:t>rad_len</a:t>
            </a:r>
            <a:r>
              <a:rPr lang="en-US" sz="2000" dirty="0" smtClean="0"/>
              <a:t> and the output is linearly proportional to </a:t>
            </a:r>
            <a:r>
              <a:rPr lang="en-US" sz="2000" dirty="0" err="1" smtClean="0"/>
              <a:t>rad_len</a:t>
            </a:r>
            <a:endParaRPr lang="en-US" sz="2000" dirty="0" smtClean="0"/>
          </a:p>
          <a:p>
            <a:r>
              <a:rPr lang="en-US" sz="2000" dirty="0" smtClean="0"/>
              <a:t>Here is one example of estimating </a:t>
            </a:r>
            <a:r>
              <a:rPr lang="en-US" sz="2000" dirty="0" err="1" smtClean="0"/>
              <a:t>rad_len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“RAD_LEN (%)is the radiation length of target, including internal (typically 5%)</a:t>
            </a:r>
          </a:p>
          <a:p>
            <a:pPr>
              <a:buNone/>
            </a:pPr>
            <a:r>
              <a:rPr lang="en-US" sz="2000" dirty="0" smtClean="0"/>
              <a:t>               = .5 *(target radiation length in %) +5.</a:t>
            </a:r>
          </a:p>
          <a:p>
            <a:pPr>
              <a:buNone/>
            </a:pPr>
            <a:r>
              <a:rPr lang="en-US" sz="2000" dirty="0" smtClean="0"/>
              <a:t>       	= 100. IF BREMSTRULUNG PHOTON BEAM OF 1 EQUIVIVENT QUANTA”</a:t>
            </a:r>
          </a:p>
          <a:p>
            <a:r>
              <a:rPr lang="en-US" sz="2000" dirty="0" smtClean="0"/>
              <a:t>Also one need to estimate rate on neutron somehow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2999"/>
          </a:xfrm>
        </p:spPr>
        <p:txBody>
          <a:bodyPr>
            <a:noAutofit/>
          </a:bodyPr>
          <a:lstStyle/>
          <a:p>
            <a:r>
              <a:rPr lang="en-US" sz="1400" dirty="0" smtClean="0"/>
              <a:t>Method</a:t>
            </a:r>
          </a:p>
          <a:p>
            <a:pPr lvl="1"/>
            <a:r>
              <a:rPr lang="en-US" sz="1400" dirty="0" err="1" smtClean="0"/>
              <a:t>eicrate</a:t>
            </a:r>
            <a:r>
              <a:rPr lang="en-US" sz="1400" dirty="0" smtClean="0"/>
              <a:t>  generate a distribution, find the event within HRS acceptance, then count the rate</a:t>
            </a:r>
          </a:p>
          <a:p>
            <a:pPr lvl="1"/>
            <a:r>
              <a:rPr lang="en-US" sz="1400" dirty="0" smtClean="0"/>
              <a:t>Should be more accurate comparing to calculation at a fixed point</a:t>
            </a:r>
          </a:p>
          <a:p>
            <a:endParaRPr lang="en-US" sz="1400" dirty="0" smtClean="0"/>
          </a:p>
          <a:p>
            <a:r>
              <a:rPr lang="en-US" sz="1400" dirty="0" smtClean="0"/>
              <a:t>Assume</a:t>
            </a:r>
          </a:p>
          <a:p>
            <a:pPr lvl="1"/>
            <a:r>
              <a:rPr lang="en-US" sz="1400" dirty="0" smtClean="0"/>
              <a:t>HRS P range (2.2325,2.4675)</a:t>
            </a:r>
          </a:p>
          <a:p>
            <a:pPr lvl="1"/>
            <a:r>
              <a:rPr lang="en-US" sz="1400" dirty="0" smtClean="0"/>
              <a:t>HRS solid angle is a cone with half angle 2.65 deg</a:t>
            </a:r>
          </a:p>
          <a:p>
            <a:pPr lvl="1">
              <a:buNone/>
            </a:pPr>
            <a:r>
              <a:rPr lang="en-US" sz="1400" dirty="0" smtClean="0"/>
              <a:t>	6.7e-3=2*3.1416*(1-cos(2.65/180*3.1416))</a:t>
            </a:r>
          </a:p>
          <a:p>
            <a:r>
              <a:rPr lang="en-US" sz="1800" dirty="0" smtClean="0"/>
              <a:t>Result</a:t>
            </a:r>
          </a:p>
          <a:p>
            <a:pPr lvl="1"/>
            <a:r>
              <a:rPr lang="en-US" sz="1400" dirty="0" smtClean="0"/>
              <a:t>2857/10*0.8357= </a:t>
            </a:r>
            <a:r>
              <a:rPr lang="en-US" sz="1400" dirty="0" smtClean="0">
                <a:solidFill>
                  <a:srgbClr val="FF0000"/>
                </a:solidFill>
              </a:rPr>
              <a:t>238 </a:t>
            </a:r>
            <a:r>
              <a:rPr lang="en-US" sz="1400" dirty="0" err="1" smtClean="0">
                <a:solidFill>
                  <a:srgbClr val="FF0000"/>
                </a:solidFill>
              </a:rPr>
              <a:t>uC</a:t>
            </a:r>
            <a:r>
              <a:rPr lang="en-US" sz="1400" dirty="0" smtClean="0">
                <a:solidFill>
                  <a:srgbClr val="FF0000"/>
                </a:solidFill>
              </a:rPr>
              <a:t> for pip</a:t>
            </a:r>
          </a:p>
          <a:p>
            <a:pPr lvl="1"/>
            <a:r>
              <a:rPr lang="en-US" sz="1400" dirty="0" smtClean="0"/>
              <a:t>2753/10*0.8357= </a:t>
            </a:r>
            <a:r>
              <a:rPr lang="en-US" sz="1400" dirty="0" smtClean="0">
                <a:solidFill>
                  <a:srgbClr val="FF0000"/>
                </a:solidFill>
              </a:rPr>
              <a:t>230 </a:t>
            </a:r>
            <a:r>
              <a:rPr lang="en-US" sz="1400" dirty="0" err="1" smtClean="0">
                <a:solidFill>
                  <a:srgbClr val="FF0000"/>
                </a:solidFill>
              </a:rPr>
              <a:t>uC</a:t>
            </a:r>
            <a:r>
              <a:rPr lang="en-US" sz="1400" dirty="0" smtClean="0">
                <a:solidFill>
                  <a:srgbClr val="FF0000"/>
                </a:solidFill>
              </a:rPr>
              <a:t> for </a:t>
            </a:r>
            <a:r>
              <a:rPr lang="en-US" sz="1400" dirty="0" err="1" smtClean="0">
                <a:solidFill>
                  <a:srgbClr val="FF0000"/>
                </a:solidFill>
              </a:rPr>
              <a:t>pim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(outdated)</a:t>
            </a:r>
            <a:br>
              <a:rPr lang="en-US" sz="3200" dirty="0" smtClean="0"/>
            </a:br>
            <a:r>
              <a:rPr lang="en-US" sz="3200" dirty="0" smtClean="0"/>
              <a:t>My calculation </a:t>
            </a:r>
            <a:br>
              <a:rPr lang="en-US" sz="3200" dirty="0" smtClean="0"/>
            </a:br>
            <a:r>
              <a:rPr lang="en-US" sz="3200" dirty="0" smtClean="0"/>
              <a:t>using “</a:t>
            </a:r>
            <a:r>
              <a:rPr lang="en-US" sz="3200" dirty="0" err="1" smtClean="0"/>
              <a:t>eicrate</a:t>
            </a:r>
            <a:r>
              <a:rPr lang="en-US" sz="3200" dirty="0" smtClean="0"/>
              <a:t>” 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000" dirty="0" smtClean="0"/>
              <a:t>6GeV </a:t>
            </a:r>
            <a:r>
              <a:rPr lang="en-US" sz="3000" dirty="0" err="1" smtClean="0"/>
              <a:t>Transversity</a:t>
            </a:r>
            <a:r>
              <a:rPr lang="en-US" sz="3000" dirty="0" smtClean="0"/>
              <a:t> Condition</a:t>
            </a:r>
            <a:endParaRPr lang="en-US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0"/>
            <a:ext cx="4438650" cy="45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Whitlow and </a:t>
            </a:r>
            <a:r>
              <a:rPr lang="en-US" dirty="0" err="1" smtClean="0"/>
              <a:t>qfs</a:t>
            </a:r>
            <a:r>
              <a:rPr lang="en-US" dirty="0" smtClean="0"/>
              <a:t>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Whitlow fit gives only DIS electron rate on proton and deuteron</a:t>
            </a:r>
          </a:p>
          <a:p>
            <a:r>
              <a:rPr lang="en-US" dirty="0" err="1" smtClean="0"/>
              <a:t>qfs</a:t>
            </a:r>
            <a:r>
              <a:rPr lang="en-US" dirty="0" smtClean="0"/>
              <a:t> fit gives general electron rate on proton and deuteron</a:t>
            </a:r>
          </a:p>
          <a:p>
            <a:r>
              <a:rPr lang="en-US" dirty="0" smtClean="0"/>
              <a:t>both have nothing to do with target </a:t>
            </a:r>
            <a:r>
              <a:rPr lang="en-US" dirty="0" err="1" smtClean="0"/>
              <a:t>rad_len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Generator “</a:t>
            </a:r>
            <a:r>
              <a:rPr lang="en-US" dirty="0" err="1" smtClean="0"/>
              <a:t>eicRate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Autofit/>
          </a:bodyPr>
          <a:lstStyle/>
          <a:p>
            <a:r>
              <a:rPr lang="en-US" sz="1300" dirty="0" smtClean="0"/>
              <a:t>e rate (including </a:t>
            </a:r>
            <a:r>
              <a:rPr lang="en-US" sz="1300" dirty="0" err="1" smtClean="0"/>
              <a:t>eDIS</a:t>
            </a:r>
            <a:r>
              <a:rPr lang="en-US" sz="1300" dirty="0" smtClean="0"/>
              <a:t> and others) based on CTEQ6 PDF on proton or neutron</a:t>
            </a:r>
          </a:p>
          <a:p>
            <a:pPr lvl="1"/>
            <a:r>
              <a:rPr lang="en-US" sz="1300" dirty="0" smtClean="0">
                <a:solidFill>
                  <a:srgbClr val="FF0000"/>
                </a:solidFill>
              </a:rPr>
              <a:t>(others including inelastic and resonance region, the estimation could be off)</a:t>
            </a:r>
          </a:p>
          <a:p>
            <a:r>
              <a:rPr lang="en-US" sz="1300" dirty="0" err="1" smtClean="0"/>
              <a:t>eES</a:t>
            </a:r>
            <a:r>
              <a:rPr lang="en-US" sz="1300" dirty="0" smtClean="0"/>
              <a:t> rate based on formula on proton or neutron</a:t>
            </a:r>
          </a:p>
          <a:p>
            <a:r>
              <a:rPr lang="en-US" sz="1300" dirty="0" err="1" smtClean="0"/>
              <a:t>hadron</a:t>
            </a:r>
            <a:r>
              <a:rPr lang="en-US" sz="1300" dirty="0" smtClean="0"/>
              <a:t> rate based on Wiser fit</a:t>
            </a:r>
          </a:p>
          <a:p>
            <a:pPr lvl="1"/>
            <a:r>
              <a:rPr lang="en-US" sz="1300" dirty="0" err="1" smtClean="0"/>
              <a:t>pip,pim,Kp,Km,p</a:t>
            </a:r>
            <a:r>
              <a:rPr lang="en-US" sz="1300" dirty="0" smtClean="0"/>
              <a:t> and p-bar on proton from Wiser fit directly</a:t>
            </a:r>
          </a:p>
          <a:p>
            <a:pPr lvl="1"/>
            <a:r>
              <a:rPr lang="en-US" sz="1300" dirty="0" smtClean="0"/>
              <a:t>pi0 rate = (</a:t>
            </a:r>
            <a:r>
              <a:rPr lang="en-US" sz="1300" dirty="0" err="1" smtClean="0"/>
              <a:t>pip+pim</a:t>
            </a:r>
            <a:r>
              <a:rPr lang="en-US" sz="1300" dirty="0" smtClean="0"/>
              <a:t>)/2 , </a:t>
            </a:r>
            <a:r>
              <a:rPr lang="en-US" sz="1300" dirty="0" err="1" smtClean="0"/>
              <a:t>Ks,Kl</a:t>
            </a:r>
            <a:r>
              <a:rPr lang="en-US" sz="1300" dirty="0" smtClean="0"/>
              <a:t> rate = (</a:t>
            </a:r>
            <a:r>
              <a:rPr lang="en-US" sz="1300" dirty="0" err="1" smtClean="0"/>
              <a:t>Kp+Km</a:t>
            </a:r>
            <a:r>
              <a:rPr lang="en-US" sz="1300" dirty="0" smtClean="0"/>
              <a:t>)/2</a:t>
            </a:r>
          </a:p>
          <a:p>
            <a:pPr lvl="1"/>
            <a:r>
              <a:rPr lang="en-US" sz="1300" dirty="0" smtClean="0"/>
              <a:t>pip or </a:t>
            </a:r>
            <a:r>
              <a:rPr lang="en-US" sz="1300" dirty="0" err="1" smtClean="0"/>
              <a:t>pim</a:t>
            </a:r>
            <a:r>
              <a:rPr lang="en-US" sz="1300" dirty="0" smtClean="0"/>
              <a:t> rate on proton = </a:t>
            </a:r>
            <a:r>
              <a:rPr lang="en-US" sz="1300" dirty="0" err="1" smtClean="0"/>
              <a:t>pim</a:t>
            </a:r>
            <a:r>
              <a:rPr lang="en-US" sz="1300" dirty="0" smtClean="0"/>
              <a:t> or pip rate on neutron</a:t>
            </a:r>
          </a:p>
          <a:p>
            <a:pPr lvl="1"/>
            <a:r>
              <a:rPr lang="en-US" sz="1300" dirty="0" err="1" smtClean="0"/>
              <a:t>Kp</a:t>
            </a:r>
            <a:r>
              <a:rPr lang="en-US" sz="1300" dirty="0" smtClean="0"/>
              <a:t> or Km rate on proton = Km or </a:t>
            </a:r>
            <a:r>
              <a:rPr lang="en-US" sz="1300" dirty="0" err="1" smtClean="0"/>
              <a:t>Kp</a:t>
            </a:r>
            <a:r>
              <a:rPr lang="en-US" sz="1300" dirty="0" smtClean="0"/>
              <a:t> rate on neutron</a:t>
            </a:r>
          </a:p>
          <a:p>
            <a:pPr lvl="1"/>
            <a:r>
              <a:rPr lang="en-US" sz="1300" dirty="0" smtClean="0"/>
              <a:t>p rate on proton = p rate on neutron</a:t>
            </a:r>
          </a:p>
          <a:p>
            <a:pPr lvl="1"/>
            <a:r>
              <a:rPr lang="en-US" sz="1300" dirty="0" smtClean="0"/>
              <a:t>Randomly choose proton or neutron as target for each event or take average</a:t>
            </a:r>
          </a:p>
          <a:p>
            <a:pPr lvl="1"/>
            <a:r>
              <a:rPr lang="en-US" sz="1300" dirty="0" smtClean="0"/>
              <a:t>It can take general target with these consideration</a:t>
            </a:r>
          </a:p>
          <a:p>
            <a:pPr lvl="1"/>
            <a:endParaRPr lang="en-US" sz="1300" dirty="0" smtClean="0"/>
          </a:p>
          <a:p>
            <a:pPr lvl="1">
              <a:buNone/>
            </a:pPr>
            <a:r>
              <a:rPr lang="en-US" sz="1300" dirty="0" smtClean="0"/>
              <a:t>	</a:t>
            </a:r>
            <a:r>
              <a:rPr lang="en-US" sz="1300" dirty="0" err="1" smtClean="0"/>
              <a:t>radlen</a:t>
            </a:r>
            <a:r>
              <a:rPr lang="en-US" sz="1300" dirty="0" smtClean="0"/>
              <a:t>= 0.5*</a:t>
            </a:r>
            <a:r>
              <a:rPr lang="en-US" sz="1300" dirty="0" err="1" smtClean="0"/>
              <a:t>rad</a:t>
            </a:r>
            <a:r>
              <a:rPr lang="en-US" sz="1300" dirty="0" smtClean="0"/>
              <a:t>*100.*(4.0/3.0) + </a:t>
            </a:r>
            <a:r>
              <a:rPr lang="en-US" sz="1300" dirty="0" err="1" smtClean="0"/>
              <a:t>intrad</a:t>
            </a:r>
            <a:r>
              <a:rPr lang="en-US" sz="1300" dirty="0" smtClean="0"/>
              <a:t>*100.0</a:t>
            </a:r>
          </a:p>
          <a:p>
            <a:pPr lvl="1">
              <a:buNone/>
            </a:pPr>
            <a:r>
              <a:rPr lang="en-US" sz="1300" dirty="0" smtClean="0"/>
              <a:t>                  = 8.22  (40cm LD2 with </a:t>
            </a:r>
            <a:r>
              <a:rPr lang="en-US" sz="1300" dirty="0" err="1" smtClean="0"/>
              <a:t>rad</a:t>
            </a:r>
            <a:r>
              <a:rPr lang="en-US" sz="1300" dirty="0" smtClean="0"/>
              <a:t>=40/745.4=0.0537 and 11GeV beam)</a:t>
            </a:r>
          </a:p>
          <a:p>
            <a:pPr lvl="1">
              <a:buNone/>
            </a:pPr>
            <a:r>
              <a:rPr lang="en-US" sz="1300" dirty="0" smtClean="0"/>
              <a:t>	           = 6.14 (20cm LD2 with </a:t>
            </a:r>
            <a:r>
              <a:rPr lang="en-US" sz="1300" dirty="0" err="1" smtClean="0"/>
              <a:t>rad</a:t>
            </a:r>
            <a:r>
              <a:rPr lang="en-US" sz="1300" dirty="0" smtClean="0"/>
              <a:t>=20/745.4=0.0268 and 6GeV beam)</a:t>
            </a:r>
          </a:p>
          <a:p>
            <a:pPr lvl="1">
              <a:buNone/>
            </a:pPr>
            <a:r>
              <a:rPr lang="en-US" sz="1300" dirty="0" smtClean="0"/>
              <a:t>                  = 4.69 (40cm 10amg He3 with </a:t>
            </a:r>
            <a:r>
              <a:rPr lang="en-US" sz="1300" dirty="0" err="1" smtClean="0"/>
              <a:t>rad</a:t>
            </a:r>
            <a:r>
              <a:rPr lang="en-US" sz="1300" dirty="0" smtClean="0"/>
              <a:t>=40/(67.42/1.345e-3)=0.8e-3 and 11GeV beam)</a:t>
            </a:r>
          </a:p>
          <a:p>
            <a:pPr lvl="1">
              <a:buNone/>
            </a:pPr>
            <a:r>
              <a:rPr lang="en-US" sz="1300" dirty="0" smtClean="0"/>
              <a:t>                  = 4.40 (40cm 10amg He3 with </a:t>
            </a:r>
            <a:r>
              <a:rPr lang="en-US" sz="1300" dirty="0" err="1" smtClean="0"/>
              <a:t>rad</a:t>
            </a:r>
            <a:r>
              <a:rPr lang="en-US" sz="1300" dirty="0" smtClean="0"/>
              <a:t>=40/(67.42/1.345e-3)=0.8e-3 and 6GeV beam)</a:t>
            </a:r>
          </a:p>
          <a:p>
            <a:pPr lvl="1">
              <a:buNone/>
            </a:pPr>
            <a:endParaRPr lang="en-US" sz="1300" dirty="0" smtClean="0"/>
          </a:p>
          <a:p>
            <a:pPr lvl="1">
              <a:buNone/>
            </a:pPr>
            <a:r>
              <a:rPr lang="en-US" sz="1300" dirty="0" smtClean="0"/>
              <a:t>          </a:t>
            </a:r>
            <a:r>
              <a:rPr lang="en-US" sz="1300" dirty="0" err="1" smtClean="0"/>
              <a:t>Intrad</a:t>
            </a:r>
            <a:r>
              <a:rPr lang="en-US" sz="1300" dirty="0" smtClean="0"/>
              <a:t>   = 2.0*</a:t>
            </a:r>
            <a:r>
              <a:rPr lang="en-US" sz="1300" dirty="0" err="1" smtClean="0"/>
              <a:t>ln</a:t>
            </a:r>
            <a:r>
              <a:rPr lang="en-US" sz="1300" dirty="0" smtClean="0"/>
              <a:t>(</a:t>
            </a:r>
            <a:r>
              <a:rPr lang="en-US" sz="1300" dirty="0" err="1" smtClean="0"/>
              <a:t>e_lab</a:t>
            </a:r>
            <a:r>
              <a:rPr lang="en-US" sz="1300" dirty="0" smtClean="0"/>
              <a:t>/0.000511)/(137.0*3.14159)</a:t>
            </a:r>
          </a:p>
          <a:p>
            <a:pPr lvl="1">
              <a:buNone/>
            </a:pPr>
            <a:r>
              <a:rPr lang="en-US" sz="1300" dirty="0" smtClean="0"/>
              <a:t>		             = 0.0464 (11 </a:t>
            </a:r>
            <a:r>
              <a:rPr lang="en-US" sz="1300" dirty="0" err="1" smtClean="0"/>
              <a:t>GeV</a:t>
            </a:r>
            <a:r>
              <a:rPr lang="en-US" sz="1300" dirty="0" smtClean="0"/>
              <a:t> beam)</a:t>
            </a:r>
          </a:p>
          <a:p>
            <a:pPr>
              <a:buNone/>
            </a:pPr>
            <a:r>
              <a:rPr lang="en-US" sz="1300" dirty="0" smtClean="0"/>
              <a:t>                                    = 0.0435 (6 </a:t>
            </a:r>
            <a:r>
              <a:rPr lang="en-US" sz="1300" dirty="0" err="1" smtClean="0"/>
              <a:t>GeV</a:t>
            </a:r>
            <a:r>
              <a:rPr lang="en-US" sz="1300" dirty="0" smtClean="0"/>
              <a:t> beam)	</a:t>
            </a:r>
          </a:p>
          <a:p>
            <a:pPr>
              <a:buNone/>
            </a:pPr>
            <a:r>
              <a:rPr lang="en-US" sz="1300" dirty="0" smtClean="0"/>
              <a:t>                                                           		</a:t>
            </a:r>
            <a:r>
              <a:rPr lang="en-US" sz="1300" dirty="0" smtClean="0">
                <a:solidFill>
                  <a:srgbClr val="0070C0"/>
                </a:solidFill>
              </a:rPr>
              <a:t>See </a:t>
            </a:r>
            <a:r>
              <a:rPr lang="en-US" sz="1300" dirty="0" err="1" smtClean="0">
                <a:solidFill>
                  <a:srgbClr val="0070C0"/>
                </a:solidFill>
              </a:rPr>
              <a:t>rad_len</a:t>
            </a:r>
            <a:r>
              <a:rPr lang="en-US" sz="1300" dirty="0" smtClean="0">
                <a:solidFill>
                  <a:srgbClr val="0070C0"/>
                </a:solidFill>
              </a:rPr>
              <a:t> formula in backup slides from Seamus  </a:t>
            </a:r>
          </a:p>
          <a:p>
            <a:pPr marL="742950" lvl="2" indent="-342900">
              <a:buNone/>
            </a:pPr>
            <a:endParaRPr lang="en-US" sz="1300" dirty="0" smtClean="0">
              <a:solidFill>
                <a:srgbClr val="C00000"/>
              </a:solidFill>
            </a:endParaRPr>
          </a:p>
          <a:p>
            <a:pPr marL="742950" lvl="2" indent="-342900">
              <a:buNone/>
            </a:pPr>
            <a:r>
              <a:rPr lang="en-US" sz="1300" dirty="0" smtClean="0"/>
              <a:t>All Use </a:t>
            </a:r>
            <a:r>
              <a:rPr lang="en-US" sz="1300" dirty="0" smtClean="0">
                <a:solidFill>
                  <a:srgbClr val="FF0000"/>
                </a:solidFill>
              </a:rPr>
              <a:t>“nucleon luminosity =A*nuclei luminosity“ for normalization</a:t>
            </a:r>
            <a:endParaRPr lang="en-US" sz="1300" dirty="0" smtClean="0"/>
          </a:p>
          <a:p>
            <a:endParaRPr lang="en-US" sz="13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Generator “</a:t>
            </a:r>
            <a:r>
              <a:rPr lang="en-US" dirty="0" err="1" smtClean="0"/>
              <a:t>single_rate</a:t>
            </a:r>
            <a:r>
              <a:rPr lang="en-US" dirty="0" smtClean="0"/>
              <a:t>” by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eDIS</a:t>
            </a:r>
            <a:r>
              <a:rPr lang="en-US" sz="2000" dirty="0" smtClean="0"/>
              <a:t> 1 based on whitlow fit on proton or deuteron</a:t>
            </a:r>
          </a:p>
          <a:p>
            <a:pPr lvl="1"/>
            <a:r>
              <a:rPr lang="en-US" sz="1200" dirty="0" smtClean="0"/>
              <a:t>Rate of He3 = rate of proton + rate of deuteron</a:t>
            </a:r>
          </a:p>
          <a:p>
            <a:r>
              <a:rPr lang="en-US" sz="2000" dirty="0" err="1" smtClean="0"/>
              <a:t>eDIS</a:t>
            </a:r>
            <a:r>
              <a:rPr lang="en-US" sz="2000" dirty="0" smtClean="0"/>
              <a:t> 1 based on </a:t>
            </a:r>
            <a:r>
              <a:rPr lang="en-US" sz="2000" dirty="0" err="1" smtClean="0"/>
              <a:t>qfs</a:t>
            </a:r>
            <a:r>
              <a:rPr lang="en-US" sz="2000" dirty="0" smtClean="0"/>
              <a:t> fit on proton or deuteron</a:t>
            </a:r>
          </a:p>
          <a:p>
            <a:pPr lvl="1"/>
            <a:r>
              <a:rPr lang="en-US" sz="1200" dirty="0" smtClean="0"/>
              <a:t>Rate of He3 = rate of proton + rate of deuteron</a:t>
            </a:r>
            <a:endParaRPr lang="en-US" sz="2000" dirty="0" smtClean="0"/>
          </a:p>
          <a:p>
            <a:r>
              <a:rPr lang="en-US" sz="2000" dirty="0" err="1" smtClean="0"/>
              <a:t>Hadron</a:t>
            </a:r>
            <a:r>
              <a:rPr lang="en-US" sz="2000" dirty="0" smtClean="0"/>
              <a:t> based on wiser fit</a:t>
            </a:r>
          </a:p>
          <a:p>
            <a:pPr lvl="1"/>
            <a:r>
              <a:rPr lang="en-US" sz="2000" dirty="0" smtClean="0"/>
              <a:t>has no treatment for rate on neutron, only can do fixed target</a:t>
            </a:r>
          </a:p>
          <a:p>
            <a:pPr lvl="1"/>
            <a:r>
              <a:rPr lang="en-US" sz="2000" dirty="0" err="1" smtClean="0"/>
              <a:t>rad_len</a:t>
            </a:r>
            <a:r>
              <a:rPr lang="en-US" sz="2000" dirty="0" smtClean="0"/>
              <a:t> used</a:t>
            </a:r>
          </a:p>
          <a:p>
            <a:pPr>
              <a:buNone/>
            </a:pPr>
            <a:r>
              <a:rPr lang="en-US" sz="2000" dirty="0" smtClean="0"/>
              <a:t>		Hydrogen target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rad_len</a:t>
            </a:r>
            <a:r>
              <a:rPr lang="en-US" sz="2000" dirty="0" smtClean="0"/>
              <a:t>=2.7 + 0.5*(15.*0.0708)/61.28*100.=3.57</a:t>
            </a:r>
          </a:p>
          <a:p>
            <a:pPr>
              <a:buNone/>
            </a:pPr>
            <a:r>
              <a:rPr lang="en-US" sz="2000" dirty="0" smtClean="0"/>
              <a:t>		Deuterium target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rad_len</a:t>
            </a:r>
            <a:r>
              <a:rPr lang="en-US" sz="2000" dirty="0" smtClean="0"/>
              <a:t>=(2.7 + 0.5*(12.*0.169)/122.4*100.)*2=7.06</a:t>
            </a:r>
          </a:p>
          <a:p>
            <a:pPr>
              <a:buNone/>
            </a:pPr>
            <a:r>
              <a:rPr lang="en-US" sz="2000" dirty="0" smtClean="0"/>
              <a:t>		He3</a:t>
            </a:r>
          </a:p>
          <a:p>
            <a:pPr>
              <a:buNone/>
            </a:pPr>
            <a:r>
              <a:rPr lang="en-US" sz="2000" dirty="0" smtClean="0"/>
              <a:t>	     	         </a:t>
            </a:r>
            <a:r>
              <a:rPr lang="en-US" sz="2000" dirty="0" err="1" smtClean="0"/>
              <a:t>rad_len</a:t>
            </a:r>
            <a:r>
              <a:rPr lang="en-US" sz="2000" dirty="0" smtClean="0"/>
              <a:t>= 3.57+ 7.06 = 10.63</a:t>
            </a:r>
          </a:p>
          <a:p>
            <a:r>
              <a:rPr lang="en-US" sz="2000" dirty="0" smtClean="0"/>
              <a:t>It use </a:t>
            </a:r>
            <a:r>
              <a:rPr lang="en-US" sz="2000" dirty="0" smtClean="0">
                <a:solidFill>
                  <a:srgbClr val="FF0000"/>
                </a:solidFill>
              </a:rPr>
              <a:t>nuclei luminosity for normalization</a:t>
            </a:r>
          </a:p>
          <a:p>
            <a:r>
              <a:rPr lang="en-US" sz="2000" dirty="0" smtClean="0"/>
              <a:t>Beyond “</a:t>
            </a:r>
            <a:r>
              <a:rPr lang="en-US" sz="2000" dirty="0" err="1" smtClean="0"/>
              <a:t>single_rate</a:t>
            </a:r>
            <a:r>
              <a:rPr lang="en-US" sz="2000" dirty="0" smtClean="0"/>
              <a:t>”, </a:t>
            </a:r>
            <a:r>
              <a:rPr lang="en-US" sz="2000" dirty="0" err="1" smtClean="0"/>
              <a:t>Xin</a:t>
            </a:r>
            <a:r>
              <a:rPr lang="en-US" sz="2000" dirty="0" smtClean="0"/>
              <a:t> has additional correction from comparison between the calculation and 6GeV </a:t>
            </a:r>
            <a:r>
              <a:rPr lang="en-US" sz="2000" dirty="0" err="1" smtClean="0"/>
              <a:t>Transversity</a:t>
            </a:r>
            <a:r>
              <a:rPr lang="en-US" sz="2000" dirty="0" smtClean="0"/>
              <a:t> exp data on He3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on He3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He3 </a:t>
            </a:r>
            <a:r>
              <a:rPr lang="en-US" sz="3000" dirty="0" err="1" smtClean="0"/>
              <a:t>hadron</a:t>
            </a:r>
            <a:r>
              <a:rPr lang="en-US" sz="3000" dirty="0" smtClean="0"/>
              <a:t> rate difference between </a:t>
            </a:r>
            <a:br>
              <a:rPr lang="en-US" sz="3000" dirty="0" smtClean="0"/>
            </a:br>
            <a:r>
              <a:rPr lang="en-US" sz="3000" dirty="0" smtClean="0"/>
              <a:t>“</a:t>
            </a:r>
            <a:r>
              <a:rPr lang="en-US" sz="3000" dirty="0" err="1" smtClean="0"/>
              <a:t>eicRate</a:t>
            </a:r>
            <a:r>
              <a:rPr lang="en-US" sz="3000" dirty="0" smtClean="0"/>
              <a:t>” and “</a:t>
            </a:r>
            <a:r>
              <a:rPr lang="en-US" sz="3000" dirty="0" err="1" smtClean="0"/>
              <a:t>single_rate</a:t>
            </a:r>
            <a:r>
              <a:rPr lang="en-US" sz="3000" dirty="0" smtClean="0"/>
              <a:t>” with 6GeV beam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Both are based on wiser  fit, but use it differently, so they have different distribution and normalization factor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has He3 </a:t>
            </a:r>
            <a:r>
              <a:rPr lang="en-US" dirty="0" err="1" smtClean="0"/>
              <a:t>rad_len</a:t>
            </a:r>
            <a:r>
              <a:rPr lang="en-US" dirty="0" smtClean="0"/>
              <a:t>=4.40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uses “nucleon luminosity =A*nuclei luminosity” for normalization where A=3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eicRate</a:t>
            </a:r>
            <a:r>
              <a:rPr lang="en-US" dirty="0" smtClean="0"/>
              <a:t>” assumes “pip or </a:t>
            </a:r>
            <a:r>
              <a:rPr lang="en-US" dirty="0" err="1" smtClean="0"/>
              <a:t>pim</a:t>
            </a:r>
            <a:r>
              <a:rPr lang="en-US" dirty="0" smtClean="0"/>
              <a:t> rate on proton = </a:t>
            </a:r>
            <a:r>
              <a:rPr lang="en-US" dirty="0" err="1" smtClean="0"/>
              <a:t>pim</a:t>
            </a:r>
            <a:r>
              <a:rPr lang="en-US" dirty="0" smtClean="0"/>
              <a:t> or pip rate on neutron”, so its distribution is NOT exactly like wiser fit</a:t>
            </a:r>
          </a:p>
          <a:p>
            <a:pPr lvl="1"/>
            <a:r>
              <a:rPr lang="en-US" dirty="0" smtClean="0"/>
              <a:t>its pip rate  ~ (2/3 pip_wiser+1/3pim_wiser)</a:t>
            </a:r>
          </a:p>
          <a:p>
            <a:pPr lvl="1"/>
            <a:r>
              <a:rPr lang="en-US" dirty="0" smtClean="0"/>
              <a:t>its </a:t>
            </a:r>
            <a:r>
              <a:rPr lang="en-US" dirty="0" err="1" smtClean="0"/>
              <a:t>pim</a:t>
            </a:r>
            <a:r>
              <a:rPr lang="en-US" dirty="0" smtClean="0"/>
              <a:t> rate ~ (2/3 pim_wiser+1/3pip_wiser)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uses </a:t>
            </a:r>
            <a:r>
              <a:rPr lang="en-US" dirty="0" err="1" smtClean="0"/>
              <a:t>rad_len</a:t>
            </a:r>
            <a:r>
              <a:rPr lang="en-US" dirty="0" smtClean="0"/>
              <a:t>=10.63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uses “nuclei luminosity” for normalization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single_rate</a:t>
            </a:r>
            <a:r>
              <a:rPr lang="en-US" dirty="0" smtClean="0"/>
              <a:t>” treats rate on neutron the same as proton, so its distribution is exactly like wiser fit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least, “</a:t>
            </a:r>
            <a:r>
              <a:rPr lang="en-US" dirty="0" err="1" smtClean="0"/>
              <a:t>eicRate</a:t>
            </a:r>
            <a:r>
              <a:rPr lang="en-US" dirty="0" smtClean="0"/>
              <a:t>” over “</a:t>
            </a:r>
            <a:r>
              <a:rPr lang="en-US" dirty="0" err="1" smtClean="0"/>
              <a:t>single_rate</a:t>
            </a:r>
            <a:r>
              <a:rPr lang="en-US" dirty="0" smtClean="0"/>
              <a:t> w/o correction” has a factor 1.24=4.40*3/10.63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oogle Drive\SoLID_background\SIDIS_He3\talk\rate_comparison_zwzhao_20131204_plot\factor_He3_11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4045058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/>
              <a:t>Xin’s</a:t>
            </a:r>
            <a:r>
              <a:rPr lang="en-US" sz="3000" dirty="0" smtClean="0"/>
              <a:t> He3 wiser </a:t>
            </a:r>
            <a:r>
              <a:rPr lang="en-US" sz="3000" dirty="0" err="1" smtClean="0"/>
              <a:t>pion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correction factor (Mom VS theta)</a:t>
            </a:r>
            <a:br>
              <a:rPr lang="en-US" sz="3000" dirty="0" smtClean="0"/>
            </a:br>
            <a:r>
              <a:rPr lang="en-US" sz="3000" dirty="0" smtClean="0"/>
              <a:t>for 11GeV and 6GeV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133599"/>
          </a:xfrm>
        </p:spPr>
        <p:txBody>
          <a:bodyPr>
            <a:noAutofit/>
          </a:bodyPr>
          <a:lstStyle/>
          <a:p>
            <a:r>
              <a:rPr lang="en-US" sz="1700" dirty="0" smtClean="0"/>
              <a:t>factor = 2.33369*exp(-0.508963*mom*sin(theta/180.*3.1415926)*</a:t>
            </a:r>
          </a:p>
          <a:p>
            <a:pPr lvl="1">
              <a:buNone/>
            </a:pPr>
            <a:r>
              <a:rPr lang="en-US" sz="1700" dirty="0" smtClean="0"/>
              <a:t>                        </a:t>
            </a:r>
            <a:r>
              <a:rPr lang="en-US" sz="1700" dirty="0" err="1" smtClean="0"/>
              <a:t>sqrt</a:t>
            </a:r>
            <a:r>
              <a:rPr lang="en-US" sz="1700" dirty="0" smtClean="0"/>
              <a:t>(0.938*0.938+2.*0.938*5.892)/</a:t>
            </a:r>
            <a:r>
              <a:rPr lang="en-US" sz="1700" dirty="0" err="1" smtClean="0"/>
              <a:t>sqrt</a:t>
            </a:r>
            <a:r>
              <a:rPr lang="en-US" sz="1700" dirty="0" smtClean="0"/>
              <a:t>(0.938*0.938+2.*0.938*</a:t>
            </a:r>
            <a:r>
              <a:rPr lang="en-US" sz="1700" dirty="0" err="1" smtClean="0"/>
              <a:t>ebeam</a:t>
            </a:r>
            <a:r>
              <a:rPr lang="en-US" sz="1700" dirty="0" smtClean="0"/>
              <a:t>));</a:t>
            </a:r>
          </a:p>
          <a:p>
            <a:r>
              <a:rPr lang="en-US" sz="1700" dirty="0" smtClean="0"/>
              <a:t>if (factor&lt;=1) factor=1</a:t>
            </a:r>
          </a:p>
          <a:p>
            <a:endParaRPr lang="en-US" sz="1700" dirty="0" smtClean="0"/>
          </a:p>
          <a:p>
            <a:r>
              <a:rPr lang="en-US" sz="1700" dirty="0" smtClean="0"/>
              <a:t>At 10 deg and 1GeV,  it is 2.14 for 6GeV beam, 2.19 for 11GeV beam</a:t>
            </a:r>
          </a:p>
          <a:p>
            <a:r>
              <a:rPr lang="en-US" sz="1700" dirty="0" smtClean="0"/>
              <a:t>At 10 deg and 2GeV,  it is 1.96 for 6GeV beam, 2.04 for 11GeV beam</a:t>
            </a:r>
          </a:p>
          <a:p>
            <a:r>
              <a:rPr lang="en-US" sz="1700" dirty="0" smtClean="0"/>
              <a:t>At 16 deg and 2.35GeV, it’s 1.68 for 6GeV beam (6GeV </a:t>
            </a:r>
            <a:r>
              <a:rPr lang="en-US" sz="1700" dirty="0" err="1" smtClean="0"/>
              <a:t>Transversity</a:t>
            </a:r>
            <a:r>
              <a:rPr lang="en-US" sz="1700" dirty="0" smtClean="0"/>
              <a:t> condition)</a:t>
            </a:r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38100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11GeV </a:t>
            </a:r>
            <a:endParaRPr lang="en-US" dirty="0"/>
          </a:p>
        </p:txBody>
      </p:sp>
      <p:pic>
        <p:nvPicPr>
          <p:cNvPr id="5" name="Picture 2" descr="D:\Google Drive\SoLID_background\SIDIS_He3\talk\rate_comparison_zwzhao_20131204_plot\factor_He3_6G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4045058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38862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6GeV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75889</TotalTime>
  <Words>1817</Words>
  <Application>Microsoft Office PowerPoint</Application>
  <PresentationFormat>On-screen Show (4:3)</PresentationFormat>
  <Paragraphs>392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Event generator comparison</vt:lpstr>
      <vt:lpstr>Intro</vt:lpstr>
      <vt:lpstr>Wiser fit</vt:lpstr>
      <vt:lpstr>Whitlow and qfs fit</vt:lpstr>
      <vt:lpstr>Generator “eicRate”</vt:lpstr>
      <vt:lpstr>Generator “single_rate” by Xin Qian</vt:lpstr>
      <vt:lpstr>Rate on He3</vt:lpstr>
      <vt:lpstr>He3 hadron rate difference between  “eicRate” and “single_rate” with 6GeV beam </vt:lpstr>
      <vt:lpstr>Xin’s He3 wiser pion  correction factor (Mom VS theta) for 11GeV and 6GeV</vt:lpstr>
      <vt:lpstr>He3 Hadron rate</vt:lpstr>
      <vt:lpstr>He3 Hadron rate ratio </vt:lpstr>
      <vt:lpstr>My calculation using “single_rate”  for 6GeV Transversity Condition</vt:lpstr>
      <vt:lpstr>He3 hadron rate</vt:lpstr>
      <vt:lpstr>He3 e rate W=2 red line, Q2=1 black line</vt:lpstr>
      <vt:lpstr>He3 e rate</vt:lpstr>
      <vt:lpstr>Rate on LD2</vt:lpstr>
      <vt:lpstr>LD2 hadron rate difference between  “eicRate” and “single_rate” with 6GeV beam </vt:lpstr>
      <vt:lpstr>My calculation using “single_rate”  for 6GeV PVDIS Condition “DIS#1”</vt:lpstr>
      <vt:lpstr>LD2 hadron rate</vt:lpstr>
      <vt:lpstr>LD2 e rate (unfinished)</vt:lpstr>
      <vt:lpstr>backup</vt:lpstr>
      <vt:lpstr>Code “single_rate” result</vt:lpstr>
      <vt:lpstr>Zhihong Ye’ simulation of HRS acceptance</vt:lpstr>
      <vt:lpstr>Seamus’s slides about “eicRate”</vt:lpstr>
      <vt:lpstr>Slide 25</vt:lpstr>
      <vt:lpstr>Slide 26</vt:lpstr>
      <vt:lpstr>Slide 27</vt:lpstr>
      <vt:lpstr>Slide 28</vt:lpstr>
      <vt:lpstr>other</vt:lpstr>
      <vt:lpstr>(outdated) My calculation  using “eicrate”  for 6GeV Transversity Condition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Baffle update</dc:title>
  <dc:creator>owner</dc:creator>
  <cp:lastModifiedBy>zhiwen zhao</cp:lastModifiedBy>
  <cp:revision>2756</cp:revision>
  <dcterms:created xsi:type="dcterms:W3CDTF">2006-08-16T00:00:00Z</dcterms:created>
  <dcterms:modified xsi:type="dcterms:W3CDTF">2014-11-06T05:05:14Z</dcterms:modified>
</cp:coreProperties>
</file>