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74" r:id="rId4"/>
    <p:sldId id="282" r:id="rId5"/>
    <p:sldId id="284" r:id="rId6"/>
    <p:sldId id="283" r:id="rId7"/>
    <p:sldId id="266" r:id="rId8"/>
    <p:sldId id="267" r:id="rId9"/>
    <p:sldId id="275" r:id="rId10"/>
    <p:sldId id="268" r:id="rId11"/>
    <p:sldId id="269" r:id="rId12"/>
    <p:sldId id="276" r:id="rId13"/>
    <p:sldId id="270" r:id="rId14"/>
    <p:sldId id="271" r:id="rId15"/>
    <p:sldId id="277" r:id="rId16"/>
    <p:sldId id="289" r:id="rId17"/>
    <p:sldId id="285" r:id="rId18"/>
    <p:sldId id="286" r:id="rId19"/>
    <p:sldId id="287" r:id="rId20"/>
    <p:sldId id="288" r:id="rId21"/>
    <p:sldId id="261" r:id="rId22"/>
    <p:sldId id="257" r:id="rId23"/>
    <p:sldId id="258" r:id="rId24"/>
    <p:sldId id="259" r:id="rId25"/>
    <p:sldId id="260" r:id="rId26"/>
    <p:sldId id="272" r:id="rId27"/>
    <p:sldId id="273" r:id="rId28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4660"/>
  </p:normalViewPr>
  <p:slideViewPr>
    <p:cSldViewPr>
      <p:cViewPr varScale="1">
        <p:scale>
          <a:sx n="110" d="100"/>
          <a:sy n="110" d="100"/>
        </p:scale>
        <p:origin x="-2100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1687"/>
              </a:spcBef>
            </a:lvl1pPr>
            <a:lvl2pPr>
              <a:spcBef>
                <a:spcPts val="1687"/>
              </a:spcBef>
            </a:lvl2pPr>
            <a:lvl3pPr>
              <a:spcBef>
                <a:spcPts val="1687"/>
              </a:spcBef>
            </a:lvl3pPr>
            <a:lvl4pPr>
              <a:spcBef>
                <a:spcPts val="1687"/>
              </a:spcBef>
            </a:lvl4pPr>
            <a:lvl5pPr>
              <a:spcBef>
                <a:spcPts val="1687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SIDIS NH3</a:t>
            </a:r>
            <a:br>
              <a:rPr lang="en-US" dirty="0" smtClean="0"/>
            </a:br>
            <a:r>
              <a:rPr lang="en-US" dirty="0" smtClean="0"/>
              <a:t>efficiency and acceptance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smtClean="0"/>
              <a:t>2017/10/10</a:t>
            </a:r>
          </a:p>
          <a:p>
            <a:r>
              <a:rPr lang="en-US" dirty="0" smtClean="0"/>
              <a:t>2017/10/31</a:t>
            </a:r>
          </a:p>
          <a:p>
            <a:r>
              <a:rPr lang="en-US" dirty="0" smtClean="0"/>
              <a:t>2017/11/07</a:t>
            </a:r>
          </a:p>
          <a:p>
            <a:r>
              <a:rPr lang="en-US" dirty="0" smtClean="0"/>
              <a:t>2017/11/14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Particle counts at detector entrance from </a:t>
            </a:r>
            <a:r>
              <a:rPr lang="en-US" sz="3000" dirty="0" err="1" smtClean="0"/>
              <a:t>BeamOnTarget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 in Y </a:t>
            </a:r>
            <a:r>
              <a:rPr lang="en-US" sz="3000" dirty="0" err="1" smtClean="0"/>
              <a:t>vs</a:t>
            </a:r>
            <a:r>
              <a:rPr lang="en-US" sz="3000" dirty="0" smtClean="0"/>
              <a:t> X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52400"/>
            <a:ext cx="127868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Wrong field</a:t>
            </a:r>
            <a:endParaRPr lang="en-US" dirty="0"/>
          </a:p>
        </p:txBody>
      </p:sp>
      <p:pic>
        <p:nvPicPr>
          <p:cNvPr id="7171" name="Picture 3" descr="D:\OneDrive\work\SoLID_talk_internal\solid_regularmeeting\solid_SIDIS_NH3_detection_zwzhao_20171010\wrong_ptarget\flux_hit_x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49659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>
                <a:solidFill>
                  <a:prstClr val="black"/>
                </a:solidFill>
              </a:rPr>
              <a:t>Particle </a:t>
            </a:r>
            <a:r>
              <a:rPr lang="en-US" sz="3000" dirty="0" smtClean="0"/>
              <a:t>counts </a:t>
            </a:r>
            <a:r>
              <a:rPr lang="en-US" sz="3000" dirty="0" smtClean="0"/>
              <a:t>at </a:t>
            </a:r>
            <a:r>
              <a:rPr lang="en-US" sz="3000" dirty="0" smtClean="0">
                <a:solidFill>
                  <a:prstClr val="black"/>
                </a:solidFill>
              </a:rPr>
              <a:t>detector </a:t>
            </a:r>
            <a:r>
              <a:rPr lang="en-US" sz="3000" dirty="0" smtClean="0">
                <a:solidFill>
                  <a:prstClr val="black"/>
                </a:solidFill>
              </a:rPr>
              <a:t>entrance from </a:t>
            </a:r>
            <a:r>
              <a:rPr lang="en-US" sz="3000" dirty="0" err="1" smtClean="0">
                <a:solidFill>
                  <a:prstClr val="black"/>
                </a:solidFill>
              </a:rPr>
              <a:t>BeamOnTarget</a:t>
            </a:r>
            <a:r>
              <a:rPr lang="en-US" sz="3000" dirty="0" smtClean="0">
                <a:solidFill>
                  <a:prstClr val="black"/>
                </a:solidFill>
              </a:rPr>
              <a:t/>
            </a:r>
            <a:br>
              <a:rPr lang="en-US" sz="3000" dirty="0" smtClean="0">
                <a:solidFill>
                  <a:prstClr val="black"/>
                </a:solidFill>
              </a:rPr>
            </a:br>
            <a:r>
              <a:rPr lang="en-US" sz="3000" dirty="0" smtClean="0">
                <a:solidFill>
                  <a:prstClr val="black"/>
                </a:solidFill>
              </a:rPr>
              <a:t> in Y </a:t>
            </a:r>
            <a:r>
              <a:rPr lang="en-US" sz="3000" dirty="0" err="1" smtClean="0">
                <a:solidFill>
                  <a:prstClr val="black"/>
                </a:solidFill>
              </a:rPr>
              <a:t>vs</a:t>
            </a:r>
            <a:r>
              <a:rPr lang="en-US" sz="3000" dirty="0" smtClean="0">
                <a:solidFill>
                  <a:prstClr val="black"/>
                </a:solidFill>
              </a:rPr>
              <a:t>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152400"/>
            <a:ext cx="9989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g2p field</a:t>
            </a:r>
            <a:endParaRPr lang="en-US" dirty="0"/>
          </a:p>
        </p:txBody>
      </p:sp>
      <p:pic>
        <p:nvPicPr>
          <p:cNvPr id="8194" name="Picture 2" descr="D:\OneDrive\work\SoLID_talk_internal\solid_regularmeeting\solid_SIDIS_NH3_detection_zwzhao_20171010\g2p_ptarget\flux_hit_x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49659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>
                <a:solidFill>
                  <a:prstClr val="black"/>
                </a:solidFill>
              </a:rPr>
              <a:t>Particle </a:t>
            </a:r>
            <a:r>
              <a:rPr lang="en-US" sz="3000" dirty="0" smtClean="0"/>
              <a:t>counts at </a:t>
            </a:r>
            <a:r>
              <a:rPr lang="en-US" sz="3000" dirty="0" smtClean="0">
                <a:solidFill>
                  <a:prstClr val="black"/>
                </a:solidFill>
              </a:rPr>
              <a:t>detector </a:t>
            </a:r>
            <a:r>
              <a:rPr lang="en-US" sz="3000" dirty="0" smtClean="0">
                <a:solidFill>
                  <a:prstClr val="black"/>
                </a:solidFill>
              </a:rPr>
              <a:t>entrance from </a:t>
            </a:r>
            <a:r>
              <a:rPr lang="en-US" sz="3000" dirty="0" err="1" smtClean="0">
                <a:solidFill>
                  <a:prstClr val="black"/>
                </a:solidFill>
              </a:rPr>
              <a:t>BeamOnTarget</a:t>
            </a:r>
            <a:r>
              <a:rPr lang="en-US" sz="3000" dirty="0" smtClean="0">
                <a:solidFill>
                  <a:prstClr val="black"/>
                </a:solidFill>
              </a:rPr>
              <a:t/>
            </a:r>
            <a:br>
              <a:rPr lang="en-US" sz="3000" dirty="0" smtClean="0">
                <a:solidFill>
                  <a:prstClr val="black"/>
                </a:solidFill>
              </a:rPr>
            </a:br>
            <a:r>
              <a:rPr lang="en-US" sz="3000" dirty="0" smtClean="0">
                <a:solidFill>
                  <a:prstClr val="black"/>
                </a:solidFill>
              </a:rPr>
              <a:t> in Y </a:t>
            </a:r>
            <a:r>
              <a:rPr lang="en-US" sz="3000" dirty="0" err="1" smtClean="0">
                <a:solidFill>
                  <a:prstClr val="black"/>
                </a:solidFill>
              </a:rPr>
              <a:t>vs</a:t>
            </a:r>
            <a:r>
              <a:rPr lang="en-US" sz="3000" dirty="0" smtClean="0">
                <a:solidFill>
                  <a:prstClr val="black"/>
                </a:solidFill>
              </a:rPr>
              <a:t>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152400"/>
            <a:ext cx="1295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Oxford field</a:t>
            </a:r>
            <a:endParaRPr lang="en-US" dirty="0"/>
          </a:p>
        </p:txBody>
      </p:sp>
      <p:pic>
        <p:nvPicPr>
          <p:cNvPr id="5124" name="Picture 4" descr="D:\OneDrive\work\SoLID_talk_internal\solid_regularmeeting\solid_SIDIS_NH3_detection_zwzhao_20171010\oxford_ptarget\flux_hit_x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49659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Particle counts at </a:t>
            </a:r>
            <a:r>
              <a:rPr lang="en-US" sz="3000" dirty="0" smtClean="0"/>
              <a:t>detector </a:t>
            </a:r>
            <a:r>
              <a:rPr lang="en-US" sz="3000" dirty="0" smtClean="0"/>
              <a:t>entrance from </a:t>
            </a:r>
            <a:r>
              <a:rPr lang="en-US" sz="3000" dirty="0" err="1" smtClean="0"/>
              <a:t>BeamOnTarget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 in </a:t>
            </a:r>
            <a:r>
              <a:rPr lang="en-US" sz="3000" dirty="0" smtClean="0"/>
              <a:t>R </a:t>
            </a:r>
            <a:r>
              <a:rPr lang="en-US" sz="3000" dirty="0" err="1" smtClean="0"/>
              <a:t>vs</a:t>
            </a:r>
            <a:r>
              <a:rPr lang="en-US" sz="3000" dirty="0" smtClean="0"/>
              <a:t> </a:t>
            </a:r>
            <a:r>
              <a:rPr lang="en-US" sz="3000" dirty="0" smtClean="0"/>
              <a:t>Phi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52400"/>
            <a:ext cx="127868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Wrong field</a:t>
            </a:r>
            <a:endParaRPr lang="en-US" dirty="0"/>
          </a:p>
        </p:txBody>
      </p:sp>
      <p:pic>
        <p:nvPicPr>
          <p:cNvPr id="9219" name="Picture 3" descr="D:\OneDrive\work\SoLID_talk_internal\solid_regularmeeting\solid_SIDIS_NH3_detection_zwzhao_20171010\wrong_ptarget\flux_hit_Ph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49659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152400"/>
            <a:ext cx="9989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g2p field</a:t>
            </a:r>
            <a:endParaRPr lang="en-US" dirty="0"/>
          </a:p>
        </p:txBody>
      </p:sp>
      <p:pic>
        <p:nvPicPr>
          <p:cNvPr id="10242" name="Picture 2" descr="D:\OneDrive\work\SoLID_talk_internal\solid_regularmeeting\solid_SIDIS_NH3_detection_zwzhao_20171010\g2p_ptarget\flux_hit_Ph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496595" cy="365760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Particle counts at </a:t>
            </a:r>
            <a:r>
              <a:rPr lang="en-US" sz="3000" dirty="0" smtClean="0"/>
              <a:t>detector </a:t>
            </a:r>
            <a:r>
              <a:rPr lang="en-US" sz="3000" dirty="0" smtClean="0"/>
              <a:t>entrance from </a:t>
            </a:r>
            <a:r>
              <a:rPr lang="en-US" sz="3000" dirty="0" err="1" smtClean="0"/>
              <a:t>BeamOnTarget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 in </a:t>
            </a:r>
            <a:r>
              <a:rPr lang="en-US" sz="3000" dirty="0" smtClean="0"/>
              <a:t>R </a:t>
            </a:r>
            <a:r>
              <a:rPr lang="en-US" sz="3000" dirty="0" err="1" smtClean="0"/>
              <a:t>vs</a:t>
            </a:r>
            <a:r>
              <a:rPr lang="en-US" sz="3000" dirty="0" smtClean="0"/>
              <a:t> </a:t>
            </a:r>
            <a:r>
              <a:rPr lang="en-US" sz="3000" dirty="0" smtClean="0"/>
              <a:t>Phi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D:\OneDrive\work\SoLID_talk_internal\solid_regularmeeting\solid_SIDIS_NH3_detection_zwzhao_20171010\oxford_ptarget\flux_hit_Ph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496595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3000" y="152400"/>
            <a:ext cx="1295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Oxford field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Particle counts at </a:t>
            </a:r>
            <a:r>
              <a:rPr lang="en-US" sz="3000" dirty="0" smtClean="0"/>
              <a:t>detector </a:t>
            </a:r>
            <a:r>
              <a:rPr lang="en-US" sz="3000" dirty="0" smtClean="0"/>
              <a:t>entrance from </a:t>
            </a:r>
            <a:r>
              <a:rPr lang="en-US" sz="3000" dirty="0" err="1" smtClean="0"/>
              <a:t>BeamOnTarget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 in </a:t>
            </a:r>
            <a:r>
              <a:rPr lang="en-US" sz="3000" dirty="0" smtClean="0"/>
              <a:t>R </a:t>
            </a:r>
            <a:r>
              <a:rPr lang="en-US" sz="3000" dirty="0" err="1" smtClean="0"/>
              <a:t>vs</a:t>
            </a:r>
            <a:r>
              <a:rPr lang="en-US" sz="3000" dirty="0" smtClean="0"/>
              <a:t> </a:t>
            </a:r>
            <a:r>
              <a:rPr lang="en-US" sz="3000" dirty="0" smtClean="0"/>
              <a:t>Phi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Oxford magnet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g2p target field is used in the proposal stage, but its map has some errors and cause about 10% larger field integral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38253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4543" y="1676400"/>
            <a:ext cx="490945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19600"/>
            <a:ext cx="399872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2362200"/>
            <a:ext cx="2678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Original proposals in 2011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1447800"/>
            <a:ext cx="1597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update in 2012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2433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Chao </a:t>
            </a:r>
            <a:r>
              <a:rPr lang="en-US" dirty="0" err="1" smtClean="0"/>
              <a:t>Gu</a:t>
            </a:r>
            <a:r>
              <a:rPr lang="en-US" dirty="0" smtClean="0"/>
              <a:t> and Chao </a:t>
            </a:r>
            <a:r>
              <a:rPr lang="en-US" dirty="0" err="1" smtClean="0"/>
              <a:t>Peng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50322" y="2865903"/>
            <a:ext cx="5243356" cy="3920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New Helmholtz coil set for SoLID NH3 target designed by Oxford…"/>
          <p:cNvSpPr txBox="1">
            <a:spLocks noGrp="1"/>
          </p:cNvSpPr>
          <p:nvPr>
            <p:ph type="body" sz="half" idx="1"/>
          </p:nvPr>
        </p:nvSpPr>
        <p:spPr>
          <a:xfrm>
            <a:off x="665262" y="1116211"/>
            <a:ext cx="7813477" cy="17859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35307" indent="-267881" defTabSz="308063">
              <a:spcBef>
                <a:spcPts val="1266"/>
              </a:spcBef>
              <a:buSzPct val="80000"/>
              <a:defRPr sz="18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New Helmholtz coil set for </a:t>
            </a:r>
            <a:r>
              <a:rPr dirty="0" err="1"/>
              <a:t>SoLID</a:t>
            </a:r>
            <a:r>
              <a:rPr dirty="0"/>
              <a:t> NH3 target designed by Oxford</a:t>
            </a:r>
          </a:p>
          <a:p>
            <a:pPr marL="669703" lvl="1" indent="-267881" defTabSz="308063">
              <a:spcBef>
                <a:spcPts val="1266"/>
              </a:spcBef>
              <a:buSzPct val="80000"/>
              <a:defRPr sz="18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The currently using field map is the g2p target field map</a:t>
            </a:r>
          </a:p>
          <a:p>
            <a:pPr marL="669703" lvl="1" indent="-267881" defTabSz="308063">
              <a:spcBef>
                <a:spcPts val="1266"/>
              </a:spcBef>
              <a:buSzPct val="80000"/>
              <a:defRPr sz="18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No ferromagnetism material and cylindrical symmetric, the field map could be calculated by </a:t>
            </a:r>
            <a:r>
              <a:rPr dirty="0" err="1"/>
              <a:t>Biot-Savart</a:t>
            </a:r>
            <a:r>
              <a:rPr dirty="0"/>
              <a:t> Law with a 2-D current density distribution</a:t>
            </a:r>
          </a:p>
          <a:p>
            <a:pPr marL="669703" lvl="1" indent="-267881" defTabSz="308063">
              <a:spcBef>
                <a:spcPts val="1266"/>
              </a:spcBef>
              <a:buSzPct val="80000"/>
              <a:defRPr sz="18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g2p has a code to do this calculation, it is updated with the characteristics of the new coil set </a:t>
            </a:r>
          </a:p>
        </p:txBody>
      </p:sp>
      <p:sp>
        <p:nvSpPr>
          <p:cNvPr id="157" name="Status Update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7358063" cy="892969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en-US" dirty="0" smtClean="0"/>
              <a:t>Oxford 2012 field map</a:t>
            </a:r>
            <a:endParaRPr dirty="0"/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43082" y="6509742"/>
            <a:ext cx="160735" cy="2589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159" name="1"/>
          <p:cNvSpPr/>
          <p:nvPr/>
        </p:nvSpPr>
        <p:spPr>
          <a:xfrm>
            <a:off x="5464969" y="4982766"/>
            <a:ext cx="346641" cy="185269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1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sp>
        <p:nvSpPr>
          <p:cNvPr id="160" name="5"/>
          <p:cNvSpPr/>
          <p:nvPr/>
        </p:nvSpPr>
        <p:spPr>
          <a:xfrm>
            <a:off x="3908957" y="4982766"/>
            <a:ext cx="346642" cy="185269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1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</a:t>
            </a:r>
          </a:p>
        </p:txBody>
      </p:sp>
      <p:sp>
        <p:nvSpPr>
          <p:cNvPr id="161" name="2"/>
          <p:cNvSpPr/>
          <p:nvPr/>
        </p:nvSpPr>
        <p:spPr>
          <a:xfrm>
            <a:off x="5464969" y="4760131"/>
            <a:ext cx="346641" cy="212058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1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sp>
        <p:nvSpPr>
          <p:cNvPr id="162" name="6"/>
          <p:cNvSpPr/>
          <p:nvPr/>
        </p:nvSpPr>
        <p:spPr>
          <a:xfrm>
            <a:off x="3908957" y="4760131"/>
            <a:ext cx="346642" cy="212058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1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</a:t>
            </a:r>
          </a:p>
        </p:txBody>
      </p:sp>
      <p:sp>
        <p:nvSpPr>
          <p:cNvPr id="163" name="3"/>
          <p:cNvSpPr/>
          <p:nvPr/>
        </p:nvSpPr>
        <p:spPr>
          <a:xfrm>
            <a:off x="5718162" y="4268271"/>
            <a:ext cx="535782" cy="330399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1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</a:t>
            </a:r>
          </a:p>
        </p:txBody>
      </p:sp>
      <p:sp>
        <p:nvSpPr>
          <p:cNvPr id="164" name="7"/>
          <p:cNvSpPr/>
          <p:nvPr/>
        </p:nvSpPr>
        <p:spPr>
          <a:xfrm>
            <a:off x="3470919" y="4268391"/>
            <a:ext cx="535782" cy="330398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1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</a:t>
            </a:r>
          </a:p>
        </p:txBody>
      </p:sp>
      <p:sp>
        <p:nvSpPr>
          <p:cNvPr id="165" name="4"/>
          <p:cNvSpPr/>
          <p:nvPr/>
        </p:nvSpPr>
        <p:spPr>
          <a:xfrm>
            <a:off x="5718162" y="3973992"/>
            <a:ext cx="535782" cy="285751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1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4</a:t>
            </a:r>
          </a:p>
        </p:txBody>
      </p:sp>
      <p:sp>
        <p:nvSpPr>
          <p:cNvPr id="166" name="8"/>
          <p:cNvSpPr/>
          <p:nvPr/>
        </p:nvSpPr>
        <p:spPr>
          <a:xfrm>
            <a:off x="3470919" y="3973958"/>
            <a:ext cx="535782" cy="285751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1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8</a:t>
            </a:r>
          </a:p>
        </p:txBody>
      </p:sp>
      <p:sp>
        <p:nvSpPr>
          <p:cNvPr id="167" name="Black: new coils…"/>
          <p:cNvSpPr txBox="1"/>
          <p:nvPr/>
        </p:nvSpPr>
        <p:spPr>
          <a:xfrm>
            <a:off x="4114800" y="3200400"/>
            <a:ext cx="1226164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1800"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1100" dirty="0"/>
              <a:t>Black: new coils</a:t>
            </a:r>
          </a:p>
          <a:p>
            <a:pPr algn="l">
              <a:defRPr sz="1800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1100" dirty="0"/>
              <a:t>Red: g2p coils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685800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Chao </a:t>
            </a:r>
            <a:r>
              <a:rPr lang="en-US" dirty="0" err="1" smtClean="0"/>
              <a:t>Gu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he calculation is consistent…"/>
          <p:cNvSpPr txBox="1">
            <a:spLocks noGrp="1"/>
          </p:cNvSpPr>
          <p:nvPr>
            <p:ph type="body" sz="half" idx="1"/>
          </p:nvPr>
        </p:nvSpPr>
        <p:spPr>
          <a:xfrm>
            <a:off x="665262" y="1116211"/>
            <a:ext cx="7813477" cy="17859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504955" indent="-310741" defTabSz="357353">
              <a:spcBef>
                <a:spcPts val="1406"/>
              </a:spcBef>
              <a:buSzPct val="80000"/>
              <a:defRPr sz="2088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The calculation is consistent</a:t>
            </a:r>
          </a:p>
          <a:p>
            <a:pPr marL="776855" lvl="1" indent="-310741" defTabSz="357353">
              <a:spcBef>
                <a:spcPts val="1406"/>
              </a:spcBef>
              <a:buSzPct val="80000"/>
              <a:defRPr sz="2088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From the design report, the central field of the new coil set is 5.0 T at 106.0958 A current (this is the only known field value for this coil in the design report)</a:t>
            </a:r>
          </a:p>
          <a:p>
            <a:pPr marL="776855" lvl="1" indent="-310741" defTabSz="357353">
              <a:spcBef>
                <a:spcPts val="1406"/>
              </a:spcBef>
              <a:buSzPct val="80000"/>
              <a:defRPr sz="2088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The central field calculated with the code reads 4.9996 T, so it is consistent with the design report</a:t>
            </a:r>
          </a:p>
        </p:txBody>
      </p:sp>
      <p:sp>
        <p:nvSpPr>
          <p:cNvPr id="170" name="Status Update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7358063" cy="892969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en-US" dirty="0" smtClean="0"/>
              <a:t>Oxford 2012 field map</a:t>
            </a:r>
            <a:endParaRPr dirty="0"/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43082" y="6509742"/>
            <a:ext cx="160735" cy="2589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0455" y="3094503"/>
            <a:ext cx="7023090" cy="357187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Coil Characteristics"/>
          <p:cNvSpPr txBox="1"/>
          <p:nvPr/>
        </p:nvSpPr>
        <p:spPr>
          <a:xfrm>
            <a:off x="3839591" y="2829332"/>
            <a:ext cx="2059855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Coil Characteristics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85800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Chao </a:t>
            </a:r>
            <a:r>
              <a:rPr lang="en-US" dirty="0" err="1" smtClean="0"/>
              <a:t>Gu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Setup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153400" cy="2286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Target field +</a:t>
            </a:r>
            <a:r>
              <a:rPr lang="en-US" dirty="0" err="1" smtClean="0"/>
              <a:t>Bz</a:t>
            </a:r>
            <a:r>
              <a:rPr lang="en-US" dirty="0" smtClean="0"/>
              <a:t> along +x axis which is parallel to the hall floor</a:t>
            </a:r>
          </a:p>
          <a:p>
            <a:r>
              <a:rPr lang="en-US" dirty="0" smtClean="0"/>
              <a:t>g2p field map with </a:t>
            </a:r>
            <a:r>
              <a:rPr lang="en-US" dirty="0" err="1" smtClean="0"/>
              <a:t>hallb</a:t>
            </a:r>
            <a:r>
              <a:rPr lang="en-US" dirty="0" smtClean="0"/>
              <a:t> coil “g2p_ptarget.dat”  is calculated by </a:t>
            </a:r>
            <a:r>
              <a:rPr lang="en-US" dirty="0" err="1" smtClean="0"/>
              <a:t>Biot-Savart</a:t>
            </a:r>
            <a:r>
              <a:rPr lang="en-US" dirty="0" smtClean="0"/>
              <a:t> Law with a 2-D current density distribution in a </a:t>
            </a:r>
            <a:r>
              <a:rPr lang="en-US" dirty="0" err="1" smtClean="0"/>
              <a:t>fortran</a:t>
            </a:r>
            <a:r>
              <a:rPr lang="en-US" dirty="0" smtClean="0"/>
              <a:t> code and it gives result within 1% of measurement</a:t>
            </a:r>
          </a:p>
          <a:p>
            <a:r>
              <a:rPr lang="en-US" dirty="0" smtClean="0"/>
              <a:t>The wrong target field map “solenoid_ptarget.dat” was converted incorrectly from g2p field map with </a:t>
            </a:r>
            <a:r>
              <a:rPr lang="en-US" dirty="0" err="1" smtClean="0"/>
              <a:t>hallb</a:t>
            </a:r>
            <a:r>
              <a:rPr lang="en-US" dirty="0" smtClean="0"/>
              <a:t> coil. It was used in GEMC until 2017/10. it has same max field 5T, but ~50% larger field integral for beam than g2p field </a:t>
            </a:r>
          </a:p>
          <a:p>
            <a:r>
              <a:rPr lang="en-US" dirty="0" smtClean="0"/>
              <a:t>The field map “magnet_3.map“ used in </a:t>
            </a:r>
            <a:r>
              <a:rPr lang="en-US" dirty="0" err="1" smtClean="0"/>
              <a:t>Comgeant</a:t>
            </a:r>
            <a:r>
              <a:rPr lang="en-US" dirty="0" smtClean="0"/>
              <a:t> for proposal was converted from g2p field map with </a:t>
            </a:r>
            <a:r>
              <a:rPr lang="en-US" dirty="0" err="1" smtClean="0"/>
              <a:t>hallb</a:t>
            </a:r>
            <a:r>
              <a:rPr lang="en-US" dirty="0" smtClean="0"/>
              <a:t> coil.  It has some small conversion errors also and caused ~10% larger field integral for beam integral than g2p field </a:t>
            </a:r>
          </a:p>
          <a:p>
            <a:r>
              <a:rPr lang="en-US" dirty="0" smtClean="0"/>
              <a:t>The field map “oxford_ptarget.dat” is calculated according to Oxford design and has ~15% larger field integral for beam integral than g2p field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0"/>
            <a:ext cx="488081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field_Bx_z.pdf" descr="field_Bx_z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0" y="3231665"/>
            <a:ext cx="4464844" cy="312539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Compare the field map of this new field with the g2p field map, the symmetric axis of the coils is along z axis in the lab system…"/>
          <p:cNvSpPr txBox="1">
            <a:spLocks noGrp="1"/>
          </p:cNvSpPr>
          <p:nvPr>
            <p:ph type="body" sz="half" idx="1"/>
          </p:nvPr>
        </p:nvSpPr>
        <p:spPr>
          <a:xfrm>
            <a:off x="665262" y="1116211"/>
            <a:ext cx="7813477" cy="160734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2718" indent="-278596" defTabSz="320385">
              <a:spcBef>
                <a:spcPts val="1266"/>
              </a:spcBef>
              <a:buSzPct val="80000"/>
              <a:defRPr sz="1871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Compare the field map of this new field with the g2p field map, the symmetric axis of the coils is along z axis in the lab system</a:t>
            </a:r>
          </a:p>
          <a:p>
            <a:pPr marL="452718" indent="-278596" defTabSz="320385">
              <a:spcBef>
                <a:spcPts val="1266"/>
              </a:spcBef>
              <a:buSzPct val="80000"/>
              <a:defRPr sz="1871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The integrated </a:t>
            </a:r>
            <a:r>
              <a:rPr dirty="0" err="1"/>
              <a:t>BdL</a:t>
            </a:r>
            <a:r>
              <a:rPr dirty="0"/>
              <a:t> of the new field map is</a:t>
            </a:r>
          </a:p>
          <a:p>
            <a:pPr marL="696491" lvl="1" indent="-278596" defTabSz="320385">
              <a:spcBef>
                <a:spcPts val="1266"/>
              </a:spcBef>
              <a:buSzPct val="80000"/>
              <a:defRPr sz="1871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42% larger than the g2p field map (longitudinal setting)</a:t>
            </a:r>
          </a:p>
          <a:p>
            <a:pPr marL="696491" lvl="1" indent="-278596" defTabSz="320385">
              <a:spcBef>
                <a:spcPts val="1266"/>
              </a:spcBef>
              <a:buSzPct val="80000"/>
              <a:defRPr sz="1871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15% larger than the g2p field map (transverse setting)</a:t>
            </a:r>
          </a:p>
        </p:txBody>
      </p:sp>
      <p:sp>
        <p:nvSpPr>
          <p:cNvPr id="177" name="Status Update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7358063" cy="892969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en-US" dirty="0" smtClean="0"/>
              <a:t>Oxford 2012 field map</a:t>
            </a:r>
            <a:endParaRPr dirty="0"/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91633" y="6509742"/>
            <a:ext cx="160735" cy="2589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pic>
        <p:nvPicPr>
          <p:cNvPr id="179" name="field_Bx_x.pdf" descr="field_Bx_x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3231665"/>
            <a:ext cx="4464844" cy="312539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/m"/>
          <p:cNvSpPr txBox="1"/>
          <p:nvPr/>
        </p:nvSpPr>
        <p:spPr>
          <a:xfrm>
            <a:off x="8423529" y="6215583"/>
            <a:ext cx="405556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r/m</a:t>
            </a:r>
          </a:p>
        </p:txBody>
      </p:sp>
      <p:sp>
        <p:nvSpPr>
          <p:cNvPr id="181" name="z/m"/>
          <p:cNvSpPr txBox="1"/>
          <p:nvPr/>
        </p:nvSpPr>
        <p:spPr>
          <a:xfrm>
            <a:off x="3869399" y="6215583"/>
            <a:ext cx="444028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z/m</a:t>
            </a:r>
          </a:p>
        </p:txBody>
      </p:sp>
      <p:sp>
        <p:nvSpPr>
          <p:cNvPr id="182" name="Bz/T"/>
          <p:cNvSpPr txBox="1"/>
          <p:nvPr/>
        </p:nvSpPr>
        <p:spPr>
          <a:xfrm>
            <a:off x="136677" y="2941322"/>
            <a:ext cx="546620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Bz/T</a:t>
            </a:r>
          </a:p>
        </p:txBody>
      </p:sp>
      <p:sp>
        <p:nvSpPr>
          <p:cNvPr id="183" name="Bz/T"/>
          <p:cNvSpPr txBox="1"/>
          <p:nvPr/>
        </p:nvSpPr>
        <p:spPr>
          <a:xfrm>
            <a:off x="4588933" y="2941322"/>
            <a:ext cx="546620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Bz/T</a:t>
            </a:r>
          </a:p>
        </p:txBody>
      </p:sp>
      <p:sp>
        <p:nvSpPr>
          <p:cNvPr id="184" name="Bz vs z…"/>
          <p:cNvSpPr txBox="1"/>
          <p:nvPr/>
        </p:nvSpPr>
        <p:spPr>
          <a:xfrm>
            <a:off x="1027217" y="3287973"/>
            <a:ext cx="815925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Bz vs z</a:t>
            </a:r>
          </a:p>
          <a:p>
            <a:pPr algn="l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r = 0</a:t>
            </a:r>
          </a:p>
        </p:txBody>
      </p:sp>
      <p:sp>
        <p:nvSpPr>
          <p:cNvPr id="185" name="Bz vs r…"/>
          <p:cNvSpPr txBox="1"/>
          <p:nvPr/>
        </p:nvSpPr>
        <p:spPr>
          <a:xfrm>
            <a:off x="5261373" y="3287973"/>
            <a:ext cx="777453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Bz vs r</a:t>
            </a:r>
          </a:p>
          <a:p>
            <a:pPr algn="l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z = 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685800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Chao </a:t>
            </a:r>
            <a:r>
              <a:rPr lang="en-US" dirty="0" err="1" smtClean="0"/>
              <a:t>Gu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EC only simulation, </a:t>
            </a:r>
            <a:r>
              <a:rPr lang="en-US" sz="3000" dirty="0" err="1" smtClean="0"/>
              <a:t>vz</a:t>
            </a:r>
            <a:r>
              <a:rPr lang="en-US" sz="3000" dirty="0" smtClean="0"/>
              <a:t>(-355,-345)cm</a:t>
            </a:r>
            <a:br>
              <a:rPr lang="en-US" sz="3000" dirty="0" smtClean="0"/>
            </a:br>
            <a:r>
              <a:rPr lang="en-US" sz="3000" dirty="0" smtClean="0"/>
              <a:t> </a:t>
            </a:r>
            <a:r>
              <a:rPr lang="en-US" sz="3000" dirty="0" err="1" smtClean="0"/>
              <a:t>eff_EC</a:t>
            </a:r>
            <a:r>
              <a:rPr lang="en-US" sz="3000" dirty="0" smtClean="0"/>
              <a:t> &gt; 98%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685" y="1295400"/>
            <a:ext cx="674971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82293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Trigger condition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full simulation, </a:t>
            </a:r>
            <a:r>
              <a:rPr lang="en-US" sz="3000" dirty="0" err="1" smtClean="0"/>
              <a:t>vz</a:t>
            </a:r>
            <a:r>
              <a:rPr lang="en-US" sz="3000" dirty="0" smtClean="0"/>
              <a:t>(-355,-345)cm</a:t>
            </a:r>
            <a:br>
              <a:rPr lang="en-US" sz="3000" dirty="0" smtClean="0"/>
            </a:br>
            <a:r>
              <a:rPr lang="en-US" sz="3000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eff_FAEC</a:t>
            </a:r>
            <a:r>
              <a:rPr lang="en-US" sz="2200" dirty="0" smtClean="0"/>
              <a:t> &amp; </a:t>
            </a:r>
            <a:r>
              <a:rPr lang="en-US" sz="2200" dirty="0" err="1" smtClean="0"/>
              <a:t>eff_LGC</a:t>
            </a:r>
            <a:r>
              <a:rPr lang="en-US" sz="2200" dirty="0" smtClean="0"/>
              <a:t> &amp; </a:t>
            </a:r>
            <a:r>
              <a:rPr lang="en-US" sz="2200" dirty="0" err="1" smtClean="0"/>
              <a:t>eff_FASPD</a:t>
            </a:r>
            <a:r>
              <a:rPr lang="en-US" sz="2200" dirty="0" smtClean="0"/>
              <a:t>) &gt; 88%, (</a:t>
            </a:r>
            <a:r>
              <a:rPr lang="en-US" sz="2200" dirty="0" err="1" smtClean="0"/>
              <a:t>eff_LAEC</a:t>
            </a:r>
            <a:r>
              <a:rPr lang="en-US" sz="2200" dirty="0" smtClean="0"/>
              <a:t> &amp; </a:t>
            </a:r>
            <a:r>
              <a:rPr lang="en-US" sz="2200" dirty="0" err="1" smtClean="0"/>
              <a:t>eff_LASPD</a:t>
            </a:r>
            <a:r>
              <a:rPr lang="en-US" sz="2200" dirty="0" smtClean="0"/>
              <a:t>) &gt; 95%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242" y="1295400"/>
            <a:ext cx="67431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77003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Trigger condition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No material simulation, </a:t>
            </a:r>
            <a:r>
              <a:rPr lang="en-US" sz="3000" dirty="0" err="1" smtClean="0"/>
              <a:t>vz</a:t>
            </a:r>
            <a:r>
              <a:rPr lang="en-US" sz="3000" dirty="0" smtClean="0"/>
              <a:t>(-370,-330)cm</a:t>
            </a:r>
            <a:br>
              <a:rPr lang="en-US" sz="3000" dirty="0" smtClean="0"/>
            </a:br>
            <a:r>
              <a:rPr lang="en-US" sz="3000" dirty="0" smtClean="0"/>
              <a:t> acc &gt; 70%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242" y="1295400"/>
            <a:ext cx="67431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full simulation, </a:t>
            </a:r>
            <a:r>
              <a:rPr lang="en-US" sz="3000" dirty="0" err="1" smtClean="0"/>
              <a:t>vz</a:t>
            </a:r>
            <a:r>
              <a:rPr lang="en-US" sz="3000" dirty="0" smtClean="0"/>
              <a:t>(-370,-330)cm</a:t>
            </a:r>
            <a:br>
              <a:rPr lang="en-US" sz="3000" dirty="0" smtClean="0"/>
            </a:br>
            <a:r>
              <a:rPr lang="en-US" sz="3200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eff_FAEC&amp;eff_LGC&amp;eff_FASPD</a:t>
            </a:r>
            <a:r>
              <a:rPr lang="en-US" sz="2200" dirty="0" smtClean="0"/>
              <a:t>)&amp;acc&gt;60%, (</a:t>
            </a:r>
            <a:r>
              <a:rPr lang="en-US" sz="2200" dirty="0" err="1" smtClean="0"/>
              <a:t>eff_LAEC&amp;eff_LASPD</a:t>
            </a:r>
            <a:r>
              <a:rPr lang="en-US" sz="2200" dirty="0" smtClean="0"/>
              <a:t>)&amp;acc&gt;70%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241" y="1295400"/>
            <a:ext cx="674315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77003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Trigger condition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46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eDIS</a:t>
            </a:r>
            <a:r>
              <a:rPr lang="en-US" dirty="0" smtClean="0"/>
              <a:t> accepted by EC and GEM </a:t>
            </a:r>
            <a:br>
              <a:rPr lang="en-US" dirty="0" smtClean="0"/>
            </a:br>
            <a:r>
              <a:rPr lang="en-US" dirty="0" smtClean="0"/>
              <a:t>after cutting on sheet of flame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ropbox\tmp\accept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62200"/>
            <a:ext cx="8921425" cy="384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Oxford 2012 field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91000" cy="27431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It has 7 pairs of coils instead of 4 pairs g2p </a:t>
            </a:r>
            <a:r>
              <a:rPr lang="en-US" dirty="0" err="1" smtClean="0"/>
              <a:t>hallb</a:t>
            </a:r>
            <a:r>
              <a:rPr lang="en-US" dirty="0" smtClean="0"/>
              <a:t> magnet has.</a:t>
            </a:r>
          </a:p>
          <a:p>
            <a:r>
              <a:rPr lang="en-US" dirty="0" smtClean="0"/>
              <a:t>The max field is 5T with ~10</a:t>
            </a:r>
            <a:r>
              <a:rPr lang="en-US" baseline="30000" dirty="0" smtClean="0"/>
              <a:t>^-4</a:t>
            </a:r>
            <a:r>
              <a:rPr lang="en-US" dirty="0" smtClean="0"/>
              <a:t> homogeneity and an opening angle of ± 25 deg</a:t>
            </a:r>
          </a:p>
          <a:p>
            <a:r>
              <a:rPr lang="en-US" dirty="0" smtClean="0"/>
              <a:t>Chao </a:t>
            </a:r>
            <a:r>
              <a:rPr lang="en-US" dirty="0" err="1" smtClean="0"/>
              <a:t>Gu</a:t>
            </a:r>
            <a:r>
              <a:rPr lang="en-US" dirty="0" smtClean="0"/>
              <a:t> created a map by modify the g2p </a:t>
            </a:r>
            <a:r>
              <a:rPr lang="en-US" dirty="0" err="1" smtClean="0"/>
              <a:t>hallb</a:t>
            </a:r>
            <a:r>
              <a:rPr lang="en-US" dirty="0" smtClean="0"/>
              <a:t> </a:t>
            </a:r>
            <a:r>
              <a:rPr lang="en-US" dirty="0" err="1" smtClean="0"/>
              <a:t>fortran</a:t>
            </a:r>
            <a:r>
              <a:rPr lang="en-US" dirty="0" smtClean="0"/>
              <a:t> code with the oxford coil position and current. It has ~15% more field integral along beam direction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36915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038600"/>
            <a:ext cx="67861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57200" y="228600"/>
            <a:ext cx="23529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Details in 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NH3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2514600" cy="4495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Particle </a:t>
            </a:r>
            <a:r>
              <a:rPr lang="en-US" dirty="0" smtClean="0"/>
              <a:t>rate at </a:t>
            </a:r>
            <a:r>
              <a:rPr lang="en-US" dirty="0" smtClean="0"/>
              <a:t>detector entrance from </a:t>
            </a:r>
            <a:r>
              <a:rPr lang="en-US" dirty="0" err="1" smtClean="0"/>
              <a:t>BeamOnTarget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in 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Phi</a:t>
            </a:r>
          </a:p>
          <a:p>
            <a:endParaRPr lang="en-US" dirty="0" smtClean="0"/>
          </a:p>
          <a:p>
            <a:r>
              <a:rPr lang="en-US" dirty="0" smtClean="0"/>
              <a:t>Rate of (e- </a:t>
            </a:r>
            <a:r>
              <a:rPr lang="en-US" dirty="0" smtClean="0"/>
              <a:t>and </a:t>
            </a:r>
            <a:r>
              <a:rPr lang="en-US" dirty="0" smtClean="0"/>
              <a:t>e+ and photon*0.5) is just a guess, real digitization would give better answers.</a:t>
            </a:r>
          </a:p>
          <a:p>
            <a:endParaRPr lang="en-US" dirty="0" smtClean="0"/>
          </a:p>
          <a:p>
            <a:r>
              <a:rPr lang="en-US" dirty="0" smtClean="0"/>
              <a:t>Max rate for He3 reach 1e6 on GEM</a:t>
            </a:r>
          </a:p>
          <a:p>
            <a:endParaRPr lang="en-US" dirty="0" smtClean="0"/>
          </a:p>
          <a:p>
            <a:r>
              <a:rPr lang="en-US" dirty="0" smtClean="0"/>
              <a:t>NH3 reaches 1e7 in red color, cut away red to keep the max 1e6 like He3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D:\Dropbox\tmp\flux_hit_Ph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5310372" cy="2286000"/>
          </a:xfrm>
          <a:prstGeom prst="rect">
            <a:avLst/>
          </a:prstGeom>
          <a:noFill/>
        </p:spPr>
      </p:pic>
      <p:pic>
        <p:nvPicPr>
          <p:cNvPr id="1027" name="Picture 3" descr="D:\OneDrive\work\SoLID_talk_internal\solid_regularmeeting\solid_SIDIS_NH3_detection_zwzhao_20171010\backgroud_NH3\flux_hit_PhiR_phot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"/>
            <a:ext cx="5310373" cy="2286000"/>
          </a:xfrm>
          <a:prstGeom prst="rect">
            <a:avLst/>
          </a:prstGeom>
          <a:noFill/>
        </p:spPr>
      </p:pic>
      <p:pic>
        <p:nvPicPr>
          <p:cNvPr id="1028" name="Picture 4" descr="D:\OneDrive\work\SoLID_talk_internal\solid_regularmeeting\solid_SIDIS_NH3_detection_zwzhao_20171010\backgroud_NH3\flux_hit_PhiR_e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362200"/>
            <a:ext cx="5310373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3000" y="152400"/>
            <a:ext cx="1295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Oxford field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200" y="1143000"/>
            <a:ext cx="914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photon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95600" y="3124200"/>
            <a:ext cx="76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e-  and</a:t>
            </a:r>
          </a:p>
          <a:p>
            <a:r>
              <a:rPr lang="en-US" dirty="0" smtClean="0"/>
              <a:t>e+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0800" y="5029200"/>
            <a:ext cx="10668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e- and e+</a:t>
            </a:r>
          </a:p>
          <a:p>
            <a:r>
              <a:rPr lang="en-US" dirty="0" smtClean="0"/>
              <a:t>And photon*0.5 (except EC)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8100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With sheet of flame cut</a:t>
            </a:r>
          </a:p>
          <a:p>
            <a:r>
              <a:rPr lang="en-US" dirty="0" smtClean="0"/>
              <a:t>No material, just field and geometry effect</a:t>
            </a:r>
          </a:p>
          <a:p>
            <a:r>
              <a:rPr lang="en-US" dirty="0" smtClean="0"/>
              <a:t>No PID cut</a:t>
            </a:r>
          </a:p>
          <a:p>
            <a:r>
              <a:rPr lang="en-US" dirty="0" smtClean="0"/>
              <a:t>Assume cut on FAMRPC is same as FASPD</a:t>
            </a:r>
          </a:p>
          <a:p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e-, GEM+LGC+FASPD+FAEC or GEM+LASPD+LAEC</a:t>
            </a:r>
          </a:p>
          <a:p>
            <a:pPr lvl="1"/>
            <a:r>
              <a:rPr lang="en-US" dirty="0" err="1" smtClean="0"/>
              <a:t>Pion</a:t>
            </a:r>
            <a:r>
              <a:rPr lang="en-US" dirty="0" smtClean="0"/>
              <a:t>, GEM+HGC+FASPD </a:t>
            </a:r>
            <a:r>
              <a:rPr lang="en-US" dirty="0" smtClean="0"/>
              <a:t>or </a:t>
            </a:r>
            <a:r>
              <a:rPr lang="en-US" dirty="0" smtClean="0"/>
              <a:t>GEM+LASPD</a:t>
            </a:r>
          </a:p>
          <a:p>
            <a:pPr lvl="1"/>
            <a:r>
              <a:rPr lang="en-US" dirty="0" err="1" smtClean="0"/>
              <a:t>kaon</a:t>
            </a:r>
            <a:r>
              <a:rPr lang="en-US" dirty="0" smtClean="0"/>
              <a:t>, GEM+FASPD </a:t>
            </a:r>
            <a:r>
              <a:rPr lang="en-US" dirty="0" smtClean="0"/>
              <a:t>or GEM+LASPD</a:t>
            </a:r>
          </a:p>
          <a:p>
            <a:pPr lvl="1"/>
            <a:endParaRPr lang="en-US" dirty="0"/>
          </a:p>
        </p:txBody>
      </p:sp>
      <p:pic>
        <p:nvPicPr>
          <p:cNvPr id="2050" name="Picture 2" descr="D:\OneDrive\work\SoLID_talk_internal\solid_regularmeeting\solid_SIDIS_NH3_detection_zwzhao_20171010\acceptance_NH3_201710\acceptance_solid_SIDIS_NH3_electron_201710_1e7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674" y="76200"/>
            <a:ext cx="4223926" cy="2286000"/>
          </a:xfrm>
          <a:prstGeom prst="rect">
            <a:avLst/>
          </a:prstGeom>
          <a:noFill/>
        </p:spPr>
      </p:pic>
      <p:pic>
        <p:nvPicPr>
          <p:cNvPr id="2051" name="Picture 3" descr="D:\OneDrive\work\SoLID_talk_internal\solid_regularmeeting\solid_SIDIS_NH3_detection_zwzhao_20171010\acceptance_NH3_201710\acceptance_solid_SIDIS_NH3_pip_201710_1e7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0"/>
            <a:ext cx="4223926" cy="2286000"/>
          </a:xfrm>
          <a:prstGeom prst="rect">
            <a:avLst/>
          </a:prstGeom>
          <a:noFill/>
        </p:spPr>
      </p:pic>
      <p:pic>
        <p:nvPicPr>
          <p:cNvPr id="2052" name="Picture 4" descr="D:\OneDrive\work\SoLID_talk_internal\solid_regularmeeting\solid_SIDIS_NH3_detection_zwzhao_20171010\acceptance_NH3_201710\acceptance_solid_SIDIS_NH3_kp_201710_1e7_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674" y="4572000"/>
            <a:ext cx="4223926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38600" y="990600"/>
            <a:ext cx="685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38600" y="3288268"/>
            <a:ext cx="685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Pi+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38600" y="5498068"/>
            <a:ext cx="685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K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3000" y="152400"/>
            <a:ext cx="1295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Oxford field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</a:t>
            </a:r>
            <a:r>
              <a:rPr lang="en-US" dirty="0" err="1" smtClean="0"/>
              <a:t>ptarget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Pi- Acceptance without sheet of flame cut</a:t>
            </a:r>
            <a:endParaRPr lang="en-US" sz="3500" dirty="0"/>
          </a:p>
        </p:txBody>
      </p:sp>
      <p:sp>
        <p:nvSpPr>
          <p:cNvPr id="10" name="Rectangle 9"/>
          <p:cNvSpPr/>
          <p:nvPr/>
        </p:nvSpPr>
        <p:spPr>
          <a:xfrm>
            <a:off x="1143000" y="152400"/>
            <a:ext cx="127868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Wrong field</a:t>
            </a:r>
            <a:endParaRPr lang="en-US" dirty="0"/>
          </a:p>
        </p:txBody>
      </p:sp>
      <p:pic>
        <p:nvPicPr>
          <p:cNvPr id="4098" name="Picture 2" descr="D:\OneDrive\work\SoLID_talk_internal\solid_regularmeeting\solid_SIDIS_NH3_detection_zwzhao_20171010\wrong_ptarget\acceptance_solid_SIDIS_NH3_pim_201710_1e7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48" y="1600200"/>
            <a:ext cx="844785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Pi- Acceptance without sheet of flame cut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52400"/>
            <a:ext cx="9989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g2p field</a:t>
            </a:r>
            <a:endParaRPr lang="en-US" dirty="0"/>
          </a:p>
        </p:txBody>
      </p:sp>
      <p:pic>
        <p:nvPicPr>
          <p:cNvPr id="2050" name="Picture 2" descr="D:\OneDrive\work\SoLID_talk_internal\solid_regularmeeting\solid_SIDIS_NH3_detection_zwzhao_20171010\g2p_ptarget\acceptance_solid_SIDIS_NH3_pim_201710_1e7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4785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Pi- Acceptance without sheet of flame cut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52400"/>
            <a:ext cx="1295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Oxford field</a:t>
            </a:r>
            <a:endParaRPr lang="en-US" dirty="0"/>
          </a:p>
        </p:txBody>
      </p:sp>
      <p:pic>
        <p:nvPicPr>
          <p:cNvPr id="3074" name="Picture 2" descr="D:\OneDrive\work\SoLID_talk_internal\solid_regularmeeting\solid_SIDIS_NH3_detection_zwzhao_20171010\oxford_ptarget\acceptance_solid_SIDIS_NH3_pim_201710_1e7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3989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728</Words>
  <Application>Microsoft Office PowerPoint</Application>
  <PresentationFormat>On-screen Show (4:3)</PresentationFormat>
  <Paragraphs>119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Chalkboard</vt:lpstr>
      <vt:lpstr>Office Theme</vt:lpstr>
      <vt:lpstr>SoLID SIDIS NH3 efficiency and acceptance</vt:lpstr>
      <vt:lpstr>Setup</vt:lpstr>
      <vt:lpstr>Oxford 2012 field map</vt:lpstr>
      <vt:lpstr>NH3</vt:lpstr>
      <vt:lpstr>Acceptance</vt:lpstr>
      <vt:lpstr>Compare ptarget magnet</vt:lpstr>
      <vt:lpstr>Pi- Acceptance without sheet of flame cut</vt:lpstr>
      <vt:lpstr>Pi- Acceptance without sheet of flame cut</vt:lpstr>
      <vt:lpstr>Pi- Acceptance without sheet of flame cut</vt:lpstr>
      <vt:lpstr>Particle counts at detector entrance from BeamOnTarget  in Y vs X</vt:lpstr>
      <vt:lpstr>Particle counts at detector entrance from BeamOnTarget  in Y vs X</vt:lpstr>
      <vt:lpstr>Particle counts at detector entrance from BeamOnTarget  in Y vs X</vt:lpstr>
      <vt:lpstr>Particle counts at detector entrance from BeamOnTarget  in R vs Phi</vt:lpstr>
      <vt:lpstr>Particle counts at detector entrance from BeamOnTarget  in R vs Phi</vt:lpstr>
      <vt:lpstr>Particle counts at detector entrance from BeamOnTarget  in R vs Phi</vt:lpstr>
      <vt:lpstr>Oxford magnet detail</vt:lpstr>
      <vt:lpstr>g2p target field is used in the proposal stage, but its map has some errors and cause about 10% larger field integral</vt:lpstr>
      <vt:lpstr>Oxford 2012 field map</vt:lpstr>
      <vt:lpstr>Oxford 2012 field map</vt:lpstr>
      <vt:lpstr>Oxford 2012 field map</vt:lpstr>
      <vt:lpstr>backup</vt:lpstr>
      <vt:lpstr>EC only simulation, vz(-355,-345)cm  eff_EC &gt; 98%</vt:lpstr>
      <vt:lpstr>full simulation, vz(-355,-345)cm  (eff_FAEC &amp; eff_LGC &amp; eff_FASPD) &gt; 88%, (eff_LAEC &amp; eff_LASPD) &gt; 95%</vt:lpstr>
      <vt:lpstr>No material simulation, vz(-370,-330)cm  acc &gt; 70%</vt:lpstr>
      <vt:lpstr>full simulation, vz(-370,-330)cm  (eff_FAEC&amp;eff_LGC&amp;eff_FASPD)&amp;acc&gt;60%, (eff_LAEC&amp;eff_LASPD)&amp;acc&gt;70%</vt:lpstr>
      <vt:lpstr>hits</vt:lpstr>
      <vt:lpstr>eDIS accepted by EC and GEM  after cutting on sheet of flame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zhiwen zhao</dc:creator>
  <cp:lastModifiedBy>zhiwen zhao</cp:lastModifiedBy>
  <cp:revision>139</cp:revision>
  <dcterms:created xsi:type="dcterms:W3CDTF">2006-08-16T00:00:00Z</dcterms:created>
  <dcterms:modified xsi:type="dcterms:W3CDTF">2017-11-14T15:59:03Z</dcterms:modified>
</cp:coreProperties>
</file>