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2"/>
  </p:notesMasterIdLst>
  <p:sldIdLst>
    <p:sldId id="257" r:id="rId2"/>
    <p:sldId id="375" r:id="rId3"/>
    <p:sldId id="343" r:id="rId4"/>
    <p:sldId id="376" r:id="rId5"/>
    <p:sldId id="371" r:id="rId6"/>
    <p:sldId id="347" r:id="rId7"/>
    <p:sldId id="368" r:id="rId8"/>
    <p:sldId id="378" r:id="rId9"/>
    <p:sldId id="349" r:id="rId10"/>
    <p:sldId id="346" r:id="rId11"/>
    <p:sldId id="381" r:id="rId12"/>
    <p:sldId id="351" r:id="rId13"/>
    <p:sldId id="393" r:id="rId14"/>
    <p:sldId id="394" r:id="rId15"/>
    <p:sldId id="395" r:id="rId16"/>
    <p:sldId id="360" r:id="rId17"/>
    <p:sldId id="361" r:id="rId18"/>
    <p:sldId id="382" r:id="rId19"/>
    <p:sldId id="357" r:id="rId20"/>
    <p:sldId id="367" r:id="rId21"/>
    <p:sldId id="388" r:id="rId22"/>
    <p:sldId id="391" r:id="rId23"/>
    <p:sldId id="392" r:id="rId24"/>
    <p:sldId id="404" r:id="rId25"/>
    <p:sldId id="397" r:id="rId26"/>
    <p:sldId id="399" r:id="rId27"/>
    <p:sldId id="401" r:id="rId28"/>
    <p:sldId id="403" r:id="rId29"/>
    <p:sldId id="402" r:id="rId30"/>
    <p:sldId id="406" r:id="rId31"/>
    <p:sldId id="389" r:id="rId32"/>
    <p:sldId id="400" r:id="rId33"/>
    <p:sldId id="344" r:id="rId34"/>
    <p:sldId id="377" r:id="rId35"/>
    <p:sldId id="374" r:id="rId36"/>
    <p:sldId id="372" r:id="rId37"/>
    <p:sldId id="373" r:id="rId38"/>
    <p:sldId id="387" r:id="rId39"/>
    <p:sldId id="386" r:id="rId40"/>
    <p:sldId id="365" r:id="rId41"/>
  </p:sldIdLst>
  <p:sldSz cx="9144000" cy="6858000" type="screen4x3"/>
  <p:notesSz cx="6858000" cy="9144000"/>
  <p:embeddedFontLst>
    <p:embeddedFont>
      <p:font typeface="Calibri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6" autoAdjust="0"/>
    <p:restoredTop sz="94660"/>
  </p:normalViewPr>
  <p:slideViewPr>
    <p:cSldViewPr>
      <p:cViewPr varScale="1">
        <p:scale>
          <a:sx n="111" d="100"/>
          <a:sy n="111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84179-5BEF-4A43-88F1-89DC5DF1C0F7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AAF14-D35F-4A68-AA99-CADFDD5BE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AAFC-F477-468D-8790-AC4E9C106188}" type="datetime1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35ED-07EB-462B-BB71-A44BFBD4D268}" type="datetime1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AAD9-B0F2-4D3E-90D4-88656ACD5CF6}" type="datetime1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782F8-5837-41AF-B770-A470FF3A39FD}" type="datetime1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BCE0-D828-449C-977E-BAFF1F9103E1}" type="datetime1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40D9-D01E-4558-A960-3AF942F6B496}" type="datetime1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6979-DE0F-4118-9388-9E1EFB9C1CE6}" type="datetime1">
              <a:rPr lang="en-US" smtClean="0"/>
              <a:pPr/>
              <a:t>7/5/2014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269D-E53A-4801-A444-6A0255404A5B}" type="datetime1">
              <a:rPr lang="en-US" smtClean="0"/>
              <a:pPr/>
              <a:t>7/5/2014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7435-060B-451D-B338-5C291CA0A837}" type="datetime1">
              <a:rPr lang="en-US" smtClean="0"/>
              <a:pPr/>
              <a:t>7/5/2014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9E50-D090-4A70-9517-23664ED9ADDA}" type="datetime1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886A-C30E-416A-BA21-58E1AC8A0DB8}" type="datetime1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93B8-F9BF-45DC-B155-3C9247832F26}" type="datetime1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SIDIS Background and Trigger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Zhiwen</a:t>
            </a:r>
            <a:r>
              <a:rPr lang="en-US" dirty="0" smtClean="0"/>
              <a:t> Zhao</a:t>
            </a:r>
          </a:p>
          <a:p>
            <a:r>
              <a:rPr lang="en-US" dirty="0" smtClean="0"/>
              <a:t>2013/11/18 Created</a:t>
            </a:r>
          </a:p>
          <a:p>
            <a:r>
              <a:rPr lang="en-US" dirty="0" smtClean="0"/>
              <a:t> </a:t>
            </a:r>
            <a:r>
              <a:rPr lang="en-US" dirty="0" smtClean="0"/>
              <a:t>2014/07/06 </a:t>
            </a:r>
            <a:r>
              <a:rPr lang="en-US" dirty="0" smtClean="0"/>
              <a:t>Updated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68580"/>
          <a:ext cx="5867400" cy="656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113"/>
                <a:gridCol w="562255"/>
                <a:gridCol w="635479"/>
                <a:gridCol w="635479"/>
                <a:gridCol w="733435"/>
                <a:gridCol w="806768"/>
                <a:gridCol w="880104"/>
                <a:gridCol w="806767"/>
              </a:tblGrid>
              <a:tr h="285750">
                <a:tc rowSpan="2" gridSpan="2">
                  <a:txBody>
                    <a:bodyPr/>
                    <a:lstStyle/>
                    <a:p>
                      <a:r>
                        <a:rPr lang="en-US" sz="1000" dirty="0" smtClean="0"/>
                        <a:t>Rate (kHz)</a:t>
                      </a:r>
                    </a:p>
                    <a:p>
                      <a:r>
                        <a:rPr lang="en-US" sz="1000" b="1" i="1" u="none" dirty="0" smtClean="0"/>
                        <a:t>full </a:t>
                      </a:r>
                      <a:r>
                        <a:rPr lang="en-US" sz="1000" b="1" i="1" u="none" dirty="0" err="1" smtClean="0"/>
                        <a:t>azimuthal</a:t>
                      </a:r>
                      <a:endParaRPr lang="en-US" sz="1000" b="1" i="1" u="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baseline="0" dirty="0" smtClean="0"/>
                        <a:t>FAEC</a:t>
                      </a:r>
                      <a:endParaRPr lang="en-US" sz="10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</a:rPr>
                        <a:t>LAEC</a:t>
                      </a:r>
                      <a:endParaRPr lang="en-US" sz="1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575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Zhiwen</a:t>
                      </a:r>
                      <a:endParaRPr lang="en-US" sz="1000" dirty="0"/>
                    </a:p>
                  </a:txBody>
                  <a:tcPr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Xin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Zhiwen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Xin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e-(W&gt;2)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Kry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137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55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18.7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rowSpan="2">
                  <a:txBody>
                    <a:bodyPr/>
                    <a:lstStyle/>
                    <a:p>
                      <a:pPr algn="l"/>
                      <a:r>
                        <a:rPr lang="el-GR" sz="1200" dirty="0" smtClean="0"/>
                        <a:t>π</a:t>
                      </a:r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err="1" smtClean="0"/>
                        <a:t>Kry</a:t>
                      </a:r>
                      <a:endParaRPr lang="en-US" sz="1000" b="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9.05e3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1.21e4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1.81e4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5.4e3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3.87e4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rowSpan="2">
                  <a:txBody>
                    <a:bodyPr/>
                    <a:lstStyle/>
                    <a:p>
                      <a:pPr algn="l"/>
                      <a:r>
                        <a:rPr lang="el-GR" sz="1200" dirty="0" smtClean="0"/>
                        <a:t>π</a:t>
                      </a:r>
                      <a:r>
                        <a:rPr lang="en-US" sz="1200" baseline="30000" dirty="0" smtClean="0"/>
                        <a:t>+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 smtClean="0"/>
                        <a:t>Kry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1.07e4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1.39e4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2.02e4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9.0e3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4.16e4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rowSpan="2">
                  <a:txBody>
                    <a:bodyPr/>
                    <a:lstStyle/>
                    <a:p>
                      <a:pPr algn="l"/>
                      <a:r>
                        <a:rPr lang="el-GR" sz="1200" dirty="0" smtClean="0"/>
                        <a:t>γ</a:t>
                      </a:r>
                      <a:r>
                        <a:rPr lang="en-US" sz="1200" dirty="0" smtClean="0"/>
                        <a:t>(</a:t>
                      </a:r>
                      <a:r>
                        <a:rPr lang="el-GR" sz="1200" dirty="0" smtClean="0"/>
                        <a:t>π</a:t>
                      </a:r>
                      <a:r>
                        <a:rPr lang="en-US" sz="1200" baseline="30000" dirty="0" smtClean="0"/>
                        <a:t>0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err="1" smtClean="0"/>
                        <a:t>Kry</a:t>
                      </a:r>
                      <a:endParaRPr lang="en-US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2.66e4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605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3.50e4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4.41e5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6.09e5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(</a:t>
                      </a:r>
                      <a:r>
                        <a:rPr lang="el-GR" sz="1200" dirty="0" smtClean="0"/>
                        <a:t>π</a:t>
                      </a:r>
                      <a:r>
                        <a:rPr lang="en-US" sz="1200" baseline="30000" dirty="0" smtClean="0"/>
                        <a:t>0</a:t>
                      </a:r>
                      <a:r>
                        <a:rPr lang="en-US" sz="1200" dirty="0" smtClean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err="1" smtClean="0"/>
                        <a:t>Kry</a:t>
                      </a:r>
                      <a:endParaRPr lang="en-US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38.4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39.3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2.1e4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5.1e3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rowSpan="2"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 smtClean="0"/>
                        <a:t>Kry</a:t>
                      </a:r>
                      <a:endParaRPr 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3.83e3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5.65e3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5.89e3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1.54e4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e-(W&gt;2)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kry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124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91.4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90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41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4.7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13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rowSpan="2">
                  <a:txBody>
                    <a:bodyPr/>
                    <a:lstStyle/>
                    <a:p>
                      <a:pPr algn="l"/>
                      <a:r>
                        <a:rPr lang="el-GR" sz="1200" dirty="0" smtClean="0"/>
                        <a:t>π</a:t>
                      </a:r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err="1" smtClean="0"/>
                        <a:t>Kry</a:t>
                      </a:r>
                      <a:endParaRPr lang="en-US" sz="1000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1.98e3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763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641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3.21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4.27e3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1.50e3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1.25e3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2.9e3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12.9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41/20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rowSpan="2">
                  <a:txBody>
                    <a:bodyPr/>
                    <a:lstStyle/>
                    <a:p>
                      <a:pPr algn="l"/>
                      <a:r>
                        <a:rPr lang="el-GR" sz="1200" dirty="0" smtClean="0"/>
                        <a:t>π</a:t>
                      </a:r>
                      <a:r>
                        <a:rPr lang="en-US" sz="1200" baseline="30000" dirty="0" smtClean="0"/>
                        <a:t>+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 smtClean="0"/>
                        <a:t>Kry</a:t>
                      </a:r>
                      <a:endParaRPr 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2.34e3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844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703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3.63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4.68e3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1.64e3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1.37e3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4.8e3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12.8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58/20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rowSpan="2">
                  <a:txBody>
                    <a:bodyPr/>
                    <a:lstStyle/>
                    <a:p>
                      <a:pPr algn="l"/>
                      <a:r>
                        <a:rPr lang="el-GR" sz="1200" dirty="0" smtClean="0"/>
                        <a:t>γ</a:t>
                      </a:r>
                      <a:r>
                        <a:rPr lang="en-US" sz="1200" dirty="0" smtClean="0"/>
                        <a:t> (</a:t>
                      </a:r>
                      <a:r>
                        <a:rPr lang="el-GR" sz="1200" dirty="0" smtClean="0"/>
                        <a:t>π</a:t>
                      </a:r>
                      <a:r>
                        <a:rPr lang="en-US" sz="1200" baseline="30000" dirty="0" smtClean="0"/>
                        <a:t>0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err="1" smtClean="0"/>
                        <a:t>Kry</a:t>
                      </a:r>
                      <a:endParaRPr lang="en-US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7.34e3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3.76e3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3.29e3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462</a:t>
                      </a:r>
                      <a:endParaRPr lang="en-US" sz="1000" dirty="0" smtClean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18.5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31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7.60e3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3.46e3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2.93e3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42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 (</a:t>
                      </a:r>
                      <a:r>
                        <a:rPr lang="el-GR" sz="1200" dirty="0" smtClean="0"/>
                        <a:t>π</a:t>
                      </a:r>
                      <a:r>
                        <a:rPr lang="en-US" sz="1200" baseline="30000" dirty="0" smtClean="0"/>
                        <a:t>0</a:t>
                      </a:r>
                      <a:r>
                        <a:rPr lang="en-US" sz="1200" dirty="0" smtClean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err="1" smtClean="0"/>
                        <a:t>Kry</a:t>
                      </a:r>
                      <a:endParaRPr lang="en-US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4.8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202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0.8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rowSpan="2"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 smtClean="0"/>
                        <a:t>Kry</a:t>
                      </a:r>
                      <a:endParaRPr 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438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173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1.81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724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319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273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2e3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5.38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17.4e3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7.0e3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6.3e3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77.8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44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0" y="152400"/>
            <a:ext cx="220980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Top section: </a:t>
            </a:r>
          </a:p>
          <a:p>
            <a:r>
              <a:rPr lang="en-US" sz="1600" dirty="0" smtClean="0"/>
              <a:t>EC </a:t>
            </a:r>
            <a:r>
              <a:rPr lang="en-US" sz="1600" dirty="0" err="1" smtClean="0"/>
              <a:t>untriggered</a:t>
            </a:r>
            <a:r>
              <a:rPr lang="en-US" sz="1600" dirty="0" smtClean="0"/>
              <a:t> rate </a:t>
            </a:r>
          </a:p>
          <a:p>
            <a:endParaRPr lang="en-US" sz="1600" dirty="0" smtClean="0"/>
          </a:p>
          <a:p>
            <a:r>
              <a:rPr lang="en-US" sz="1600" dirty="0" smtClean="0"/>
              <a:t>Bottom section:</a:t>
            </a:r>
          </a:p>
          <a:p>
            <a:r>
              <a:rPr lang="en-US" sz="1600" dirty="0" smtClean="0"/>
              <a:t>EC triggered rate with </a:t>
            </a:r>
            <a:r>
              <a:rPr lang="en-US" sz="1600" dirty="0" smtClean="0">
                <a:solidFill>
                  <a:srgbClr val="FF0000"/>
                </a:solidFill>
              </a:rPr>
              <a:t>electron single trigger</a:t>
            </a:r>
          </a:p>
          <a:p>
            <a:endParaRPr lang="en-US" sz="16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6324600" y="2155716"/>
            <a:ext cx="266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Gamma from pi0</a:t>
            </a:r>
          </a:p>
          <a:p>
            <a:r>
              <a:rPr lang="en-US" sz="1500" dirty="0" smtClean="0"/>
              <a:t>trigger rate should </a:t>
            </a:r>
          </a:p>
          <a:p>
            <a:r>
              <a:rPr lang="en-US" sz="1500" dirty="0" smtClean="0"/>
              <a:t>divide by a number  1- 2 as both photons give </a:t>
            </a:r>
          </a:p>
          <a:p>
            <a:r>
              <a:rPr lang="en-US" sz="1500" dirty="0" smtClean="0"/>
              <a:t>one trigger only.</a:t>
            </a:r>
          </a:p>
          <a:p>
            <a:r>
              <a:rPr lang="en-US" sz="1500" dirty="0" smtClean="0"/>
              <a:t>Need more study with FAEC and LAEC together</a:t>
            </a:r>
          </a:p>
          <a:p>
            <a:endParaRPr lang="en-US" sz="1500" dirty="0" smtClean="0"/>
          </a:p>
          <a:p>
            <a:endParaRPr lang="en-US" sz="1500" dirty="0" smtClean="0"/>
          </a:p>
          <a:p>
            <a:endParaRPr lang="en-US" sz="1500" dirty="0" smtClean="0"/>
          </a:p>
          <a:p>
            <a:endParaRPr lang="en-US" sz="1500" dirty="0" smtClean="0"/>
          </a:p>
          <a:p>
            <a:endParaRPr lang="en-US" sz="1500" dirty="0" smtClean="0"/>
          </a:p>
          <a:p>
            <a:r>
              <a:rPr lang="en-US" sz="1500" dirty="0" err="1" smtClean="0"/>
              <a:t>eDIS</a:t>
            </a:r>
            <a:r>
              <a:rPr lang="en-US" sz="1500" dirty="0" smtClean="0"/>
              <a:t>(W&gt;2,Q2&gt;1) from “</a:t>
            </a:r>
            <a:r>
              <a:rPr lang="en-US" sz="1500" dirty="0" err="1" smtClean="0"/>
              <a:t>eicRate</a:t>
            </a:r>
            <a:r>
              <a:rPr lang="en-US" sz="1500" dirty="0" smtClean="0"/>
              <a:t>”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/>
              <a:t> at FAEC has 76kHz before trigger, 76kHz after trigger radial on Q2=1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/>
              <a:t> at LAEC has 14.3kHz before trigger, 4.7kHz after trigger flat</a:t>
            </a:r>
          </a:p>
          <a:p>
            <a:endParaRPr lang="en-US" sz="1500" dirty="0" smtClean="0"/>
          </a:p>
          <a:p>
            <a:endParaRPr lang="en-US" sz="15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048000" y="6611779"/>
            <a:ext cx="685800" cy="246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000" dirty="0" smtClean="0"/>
              <a:t>Radial on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1724449" y="6611779"/>
            <a:ext cx="356188" cy="246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000" dirty="0" smtClean="0"/>
              <a:t>flat</a:t>
            </a:r>
            <a:endParaRPr lang="en-US" sz="1000" dirty="0"/>
          </a:p>
        </p:txBody>
      </p:sp>
      <p:sp>
        <p:nvSpPr>
          <p:cNvPr id="12" name="Rectangle 11"/>
          <p:cNvSpPr/>
          <p:nvPr/>
        </p:nvSpPr>
        <p:spPr>
          <a:xfrm>
            <a:off x="4848649" y="6605141"/>
            <a:ext cx="356188" cy="246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000" dirty="0" smtClean="0"/>
              <a:t>flat</a:t>
            </a:r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2199691" y="6611779"/>
            <a:ext cx="848309" cy="246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000" dirty="0" smtClean="0"/>
              <a:t>Radial below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owner\Google Drive\SoLID_background\SIDIS_He3\talk\solid_SIDIS_background_zwzhao_20131118_plot\actual_ecut_radial_on_efrompi0\Plog_R_FA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8829368" cy="1828800"/>
          </a:xfrm>
          <a:prstGeom prst="rect">
            <a:avLst/>
          </a:prstGeom>
          <a:noFill/>
        </p:spPr>
      </p:pic>
      <p:pic>
        <p:nvPicPr>
          <p:cNvPr id="1028" name="Picture 4" descr="C:\Users\owner\Google Drive\SoLID_background\SIDIS_He3\talk\solid_SIDIS_background_zwzhao_20131118_plot\actual_ecut_radial_on_efrompi0\Plog_R_FAEC_t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8829368" cy="1828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Background from </a:t>
            </a:r>
            <a:r>
              <a:rPr lang="el-GR" dirty="0" smtClean="0"/>
              <a:t>π</a:t>
            </a:r>
            <a:r>
              <a:rPr lang="en-US" baseline="30000" dirty="0" smtClean="0"/>
              <a:t>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3429000" cy="2514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 lot of high energy </a:t>
            </a:r>
            <a:r>
              <a:rPr lang="en-US" dirty="0" err="1" smtClean="0"/>
              <a:t>electron,positron,gamma</a:t>
            </a:r>
            <a:r>
              <a:rPr lang="en-US" dirty="0" smtClean="0"/>
              <a:t> from pi0 on FAEC, dominant by target, not window</a:t>
            </a:r>
          </a:p>
          <a:p>
            <a:r>
              <a:rPr lang="en-US" dirty="0" smtClean="0"/>
              <a:t>Some of them should from target cell wall and other materials in flight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733800" y="838200"/>
          <a:ext cx="4191000" cy="2021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  <a:gridCol w="914400"/>
                <a:gridCol w="762000"/>
              </a:tblGrid>
              <a:tr h="44056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Rate (kHz)</a:t>
                      </a:r>
                    </a:p>
                    <a:p>
                      <a:r>
                        <a:rPr lang="en-US" sz="1000" b="1" i="1" u="none" dirty="0" smtClean="0"/>
                        <a:t>full </a:t>
                      </a:r>
                      <a:r>
                        <a:rPr lang="en-US" sz="1000" b="1" i="1" u="none" dirty="0" err="1" smtClean="0"/>
                        <a:t>azimuthal</a:t>
                      </a:r>
                      <a:endParaRPr lang="en-US" sz="1000" b="1" i="1" u="none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He3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Windown</a:t>
                      </a:r>
                      <a:endParaRPr lang="en-US" sz="1000" dirty="0" smtClean="0"/>
                    </a:p>
                    <a:p>
                      <a:r>
                        <a:rPr lang="en-US" sz="1000" dirty="0" smtClean="0"/>
                        <a:t>upstream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Window</a:t>
                      </a:r>
                    </a:p>
                    <a:p>
                      <a:r>
                        <a:rPr lang="en-US" sz="1000" dirty="0" smtClean="0"/>
                        <a:t>Downstream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Total</a:t>
                      </a:r>
                    </a:p>
                  </a:txBody>
                  <a:tcPr anchor="ctr"/>
                </a:tc>
              </a:tr>
              <a:tr h="245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 smtClean="0"/>
                        <a:t>γ</a:t>
                      </a:r>
                      <a:r>
                        <a:rPr lang="en-US" sz="1000" dirty="0" smtClean="0"/>
                        <a:t> (</a:t>
                      </a:r>
                      <a:r>
                        <a:rPr lang="el-GR" sz="1000" dirty="0" smtClean="0"/>
                        <a:t>π</a:t>
                      </a:r>
                      <a:r>
                        <a:rPr lang="en-US" sz="1000" baseline="30000" dirty="0" smtClean="0"/>
                        <a:t>0</a:t>
                      </a:r>
                      <a:r>
                        <a:rPr lang="en-US" sz="1000" dirty="0" smtClean="0"/>
                        <a:t>) FAEC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2.83e3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4.85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95.2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2.93e3</a:t>
                      </a:r>
                      <a:endParaRPr lang="en-US" sz="1000" dirty="0"/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e (</a:t>
                      </a:r>
                      <a:r>
                        <a:rPr lang="el-GR" sz="1000" dirty="0" smtClean="0"/>
                        <a:t>π</a:t>
                      </a:r>
                      <a:r>
                        <a:rPr lang="en-US" sz="1000" baseline="30000" dirty="0" smtClean="0"/>
                        <a:t>0</a:t>
                      </a:r>
                      <a:r>
                        <a:rPr lang="en-US" sz="1000" dirty="0" smtClean="0"/>
                        <a:t>) FAEC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192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9.7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202</a:t>
                      </a:r>
                      <a:endParaRPr lang="en-US" sz="1000" dirty="0"/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 smtClean="0"/>
                        <a:t>γ</a:t>
                      </a:r>
                      <a:r>
                        <a:rPr lang="en-US" sz="1000" dirty="0" smtClean="0"/>
                        <a:t> (</a:t>
                      </a:r>
                      <a:r>
                        <a:rPr lang="el-GR" sz="1000" dirty="0" smtClean="0"/>
                        <a:t>π</a:t>
                      </a:r>
                      <a:r>
                        <a:rPr lang="en-US" sz="1000" baseline="30000" dirty="0" smtClean="0"/>
                        <a:t>0</a:t>
                      </a:r>
                      <a:r>
                        <a:rPr lang="en-US" sz="1000" dirty="0" smtClean="0"/>
                        <a:t>) LAEC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14.6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16.4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11.0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42</a:t>
                      </a:r>
                      <a:endParaRPr lang="en-US" sz="1000" dirty="0"/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e (</a:t>
                      </a:r>
                      <a:r>
                        <a:rPr lang="el-GR" sz="1000" dirty="0" smtClean="0"/>
                        <a:t>π</a:t>
                      </a:r>
                      <a:r>
                        <a:rPr lang="en-US" sz="1000" baseline="30000" dirty="0" smtClean="0"/>
                        <a:t>0</a:t>
                      </a:r>
                      <a:r>
                        <a:rPr lang="en-US" sz="1000" dirty="0" smtClean="0"/>
                        <a:t>) LAEC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0.52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0.07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0.8</a:t>
                      </a:r>
                      <a:endParaRPr lang="en-US" sz="1000" dirty="0"/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 smtClean="0"/>
                        <a:t>γ</a:t>
                      </a:r>
                      <a:r>
                        <a:rPr lang="en-US" sz="1000" dirty="0" smtClean="0"/>
                        <a:t> (</a:t>
                      </a:r>
                      <a:r>
                        <a:rPr lang="el-GR" sz="1000" dirty="0" smtClean="0"/>
                        <a:t>π</a:t>
                      </a:r>
                      <a:r>
                        <a:rPr lang="en-US" sz="1000" baseline="30000" dirty="0" smtClean="0"/>
                        <a:t>0</a:t>
                      </a:r>
                      <a:r>
                        <a:rPr lang="en-US" sz="1000" dirty="0" smtClean="0"/>
                        <a:t>) LGCC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1.41e3</a:t>
                      </a:r>
                      <a:endParaRPr lang="en-US" sz="1000" dirty="0"/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e (</a:t>
                      </a:r>
                      <a:r>
                        <a:rPr lang="el-GR" sz="1000" dirty="0" smtClean="0"/>
                        <a:t>π</a:t>
                      </a:r>
                      <a:r>
                        <a:rPr lang="en-US" sz="1000" baseline="30000" dirty="0" smtClean="0"/>
                        <a:t>0</a:t>
                      </a:r>
                      <a:r>
                        <a:rPr lang="en-US" sz="1000" dirty="0" smtClean="0"/>
                        <a:t>) LGCC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55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57200" y="3365212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e(pi0)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09800" y="3365212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pi-</a:t>
            </a:r>
            <a:endParaRPr lang="en-US" sz="1300" dirty="0"/>
          </a:p>
        </p:txBody>
      </p:sp>
      <p:sp>
        <p:nvSpPr>
          <p:cNvPr id="16" name="Rectangle 15"/>
          <p:cNvSpPr/>
          <p:nvPr/>
        </p:nvSpPr>
        <p:spPr>
          <a:xfrm>
            <a:off x="3962400" y="3365212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pi+</a:t>
            </a:r>
            <a:endParaRPr lang="en-US" sz="1300" dirty="0"/>
          </a:p>
        </p:txBody>
      </p:sp>
      <p:sp>
        <p:nvSpPr>
          <p:cNvPr id="17" name="Rectangle 16"/>
          <p:cNvSpPr/>
          <p:nvPr/>
        </p:nvSpPr>
        <p:spPr>
          <a:xfrm>
            <a:off x="5715000" y="3365212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1300" dirty="0" smtClean="0"/>
              <a:t>γ</a:t>
            </a:r>
            <a:r>
              <a:rPr lang="en-US" sz="1300" dirty="0" smtClean="0"/>
              <a:t>(pi0)</a:t>
            </a:r>
            <a:endParaRPr lang="en-US" sz="1300" dirty="0"/>
          </a:p>
        </p:txBody>
      </p:sp>
      <p:sp>
        <p:nvSpPr>
          <p:cNvPr id="18" name="Rectangle 17"/>
          <p:cNvSpPr/>
          <p:nvPr/>
        </p:nvSpPr>
        <p:spPr>
          <a:xfrm>
            <a:off x="7467600" y="3365212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p</a:t>
            </a:r>
            <a:endParaRPr lang="en-US" sz="1300" dirty="0"/>
          </a:p>
        </p:txBody>
      </p:sp>
      <p:sp>
        <p:nvSpPr>
          <p:cNvPr id="20" name="Rectangle 19"/>
          <p:cNvSpPr/>
          <p:nvPr/>
        </p:nvSpPr>
        <p:spPr>
          <a:xfrm>
            <a:off x="7239000" y="3048000"/>
            <a:ext cx="14478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28800" y="3276600"/>
            <a:ext cx="3505200" cy="3733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24600" y="457200"/>
            <a:ext cx="2209800" cy="246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000" dirty="0" smtClean="0"/>
              <a:t>tungsten, trigger radial on Q2=1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2916310" y="3409890"/>
            <a:ext cx="827845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Tung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895600" y="4038600"/>
            <a:ext cx="799899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FAEC,</a:t>
            </a:r>
          </a:p>
          <a:p>
            <a:r>
              <a:rPr lang="en-US" dirty="0" smtClean="0"/>
              <a:t>Before</a:t>
            </a:r>
          </a:p>
          <a:p>
            <a:r>
              <a:rPr lang="en-US" dirty="0" smtClean="0"/>
              <a:t>cut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95600" y="5562600"/>
            <a:ext cx="700192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FAEC,</a:t>
            </a:r>
          </a:p>
          <a:p>
            <a:r>
              <a:rPr lang="en-US" dirty="0" smtClean="0"/>
              <a:t>After</a:t>
            </a:r>
          </a:p>
          <a:p>
            <a:r>
              <a:rPr lang="en-US" dirty="0" smtClean="0"/>
              <a:t>cut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705600" y="2819400"/>
            <a:ext cx="2133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If we assume LGCC and FAEC has about same angle </a:t>
            </a:r>
            <a:r>
              <a:rPr lang="en-US" sz="1600" dirty="0" err="1" smtClean="0"/>
              <a:t>vs</a:t>
            </a:r>
            <a:r>
              <a:rPr lang="en-US" sz="1600" dirty="0" smtClean="0"/>
              <a:t> radius relation,  we have about </a:t>
            </a:r>
            <a:r>
              <a:rPr lang="en-US" sz="1600" dirty="0" smtClean="0">
                <a:solidFill>
                  <a:srgbClr val="FF0000"/>
                </a:solidFill>
              </a:rPr>
              <a:t>55kHz</a:t>
            </a:r>
            <a:r>
              <a:rPr lang="en-US" sz="1600" dirty="0" smtClean="0"/>
              <a:t> electron and positron produced before LGCC and they will trigger FAEC and </a:t>
            </a:r>
            <a:r>
              <a:rPr lang="en-US" sz="1600" dirty="0" smtClean="0">
                <a:solidFill>
                  <a:srgbClr val="FF0000"/>
                </a:solidFill>
              </a:rPr>
              <a:t>can’t be rejected by LGCC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LGCC and FAEC angle </a:t>
            </a:r>
            <a:r>
              <a:rPr lang="en-US" sz="1600" dirty="0" err="1" smtClean="0"/>
              <a:t>vs</a:t>
            </a:r>
            <a:r>
              <a:rPr lang="en-US" sz="1600" dirty="0" smtClean="0"/>
              <a:t> radius relation doesn’t hold that well because charged particles are turning in-between, </a:t>
            </a:r>
            <a:r>
              <a:rPr lang="en-US" sz="1600" dirty="0" smtClean="0">
                <a:solidFill>
                  <a:srgbClr val="FF0000"/>
                </a:solidFill>
              </a:rPr>
              <a:t>This rate needs more study</a:t>
            </a:r>
            <a:r>
              <a:rPr lang="en-US" sz="1600" dirty="0" smtClean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electron single trigger rate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4724400" cy="5410200"/>
          </a:xfrm>
        </p:spPr>
        <p:txBody>
          <a:bodyPr>
            <a:noAutofit/>
          </a:bodyPr>
          <a:lstStyle/>
          <a:p>
            <a:r>
              <a:rPr lang="en-US" sz="1500" dirty="0" smtClean="0"/>
              <a:t>Try similar method from PAC35 proposal</a:t>
            </a:r>
          </a:p>
          <a:p>
            <a:r>
              <a:rPr lang="en-US" sz="1500" dirty="0" smtClean="0"/>
              <a:t>Assume </a:t>
            </a:r>
          </a:p>
          <a:p>
            <a:pPr lvl="1"/>
            <a:r>
              <a:rPr lang="en-US" sz="1500" dirty="0" smtClean="0"/>
              <a:t>SPD reject gamma by </a:t>
            </a:r>
            <a:r>
              <a:rPr lang="en-US" sz="1500" dirty="0" smtClean="0">
                <a:solidFill>
                  <a:srgbClr val="FF0000"/>
                </a:solidFill>
              </a:rPr>
              <a:t>10</a:t>
            </a:r>
            <a:r>
              <a:rPr lang="en-US" sz="1500" dirty="0" smtClean="0"/>
              <a:t>, SPD and MRPC together to reject gamma from pi0 by </a:t>
            </a:r>
            <a:r>
              <a:rPr lang="en-US" sz="1500" dirty="0" smtClean="0">
                <a:solidFill>
                  <a:srgbClr val="FF0000"/>
                </a:solidFill>
              </a:rPr>
              <a:t>20</a:t>
            </a:r>
          </a:p>
          <a:p>
            <a:pPr lvl="1"/>
            <a:r>
              <a:rPr lang="en-US" sz="1500" dirty="0" smtClean="0"/>
              <a:t>Add EC </a:t>
            </a:r>
            <a:r>
              <a:rPr lang="en-US" sz="1500" dirty="0" err="1" smtClean="0"/>
              <a:t>preshower</a:t>
            </a:r>
            <a:r>
              <a:rPr lang="en-US" sz="1500" dirty="0" smtClean="0"/>
              <a:t> cut will reduce </a:t>
            </a:r>
            <a:r>
              <a:rPr lang="en-US" sz="1500" dirty="0" err="1" smtClean="0"/>
              <a:t>hadron</a:t>
            </a:r>
            <a:r>
              <a:rPr lang="en-US" sz="1500" dirty="0" smtClean="0"/>
              <a:t> by </a:t>
            </a:r>
            <a:r>
              <a:rPr lang="en-US" sz="1500" dirty="0" smtClean="0">
                <a:solidFill>
                  <a:srgbClr val="FF0000"/>
                </a:solidFill>
              </a:rPr>
              <a:t>2</a:t>
            </a:r>
            <a:r>
              <a:rPr lang="en-US" sz="1500" dirty="0" smtClean="0"/>
              <a:t>, electron and gamma by </a:t>
            </a:r>
            <a:r>
              <a:rPr lang="en-US" sz="1500" dirty="0" smtClean="0">
                <a:solidFill>
                  <a:srgbClr val="FF0000"/>
                </a:solidFill>
              </a:rPr>
              <a:t>5%</a:t>
            </a:r>
          </a:p>
          <a:p>
            <a:pPr lvl="1"/>
            <a:r>
              <a:rPr lang="en-US" sz="1500" dirty="0" smtClean="0"/>
              <a:t>LGCC with </a:t>
            </a:r>
            <a:r>
              <a:rPr lang="en-US" sz="1500" dirty="0" err="1" smtClean="0"/>
              <a:t>p.e</a:t>
            </a:r>
            <a:r>
              <a:rPr lang="en-US" sz="1500" dirty="0" smtClean="0"/>
              <a:t>. &gt;=2 and random coincidence reject by </a:t>
            </a:r>
          </a:p>
          <a:p>
            <a:pPr lvl="2"/>
            <a:r>
              <a:rPr lang="en-US" sz="1100" dirty="0" smtClean="0">
                <a:solidFill>
                  <a:srgbClr val="FF0000"/>
                </a:solidFill>
              </a:rPr>
              <a:t>4=1/(30*(220kHz+65kHz)*30ns) for whole area</a:t>
            </a:r>
          </a:p>
          <a:p>
            <a:pPr lvl="2"/>
            <a:r>
              <a:rPr lang="en-US" sz="1100" dirty="0" smtClean="0">
                <a:solidFill>
                  <a:srgbClr val="FF0000"/>
                </a:solidFill>
              </a:rPr>
              <a:t>40 for 3 sectors</a:t>
            </a:r>
          </a:p>
          <a:p>
            <a:pPr lvl="2"/>
            <a:r>
              <a:rPr lang="en-US" sz="1100" dirty="0" smtClean="0">
                <a:solidFill>
                  <a:srgbClr val="FF0000"/>
                </a:solidFill>
              </a:rPr>
              <a:t>120 for 1 sector</a:t>
            </a:r>
          </a:p>
          <a:p>
            <a:pPr lvl="1"/>
            <a:r>
              <a:rPr lang="en-US" sz="1500" dirty="0" smtClean="0">
                <a:solidFill>
                  <a:srgbClr val="FF0000"/>
                </a:solidFill>
              </a:rPr>
              <a:t>LGCC with </a:t>
            </a:r>
            <a:r>
              <a:rPr lang="en-US" sz="1500" dirty="0" err="1" smtClean="0">
                <a:solidFill>
                  <a:srgbClr val="FF0000"/>
                </a:solidFill>
              </a:rPr>
              <a:t>p.e</a:t>
            </a:r>
            <a:r>
              <a:rPr lang="en-US" sz="1500" dirty="0" smtClean="0">
                <a:solidFill>
                  <a:srgbClr val="FF0000"/>
                </a:solidFill>
              </a:rPr>
              <a:t>.&gt;2 for correlated </a:t>
            </a:r>
            <a:r>
              <a:rPr lang="en-US" sz="1500" dirty="0" smtClean="0"/>
              <a:t>coincidence for </a:t>
            </a:r>
            <a:r>
              <a:rPr lang="en-US" sz="1500" dirty="0" err="1" smtClean="0"/>
              <a:t>hadron</a:t>
            </a:r>
            <a:r>
              <a:rPr lang="en-US" sz="1500" dirty="0" smtClean="0"/>
              <a:t> reject by</a:t>
            </a:r>
          </a:p>
          <a:p>
            <a:pPr lvl="2"/>
            <a:r>
              <a:rPr lang="en-US" sz="1100" dirty="0" smtClean="0">
                <a:solidFill>
                  <a:srgbClr val="FF0000"/>
                </a:solidFill>
              </a:rPr>
              <a:t>55=1/(30*20kHz*30ns)  for whole area</a:t>
            </a:r>
            <a:endParaRPr lang="en-US" sz="11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500" dirty="0" smtClean="0"/>
              <a:t>FAEC (</a:t>
            </a:r>
            <a:r>
              <a:rPr lang="en-US" sz="1500" dirty="0" smtClean="0">
                <a:solidFill>
                  <a:srgbClr val="FF0000"/>
                </a:solidFill>
              </a:rPr>
              <a:t>trigger radial on Q2=1)</a:t>
            </a:r>
            <a:endParaRPr lang="en-US" sz="1500" dirty="0" smtClean="0"/>
          </a:p>
          <a:p>
            <a:pPr lvl="1">
              <a:buNone/>
            </a:pPr>
            <a:r>
              <a:rPr lang="en-US" sz="1500" dirty="0" smtClean="0">
                <a:solidFill>
                  <a:srgbClr val="FF0000"/>
                </a:solidFill>
              </a:rPr>
              <a:t>	215kHz </a:t>
            </a:r>
          </a:p>
          <a:p>
            <a:pPr lvl="1">
              <a:buNone/>
            </a:pPr>
            <a:r>
              <a:rPr lang="en-US" sz="1500" dirty="0" smtClean="0"/>
              <a:t>	=90+55+(202-55)/40+2930/20/40+2900/2/40+2900/2/55</a:t>
            </a:r>
          </a:p>
          <a:p>
            <a:pPr lvl="1">
              <a:buNone/>
            </a:pPr>
            <a:r>
              <a:rPr lang="en-US" sz="1500" dirty="0" smtClean="0"/>
              <a:t>	=90(</a:t>
            </a:r>
            <a:r>
              <a:rPr lang="en-US" sz="1500" dirty="0" err="1" smtClean="0"/>
              <a:t>eDIS</a:t>
            </a:r>
            <a:r>
              <a:rPr lang="en-US" sz="1500" dirty="0" smtClean="0"/>
              <a:t>)+</a:t>
            </a:r>
          </a:p>
          <a:p>
            <a:pPr lvl="1">
              <a:buNone/>
            </a:pPr>
            <a:r>
              <a:rPr lang="en-US" sz="1500" dirty="0" smtClean="0"/>
              <a:t>         55(e(</a:t>
            </a:r>
            <a:r>
              <a:rPr lang="el-GR" sz="1500" dirty="0" smtClean="0"/>
              <a:t>π</a:t>
            </a:r>
            <a:r>
              <a:rPr lang="en-US" sz="1500" baseline="30000" dirty="0" smtClean="0"/>
              <a:t>0</a:t>
            </a:r>
            <a:r>
              <a:rPr lang="en-US" sz="1500" dirty="0" smtClean="0"/>
              <a:t>) front)+3.6(e(</a:t>
            </a:r>
            <a:r>
              <a:rPr lang="el-GR" sz="1500" dirty="0" smtClean="0"/>
              <a:t>π</a:t>
            </a:r>
            <a:r>
              <a:rPr lang="en-US" sz="1500" baseline="30000" dirty="0" smtClean="0"/>
              <a:t>0</a:t>
            </a:r>
            <a:r>
              <a:rPr lang="en-US" sz="1500" dirty="0" smtClean="0"/>
              <a:t>) back) +3.7(</a:t>
            </a:r>
            <a:r>
              <a:rPr lang="el-GR" sz="1500" dirty="0" smtClean="0"/>
              <a:t>γ</a:t>
            </a:r>
            <a:r>
              <a:rPr lang="en-US" sz="1500" dirty="0" smtClean="0"/>
              <a:t>(</a:t>
            </a:r>
            <a:r>
              <a:rPr lang="el-GR" sz="1500" dirty="0" smtClean="0"/>
              <a:t>π</a:t>
            </a:r>
            <a:r>
              <a:rPr lang="en-US" sz="1500" baseline="30000" dirty="0" smtClean="0"/>
              <a:t>0</a:t>
            </a:r>
            <a:r>
              <a:rPr lang="en-US" sz="1500" dirty="0" smtClean="0"/>
              <a:t>))+</a:t>
            </a:r>
          </a:p>
          <a:p>
            <a:pPr lvl="1">
              <a:buNone/>
            </a:pPr>
            <a:r>
              <a:rPr lang="en-US" sz="1500" dirty="0" smtClean="0"/>
              <a:t>         36(</a:t>
            </a:r>
            <a:r>
              <a:rPr lang="en-US" sz="1500" dirty="0" err="1" smtClean="0"/>
              <a:t>hadron</a:t>
            </a:r>
            <a:r>
              <a:rPr lang="en-US" sz="1500" dirty="0" smtClean="0"/>
              <a:t> rand. coin.)+ 26(</a:t>
            </a:r>
            <a:r>
              <a:rPr lang="en-US" sz="1500" dirty="0" err="1" smtClean="0"/>
              <a:t>hadron</a:t>
            </a:r>
            <a:r>
              <a:rPr lang="en-US" sz="1500" dirty="0" smtClean="0"/>
              <a:t> corr. coin.)</a:t>
            </a:r>
          </a:p>
          <a:p>
            <a:r>
              <a:rPr lang="en-US" sz="1500" dirty="0" smtClean="0"/>
              <a:t>LAEC (trigger flat)</a:t>
            </a:r>
          </a:p>
          <a:p>
            <a:pPr lvl="1">
              <a:buNone/>
            </a:pPr>
            <a:r>
              <a:rPr lang="en-US" sz="1500" dirty="0" smtClean="0">
                <a:solidFill>
                  <a:srgbClr val="FF0000"/>
                </a:solidFill>
              </a:rPr>
              <a:t>	41kHz</a:t>
            </a:r>
          </a:p>
          <a:p>
            <a:pPr lvl="1">
              <a:buNone/>
            </a:pPr>
            <a:r>
              <a:rPr lang="en-US" sz="1500" dirty="0" smtClean="0"/>
              <a:t>	= 4.7+0.8+42/10+31.1</a:t>
            </a:r>
          </a:p>
          <a:p>
            <a:pPr lvl="1">
              <a:buNone/>
            </a:pPr>
            <a:r>
              <a:rPr lang="en-US" sz="1500" dirty="0" smtClean="0"/>
              <a:t>	= 4.7(</a:t>
            </a:r>
            <a:r>
              <a:rPr lang="en-US" sz="1500" dirty="0" err="1" smtClean="0"/>
              <a:t>eDIS</a:t>
            </a:r>
            <a:r>
              <a:rPr lang="en-US" sz="1500" dirty="0" smtClean="0"/>
              <a:t>)+0.8(e(</a:t>
            </a:r>
            <a:r>
              <a:rPr lang="el-GR" sz="1500" dirty="0" smtClean="0"/>
              <a:t>π</a:t>
            </a:r>
            <a:r>
              <a:rPr lang="en-US" sz="1500" baseline="30000" dirty="0" smtClean="0"/>
              <a:t>0</a:t>
            </a:r>
            <a:r>
              <a:rPr lang="en-US" sz="1500" dirty="0" smtClean="0"/>
              <a:t>))+8.4(</a:t>
            </a:r>
            <a:r>
              <a:rPr lang="el-GR" sz="1500" dirty="0" smtClean="0"/>
              <a:t>γ</a:t>
            </a:r>
            <a:r>
              <a:rPr lang="en-US" sz="1500" dirty="0" smtClean="0"/>
              <a:t>(</a:t>
            </a:r>
            <a:r>
              <a:rPr lang="el-GR" sz="1500" dirty="0" smtClean="0"/>
              <a:t>π</a:t>
            </a:r>
            <a:r>
              <a:rPr lang="en-US" sz="1500" baseline="30000" dirty="0" smtClean="0"/>
              <a:t>0</a:t>
            </a:r>
            <a:r>
              <a:rPr lang="en-US" sz="1500" dirty="0" smtClean="0"/>
              <a:t>))+31.1(</a:t>
            </a:r>
            <a:r>
              <a:rPr lang="en-US" sz="1500" dirty="0" err="1" smtClean="0"/>
              <a:t>hadron</a:t>
            </a:r>
            <a:r>
              <a:rPr lang="en-US" sz="1500" dirty="0" smtClean="0"/>
              <a:t>)</a:t>
            </a:r>
          </a:p>
          <a:p>
            <a:pPr lvl="1">
              <a:buNone/>
            </a:pPr>
            <a:endParaRPr lang="en-US" sz="1500" dirty="0" smtClean="0">
              <a:solidFill>
                <a:srgbClr val="FF0000"/>
              </a:solidFill>
            </a:endParaRPr>
          </a:p>
          <a:p>
            <a:pPr lvl="1"/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1001"/>
            <a:ext cx="4095750" cy="175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300" y="2133600"/>
            <a:ext cx="3848100" cy="252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953000" y="4997440"/>
            <a:ext cx="4191000" cy="1708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500" dirty="0" err="1" smtClean="0"/>
              <a:t>Xin’s</a:t>
            </a:r>
            <a:r>
              <a:rPr lang="en-US" sz="1500" dirty="0" smtClean="0"/>
              <a:t> study</a:t>
            </a:r>
          </a:p>
          <a:p>
            <a:r>
              <a:rPr lang="en-US" sz="1500" dirty="0" smtClean="0"/>
              <a:t>Single electron trigger @ 11 </a:t>
            </a:r>
            <a:r>
              <a:rPr lang="en-US" sz="1500" dirty="0" err="1" smtClean="0"/>
              <a:t>GeV</a:t>
            </a:r>
            <a:r>
              <a:rPr lang="en-US" sz="1500" dirty="0" smtClean="0"/>
              <a:t>: </a:t>
            </a:r>
          </a:p>
          <a:p>
            <a:r>
              <a:rPr lang="en-US" sz="1500" dirty="0" smtClean="0"/>
              <a:t>–Forward angle: 41 kHz (electron) + 9.7 MHz (</a:t>
            </a:r>
            <a:r>
              <a:rPr lang="en-US" sz="1500" dirty="0" err="1" smtClean="0"/>
              <a:t>hadron</a:t>
            </a:r>
            <a:r>
              <a:rPr lang="en-US" sz="1500" dirty="0" smtClean="0"/>
              <a:t>)/ 400 + 462 (photon)/40 ~ 77 kHz. </a:t>
            </a:r>
          </a:p>
          <a:p>
            <a:r>
              <a:rPr lang="en-US" sz="1500" dirty="0" smtClean="0"/>
              <a:t>–Large angle: 14.3 kHz (electron) + 31 kHz (photon) ~ 44 kHz. </a:t>
            </a:r>
          </a:p>
          <a:p>
            <a:r>
              <a:rPr lang="en-US" sz="1500" dirty="0" smtClean="0"/>
              <a:t>•Total: 121 kHz. </a:t>
            </a:r>
          </a:p>
        </p:txBody>
      </p:sp>
      <p:sp>
        <p:nvSpPr>
          <p:cNvPr id="8" name="Rectangle 7"/>
          <p:cNvSpPr/>
          <p:nvPr/>
        </p:nvSpPr>
        <p:spPr>
          <a:xfrm>
            <a:off x="7082602" y="152400"/>
            <a:ext cx="206139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PAC35 proposal text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SIDIS EC MIP Trigger (rough)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429000"/>
            <a:ext cx="426107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667000" y="1905000"/>
            <a:ext cx="4191000" cy="12191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MIP trigger Assumption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trig_eff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(P&gt;Max)=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trig_eff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(P=Max)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err="1" smtClean="0"/>
              <a:t>trig_eff</a:t>
            </a:r>
            <a:r>
              <a:rPr lang="en-US" sz="1600" dirty="0" smtClean="0"/>
              <a:t> (P&lt;0.22GeV) = 0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trig_eff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(0.22GeV&lt;</a:t>
            </a:r>
            <a:r>
              <a:rPr lang="en-US" sz="1600" dirty="0" smtClean="0"/>
              <a:t>P&lt;Min)=0.8*</a:t>
            </a:r>
            <a:r>
              <a:rPr lang="en-US" sz="1600" dirty="0" err="1" smtClean="0"/>
              <a:t>trig_eff</a:t>
            </a:r>
            <a:r>
              <a:rPr lang="en-US" sz="1600" dirty="0" smtClean="0"/>
              <a:t> (P=Min)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trig_eff_Proton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trig_eff_pion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SIDIS EC MIP Trigger (100%)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67000" y="1752600"/>
            <a:ext cx="4191000" cy="12191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MIP trigger Assumption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trig_eff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Ek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&gt;Max)=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trig_eff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(P=Max)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trig_eff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Ek</a:t>
            </a:r>
            <a:r>
              <a:rPr lang="en-US" sz="1600" dirty="0" smtClean="0"/>
              <a:t>&lt;Min)=0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If (</a:t>
            </a:r>
            <a:r>
              <a:rPr lang="en-US" sz="1600" dirty="0" err="1" smtClean="0"/>
              <a:t>trig_eff</a:t>
            </a:r>
            <a:r>
              <a:rPr lang="en-US" sz="1600" dirty="0" smtClean="0"/>
              <a:t>&lt;0.01) </a:t>
            </a:r>
            <a:r>
              <a:rPr lang="en-US" sz="1600" dirty="0" err="1" smtClean="0"/>
              <a:t>trig_eff</a:t>
            </a:r>
            <a:r>
              <a:rPr lang="en-US" sz="1600" dirty="0" smtClean="0"/>
              <a:t> = 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9445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Detailed study at low energy, cut at ~200MeV to ensure </a:t>
            </a:r>
            <a:r>
              <a:rPr lang="en-US" dirty="0" err="1" smtClean="0"/>
              <a:t>pion</a:t>
            </a:r>
            <a:r>
              <a:rPr lang="en-US" dirty="0" smtClean="0"/>
              <a:t> </a:t>
            </a:r>
            <a:r>
              <a:rPr lang="en-US" dirty="0" err="1" smtClean="0"/>
              <a:t>eff</a:t>
            </a:r>
            <a:r>
              <a:rPr lang="en-US" dirty="0" smtClean="0"/>
              <a:t> is 100% at </a:t>
            </a:r>
            <a:r>
              <a:rPr lang="en-US" dirty="0" err="1" smtClean="0"/>
              <a:t>Ek</a:t>
            </a:r>
            <a:r>
              <a:rPr lang="en-US" dirty="0" smtClean="0"/>
              <a:t>=1GeV </a:t>
            </a:r>
          </a:p>
          <a:p>
            <a:r>
              <a:rPr lang="en-US" dirty="0" smtClean="0"/>
              <a:t>Independent curve for all 4 particles </a:t>
            </a:r>
            <a:endParaRPr lang="en-US" dirty="0"/>
          </a:p>
        </p:txBody>
      </p:sp>
      <p:pic>
        <p:nvPicPr>
          <p:cNvPr id="6146" name="Picture 2" descr="C:\Users\owner\Google Drive\SoLID_background\SIDIS_He3\trigger\MIPTrigger\Elec.run10xGetEfficiencies__NO_bgd_TrigMIP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124200"/>
            <a:ext cx="2544974" cy="1828800"/>
          </a:xfrm>
          <a:prstGeom prst="rect">
            <a:avLst/>
          </a:prstGeom>
          <a:noFill/>
        </p:spPr>
      </p:pic>
      <p:pic>
        <p:nvPicPr>
          <p:cNvPr id="6147" name="Picture 3" descr="C:\Users\owner\Google Drive\SoLID_background\SIDIS_He3\trigger\MIPTrigger\Gamma.run10xGetEfficiencies__NO_bgd_TrigMIP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276600"/>
            <a:ext cx="2544973" cy="1828800"/>
          </a:xfrm>
          <a:prstGeom prst="rect">
            <a:avLst/>
          </a:prstGeom>
          <a:noFill/>
        </p:spPr>
      </p:pic>
      <p:pic>
        <p:nvPicPr>
          <p:cNvPr id="6148" name="Picture 4" descr="C:\Users\owner\Google Drive\SoLID_background\SIDIS_He3\trigger\MIPTrigger\Pion.run10xGetEfficiencies__NO_bgd_TrigMIP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5029200"/>
            <a:ext cx="2544973" cy="1828800"/>
          </a:xfrm>
          <a:prstGeom prst="rect">
            <a:avLst/>
          </a:prstGeom>
          <a:noFill/>
        </p:spPr>
      </p:pic>
      <p:pic>
        <p:nvPicPr>
          <p:cNvPr id="6149" name="Picture 5" descr="C:\Users\owner\Google Drive\SoLID_background\SIDIS_He3\trigger\MIPTrigger\Proton.run10xGetEfficiencies__NO_bgd_TrigMIP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5029200"/>
            <a:ext cx="2544973" cy="1828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19200" y="3124200"/>
            <a:ext cx="30008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78520" y="3124200"/>
            <a:ext cx="87928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gamam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4953000"/>
            <a:ext cx="60305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pion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1306" y="4953000"/>
            <a:ext cx="30649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SIDIS EC MIP Trigger (95%)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67000" y="1752600"/>
            <a:ext cx="4191000" cy="12191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MIP trigger Assumption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trig_eff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Ek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&gt;Max)=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trig_eff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(P=Max)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trig_eff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Ek</a:t>
            </a:r>
            <a:r>
              <a:rPr lang="en-US" sz="1600" dirty="0" smtClean="0"/>
              <a:t>&lt;Min)=0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If (</a:t>
            </a:r>
            <a:r>
              <a:rPr lang="en-US" sz="1600" dirty="0" err="1" smtClean="0"/>
              <a:t>trig_eff</a:t>
            </a:r>
            <a:r>
              <a:rPr lang="en-US" sz="1600" dirty="0" smtClean="0"/>
              <a:t>&lt;0.01) </a:t>
            </a:r>
            <a:r>
              <a:rPr lang="en-US" sz="1600" dirty="0" err="1" smtClean="0"/>
              <a:t>trig_eff</a:t>
            </a:r>
            <a:r>
              <a:rPr lang="en-US" sz="1600" dirty="0" smtClean="0"/>
              <a:t> = 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9445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Detailed study at low energy, cut a bit higher than ~200MeV to ensure </a:t>
            </a:r>
            <a:r>
              <a:rPr lang="en-US" dirty="0" err="1" smtClean="0"/>
              <a:t>pion</a:t>
            </a:r>
            <a:r>
              <a:rPr lang="en-US" dirty="0" smtClean="0"/>
              <a:t> </a:t>
            </a:r>
            <a:r>
              <a:rPr lang="en-US" dirty="0" err="1" smtClean="0"/>
              <a:t>eff</a:t>
            </a:r>
            <a:r>
              <a:rPr lang="en-US" dirty="0" smtClean="0"/>
              <a:t> is 95% at </a:t>
            </a:r>
            <a:r>
              <a:rPr lang="en-US" dirty="0" err="1" smtClean="0"/>
              <a:t>Ek</a:t>
            </a:r>
            <a:r>
              <a:rPr lang="en-US" dirty="0" smtClean="0"/>
              <a:t>=1GeV </a:t>
            </a:r>
          </a:p>
          <a:p>
            <a:r>
              <a:rPr lang="en-US" dirty="0" smtClean="0"/>
              <a:t>Independent curve for all 4 particles </a:t>
            </a:r>
            <a:endParaRPr lang="en-US" dirty="0"/>
          </a:p>
        </p:txBody>
      </p:sp>
      <p:pic>
        <p:nvPicPr>
          <p:cNvPr id="7170" name="Picture 2" descr="C:\Users\owner\Google Drive\SoLID_background\SIDIS_He3\trigger\MIPTrigger_95Perc\Elec.run10xGetEfficiencies__NO_bgd_TrigMIP95Per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276600"/>
            <a:ext cx="2544973" cy="1828800"/>
          </a:xfrm>
          <a:prstGeom prst="rect">
            <a:avLst/>
          </a:prstGeom>
          <a:noFill/>
        </p:spPr>
      </p:pic>
      <p:pic>
        <p:nvPicPr>
          <p:cNvPr id="7171" name="Picture 3" descr="C:\Users\owner\Google Drive\SoLID_background\SIDIS_He3\trigger\MIPTrigger_95Perc\Gamma.run10xGetEfficiencies__NO_bgd_TrigMIP95Per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627" y="3276600"/>
            <a:ext cx="2544973" cy="1828800"/>
          </a:xfrm>
          <a:prstGeom prst="rect">
            <a:avLst/>
          </a:prstGeom>
          <a:noFill/>
        </p:spPr>
      </p:pic>
      <p:pic>
        <p:nvPicPr>
          <p:cNvPr id="7172" name="Picture 4" descr="C:\Users\owner\Google Drive\SoLID_background\SIDIS_He3\trigger\MIPTrigger_95Perc\Pion.run10xGetEfficiencies__NO_bgd_TrigMIP95Per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029200"/>
            <a:ext cx="2544973" cy="1828800"/>
          </a:xfrm>
          <a:prstGeom prst="rect">
            <a:avLst/>
          </a:prstGeom>
          <a:noFill/>
        </p:spPr>
      </p:pic>
      <p:pic>
        <p:nvPicPr>
          <p:cNvPr id="7173" name="Picture 5" descr="C:\Users\owner\Google Drive\SoLID_background\SIDIS_He3\trigger\MIPTrigger_95Perc\Proton.run10xGetEfficiencies__NO_bgd_TrigMIP95Per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3627" y="5029200"/>
            <a:ext cx="2544973" cy="18288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219200" y="3124200"/>
            <a:ext cx="30008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78520" y="3124200"/>
            <a:ext cx="87928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gamam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0600" y="4953000"/>
            <a:ext cx="60305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pion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51306" y="4953000"/>
            <a:ext cx="30649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owner\Google Drive\SoLID_background\SIDIS_He3\talk\solid_SIDIS_background_zwzhao_20131118_plot\actual_MIPcut\fluxR_FA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0310" y="3048000"/>
            <a:ext cx="4245090" cy="3657600"/>
          </a:xfrm>
          <a:prstGeom prst="rect">
            <a:avLst/>
          </a:prstGeom>
          <a:noFill/>
        </p:spPr>
      </p:pic>
      <p:pic>
        <p:nvPicPr>
          <p:cNvPr id="2050" name="Picture 2" descr="C:\Users\owner\Google Drive\SoLID_background\SIDIS_He3\talk\solid_SIDIS_background_zwzhao_20131118_plot\other_MIPcut\fluxR_FA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4245090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FAEC MIP trigger rate (rough)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FAEC geometry: </a:t>
            </a:r>
            <a:r>
              <a:rPr lang="en-US" dirty="0" err="1" smtClean="0"/>
              <a:t>Z_front</a:t>
            </a:r>
            <a:r>
              <a:rPr lang="en-US" dirty="0" smtClean="0"/>
              <a:t>=415cm, R(90,230)cm</a:t>
            </a:r>
          </a:p>
          <a:p>
            <a:r>
              <a:rPr lang="en-US" dirty="0" smtClean="0"/>
              <a:t>Shows rate before and after trigger cut</a:t>
            </a:r>
          </a:p>
          <a:p>
            <a:r>
              <a:rPr lang="en-US" dirty="0" smtClean="0"/>
              <a:t>“Kryptonite”: all rate from He3 by </a:t>
            </a:r>
            <a:r>
              <a:rPr lang="en-US" dirty="0" err="1" smtClean="0"/>
              <a:t>eicRate</a:t>
            </a:r>
            <a:r>
              <a:rPr lang="en-US" dirty="0" smtClean="0"/>
              <a:t>, everything is kryptonite including target collimator, so no secondary</a:t>
            </a:r>
          </a:p>
          <a:p>
            <a:r>
              <a:rPr lang="en-US" dirty="0" smtClean="0"/>
              <a:t>“Tungsten”: all rate from He3 and target window by </a:t>
            </a:r>
            <a:r>
              <a:rPr lang="en-US" dirty="0" err="1" smtClean="0"/>
              <a:t>eicRate</a:t>
            </a:r>
            <a:r>
              <a:rPr lang="en-US" dirty="0" smtClean="0"/>
              <a:t>, everything is real material including target collimator as Tungsten, so secondary are present. Only “</a:t>
            </a:r>
            <a:r>
              <a:rPr lang="en-US" dirty="0" err="1" smtClean="0"/>
              <a:t>eDIS</a:t>
            </a:r>
            <a:r>
              <a:rPr lang="en-US" dirty="0" smtClean="0"/>
              <a:t>” is like “Kryptonite”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3581400"/>
            <a:ext cx="116871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Kryptonite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38800" y="3581400"/>
            <a:ext cx="103412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Tungsten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FAEC MIP trigger rate</a:t>
            </a:r>
            <a:br>
              <a:rPr lang="en-US" dirty="0" smtClean="0"/>
            </a:br>
            <a:r>
              <a:rPr lang="en-US" dirty="0" smtClean="0"/>
              <a:t>by EM photon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905000"/>
            <a:ext cx="41910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We ran 1e8 electron on target with all real materials and all physics</a:t>
            </a:r>
          </a:p>
          <a:p>
            <a:r>
              <a:rPr lang="en-US" dirty="0" smtClean="0"/>
              <a:t>For 15 </a:t>
            </a:r>
            <a:r>
              <a:rPr lang="en-US" dirty="0" err="1" smtClean="0"/>
              <a:t>uA</a:t>
            </a:r>
            <a:r>
              <a:rPr lang="en-US" dirty="0" smtClean="0"/>
              <a:t> running condition, the normalization factor is 1e6=15e-6/1.6e-19/1e8</a:t>
            </a:r>
          </a:p>
          <a:p>
            <a:r>
              <a:rPr lang="en-US" dirty="0" smtClean="0"/>
              <a:t>There is too small enough statistics of gamma passing the cut to have an accurate estimate, need a lot more </a:t>
            </a:r>
          </a:p>
          <a:p>
            <a:r>
              <a:rPr lang="en-US" dirty="0" smtClean="0"/>
              <a:t>We might be able to claim no photon in EM process pass the cut</a:t>
            </a:r>
          </a:p>
          <a:p>
            <a:r>
              <a:rPr lang="en-US" dirty="0" smtClean="0"/>
              <a:t>High energy gamma might be from pi0 production and thus over counting.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But PAC35 proposal has 200MHz soft photon passing 200MeV cut, comparing to 600kHz hard photon from pi0</a:t>
            </a:r>
          </a:p>
        </p:txBody>
      </p:sp>
      <p:pic>
        <p:nvPicPr>
          <p:cNvPr id="1027" name="Picture 3" descr="C:\Users\owner\Google Drive\SoLID_background\SIDIS_He3\talk\solid_SIDIS_background_zwzhao_20131118_plot\EM_MIPcut\fluxR_FA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0308" y="2133600"/>
            <a:ext cx="4245092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1" y="-76200"/>
          <a:ext cx="5638800" cy="679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653"/>
                <a:gridCol w="758384"/>
                <a:gridCol w="857150"/>
                <a:gridCol w="857150"/>
                <a:gridCol w="989275"/>
                <a:gridCol w="1088188"/>
              </a:tblGrid>
              <a:tr h="231218">
                <a:tc rowSpan="2" gridSpan="2">
                  <a:txBody>
                    <a:bodyPr/>
                    <a:lstStyle/>
                    <a:p>
                      <a:r>
                        <a:rPr lang="en-US" sz="1000" dirty="0" smtClean="0"/>
                        <a:t>Rate (kHz)</a:t>
                      </a:r>
                    </a:p>
                    <a:p>
                      <a:r>
                        <a:rPr lang="en-US" sz="1000" b="1" i="1" u="none" dirty="0" smtClean="0"/>
                        <a:t>full </a:t>
                      </a:r>
                      <a:r>
                        <a:rPr lang="en-US" sz="1000" b="1" i="1" u="none" dirty="0" err="1" smtClean="0"/>
                        <a:t>azimuthal</a:t>
                      </a:r>
                      <a:endParaRPr lang="en-US" sz="1000" b="1" i="1" u="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baseline="0" dirty="0" smtClean="0"/>
                        <a:t>FAEC</a:t>
                      </a:r>
                      <a:endParaRPr lang="en-US" sz="10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121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Zhiwen</a:t>
                      </a:r>
                      <a:endParaRPr lang="en-US" sz="1000" dirty="0"/>
                    </a:p>
                  </a:txBody>
                  <a:tcPr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Xin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0121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e-(W&gt;2)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Kry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137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218">
                <a:tc rowSpan="2">
                  <a:txBody>
                    <a:bodyPr/>
                    <a:lstStyle/>
                    <a:p>
                      <a:pPr algn="l"/>
                      <a:r>
                        <a:rPr lang="el-GR" sz="1200" dirty="0" smtClean="0"/>
                        <a:t>π</a:t>
                      </a:r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err="1" smtClean="0"/>
                        <a:t>Kry</a:t>
                      </a:r>
                      <a:endParaRPr lang="en-US" sz="1000" b="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9.05e3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1.81e4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218">
                <a:tc rowSpan="2">
                  <a:txBody>
                    <a:bodyPr/>
                    <a:lstStyle/>
                    <a:p>
                      <a:pPr algn="l"/>
                      <a:r>
                        <a:rPr lang="el-GR" sz="1200" dirty="0" smtClean="0"/>
                        <a:t>π</a:t>
                      </a:r>
                      <a:r>
                        <a:rPr lang="en-US" sz="1200" baseline="30000" dirty="0" smtClean="0"/>
                        <a:t>+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 smtClean="0"/>
                        <a:t>Kry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1.07e4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2.02e4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218">
                <a:tc rowSpan="2">
                  <a:txBody>
                    <a:bodyPr/>
                    <a:lstStyle/>
                    <a:p>
                      <a:pPr algn="l"/>
                      <a:r>
                        <a:rPr lang="el-GR" sz="1200" dirty="0" smtClean="0"/>
                        <a:t>γ</a:t>
                      </a:r>
                      <a:r>
                        <a:rPr lang="en-US" sz="1200" dirty="0" smtClean="0"/>
                        <a:t>(</a:t>
                      </a:r>
                      <a:r>
                        <a:rPr lang="el-GR" sz="1200" dirty="0" smtClean="0"/>
                        <a:t>π</a:t>
                      </a:r>
                      <a:r>
                        <a:rPr lang="en-US" sz="1200" baseline="30000" dirty="0" smtClean="0"/>
                        <a:t>0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err="1" smtClean="0"/>
                        <a:t>Kry</a:t>
                      </a:r>
                      <a:endParaRPr lang="en-US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2.66e4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4.41e5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21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(</a:t>
                      </a:r>
                      <a:r>
                        <a:rPr lang="el-GR" sz="1200" dirty="0" smtClean="0"/>
                        <a:t>π</a:t>
                      </a:r>
                      <a:r>
                        <a:rPr lang="en-US" sz="1200" baseline="30000" dirty="0" smtClean="0"/>
                        <a:t>0</a:t>
                      </a:r>
                      <a:r>
                        <a:rPr lang="en-US" sz="1200" dirty="0" smtClean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err="1" smtClean="0"/>
                        <a:t>Kry</a:t>
                      </a:r>
                      <a:endParaRPr lang="en-US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38.4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2.1e4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218">
                <a:tc rowSpan="2"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 smtClean="0"/>
                        <a:t>Kry</a:t>
                      </a:r>
                      <a:endParaRPr 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3.83e3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5.89e3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0121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e-(W&gt;2)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kry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131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137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137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0121">
                <a:tc rowSpan="2">
                  <a:txBody>
                    <a:bodyPr/>
                    <a:lstStyle/>
                    <a:p>
                      <a:pPr algn="l"/>
                      <a:r>
                        <a:rPr lang="el-GR" sz="1200" dirty="0" smtClean="0"/>
                        <a:t>π</a:t>
                      </a:r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err="1" smtClean="0"/>
                        <a:t>Kry</a:t>
                      </a:r>
                      <a:endParaRPr lang="en-US" sz="1000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8.43e3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8.93e3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8.48e3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57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1.67e4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1.77e4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1.68e4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5.7e3 (all </a:t>
                      </a:r>
                      <a:r>
                        <a:rPr lang="en-US" sz="1000" dirty="0" err="1" smtClean="0"/>
                        <a:t>neg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hadron</a:t>
                      </a:r>
                      <a:endParaRPr lang="en-US" sz="1000" dirty="0" smtClean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0121">
                <a:tc rowSpan="2">
                  <a:txBody>
                    <a:bodyPr/>
                    <a:lstStyle/>
                    <a:p>
                      <a:pPr algn="l"/>
                      <a:r>
                        <a:rPr lang="el-GR" sz="1200" dirty="0" smtClean="0"/>
                        <a:t>π</a:t>
                      </a:r>
                      <a:r>
                        <a:rPr lang="en-US" sz="1200" baseline="30000" dirty="0" smtClean="0"/>
                        <a:t>+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 smtClean="0"/>
                        <a:t>Kry</a:t>
                      </a:r>
                      <a:endParaRPr 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9.91e3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1.05e4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1.00e4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57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1.86e4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1.97e4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1.87e4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12.6e3</a:t>
                      </a:r>
                      <a:r>
                        <a:rPr lang="en-US" sz="1000" baseline="0" dirty="0" smtClean="0"/>
                        <a:t> (all pos </a:t>
                      </a:r>
                      <a:r>
                        <a:rPr lang="en-US" sz="1000" baseline="0" dirty="0" err="1" smtClean="0"/>
                        <a:t>hadron</a:t>
                      </a:r>
                      <a:r>
                        <a:rPr lang="en-US" sz="1000" baseline="0" dirty="0" smtClean="0"/>
                        <a:t>) </a:t>
                      </a:r>
                      <a:endParaRPr lang="en-US" sz="1000" dirty="0" smtClean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0121">
                <a:tc rowSpan="2">
                  <a:txBody>
                    <a:bodyPr/>
                    <a:lstStyle/>
                    <a:p>
                      <a:pPr algn="l"/>
                      <a:r>
                        <a:rPr lang="el-GR" sz="1200" dirty="0" smtClean="0"/>
                        <a:t>γ</a:t>
                      </a:r>
                      <a:r>
                        <a:rPr lang="en-US" sz="1200" dirty="0" smtClean="0"/>
                        <a:t> (</a:t>
                      </a:r>
                      <a:r>
                        <a:rPr lang="el-GR" sz="1200" dirty="0" smtClean="0"/>
                        <a:t>π</a:t>
                      </a:r>
                      <a:r>
                        <a:rPr lang="en-US" sz="1200" baseline="30000" dirty="0" smtClean="0"/>
                        <a:t>0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err="1" smtClean="0"/>
                        <a:t>Kry</a:t>
                      </a:r>
                      <a:endParaRPr lang="en-US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1.84e4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2.06e4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1.99e4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01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1.87e4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2.11e4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2.02e4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6827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 (</a:t>
                      </a:r>
                      <a:r>
                        <a:rPr lang="el-GR" sz="1200" dirty="0" smtClean="0"/>
                        <a:t>π</a:t>
                      </a:r>
                      <a:r>
                        <a:rPr lang="en-US" sz="1200" baseline="30000" dirty="0" smtClean="0"/>
                        <a:t>0</a:t>
                      </a:r>
                      <a:r>
                        <a:rPr lang="en-US" sz="1200" dirty="0" smtClean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err="1" smtClean="0"/>
                        <a:t>Kry</a:t>
                      </a:r>
                      <a:endParaRPr lang="en-US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68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2.5e3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2.36e3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0121">
                <a:tc rowSpan="2"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 smtClean="0"/>
                        <a:t>Kry</a:t>
                      </a:r>
                      <a:endParaRPr 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3.60e3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3.61e3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3.49e3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01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5.52e3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5.41e3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5.23e3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0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smtClean="0">
                          <a:solidFill>
                            <a:srgbClr val="FF0000"/>
                          </a:solidFill>
                        </a:rPr>
                        <a:t>6.2e4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smtClean="0">
                          <a:solidFill>
                            <a:srgbClr val="FF0000"/>
                          </a:solidFill>
                        </a:rPr>
                        <a:t>6.7e4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smtClean="0">
                          <a:solidFill>
                            <a:srgbClr val="FF0000"/>
                          </a:solidFill>
                        </a:rPr>
                        <a:t>6.1e4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20e3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0" y="152400"/>
            <a:ext cx="220980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Top section: </a:t>
            </a:r>
          </a:p>
          <a:p>
            <a:r>
              <a:rPr lang="en-US" sz="1600" dirty="0" smtClean="0"/>
              <a:t>EC </a:t>
            </a:r>
            <a:r>
              <a:rPr lang="en-US" sz="1600" dirty="0" err="1" smtClean="0"/>
              <a:t>untriggered</a:t>
            </a:r>
            <a:r>
              <a:rPr lang="en-US" sz="1600" dirty="0" smtClean="0"/>
              <a:t> rate </a:t>
            </a:r>
          </a:p>
          <a:p>
            <a:endParaRPr lang="en-US" sz="1600" dirty="0" smtClean="0"/>
          </a:p>
          <a:p>
            <a:r>
              <a:rPr lang="en-US" sz="1600" dirty="0" smtClean="0"/>
              <a:t>Bottom section:</a:t>
            </a:r>
          </a:p>
          <a:p>
            <a:r>
              <a:rPr lang="en-US" sz="1600" dirty="0" smtClean="0"/>
              <a:t>EC triggered rate with </a:t>
            </a:r>
            <a:r>
              <a:rPr lang="en-US" sz="1600" dirty="0" smtClean="0">
                <a:solidFill>
                  <a:srgbClr val="FF0000"/>
                </a:solidFill>
              </a:rPr>
              <a:t>MIP trigger</a:t>
            </a:r>
          </a:p>
          <a:p>
            <a:endParaRPr lang="en-US" sz="16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6324600" y="2155716"/>
            <a:ext cx="2667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Gamma from pi0</a:t>
            </a:r>
          </a:p>
          <a:p>
            <a:r>
              <a:rPr lang="en-US" sz="1500" dirty="0" smtClean="0"/>
              <a:t>trigger rate should </a:t>
            </a:r>
          </a:p>
          <a:p>
            <a:r>
              <a:rPr lang="en-US" sz="1500" dirty="0" smtClean="0"/>
              <a:t>divide by a number  1- 2 as both photons give </a:t>
            </a:r>
          </a:p>
          <a:p>
            <a:r>
              <a:rPr lang="en-US" sz="1500" dirty="0" smtClean="0"/>
              <a:t>one trigger only.</a:t>
            </a:r>
          </a:p>
          <a:p>
            <a:r>
              <a:rPr lang="en-US" sz="1500" dirty="0" smtClean="0"/>
              <a:t>Need more study with FAEC and LAEC together</a:t>
            </a:r>
          </a:p>
          <a:p>
            <a:endParaRPr lang="en-US" sz="1500" dirty="0" smtClean="0"/>
          </a:p>
          <a:p>
            <a:endParaRPr lang="en-US" sz="1500" dirty="0" smtClean="0"/>
          </a:p>
          <a:p>
            <a:endParaRPr lang="en-US" sz="1500" dirty="0" smtClean="0"/>
          </a:p>
          <a:p>
            <a:endParaRPr lang="en-US" sz="1500" dirty="0" smtClean="0"/>
          </a:p>
          <a:p>
            <a:endParaRPr lang="en-US" sz="1500" dirty="0" smtClean="0"/>
          </a:p>
          <a:p>
            <a:endParaRPr lang="en-US" sz="1500" dirty="0" smtClean="0"/>
          </a:p>
          <a:p>
            <a:endParaRPr lang="en-US" sz="15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267200" y="6705600"/>
            <a:ext cx="457200" cy="246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000" dirty="0" smtClean="0"/>
              <a:t>95%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3301412" y="6687979"/>
            <a:ext cx="473206" cy="246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000" dirty="0" smtClean="0"/>
              <a:t>100%</a:t>
            </a:r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2362200" y="6687979"/>
            <a:ext cx="492443" cy="246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000" dirty="0" smtClean="0"/>
              <a:t>rough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Charged particle single</a:t>
            </a:r>
            <a:br>
              <a:rPr lang="en-US" sz="3000" dirty="0" smtClean="0"/>
            </a:br>
            <a:r>
              <a:rPr lang="en-US" sz="3000" dirty="0" smtClean="0"/>
              <a:t> trigger rate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3733800" cy="4953000"/>
          </a:xfrm>
        </p:spPr>
        <p:txBody>
          <a:bodyPr>
            <a:noAutofit/>
          </a:bodyPr>
          <a:lstStyle/>
          <a:p>
            <a:r>
              <a:rPr lang="en-US" sz="1500" dirty="0" smtClean="0"/>
              <a:t>Try similar method from PAC35 proposal</a:t>
            </a:r>
          </a:p>
          <a:p>
            <a:r>
              <a:rPr lang="en-US" sz="1500" dirty="0" smtClean="0">
                <a:solidFill>
                  <a:srgbClr val="7030A0"/>
                </a:solidFill>
              </a:rPr>
              <a:t>Question about PAC35 proposal</a:t>
            </a:r>
          </a:p>
          <a:p>
            <a:pPr lvl="1"/>
            <a:r>
              <a:rPr lang="en-US" sz="1500" dirty="0" smtClean="0">
                <a:solidFill>
                  <a:srgbClr val="7030A0"/>
                </a:solidFill>
              </a:rPr>
              <a:t>Why EM photon pass 200MeV cut has 200Mhz rate?</a:t>
            </a:r>
          </a:p>
          <a:p>
            <a:r>
              <a:rPr lang="en-US" sz="1500" dirty="0" smtClean="0"/>
              <a:t>Assume </a:t>
            </a:r>
          </a:p>
          <a:p>
            <a:pPr lvl="1"/>
            <a:r>
              <a:rPr lang="en-US" sz="1500" dirty="0" smtClean="0">
                <a:solidFill>
                  <a:srgbClr val="FF0000"/>
                </a:solidFill>
              </a:rPr>
              <a:t>EM photon can’t pass trigger (???)</a:t>
            </a:r>
          </a:p>
          <a:p>
            <a:pPr lvl="1"/>
            <a:r>
              <a:rPr lang="en-US" sz="1500" dirty="0" smtClean="0"/>
              <a:t>SPD and MRPC together to reject gamma from pi0 by </a:t>
            </a:r>
            <a:r>
              <a:rPr lang="en-US" sz="1500" dirty="0" smtClean="0">
                <a:solidFill>
                  <a:srgbClr val="FF0000"/>
                </a:solidFill>
              </a:rPr>
              <a:t>20</a:t>
            </a:r>
          </a:p>
          <a:p>
            <a:pPr lvl="1"/>
            <a:r>
              <a:rPr lang="en-US" sz="1500" dirty="0" smtClean="0"/>
              <a:t>HGCC can give a factor of ???</a:t>
            </a:r>
          </a:p>
          <a:p>
            <a:r>
              <a:rPr lang="en-US" sz="1500" dirty="0" smtClean="0"/>
              <a:t>FAEC (trigger 100%)</a:t>
            </a:r>
          </a:p>
          <a:p>
            <a:pPr lvl="1"/>
            <a:r>
              <a:rPr lang="en-US" sz="1500" dirty="0" smtClean="0">
                <a:solidFill>
                  <a:srgbClr val="FF0000"/>
                </a:solidFill>
              </a:rPr>
              <a:t>46.5MHz </a:t>
            </a:r>
          </a:p>
          <a:p>
            <a:pPr lvl="1">
              <a:buNone/>
            </a:pPr>
            <a:r>
              <a:rPr lang="en-US" sz="1500" dirty="0" smtClean="0"/>
              <a:t>	=0.137+42.8+2.5+21.1/20</a:t>
            </a:r>
          </a:p>
          <a:p>
            <a:pPr lvl="1">
              <a:buNone/>
            </a:pPr>
            <a:r>
              <a:rPr lang="en-US" sz="1500" dirty="0" smtClean="0"/>
              <a:t>	= 0.137(</a:t>
            </a:r>
            <a:r>
              <a:rPr lang="en-US" sz="1500" dirty="0" err="1" smtClean="0"/>
              <a:t>eDIS</a:t>
            </a:r>
            <a:r>
              <a:rPr lang="en-US" sz="1500" dirty="0" smtClean="0"/>
              <a:t>)+42.8(</a:t>
            </a:r>
            <a:r>
              <a:rPr lang="en-US" sz="1500" dirty="0" err="1" smtClean="0"/>
              <a:t>hadron</a:t>
            </a:r>
            <a:r>
              <a:rPr lang="en-US" sz="1500" dirty="0" smtClean="0"/>
              <a:t>)+2.5(e(</a:t>
            </a:r>
            <a:r>
              <a:rPr lang="el-GR" sz="1500" dirty="0" smtClean="0"/>
              <a:t>π</a:t>
            </a:r>
            <a:r>
              <a:rPr lang="en-US" sz="1500" baseline="30000" dirty="0" smtClean="0"/>
              <a:t>0</a:t>
            </a:r>
            <a:r>
              <a:rPr lang="en-US" sz="1500" dirty="0" smtClean="0"/>
              <a:t>))+1.1(</a:t>
            </a:r>
            <a:r>
              <a:rPr lang="el-GR" sz="1500" dirty="0" smtClean="0"/>
              <a:t>γ</a:t>
            </a:r>
            <a:r>
              <a:rPr lang="en-US" sz="1500" dirty="0" smtClean="0"/>
              <a:t>(</a:t>
            </a:r>
            <a:r>
              <a:rPr lang="el-GR" sz="1500" dirty="0" smtClean="0"/>
              <a:t>π</a:t>
            </a:r>
            <a:r>
              <a:rPr lang="en-US" sz="1500" baseline="30000" dirty="0" smtClean="0"/>
              <a:t>0</a:t>
            </a:r>
            <a:r>
              <a:rPr lang="en-US" sz="1500" dirty="0" smtClean="0"/>
              <a:t>))</a:t>
            </a:r>
          </a:p>
          <a:p>
            <a:endParaRPr lang="en-US" sz="1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52400"/>
            <a:ext cx="505513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038600" y="4572000"/>
            <a:ext cx="4572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err="1" smtClean="0"/>
              <a:t>Xin’s</a:t>
            </a:r>
            <a:r>
              <a:rPr lang="en-US" dirty="0" smtClean="0"/>
              <a:t> study</a:t>
            </a:r>
          </a:p>
          <a:p>
            <a:endParaRPr lang="en-US" dirty="0" smtClean="0"/>
          </a:p>
          <a:p>
            <a:r>
              <a:rPr lang="en-US" dirty="0" smtClean="0"/>
              <a:t>Single </a:t>
            </a:r>
            <a:r>
              <a:rPr lang="en-US" dirty="0" err="1" smtClean="0"/>
              <a:t>hadron</a:t>
            </a:r>
            <a:r>
              <a:rPr lang="en-US" dirty="0" smtClean="0"/>
              <a:t> trigger @ 11 </a:t>
            </a:r>
            <a:r>
              <a:rPr lang="en-US" dirty="0" err="1" smtClean="0"/>
              <a:t>GeV</a:t>
            </a:r>
            <a:r>
              <a:rPr lang="en-US" dirty="0" smtClean="0"/>
              <a:t>: </a:t>
            </a:r>
          </a:p>
          <a:p>
            <a:r>
              <a:rPr lang="en-US" dirty="0" smtClean="0"/>
              <a:t>–~20 MHz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Zhiwen</a:t>
            </a:r>
            <a:r>
              <a:rPr lang="en-US" dirty="0" smtClean="0"/>
              <a:t>” study</a:t>
            </a:r>
          </a:p>
          <a:p>
            <a:pPr lvl="1"/>
            <a:r>
              <a:rPr lang="en-US" dirty="0" smtClean="0"/>
              <a:t>Use latest SIDIS He3 configuration and GEMC and CLEO magnet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Xin</a:t>
            </a:r>
            <a:r>
              <a:rPr lang="en-US" dirty="0" smtClean="0"/>
              <a:t>” study</a:t>
            </a:r>
          </a:p>
          <a:p>
            <a:pPr lvl="1"/>
            <a:r>
              <a:rPr lang="en-US" dirty="0" err="1" smtClean="0"/>
              <a:t>Xin’s</a:t>
            </a:r>
            <a:r>
              <a:rPr lang="en-US" dirty="0" smtClean="0"/>
              <a:t> latest study in 2012/06 with </a:t>
            </a:r>
            <a:r>
              <a:rPr lang="en-US" dirty="0" err="1" smtClean="0"/>
              <a:t>Comgeant</a:t>
            </a:r>
            <a:r>
              <a:rPr lang="en-US" dirty="0" smtClean="0"/>
              <a:t> and Babar magnet</a:t>
            </a:r>
          </a:p>
          <a:p>
            <a:pPr lvl="1"/>
            <a:r>
              <a:rPr lang="en-US" dirty="0" smtClean="0"/>
              <a:t>Detector configuration is very similar to “</a:t>
            </a:r>
            <a:r>
              <a:rPr lang="en-US" dirty="0" err="1" smtClean="0"/>
              <a:t>Zhiwen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https://hallaweb.jlab.org/dvcslog/SoLID/25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Coincidence trigger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001000" cy="26670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2.8kHz+0.9*256kHz*46.5Mhz*30ns = !!!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Try similar method from PAC35 proposal</a:t>
            </a:r>
          </a:p>
          <a:p>
            <a:r>
              <a:rPr lang="en-US" sz="1800" dirty="0" smtClean="0"/>
              <a:t>Borrow PAC35 SIDIS physics rate 2.8kHz</a:t>
            </a:r>
          </a:p>
          <a:p>
            <a:r>
              <a:rPr lang="en-US" sz="1800" dirty="0" smtClean="0"/>
              <a:t>electron single trigger rate, FEAC  215kHz, LAEC 41kHz, total 256kHz</a:t>
            </a:r>
          </a:p>
          <a:p>
            <a:r>
              <a:rPr lang="en-US" sz="1800" dirty="0" smtClean="0"/>
              <a:t>Charged particle single trigger rate, FEAC 40MHz</a:t>
            </a:r>
          </a:p>
          <a:p>
            <a:r>
              <a:rPr lang="en-US" sz="1800" dirty="0" smtClean="0"/>
              <a:t>Time window 30ns</a:t>
            </a:r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51720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257800" y="3657600"/>
            <a:ext cx="3429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/>
              <a:t>Xin’s</a:t>
            </a:r>
            <a:r>
              <a:rPr lang="en-US" dirty="0" smtClean="0"/>
              <a:t> study</a:t>
            </a:r>
          </a:p>
          <a:p>
            <a:r>
              <a:rPr lang="en-US" dirty="0" smtClean="0"/>
              <a:t>121e3*20e6 * 35e-9 ~ 85 kHz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Trigger with 40% of </a:t>
            </a:r>
            <a:r>
              <a:rPr lang="en-US" sz="3000" dirty="0" err="1" smtClean="0"/>
              <a:t>hadron</a:t>
            </a:r>
            <a:r>
              <a:rPr lang="en-US" sz="3000" dirty="0" smtClean="0"/>
              <a:t> from </a:t>
            </a:r>
            <a:r>
              <a:rPr lang="en-US" sz="3000" dirty="0" err="1" smtClean="0"/>
              <a:t>eicrate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2590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lvl="1" indent="-342900" algn="ctr">
              <a:buNone/>
            </a:pPr>
            <a:r>
              <a:rPr lang="en-US" sz="1500" dirty="0" smtClean="0"/>
              <a:t>Electron trigger</a:t>
            </a:r>
          </a:p>
          <a:p>
            <a:pPr marL="342900" lvl="1" indent="-342900">
              <a:buNone/>
            </a:pPr>
            <a:r>
              <a:rPr lang="en-US" sz="1500" dirty="0" smtClean="0"/>
              <a:t>FAEC (</a:t>
            </a:r>
            <a:r>
              <a:rPr lang="en-US" sz="1500" dirty="0" smtClean="0">
                <a:solidFill>
                  <a:srgbClr val="FF0000"/>
                </a:solidFill>
              </a:rPr>
              <a:t>trigger radial on Q2=1)</a:t>
            </a:r>
            <a:endParaRPr lang="en-US" sz="1500" dirty="0" smtClean="0"/>
          </a:p>
          <a:p>
            <a:pPr lvl="1">
              <a:buNone/>
            </a:pPr>
            <a:r>
              <a:rPr lang="en-US" sz="1500" dirty="0" smtClean="0">
                <a:solidFill>
                  <a:srgbClr val="FF0000"/>
                </a:solidFill>
              </a:rPr>
              <a:t>	140kHz </a:t>
            </a:r>
          </a:p>
          <a:p>
            <a:pPr lvl="1">
              <a:buNone/>
            </a:pPr>
            <a:r>
              <a:rPr lang="en-US" sz="1500" dirty="0" smtClean="0"/>
              <a:t>	=90+(55+(202-55)/40+2930/20/40+2900/2/40+2900/2/55)*0.4</a:t>
            </a:r>
          </a:p>
          <a:p>
            <a:pPr lvl="1">
              <a:buNone/>
            </a:pPr>
            <a:r>
              <a:rPr lang="en-US" sz="1500" dirty="0" smtClean="0"/>
              <a:t>	=90(</a:t>
            </a:r>
            <a:r>
              <a:rPr lang="en-US" sz="1500" dirty="0" err="1" smtClean="0"/>
              <a:t>eDIS</a:t>
            </a:r>
            <a:r>
              <a:rPr lang="en-US" sz="1500" dirty="0" smtClean="0"/>
              <a:t>)+22(e(</a:t>
            </a:r>
            <a:r>
              <a:rPr lang="el-GR" sz="1500" dirty="0" smtClean="0"/>
              <a:t>π</a:t>
            </a:r>
            <a:r>
              <a:rPr lang="en-US" sz="1500" baseline="30000" dirty="0" smtClean="0"/>
              <a:t>0</a:t>
            </a:r>
            <a:r>
              <a:rPr lang="en-US" sz="1500" dirty="0" smtClean="0"/>
              <a:t>) front)+1.47(e(</a:t>
            </a:r>
            <a:r>
              <a:rPr lang="el-GR" sz="1500" dirty="0" smtClean="0"/>
              <a:t>π</a:t>
            </a:r>
            <a:r>
              <a:rPr lang="en-US" sz="1500" baseline="30000" dirty="0" smtClean="0"/>
              <a:t>0</a:t>
            </a:r>
            <a:r>
              <a:rPr lang="en-US" sz="1500" dirty="0" smtClean="0"/>
              <a:t>) back) +1.47(</a:t>
            </a:r>
            <a:r>
              <a:rPr lang="el-GR" sz="1500" dirty="0" smtClean="0"/>
              <a:t>γ</a:t>
            </a:r>
            <a:r>
              <a:rPr lang="en-US" sz="1500" dirty="0" smtClean="0"/>
              <a:t>(</a:t>
            </a:r>
            <a:r>
              <a:rPr lang="el-GR" sz="1500" dirty="0" smtClean="0"/>
              <a:t>π</a:t>
            </a:r>
            <a:r>
              <a:rPr lang="en-US" sz="1500" baseline="30000" dirty="0" smtClean="0"/>
              <a:t>0</a:t>
            </a:r>
            <a:r>
              <a:rPr lang="en-US" sz="1500" dirty="0" smtClean="0"/>
              <a:t>))+14.5(</a:t>
            </a:r>
            <a:r>
              <a:rPr lang="en-US" sz="1500" dirty="0" err="1" smtClean="0"/>
              <a:t>hadron</a:t>
            </a:r>
            <a:r>
              <a:rPr lang="en-US" sz="1500" dirty="0" smtClean="0"/>
              <a:t> rand. coin.)+10.65(</a:t>
            </a:r>
            <a:r>
              <a:rPr lang="en-US" sz="1500" dirty="0" err="1" smtClean="0"/>
              <a:t>hadron</a:t>
            </a:r>
            <a:r>
              <a:rPr lang="en-US" sz="1500" dirty="0" smtClean="0"/>
              <a:t> corr. coin.)</a:t>
            </a:r>
          </a:p>
          <a:p>
            <a:pPr>
              <a:buNone/>
            </a:pPr>
            <a:r>
              <a:rPr lang="en-US" sz="1500" dirty="0" smtClean="0"/>
              <a:t>LAEC (trigger flat)</a:t>
            </a:r>
          </a:p>
          <a:p>
            <a:pPr lvl="1">
              <a:buNone/>
            </a:pPr>
            <a:r>
              <a:rPr lang="en-US" sz="1500" dirty="0" smtClean="0">
                <a:solidFill>
                  <a:srgbClr val="FF0000"/>
                </a:solidFill>
              </a:rPr>
              <a:t>	19.1kHz</a:t>
            </a:r>
          </a:p>
          <a:p>
            <a:pPr lvl="1">
              <a:buNone/>
            </a:pPr>
            <a:r>
              <a:rPr lang="en-US" sz="1500" dirty="0" smtClean="0"/>
              <a:t>	= 4.7+(0.8+42/10+31.1)*0.4</a:t>
            </a:r>
          </a:p>
          <a:p>
            <a:pPr lvl="1">
              <a:buNone/>
            </a:pPr>
            <a:r>
              <a:rPr lang="en-US" sz="1500" dirty="0" smtClean="0"/>
              <a:t>	= 4.7(</a:t>
            </a:r>
            <a:r>
              <a:rPr lang="en-US" sz="1500" dirty="0" err="1" smtClean="0"/>
              <a:t>eDIS</a:t>
            </a:r>
            <a:r>
              <a:rPr lang="en-US" sz="1500" dirty="0" smtClean="0"/>
              <a:t>)+0.32(e(</a:t>
            </a:r>
            <a:r>
              <a:rPr lang="el-GR" sz="1500" dirty="0" smtClean="0"/>
              <a:t>π</a:t>
            </a:r>
            <a:r>
              <a:rPr lang="en-US" sz="1500" baseline="30000" dirty="0" smtClean="0"/>
              <a:t>0</a:t>
            </a:r>
            <a:r>
              <a:rPr lang="en-US" sz="1500" dirty="0" smtClean="0"/>
              <a:t>))+1.68(</a:t>
            </a:r>
            <a:r>
              <a:rPr lang="el-GR" sz="1500" dirty="0" smtClean="0"/>
              <a:t>γ</a:t>
            </a:r>
            <a:r>
              <a:rPr lang="en-US" sz="1500" dirty="0" smtClean="0"/>
              <a:t>(</a:t>
            </a:r>
            <a:r>
              <a:rPr lang="el-GR" sz="1500" dirty="0" smtClean="0"/>
              <a:t>π</a:t>
            </a:r>
            <a:r>
              <a:rPr lang="en-US" sz="1500" baseline="30000" dirty="0" smtClean="0"/>
              <a:t>0</a:t>
            </a:r>
            <a:r>
              <a:rPr lang="en-US" sz="1500" dirty="0" smtClean="0"/>
              <a:t>))+12.44(</a:t>
            </a:r>
            <a:r>
              <a:rPr lang="en-US" sz="1500" dirty="0" err="1" smtClean="0"/>
              <a:t>hadron</a:t>
            </a:r>
            <a:r>
              <a:rPr lang="en-US" sz="1500" dirty="0" smtClean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3429000"/>
            <a:ext cx="8229600" cy="1246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/>
            <a:r>
              <a:rPr lang="en-US" sz="1500" dirty="0" smtClean="0"/>
              <a:t>Charged particle trigger</a:t>
            </a:r>
          </a:p>
          <a:p>
            <a:r>
              <a:rPr lang="en-US" sz="1500" dirty="0" smtClean="0"/>
              <a:t>FAEC (trigger 100%)</a:t>
            </a:r>
            <a:r>
              <a:rPr lang="en-US" sz="15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500" dirty="0" smtClean="0">
                <a:solidFill>
                  <a:srgbClr val="FF0000"/>
                </a:solidFill>
              </a:rPr>
              <a:t>	18.7MHz </a:t>
            </a:r>
          </a:p>
          <a:p>
            <a:pPr lvl="1">
              <a:buNone/>
            </a:pPr>
            <a:r>
              <a:rPr lang="en-US" sz="1500" dirty="0" smtClean="0"/>
              <a:t>	=0.137+(42.8+2.5+21.1/20)*0.4</a:t>
            </a:r>
          </a:p>
          <a:p>
            <a:pPr lvl="1">
              <a:buNone/>
            </a:pPr>
            <a:r>
              <a:rPr lang="en-US" sz="1500" dirty="0" smtClean="0"/>
              <a:t>	= 0.137(</a:t>
            </a:r>
            <a:r>
              <a:rPr lang="en-US" sz="1500" dirty="0" err="1" smtClean="0"/>
              <a:t>eDIS</a:t>
            </a:r>
            <a:r>
              <a:rPr lang="en-US" sz="1500" dirty="0" smtClean="0"/>
              <a:t>)+17.1(</a:t>
            </a:r>
            <a:r>
              <a:rPr lang="en-US" sz="1500" dirty="0" err="1" smtClean="0"/>
              <a:t>hadron</a:t>
            </a:r>
            <a:r>
              <a:rPr lang="en-US" sz="1500" dirty="0" smtClean="0"/>
              <a:t>)+1(e(</a:t>
            </a:r>
            <a:r>
              <a:rPr lang="el-GR" sz="1500" dirty="0" smtClean="0"/>
              <a:t>π</a:t>
            </a:r>
            <a:r>
              <a:rPr lang="en-US" sz="1500" baseline="30000" dirty="0" smtClean="0"/>
              <a:t>0</a:t>
            </a:r>
            <a:r>
              <a:rPr lang="en-US" sz="1500" dirty="0" smtClean="0"/>
              <a:t>))+0.4(</a:t>
            </a:r>
            <a:r>
              <a:rPr lang="el-GR" sz="1500" dirty="0" smtClean="0"/>
              <a:t>γ</a:t>
            </a:r>
            <a:r>
              <a:rPr lang="en-US" sz="1500" dirty="0" smtClean="0"/>
              <a:t>(</a:t>
            </a:r>
            <a:r>
              <a:rPr lang="el-GR" sz="1500" dirty="0" smtClean="0"/>
              <a:t>π</a:t>
            </a:r>
            <a:r>
              <a:rPr lang="en-US" sz="1500" baseline="30000" dirty="0" smtClean="0"/>
              <a:t>0</a:t>
            </a:r>
            <a:r>
              <a:rPr lang="en-US" sz="1500" dirty="0" smtClean="0"/>
              <a:t>))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743271"/>
            <a:ext cx="82296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 smtClean="0"/>
              <a:t>Coincidence trigger</a:t>
            </a:r>
          </a:p>
          <a:p>
            <a:pPr>
              <a:buNone/>
            </a:pPr>
            <a:r>
              <a:rPr lang="en-US" dirty="0" smtClean="0"/>
              <a:t>Random  coincidence  rate  89.3kHz = (140+19.1)kHz*18.7Mhz*30ns </a:t>
            </a:r>
          </a:p>
          <a:p>
            <a:pPr>
              <a:buNone/>
            </a:pPr>
            <a:r>
              <a:rPr lang="en-US" dirty="0" smtClean="0"/>
              <a:t>SIDIS physics rate                  2.8kHz (need update)</a:t>
            </a:r>
          </a:p>
          <a:p>
            <a:pPr>
              <a:buNone/>
            </a:pPr>
            <a:r>
              <a:rPr lang="en-US" dirty="0" smtClean="0"/>
              <a:t>Total rate                                 92.1kHz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6135469"/>
            <a:ext cx="812151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This has not included the impact on other detector rate and rejection other than EC, </a:t>
            </a:r>
          </a:p>
          <a:p>
            <a:r>
              <a:rPr lang="en-US" dirty="0" smtClean="0"/>
              <a:t>so the rate should be less.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924800" y="152400"/>
            <a:ext cx="106150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Dec 2013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Background from </a:t>
            </a:r>
            <a:r>
              <a:rPr lang="el-GR" dirty="0" smtClean="0"/>
              <a:t>π</a:t>
            </a:r>
            <a:r>
              <a:rPr lang="en-US" baseline="30000" dirty="0" smtClean="0"/>
              <a:t>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3429000" cy="2514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 lot of high energy </a:t>
            </a:r>
            <a:r>
              <a:rPr lang="en-US" dirty="0" err="1" smtClean="0"/>
              <a:t>electron,positron,gamma</a:t>
            </a:r>
            <a:r>
              <a:rPr lang="en-US" dirty="0" smtClean="0"/>
              <a:t> from pi0 on FAEC, dominant by target, not window</a:t>
            </a:r>
          </a:p>
          <a:p>
            <a:r>
              <a:rPr lang="en-US" dirty="0" smtClean="0"/>
              <a:t>Some of them should from target cell wall and other materials in flight path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733800" y="838200"/>
          <a:ext cx="4876801" cy="2021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305"/>
                <a:gridCol w="825305"/>
                <a:gridCol w="825305"/>
                <a:gridCol w="900332"/>
                <a:gridCol w="750277"/>
                <a:gridCol w="750277"/>
              </a:tblGrid>
              <a:tr h="44056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Rate (kHz)</a:t>
                      </a:r>
                    </a:p>
                    <a:p>
                      <a:r>
                        <a:rPr lang="en-US" sz="1000" b="1" i="1" u="none" dirty="0" smtClean="0"/>
                        <a:t>full </a:t>
                      </a:r>
                      <a:r>
                        <a:rPr lang="en-US" sz="1000" b="1" i="1" u="none" dirty="0" err="1" smtClean="0"/>
                        <a:t>azimuthal</a:t>
                      </a:r>
                      <a:endParaRPr lang="en-US" sz="1000" b="1" i="1" u="none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He3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Windown</a:t>
                      </a:r>
                      <a:endParaRPr lang="en-US" sz="1000" dirty="0" smtClean="0"/>
                    </a:p>
                    <a:p>
                      <a:r>
                        <a:rPr lang="en-US" sz="1000" dirty="0" smtClean="0"/>
                        <a:t>upstream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Window</a:t>
                      </a:r>
                    </a:p>
                    <a:p>
                      <a:r>
                        <a:rPr lang="en-US" sz="1000" dirty="0" smtClean="0"/>
                        <a:t>Downstream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Total</a:t>
                      </a:r>
                    </a:p>
                    <a:p>
                      <a:r>
                        <a:rPr lang="en-US" sz="1000" dirty="0" smtClean="0"/>
                        <a:t>(</a:t>
                      </a:r>
                      <a:r>
                        <a:rPr lang="en-US" sz="1000" dirty="0" err="1" smtClean="0">
                          <a:solidFill>
                            <a:srgbClr val="FF0000"/>
                          </a:solidFill>
                        </a:rPr>
                        <a:t>Zhiwen</a:t>
                      </a:r>
                      <a:r>
                        <a:rPr lang="en-US" sz="1000" dirty="0" smtClean="0"/>
                        <a:t>)</a:t>
                      </a:r>
                    </a:p>
                  </a:txBody>
                  <a:tcPr anchor="ctr"/>
                </a:tc>
              </a:tr>
              <a:tr h="245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 smtClean="0"/>
                        <a:t>γ</a:t>
                      </a:r>
                      <a:r>
                        <a:rPr lang="en-US" sz="1000" dirty="0" smtClean="0"/>
                        <a:t> (</a:t>
                      </a:r>
                      <a:r>
                        <a:rPr lang="el-GR" sz="1000" dirty="0" smtClean="0"/>
                        <a:t>π</a:t>
                      </a:r>
                      <a:r>
                        <a:rPr lang="en-US" sz="1000" baseline="30000" dirty="0" smtClean="0"/>
                        <a:t>0</a:t>
                      </a:r>
                      <a:r>
                        <a:rPr lang="en-US" sz="1000" dirty="0" smtClean="0"/>
                        <a:t>) FAEC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2.55e3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84.3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2.64e3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2.93e3</a:t>
                      </a:r>
                      <a:endParaRPr lang="en-US" sz="1000" dirty="0"/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e (</a:t>
                      </a:r>
                      <a:r>
                        <a:rPr lang="el-GR" sz="1000" dirty="0" smtClean="0"/>
                        <a:t>π</a:t>
                      </a:r>
                      <a:r>
                        <a:rPr lang="en-US" sz="1000" baseline="30000" dirty="0" smtClean="0"/>
                        <a:t>0</a:t>
                      </a:r>
                      <a:r>
                        <a:rPr lang="en-US" sz="1000" dirty="0" smtClean="0"/>
                        <a:t>) FAEC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110.1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3.8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115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202</a:t>
                      </a:r>
                      <a:endParaRPr lang="en-US" sz="1000" dirty="0"/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 smtClean="0"/>
                        <a:t>γ</a:t>
                      </a:r>
                      <a:r>
                        <a:rPr lang="en-US" sz="1000" dirty="0" smtClean="0"/>
                        <a:t> (</a:t>
                      </a:r>
                      <a:r>
                        <a:rPr lang="el-GR" sz="1000" dirty="0" smtClean="0"/>
                        <a:t>π</a:t>
                      </a:r>
                      <a:r>
                        <a:rPr lang="en-US" sz="1000" baseline="30000" dirty="0" smtClean="0"/>
                        <a:t>0</a:t>
                      </a:r>
                      <a:r>
                        <a:rPr lang="en-US" sz="1000" dirty="0" smtClean="0"/>
                        <a:t>) LAEC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6.28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5.88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7.38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42</a:t>
                      </a:r>
                      <a:endParaRPr lang="en-US" sz="1000" dirty="0"/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e (</a:t>
                      </a:r>
                      <a:r>
                        <a:rPr lang="el-GR" sz="1000" dirty="0" smtClean="0"/>
                        <a:t>π</a:t>
                      </a:r>
                      <a:r>
                        <a:rPr lang="en-US" sz="1000" baseline="30000" dirty="0" smtClean="0"/>
                        <a:t>0</a:t>
                      </a:r>
                      <a:r>
                        <a:rPr lang="en-US" sz="1000" dirty="0" smtClean="0"/>
                        <a:t>) LAEC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0.14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0.8</a:t>
                      </a:r>
                      <a:endParaRPr lang="en-US" sz="1000" dirty="0"/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 smtClean="0"/>
                        <a:t>γ</a:t>
                      </a:r>
                      <a:r>
                        <a:rPr lang="en-US" sz="1000" dirty="0" smtClean="0"/>
                        <a:t> (</a:t>
                      </a:r>
                      <a:r>
                        <a:rPr lang="el-GR" sz="1000" dirty="0" smtClean="0"/>
                        <a:t>π</a:t>
                      </a:r>
                      <a:r>
                        <a:rPr lang="en-US" sz="1000" baseline="30000" dirty="0" smtClean="0"/>
                        <a:t>0</a:t>
                      </a:r>
                      <a:r>
                        <a:rPr lang="en-US" sz="1000" dirty="0" smtClean="0"/>
                        <a:t>) LGCC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1.93e3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2.5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2.7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2e3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1.41e3</a:t>
                      </a:r>
                      <a:endParaRPr lang="en-US" sz="1000" dirty="0"/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e (</a:t>
                      </a:r>
                      <a:r>
                        <a:rPr lang="el-GR" sz="1000" dirty="0" smtClean="0"/>
                        <a:t>π</a:t>
                      </a:r>
                      <a:r>
                        <a:rPr lang="en-US" sz="1000" baseline="30000" dirty="0" smtClean="0"/>
                        <a:t>0</a:t>
                      </a:r>
                      <a:r>
                        <a:rPr lang="en-US" sz="1000" dirty="0" smtClean="0"/>
                        <a:t>) LGCC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37.4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2.3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55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7467600" y="3365212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p</a:t>
            </a:r>
            <a:endParaRPr lang="en-US" sz="1300" dirty="0"/>
          </a:p>
        </p:txBody>
      </p:sp>
      <p:sp>
        <p:nvSpPr>
          <p:cNvPr id="20" name="Rectangle 19"/>
          <p:cNvSpPr/>
          <p:nvPr/>
        </p:nvSpPr>
        <p:spPr>
          <a:xfrm>
            <a:off x="7239000" y="3048000"/>
            <a:ext cx="14478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24600" y="457200"/>
            <a:ext cx="2209800" cy="246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000" dirty="0" smtClean="0"/>
              <a:t>tungsten, trigger radial on Q2=1</a:t>
            </a:r>
            <a:endParaRPr lang="en-US" sz="1000" dirty="0"/>
          </a:p>
        </p:txBody>
      </p:sp>
      <p:sp>
        <p:nvSpPr>
          <p:cNvPr id="25" name="Rectangle 24"/>
          <p:cNvSpPr/>
          <p:nvPr/>
        </p:nvSpPr>
        <p:spPr>
          <a:xfrm>
            <a:off x="609600" y="3733800"/>
            <a:ext cx="8305800" cy="15696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Based on </a:t>
            </a:r>
            <a:r>
              <a:rPr lang="en-US" sz="1600" dirty="0" err="1" smtClean="0"/>
              <a:t>Zhihong</a:t>
            </a:r>
            <a:r>
              <a:rPr lang="en-US" sz="1600" dirty="0" smtClean="0"/>
              <a:t> ‘s event-by-event analysis of </a:t>
            </a:r>
            <a:r>
              <a:rPr lang="el-GR" sz="1600" dirty="0" smtClean="0"/>
              <a:t>π</a:t>
            </a:r>
            <a:r>
              <a:rPr lang="en-US" sz="1600" baseline="30000" dirty="0" smtClean="0"/>
              <a:t>0</a:t>
            </a:r>
            <a:r>
              <a:rPr lang="en-US" sz="1600" dirty="0" smtClean="0"/>
              <a:t> background with same EC trigger condition and no double counting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Comparing to previous </a:t>
            </a:r>
            <a:r>
              <a:rPr lang="en-US" sz="1600" dirty="0" err="1" smtClean="0"/>
              <a:t>Zhiwen</a:t>
            </a:r>
            <a:r>
              <a:rPr lang="en-US" sz="1600" dirty="0" smtClean="0"/>
              <a:t> study, this removing the possibility of having multiple triggers for one event and the LGCC and EC correlation is treated correctly.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00"/>
                </a:solidFill>
              </a:rPr>
              <a:t>This is only study for FAEC </a:t>
            </a:r>
            <a:r>
              <a:rPr lang="en-US" sz="1600" dirty="0" err="1" smtClean="0">
                <a:solidFill>
                  <a:srgbClr val="FFFF00"/>
                </a:solidFill>
              </a:rPr>
              <a:t>ele</a:t>
            </a:r>
            <a:r>
              <a:rPr lang="en-US" sz="1600" dirty="0" smtClean="0">
                <a:solidFill>
                  <a:srgbClr val="FFFF00"/>
                </a:solidFill>
              </a:rPr>
              <a:t> trigger, NOT FAEC MIP trigger yet which has small contribution to total FAEC trigger anyhow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315200" y="76200"/>
            <a:ext cx="1754198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Update Jan 2014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Trigger with 40% of </a:t>
            </a:r>
            <a:r>
              <a:rPr lang="en-US" sz="3000" dirty="0" err="1" smtClean="0"/>
              <a:t>hadron</a:t>
            </a:r>
            <a:r>
              <a:rPr lang="en-US" sz="3000" dirty="0" smtClean="0"/>
              <a:t> from </a:t>
            </a:r>
            <a:r>
              <a:rPr lang="en-US" sz="3000" dirty="0" err="1" smtClean="0"/>
              <a:t>eicrate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2590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lvl="1" indent="-342900" algn="ctr">
              <a:buNone/>
            </a:pPr>
            <a:r>
              <a:rPr lang="en-US" sz="1500" dirty="0" smtClean="0"/>
              <a:t>Electron trigger</a:t>
            </a:r>
          </a:p>
          <a:p>
            <a:pPr marL="342900" lvl="1" indent="-342900">
              <a:buNone/>
            </a:pPr>
            <a:r>
              <a:rPr lang="en-US" sz="1500" dirty="0" smtClean="0"/>
              <a:t>FAEC (</a:t>
            </a:r>
            <a:r>
              <a:rPr lang="en-US" sz="1500" dirty="0" smtClean="0">
                <a:solidFill>
                  <a:srgbClr val="FF0000"/>
                </a:solidFill>
              </a:rPr>
              <a:t>trigger radial on Q2=1)</a:t>
            </a:r>
            <a:endParaRPr lang="en-US" sz="1500" dirty="0" smtClean="0"/>
          </a:p>
          <a:p>
            <a:pPr lvl="1">
              <a:buNone/>
            </a:pPr>
            <a:r>
              <a:rPr lang="en-US" sz="1500" dirty="0" smtClean="0">
                <a:solidFill>
                  <a:srgbClr val="FF0000"/>
                </a:solidFill>
              </a:rPr>
              <a:t>	126.8kHz </a:t>
            </a:r>
          </a:p>
          <a:p>
            <a:pPr lvl="1">
              <a:buNone/>
            </a:pPr>
            <a:r>
              <a:rPr lang="en-US" sz="1500" dirty="0" smtClean="0"/>
              <a:t>	=90+(</a:t>
            </a:r>
            <a:r>
              <a:rPr lang="en-US" sz="1500" dirty="0" smtClean="0">
                <a:solidFill>
                  <a:srgbClr val="0070C0"/>
                </a:solidFill>
              </a:rPr>
              <a:t>40</a:t>
            </a:r>
            <a:r>
              <a:rPr lang="en-US" sz="1500" dirty="0" smtClean="0"/>
              <a:t>+(</a:t>
            </a:r>
            <a:r>
              <a:rPr lang="en-US" sz="1500" dirty="0" smtClean="0">
                <a:solidFill>
                  <a:srgbClr val="0070C0"/>
                </a:solidFill>
              </a:rPr>
              <a:t>115-40</a:t>
            </a:r>
            <a:r>
              <a:rPr lang="en-US" sz="1500" dirty="0" smtClean="0"/>
              <a:t>)/40+</a:t>
            </a:r>
            <a:r>
              <a:rPr lang="en-US" sz="1500" dirty="0" smtClean="0">
                <a:solidFill>
                  <a:schemeClr val="accent1"/>
                </a:solidFill>
              </a:rPr>
              <a:t>2640</a:t>
            </a:r>
            <a:r>
              <a:rPr lang="en-US" sz="1500" dirty="0" smtClean="0"/>
              <a:t>/20/40+2900/2/40+2900/2/(</a:t>
            </a:r>
            <a:r>
              <a:rPr lang="en-US" sz="1500" dirty="0" smtClean="0">
                <a:solidFill>
                  <a:srgbClr val="0070C0"/>
                </a:solidFill>
              </a:rPr>
              <a:t>55/0.4</a:t>
            </a:r>
            <a:r>
              <a:rPr lang="en-US" sz="1500" dirty="0" smtClean="0"/>
              <a:t>))*0.4</a:t>
            </a:r>
          </a:p>
          <a:p>
            <a:pPr lvl="1">
              <a:buNone/>
            </a:pPr>
            <a:r>
              <a:rPr lang="en-US" sz="1500" dirty="0" smtClean="0"/>
              <a:t>	=90(</a:t>
            </a:r>
            <a:r>
              <a:rPr lang="en-US" sz="1500" dirty="0" err="1" smtClean="0"/>
              <a:t>eDIS</a:t>
            </a:r>
            <a:r>
              <a:rPr lang="en-US" sz="1500" dirty="0" smtClean="0"/>
              <a:t>)+</a:t>
            </a:r>
            <a:r>
              <a:rPr lang="en-US" sz="1500" dirty="0" smtClean="0">
                <a:solidFill>
                  <a:srgbClr val="0070C0"/>
                </a:solidFill>
              </a:rPr>
              <a:t>16</a:t>
            </a:r>
            <a:r>
              <a:rPr lang="en-US" sz="1500" dirty="0" smtClean="0"/>
              <a:t>(e(</a:t>
            </a:r>
            <a:r>
              <a:rPr lang="el-GR" sz="1500" dirty="0" smtClean="0"/>
              <a:t>π</a:t>
            </a:r>
            <a:r>
              <a:rPr lang="en-US" sz="1500" baseline="30000" dirty="0" smtClean="0"/>
              <a:t>0</a:t>
            </a:r>
            <a:r>
              <a:rPr lang="en-US" sz="1500" dirty="0" smtClean="0"/>
              <a:t>) front)+</a:t>
            </a:r>
            <a:r>
              <a:rPr lang="en-US" sz="1500" dirty="0" smtClean="0">
                <a:solidFill>
                  <a:srgbClr val="0070C0"/>
                </a:solidFill>
              </a:rPr>
              <a:t>0.75</a:t>
            </a:r>
            <a:r>
              <a:rPr lang="en-US" sz="1500" dirty="0" smtClean="0"/>
              <a:t>(e(</a:t>
            </a:r>
            <a:r>
              <a:rPr lang="el-GR" sz="1500" dirty="0" smtClean="0"/>
              <a:t>π</a:t>
            </a:r>
            <a:r>
              <a:rPr lang="en-US" sz="1500" baseline="30000" dirty="0" smtClean="0"/>
              <a:t>0</a:t>
            </a:r>
            <a:r>
              <a:rPr lang="en-US" sz="1500" dirty="0" smtClean="0"/>
              <a:t>) back) +</a:t>
            </a:r>
            <a:r>
              <a:rPr lang="en-US" sz="1500" dirty="0" smtClean="0">
                <a:solidFill>
                  <a:srgbClr val="0070C0"/>
                </a:solidFill>
              </a:rPr>
              <a:t>1.32</a:t>
            </a:r>
            <a:r>
              <a:rPr lang="en-US" sz="1500" dirty="0" smtClean="0"/>
              <a:t>(</a:t>
            </a:r>
            <a:r>
              <a:rPr lang="el-GR" sz="1500" dirty="0" smtClean="0"/>
              <a:t>γ</a:t>
            </a:r>
            <a:r>
              <a:rPr lang="en-US" sz="1500" dirty="0" smtClean="0"/>
              <a:t>(</a:t>
            </a:r>
            <a:r>
              <a:rPr lang="el-GR" sz="1500" dirty="0" smtClean="0"/>
              <a:t>π</a:t>
            </a:r>
            <a:r>
              <a:rPr lang="en-US" sz="1500" baseline="30000" dirty="0" smtClean="0"/>
              <a:t>0</a:t>
            </a:r>
            <a:r>
              <a:rPr lang="en-US" sz="1500" dirty="0" smtClean="0"/>
              <a:t>))+14.5(</a:t>
            </a:r>
            <a:r>
              <a:rPr lang="en-US" sz="1500" dirty="0" err="1" smtClean="0"/>
              <a:t>hadron</a:t>
            </a:r>
            <a:r>
              <a:rPr lang="en-US" sz="1500" dirty="0" smtClean="0"/>
              <a:t> rand. coin.)+</a:t>
            </a:r>
            <a:r>
              <a:rPr lang="en-US" sz="1500" dirty="0" smtClean="0">
                <a:solidFill>
                  <a:srgbClr val="0070C0"/>
                </a:solidFill>
              </a:rPr>
              <a:t>4.22</a:t>
            </a:r>
            <a:r>
              <a:rPr lang="en-US" sz="1500" dirty="0" smtClean="0"/>
              <a:t>(</a:t>
            </a:r>
            <a:r>
              <a:rPr lang="en-US" sz="1500" dirty="0" err="1" smtClean="0"/>
              <a:t>hadron</a:t>
            </a:r>
            <a:r>
              <a:rPr lang="en-US" sz="1500" dirty="0" smtClean="0"/>
              <a:t> corr. coin.)</a:t>
            </a:r>
          </a:p>
          <a:p>
            <a:pPr>
              <a:buNone/>
            </a:pPr>
            <a:r>
              <a:rPr lang="en-US" sz="1500" dirty="0" smtClean="0"/>
              <a:t>LAEC (trigger flat)</a:t>
            </a:r>
          </a:p>
          <a:p>
            <a:pPr lvl="1">
              <a:buNone/>
            </a:pPr>
            <a:r>
              <a:rPr lang="en-US" sz="1500" dirty="0" smtClean="0">
                <a:solidFill>
                  <a:srgbClr val="FF0000"/>
                </a:solidFill>
              </a:rPr>
              <a:t>	18.1kHz</a:t>
            </a:r>
          </a:p>
          <a:p>
            <a:pPr lvl="1">
              <a:buNone/>
            </a:pPr>
            <a:r>
              <a:rPr lang="en-US" sz="1500" dirty="0" smtClean="0"/>
              <a:t>	= 4.7+(</a:t>
            </a:r>
            <a:r>
              <a:rPr lang="en-US" sz="1500" dirty="0" smtClean="0">
                <a:solidFill>
                  <a:srgbClr val="0070C0"/>
                </a:solidFill>
              </a:rPr>
              <a:t>0.4</a:t>
            </a:r>
            <a:r>
              <a:rPr lang="en-US" sz="1500" dirty="0" smtClean="0"/>
              <a:t>+</a:t>
            </a:r>
            <a:r>
              <a:rPr lang="en-US" sz="1500" dirty="0" smtClean="0">
                <a:solidFill>
                  <a:srgbClr val="0070C0"/>
                </a:solidFill>
              </a:rPr>
              <a:t>20</a:t>
            </a:r>
            <a:r>
              <a:rPr lang="en-US" sz="1500" dirty="0" smtClean="0"/>
              <a:t>/10+31.1)*0.4</a:t>
            </a:r>
          </a:p>
          <a:p>
            <a:pPr lvl="1">
              <a:buNone/>
            </a:pPr>
            <a:r>
              <a:rPr lang="en-US" sz="1500" dirty="0" smtClean="0"/>
              <a:t>	= 4.7(</a:t>
            </a:r>
            <a:r>
              <a:rPr lang="en-US" sz="1500" dirty="0" err="1" smtClean="0"/>
              <a:t>eDIS</a:t>
            </a:r>
            <a:r>
              <a:rPr lang="en-US" sz="1500" dirty="0" smtClean="0"/>
              <a:t>)+</a:t>
            </a:r>
            <a:r>
              <a:rPr lang="en-US" sz="1500" dirty="0" smtClean="0">
                <a:solidFill>
                  <a:srgbClr val="0070C0"/>
                </a:solidFill>
              </a:rPr>
              <a:t>0.16</a:t>
            </a:r>
            <a:r>
              <a:rPr lang="en-US" sz="1500" dirty="0" smtClean="0"/>
              <a:t>(e(</a:t>
            </a:r>
            <a:r>
              <a:rPr lang="el-GR" sz="1500" dirty="0" smtClean="0"/>
              <a:t>π</a:t>
            </a:r>
            <a:r>
              <a:rPr lang="en-US" sz="1500" baseline="30000" dirty="0" smtClean="0"/>
              <a:t>0</a:t>
            </a:r>
            <a:r>
              <a:rPr lang="en-US" sz="1500" dirty="0" smtClean="0"/>
              <a:t>))+</a:t>
            </a:r>
            <a:r>
              <a:rPr lang="en-US" sz="1500" dirty="0" smtClean="0">
                <a:solidFill>
                  <a:srgbClr val="0070C0"/>
                </a:solidFill>
              </a:rPr>
              <a:t>0.8</a:t>
            </a:r>
            <a:r>
              <a:rPr lang="en-US" sz="1500" dirty="0" smtClean="0"/>
              <a:t>(</a:t>
            </a:r>
            <a:r>
              <a:rPr lang="el-GR" sz="1500" dirty="0" smtClean="0"/>
              <a:t>γ</a:t>
            </a:r>
            <a:r>
              <a:rPr lang="en-US" sz="1500" dirty="0" smtClean="0"/>
              <a:t>(</a:t>
            </a:r>
            <a:r>
              <a:rPr lang="el-GR" sz="1500" dirty="0" smtClean="0"/>
              <a:t>π</a:t>
            </a:r>
            <a:r>
              <a:rPr lang="en-US" sz="1500" baseline="30000" dirty="0" smtClean="0"/>
              <a:t>0</a:t>
            </a:r>
            <a:r>
              <a:rPr lang="en-US" sz="1500" dirty="0" smtClean="0"/>
              <a:t>))+12.4(</a:t>
            </a:r>
            <a:r>
              <a:rPr lang="en-US" sz="1500" dirty="0" err="1" smtClean="0"/>
              <a:t>hadron</a:t>
            </a:r>
            <a:r>
              <a:rPr lang="en-US" sz="1500" dirty="0" smtClean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3429000"/>
            <a:ext cx="8229600" cy="1246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/>
            <a:r>
              <a:rPr lang="en-US" sz="1500" dirty="0" smtClean="0"/>
              <a:t>Charged particle trigger</a:t>
            </a:r>
          </a:p>
          <a:p>
            <a:r>
              <a:rPr lang="en-US" sz="1500" dirty="0" smtClean="0"/>
              <a:t>FAEC (trigger 100%)</a:t>
            </a:r>
            <a:r>
              <a:rPr lang="en-US" sz="15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500" dirty="0" smtClean="0">
                <a:solidFill>
                  <a:srgbClr val="FF0000"/>
                </a:solidFill>
              </a:rPr>
              <a:t>	18.7MHz </a:t>
            </a:r>
          </a:p>
          <a:p>
            <a:pPr lvl="1">
              <a:buNone/>
            </a:pPr>
            <a:r>
              <a:rPr lang="en-US" sz="1500" dirty="0" smtClean="0"/>
              <a:t>	=0.137+(42.8+2.5+21.1/20)*0.4</a:t>
            </a:r>
          </a:p>
          <a:p>
            <a:pPr lvl="1">
              <a:buNone/>
            </a:pPr>
            <a:r>
              <a:rPr lang="en-US" sz="1500" dirty="0" smtClean="0"/>
              <a:t>	= 0.137(</a:t>
            </a:r>
            <a:r>
              <a:rPr lang="en-US" sz="1500" dirty="0" err="1" smtClean="0"/>
              <a:t>eDIS</a:t>
            </a:r>
            <a:r>
              <a:rPr lang="en-US" sz="1500" dirty="0" smtClean="0"/>
              <a:t>)+17.1(</a:t>
            </a:r>
            <a:r>
              <a:rPr lang="en-US" sz="1500" dirty="0" err="1" smtClean="0"/>
              <a:t>hadron</a:t>
            </a:r>
            <a:r>
              <a:rPr lang="en-US" sz="1500" dirty="0" smtClean="0"/>
              <a:t>)+1(e(</a:t>
            </a:r>
            <a:r>
              <a:rPr lang="el-GR" sz="1500" dirty="0" smtClean="0"/>
              <a:t>π</a:t>
            </a:r>
            <a:r>
              <a:rPr lang="en-US" sz="1500" baseline="30000" dirty="0" smtClean="0"/>
              <a:t>0</a:t>
            </a:r>
            <a:r>
              <a:rPr lang="en-US" sz="1500" dirty="0" smtClean="0"/>
              <a:t>))+0.4(</a:t>
            </a:r>
            <a:r>
              <a:rPr lang="el-GR" sz="1500" dirty="0" smtClean="0"/>
              <a:t>γ</a:t>
            </a:r>
            <a:r>
              <a:rPr lang="en-US" sz="1500" dirty="0" smtClean="0"/>
              <a:t>(</a:t>
            </a:r>
            <a:r>
              <a:rPr lang="el-GR" sz="1500" dirty="0" smtClean="0"/>
              <a:t>π</a:t>
            </a:r>
            <a:r>
              <a:rPr lang="en-US" sz="1500" baseline="30000" dirty="0" smtClean="0"/>
              <a:t>0</a:t>
            </a:r>
            <a:r>
              <a:rPr lang="en-US" sz="1500" dirty="0" smtClean="0"/>
              <a:t>))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743271"/>
            <a:ext cx="82296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 smtClean="0"/>
              <a:t>Coincidence trigger</a:t>
            </a:r>
          </a:p>
          <a:p>
            <a:pPr>
              <a:buNone/>
            </a:pPr>
            <a:r>
              <a:rPr lang="en-US" dirty="0" smtClean="0"/>
              <a:t>Random  coincidence  rate  81.3kHz = (126.8+18.1)kHz*18.7Mhz*30ns </a:t>
            </a:r>
          </a:p>
          <a:p>
            <a:pPr>
              <a:buNone/>
            </a:pPr>
            <a:r>
              <a:rPr lang="en-US" dirty="0" smtClean="0"/>
              <a:t>SIDIS physics rate                  2.8kHz (need update)</a:t>
            </a:r>
          </a:p>
          <a:p>
            <a:pPr>
              <a:buNone/>
            </a:pPr>
            <a:r>
              <a:rPr lang="en-US" dirty="0" smtClean="0"/>
              <a:t>Total rate                                84kHz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132" y="6172200"/>
            <a:ext cx="879926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Update include new </a:t>
            </a:r>
            <a:r>
              <a:rPr lang="el-GR" dirty="0" smtClean="0"/>
              <a:t>π</a:t>
            </a:r>
            <a:r>
              <a:rPr lang="en-US" baseline="30000" dirty="0" smtClean="0"/>
              <a:t>0</a:t>
            </a:r>
            <a:r>
              <a:rPr lang="en-US" dirty="0" smtClean="0"/>
              <a:t> background analysis and factor 0.4 for </a:t>
            </a:r>
            <a:r>
              <a:rPr lang="en-US" dirty="0" err="1" smtClean="0"/>
              <a:t>hadron</a:t>
            </a:r>
            <a:r>
              <a:rPr lang="en-US" dirty="0" smtClean="0"/>
              <a:t> correlated </a:t>
            </a:r>
            <a:r>
              <a:rPr lang="en-US" dirty="0" err="1" smtClean="0"/>
              <a:t>coincidance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5200" y="76200"/>
            <a:ext cx="1754198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Update Jan 2014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geometry (use full size of EC for background and trigger study)</a:t>
            </a:r>
          </a:p>
          <a:p>
            <a:pPr lvl="1"/>
            <a:r>
              <a:rPr lang="en-US" dirty="0" smtClean="0"/>
              <a:t>FAEC : </a:t>
            </a:r>
            <a:r>
              <a:rPr lang="en-US" dirty="0" err="1" smtClean="0"/>
              <a:t>Z_front</a:t>
            </a:r>
            <a:r>
              <a:rPr lang="en-US" dirty="0" smtClean="0"/>
              <a:t>=415cm, R(90,230)cm</a:t>
            </a:r>
          </a:p>
          <a:p>
            <a:pPr lvl="1"/>
            <a:r>
              <a:rPr lang="en-US" dirty="0" smtClean="0"/>
              <a:t>LAEC : </a:t>
            </a:r>
            <a:r>
              <a:rPr lang="en-US" dirty="0" err="1" smtClean="0"/>
              <a:t>Z_front</a:t>
            </a:r>
            <a:r>
              <a:rPr lang="en-US" dirty="0" smtClean="0"/>
              <a:t>=-65cm, R(80,140)cm</a:t>
            </a:r>
          </a:p>
          <a:p>
            <a:r>
              <a:rPr lang="en-US" dirty="0" smtClean="0"/>
              <a:t>electron trigger</a:t>
            </a:r>
          </a:p>
          <a:p>
            <a:pPr lvl="1"/>
            <a:r>
              <a:rPr lang="en-US" dirty="0" smtClean="0"/>
              <a:t>FAEC use “radial on Q2=1” threshold, LAEC use flat 3GeV threshold</a:t>
            </a:r>
          </a:p>
          <a:p>
            <a:pPr lvl="1"/>
            <a:r>
              <a:rPr lang="en-US" dirty="0" smtClean="0"/>
              <a:t>FA uses EC(PS+S)+LGCC+SPD+MRPC, LA uses EC(S)+SPD</a:t>
            </a:r>
          </a:p>
          <a:p>
            <a:r>
              <a:rPr lang="en-US" dirty="0" smtClean="0"/>
              <a:t>Charged particle trigger</a:t>
            </a:r>
          </a:p>
          <a:p>
            <a:pPr lvl="1"/>
            <a:r>
              <a:rPr lang="en-US" dirty="0" smtClean="0"/>
              <a:t>FAEC uses “100%” trigger threshold</a:t>
            </a:r>
          </a:p>
          <a:p>
            <a:pPr lvl="1"/>
            <a:r>
              <a:rPr lang="en-US" dirty="0" smtClean="0"/>
              <a:t>FA uses EC(S)+SPD+MRPC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EC </a:t>
            </a:r>
            <a:r>
              <a:rPr lang="en-US" sz="2800" dirty="0" err="1" smtClean="0"/>
              <a:t>preshower</a:t>
            </a:r>
            <a:r>
              <a:rPr lang="en-US" sz="2800" dirty="0" smtClean="0"/>
              <a:t> NOT in </a:t>
            </a:r>
            <a:r>
              <a:rPr lang="en-US" sz="2800" dirty="0" err="1" smtClean="0"/>
              <a:t>ele</a:t>
            </a:r>
            <a:r>
              <a:rPr lang="en-US" sz="2800" dirty="0" smtClean="0"/>
              <a:t> FAEC trigger, </a:t>
            </a:r>
            <a:br>
              <a:rPr lang="en-US" sz="2800" dirty="0" smtClean="0"/>
            </a:br>
            <a:r>
              <a:rPr lang="en-US" sz="2800" dirty="0" smtClean="0"/>
              <a:t>remove factor 2 on </a:t>
            </a:r>
            <a:r>
              <a:rPr lang="en-US" sz="2800" dirty="0" err="1" smtClean="0"/>
              <a:t>hadron</a:t>
            </a:r>
            <a:r>
              <a:rPr lang="en-US" sz="2800" dirty="0" smtClean="0"/>
              <a:t> rate reduction at FAEC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119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en-US" sz="1500" dirty="0" smtClean="0"/>
              <a:t>FAEC (</a:t>
            </a:r>
            <a:r>
              <a:rPr lang="en-US" sz="1500" dirty="0" smtClean="0">
                <a:solidFill>
                  <a:srgbClr val="FF0000"/>
                </a:solidFill>
              </a:rPr>
              <a:t>trigger radial on Q2=1)</a:t>
            </a:r>
            <a:endParaRPr lang="en-US" sz="1500" dirty="0" smtClean="0"/>
          </a:p>
          <a:p>
            <a:pPr lvl="1">
              <a:buNone/>
            </a:pPr>
            <a:r>
              <a:rPr lang="en-US" sz="1500" dirty="0" smtClean="0">
                <a:solidFill>
                  <a:srgbClr val="FF0000"/>
                </a:solidFill>
              </a:rPr>
              <a:t>	165kHz </a:t>
            </a:r>
            <a:r>
              <a:rPr lang="en-US" sz="1500" dirty="0" smtClean="0"/>
              <a:t>=90+(55+(202-55)/40+2930/20/40+2900/40+2900/55)*0.4</a:t>
            </a:r>
          </a:p>
          <a:p>
            <a:pPr>
              <a:buNone/>
            </a:pPr>
            <a:r>
              <a:rPr lang="en-US" dirty="0" smtClean="0"/>
              <a:t>     Random coincidence rate  </a:t>
            </a:r>
          </a:p>
          <a:p>
            <a:pPr>
              <a:buNone/>
            </a:pPr>
            <a:r>
              <a:rPr lang="en-US" dirty="0" smtClean="0"/>
              <a:t>103.3kHz = (165+19.1)kHz*18.7Mhz*30ns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86600" y="1524000"/>
            <a:ext cx="106150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Dec 2013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267201"/>
            <a:ext cx="8229600" cy="19811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FAEC (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trigger radial on Q2=1)</a:t>
            </a: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145.5kHz 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lang="en-US" sz="1500" dirty="0" smtClean="0"/>
              <a:t>90+(</a:t>
            </a:r>
            <a:r>
              <a:rPr lang="en-US" sz="1500" dirty="0" smtClean="0">
                <a:solidFill>
                  <a:srgbClr val="0070C0"/>
                </a:solidFill>
              </a:rPr>
              <a:t>40</a:t>
            </a:r>
            <a:r>
              <a:rPr lang="en-US" sz="1500" dirty="0" smtClean="0"/>
              <a:t>+(</a:t>
            </a:r>
            <a:r>
              <a:rPr lang="en-US" sz="1500" dirty="0" smtClean="0">
                <a:solidFill>
                  <a:srgbClr val="0070C0"/>
                </a:solidFill>
              </a:rPr>
              <a:t>115-40</a:t>
            </a:r>
            <a:r>
              <a:rPr lang="en-US" sz="1500" dirty="0" smtClean="0"/>
              <a:t>)/40+</a:t>
            </a:r>
            <a:r>
              <a:rPr lang="en-US" sz="1500" dirty="0" smtClean="0">
                <a:solidFill>
                  <a:schemeClr val="accent1"/>
                </a:solidFill>
              </a:rPr>
              <a:t>2640</a:t>
            </a:r>
            <a:r>
              <a:rPr lang="en-US" sz="1500" dirty="0" smtClean="0"/>
              <a:t>/20/40+2900/40+2900/(</a:t>
            </a:r>
            <a:r>
              <a:rPr lang="en-US" sz="1500" dirty="0" smtClean="0">
                <a:solidFill>
                  <a:srgbClr val="0070C0"/>
                </a:solidFill>
              </a:rPr>
              <a:t>55/0.4</a:t>
            </a:r>
            <a:r>
              <a:rPr lang="en-US" sz="1500" dirty="0" smtClean="0"/>
              <a:t>))*0.4</a:t>
            </a:r>
          </a:p>
          <a:p>
            <a:pPr marL="742950" lvl="1" indent="-28575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  coincidence rate  </a:t>
            </a:r>
          </a:p>
          <a:p>
            <a:pPr>
              <a:buNone/>
            </a:pPr>
            <a:r>
              <a:rPr lang="en-US" sz="3200" dirty="0" smtClean="0"/>
              <a:t>91.8kHz = (145.5+18.1)kHz*18.7Mhz*30ns </a:t>
            </a:r>
          </a:p>
        </p:txBody>
      </p:sp>
      <p:sp>
        <p:nvSpPr>
          <p:cNvPr id="8" name="Rectangle 7"/>
          <p:cNvSpPr/>
          <p:nvPr/>
        </p:nvSpPr>
        <p:spPr>
          <a:xfrm>
            <a:off x="7010400" y="4038600"/>
            <a:ext cx="1754198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Update Jan 2014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68580"/>
          <a:ext cx="4596442" cy="656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113"/>
                <a:gridCol w="562255"/>
                <a:gridCol w="733435"/>
                <a:gridCol w="806768"/>
                <a:gridCol w="880104"/>
                <a:gridCol w="806767"/>
              </a:tblGrid>
              <a:tr h="285750">
                <a:tc rowSpan="2" gridSpan="2">
                  <a:txBody>
                    <a:bodyPr/>
                    <a:lstStyle/>
                    <a:p>
                      <a:r>
                        <a:rPr lang="en-US" sz="1000" dirty="0" smtClean="0"/>
                        <a:t>Rate (kHz)</a:t>
                      </a:r>
                    </a:p>
                    <a:p>
                      <a:r>
                        <a:rPr lang="en-US" sz="1000" b="1" i="1" u="none" dirty="0" smtClean="0"/>
                        <a:t>full </a:t>
                      </a:r>
                      <a:r>
                        <a:rPr lang="en-US" sz="1000" b="1" i="1" u="none" dirty="0" err="1" smtClean="0"/>
                        <a:t>azimuthal</a:t>
                      </a:r>
                      <a:endParaRPr lang="en-US" sz="1000" b="1" i="1" u="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aseline="0" dirty="0" smtClean="0"/>
                        <a:t>FAEC (</a:t>
                      </a:r>
                      <a:r>
                        <a:rPr lang="en-US" sz="1000" baseline="0" dirty="0" err="1" smtClean="0"/>
                        <a:t>ele</a:t>
                      </a:r>
                      <a:r>
                        <a:rPr lang="en-US" sz="1000" baseline="0" dirty="0" smtClean="0"/>
                        <a:t> trigger)</a:t>
                      </a:r>
                      <a:endParaRPr lang="en-US" sz="10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</a:rPr>
                        <a:t>FAEC (MIP trigger)</a:t>
                      </a:r>
                      <a:endParaRPr lang="en-US" sz="1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575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old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new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old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new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e-(W&gt;2)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Kry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137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93.4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137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93.4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rowSpan="2">
                  <a:txBody>
                    <a:bodyPr/>
                    <a:lstStyle/>
                    <a:p>
                      <a:pPr algn="l"/>
                      <a:r>
                        <a:rPr lang="el-GR" sz="1200" dirty="0" smtClean="0"/>
                        <a:t>π</a:t>
                      </a:r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err="1" smtClean="0"/>
                        <a:t>Kry</a:t>
                      </a:r>
                      <a:endParaRPr lang="en-US" sz="1000" b="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9.05e3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9.05e3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1.81e4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1.34e4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1.81e4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1.34e4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rowSpan="2">
                  <a:txBody>
                    <a:bodyPr/>
                    <a:lstStyle/>
                    <a:p>
                      <a:pPr algn="l"/>
                      <a:r>
                        <a:rPr lang="el-GR" sz="1200" dirty="0" smtClean="0"/>
                        <a:t>π</a:t>
                      </a:r>
                      <a:r>
                        <a:rPr lang="en-US" sz="1200" baseline="30000" dirty="0" smtClean="0"/>
                        <a:t>+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 smtClean="0"/>
                        <a:t>Kry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1.07e4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1.07e4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2.02e4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1.49e4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2.02e4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1.49e4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rowSpan="2">
                  <a:txBody>
                    <a:bodyPr/>
                    <a:lstStyle/>
                    <a:p>
                      <a:pPr algn="l"/>
                      <a:r>
                        <a:rPr lang="el-GR" sz="1200" dirty="0" smtClean="0"/>
                        <a:t>γ</a:t>
                      </a:r>
                      <a:r>
                        <a:rPr lang="en-US" sz="1200" dirty="0" smtClean="0"/>
                        <a:t>(</a:t>
                      </a:r>
                      <a:r>
                        <a:rPr lang="el-GR" sz="1200" dirty="0" smtClean="0"/>
                        <a:t>π</a:t>
                      </a:r>
                      <a:r>
                        <a:rPr lang="en-US" sz="1200" baseline="30000" dirty="0" smtClean="0"/>
                        <a:t>0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err="1" smtClean="0"/>
                        <a:t>Kry</a:t>
                      </a:r>
                      <a:endParaRPr lang="en-US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2.66e4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2.66e4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4.41e5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3.81e5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4.41e5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3.81e5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(</a:t>
                      </a:r>
                      <a:r>
                        <a:rPr lang="el-GR" sz="1200" dirty="0" smtClean="0"/>
                        <a:t>π</a:t>
                      </a:r>
                      <a:r>
                        <a:rPr lang="en-US" sz="1200" baseline="30000" dirty="0" smtClean="0"/>
                        <a:t>0</a:t>
                      </a:r>
                      <a:r>
                        <a:rPr lang="en-US" sz="1200" dirty="0" smtClean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err="1" smtClean="0"/>
                        <a:t>Kry</a:t>
                      </a:r>
                      <a:endParaRPr lang="en-US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38.4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38.4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2.1e4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1.63e4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2.1e4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1.63e4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rowSpan="2"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 smtClean="0"/>
                        <a:t>Kry</a:t>
                      </a:r>
                      <a:endParaRPr 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3.83e3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3.83e3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5.89e3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4.65e3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5.89e3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4.64e3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e-(W&gt;2)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kry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90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70.5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137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93.4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rowSpan="2">
                  <a:txBody>
                    <a:bodyPr/>
                    <a:lstStyle/>
                    <a:p>
                      <a:pPr algn="l"/>
                      <a:r>
                        <a:rPr lang="el-GR" sz="1200" dirty="0" smtClean="0"/>
                        <a:t>π</a:t>
                      </a:r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err="1" smtClean="0"/>
                        <a:t>Kry</a:t>
                      </a:r>
                      <a:endParaRPr lang="en-US" sz="1000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641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8.93e3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1.25e3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1.25e3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1.77e4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1.31e4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rowSpan="2">
                  <a:txBody>
                    <a:bodyPr/>
                    <a:lstStyle/>
                    <a:p>
                      <a:pPr algn="l"/>
                      <a:r>
                        <a:rPr lang="el-GR" sz="1200" dirty="0" smtClean="0"/>
                        <a:t>π</a:t>
                      </a:r>
                      <a:r>
                        <a:rPr lang="en-US" sz="1200" baseline="30000" dirty="0" smtClean="0"/>
                        <a:t>+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 smtClean="0"/>
                        <a:t>Kry</a:t>
                      </a:r>
                      <a:endParaRPr 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703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1.05e4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1.37e3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1.37e3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1.97e4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1.45e4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rowSpan="2">
                  <a:txBody>
                    <a:bodyPr/>
                    <a:lstStyle/>
                    <a:p>
                      <a:pPr algn="l"/>
                      <a:r>
                        <a:rPr lang="el-GR" sz="1200" dirty="0" smtClean="0"/>
                        <a:t>γ</a:t>
                      </a:r>
                      <a:r>
                        <a:rPr lang="en-US" sz="1200" dirty="0" smtClean="0"/>
                        <a:t> (</a:t>
                      </a:r>
                      <a:r>
                        <a:rPr lang="el-GR" sz="1200" dirty="0" smtClean="0"/>
                        <a:t>π</a:t>
                      </a:r>
                      <a:r>
                        <a:rPr lang="en-US" sz="1200" baseline="30000" dirty="0" smtClean="0"/>
                        <a:t>0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err="1" smtClean="0"/>
                        <a:t>Kry</a:t>
                      </a:r>
                      <a:endParaRPr lang="en-US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3.29e3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2.06e4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2.93e3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2.92e3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2.11e4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1.69e4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 (</a:t>
                      </a:r>
                      <a:r>
                        <a:rPr lang="el-GR" sz="1200" dirty="0" smtClean="0"/>
                        <a:t>π</a:t>
                      </a:r>
                      <a:r>
                        <a:rPr lang="en-US" sz="1200" baseline="30000" dirty="0" smtClean="0"/>
                        <a:t>0</a:t>
                      </a:r>
                      <a:r>
                        <a:rPr lang="en-US" sz="1200" dirty="0" smtClean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err="1" smtClean="0"/>
                        <a:t>Kry</a:t>
                      </a:r>
                      <a:endParaRPr lang="en-US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4.8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2.5e3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1.93e3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rowSpan="2"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 smtClean="0"/>
                        <a:t>Kry</a:t>
                      </a:r>
                      <a:endParaRPr 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173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3.61e3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273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273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5.41e3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4.33e3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Tung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0200" y="574119"/>
            <a:ext cx="3276600" cy="20928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Top section: </a:t>
            </a:r>
          </a:p>
          <a:p>
            <a:r>
              <a:rPr lang="en-US" sz="1600" dirty="0" smtClean="0"/>
              <a:t>EC </a:t>
            </a:r>
            <a:r>
              <a:rPr lang="en-US" sz="1600" dirty="0" err="1" smtClean="0"/>
              <a:t>untriggered</a:t>
            </a:r>
            <a:r>
              <a:rPr lang="en-US" sz="1600" dirty="0" smtClean="0"/>
              <a:t> rate </a:t>
            </a:r>
          </a:p>
          <a:p>
            <a:endParaRPr lang="en-US" sz="1600" dirty="0" smtClean="0"/>
          </a:p>
          <a:p>
            <a:r>
              <a:rPr lang="en-US" sz="1600" dirty="0" smtClean="0"/>
              <a:t>Bottom section:</a:t>
            </a:r>
          </a:p>
          <a:p>
            <a:r>
              <a:rPr lang="en-US" sz="1600" dirty="0" smtClean="0"/>
              <a:t>EC triggered rate </a:t>
            </a:r>
          </a:p>
          <a:p>
            <a:r>
              <a:rPr lang="en-US" sz="1600" dirty="0" smtClean="0"/>
              <a:t>(left) </a:t>
            </a:r>
            <a:r>
              <a:rPr lang="en-US" sz="1600" dirty="0" smtClean="0">
                <a:solidFill>
                  <a:srgbClr val="FF0000"/>
                </a:solidFill>
              </a:rPr>
              <a:t>electron single trigger with “radial on Q2=1” </a:t>
            </a:r>
          </a:p>
          <a:p>
            <a:r>
              <a:rPr lang="en-US" sz="1600" dirty="0" smtClean="0"/>
              <a:t>(right) </a:t>
            </a:r>
            <a:r>
              <a:rPr lang="en-US" sz="1600" dirty="0" smtClean="0">
                <a:solidFill>
                  <a:srgbClr val="FF0000"/>
                </a:solidFill>
              </a:rPr>
              <a:t>MIP trigger with “100%”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0" y="5232737"/>
            <a:ext cx="266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e and gamma from pi0 trigger has over counting problem, need </a:t>
            </a:r>
            <a:r>
              <a:rPr lang="en-US" sz="1500" dirty="0" err="1" smtClean="0"/>
              <a:t>Zhhong’s</a:t>
            </a:r>
            <a:r>
              <a:rPr lang="en-US" sz="1500" dirty="0" smtClean="0"/>
              <a:t> event-by-event study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10200" y="2741474"/>
            <a:ext cx="2819400" cy="16927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300" dirty="0" smtClean="0"/>
              <a:t>Old </a:t>
            </a:r>
          </a:p>
          <a:p>
            <a:r>
              <a:rPr lang="en-US" sz="1300" dirty="0" smtClean="0"/>
              <a:t>LAEC at R(80,140)cm</a:t>
            </a:r>
          </a:p>
          <a:p>
            <a:r>
              <a:rPr lang="en-US" sz="1300" dirty="0" smtClean="0"/>
              <a:t>FAEC at R(90,230)cm</a:t>
            </a:r>
          </a:p>
          <a:p>
            <a:endParaRPr lang="en-US" sz="1300" dirty="0" smtClean="0"/>
          </a:p>
          <a:p>
            <a:r>
              <a:rPr lang="en-US" sz="1300" dirty="0" smtClean="0"/>
              <a:t>New</a:t>
            </a:r>
          </a:p>
          <a:p>
            <a:r>
              <a:rPr lang="en-US" sz="1300" dirty="0" smtClean="0"/>
              <a:t>LAEC at R(80,140)cm</a:t>
            </a:r>
          </a:p>
          <a:p>
            <a:pPr marL="0" lvl="1"/>
            <a:r>
              <a:rPr lang="en-US" sz="1300" dirty="0" smtClean="0"/>
              <a:t>FAEC at R(105,235)cm ,8 degree relative to target downstream end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53000" y="11668"/>
            <a:ext cx="4124975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Study how EC range affect trigger rate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239000" y="533400"/>
            <a:ext cx="169649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Update Jul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Background from </a:t>
            </a:r>
            <a:r>
              <a:rPr lang="el-GR" dirty="0" smtClean="0"/>
              <a:t>π</a:t>
            </a:r>
            <a:r>
              <a:rPr lang="en-US" baseline="30000" dirty="0" smtClean="0"/>
              <a:t>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3429000" cy="2514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 lot of high energy </a:t>
            </a:r>
            <a:r>
              <a:rPr lang="en-US" dirty="0" err="1" smtClean="0"/>
              <a:t>electron,positron,gamma</a:t>
            </a:r>
            <a:r>
              <a:rPr lang="en-US" dirty="0" smtClean="0"/>
              <a:t> from pi0 on FAEC, dominant by target, not window</a:t>
            </a:r>
          </a:p>
          <a:p>
            <a:r>
              <a:rPr lang="en-US" dirty="0" smtClean="0"/>
              <a:t>Some of them should from target cell wall and other materials in flight path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733800" y="838200"/>
          <a:ext cx="4876801" cy="2021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305"/>
                <a:gridCol w="825305"/>
                <a:gridCol w="825305"/>
                <a:gridCol w="900332"/>
                <a:gridCol w="750277"/>
                <a:gridCol w="750277"/>
              </a:tblGrid>
              <a:tr h="44056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Rate (kHz)</a:t>
                      </a:r>
                    </a:p>
                    <a:p>
                      <a:r>
                        <a:rPr lang="en-US" sz="1000" b="1" i="1" u="none" dirty="0" smtClean="0"/>
                        <a:t>full </a:t>
                      </a:r>
                      <a:r>
                        <a:rPr lang="en-US" sz="1000" b="1" i="1" u="none" dirty="0" err="1" smtClean="0"/>
                        <a:t>azimuthal</a:t>
                      </a:r>
                      <a:endParaRPr lang="en-US" sz="1000" b="1" i="1" u="none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He3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Windown</a:t>
                      </a:r>
                      <a:endParaRPr lang="en-US" sz="1000" dirty="0" smtClean="0"/>
                    </a:p>
                    <a:p>
                      <a:r>
                        <a:rPr lang="en-US" sz="1000" dirty="0" smtClean="0"/>
                        <a:t>upstream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Window</a:t>
                      </a:r>
                    </a:p>
                    <a:p>
                      <a:r>
                        <a:rPr lang="en-US" sz="1000" dirty="0" smtClean="0"/>
                        <a:t>Downstream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Total</a:t>
                      </a:r>
                    </a:p>
                    <a:p>
                      <a:r>
                        <a:rPr lang="en-US" sz="1000" dirty="0" smtClean="0"/>
                        <a:t>(</a:t>
                      </a:r>
                      <a:r>
                        <a:rPr lang="en-US" sz="1000" dirty="0" err="1" smtClean="0">
                          <a:solidFill>
                            <a:srgbClr val="FF0000"/>
                          </a:solidFill>
                        </a:rPr>
                        <a:t>Zhiwen</a:t>
                      </a:r>
                      <a:r>
                        <a:rPr lang="en-US" sz="1000" dirty="0" smtClean="0"/>
                        <a:t>)</a:t>
                      </a:r>
                    </a:p>
                  </a:txBody>
                  <a:tcPr anchor="ctr"/>
                </a:tc>
              </a:tr>
              <a:tr h="245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 smtClean="0"/>
                        <a:t>γ</a:t>
                      </a:r>
                      <a:r>
                        <a:rPr lang="en-US" sz="1000" dirty="0" smtClean="0"/>
                        <a:t> (</a:t>
                      </a:r>
                      <a:r>
                        <a:rPr lang="el-GR" sz="1000" dirty="0" smtClean="0"/>
                        <a:t>π</a:t>
                      </a:r>
                      <a:r>
                        <a:rPr lang="en-US" sz="1000" baseline="30000" dirty="0" smtClean="0"/>
                        <a:t>0</a:t>
                      </a:r>
                      <a:r>
                        <a:rPr lang="en-US" sz="1000" dirty="0" smtClean="0"/>
                        <a:t>) FAEC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2.55e3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84.3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2.64e3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2.93e3</a:t>
                      </a:r>
                      <a:endParaRPr lang="en-US" sz="1000" dirty="0"/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e (</a:t>
                      </a:r>
                      <a:r>
                        <a:rPr lang="el-GR" sz="1000" dirty="0" smtClean="0"/>
                        <a:t>π</a:t>
                      </a:r>
                      <a:r>
                        <a:rPr lang="en-US" sz="1000" baseline="30000" dirty="0" smtClean="0"/>
                        <a:t>0</a:t>
                      </a:r>
                      <a:r>
                        <a:rPr lang="en-US" sz="1000" dirty="0" smtClean="0"/>
                        <a:t>) FAEC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110.1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3.8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115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202</a:t>
                      </a:r>
                      <a:endParaRPr lang="en-US" sz="1000" dirty="0"/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 smtClean="0"/>
                        <a:t>γ</a:t>
                      </a:r>
                      <a:r>
                        <a:rPr lang="en-US" sz="1000" dirty="0" smtClean="0"/>
                        <a:t> (</a:t>
                      </a:r>
                      <a:r>
                        <a:rPr lang="el-GR" sz="1000" dirty="0" smtClean="0"/>
                        <a:t>π</a:t>
                      </a:r>
                      <a:r>
                        <a:rPr lang="en-US" sz="1000" baseline="30000" dirty="0" smtClean="0"/>
                        <a:t>0</a:t>
                      </a:r>
                      <a:r>
                        <a:rPr lang="en-US" sz="1000" dirty="0" smtClean="0"/>
                        <a:t>) LAEC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6.28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5.88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7.38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42</a:t>
                      </a:r>
                      <a:endParaRPr lang="en-US" sz="1000" dirty="0"/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e (</a:t>
                      </a:r>
                      <a:r>
                        <a:rPr lang="el-GR" sz="1000" dirty="0" smtClean="0"/>
                        <a:t>π</a:t>
                      </a:r>
                      <a:r>
                        <a:rPr lang="en-US" sz="1000" baseline="30000" dirty="0" smtClean="0"/>
                        <a:t>0</a:t>
                      </a:r>
                      <a:r>
                        <a:rPr lang="en-US" sz="1000" dirty="0" smtClean="0"/>
                        <a:t>) LAEC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0.14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0.8</a:t>
                      </a:r>
                      <a:endParaRPr lang="en-US" sz="1000" dirty="0"/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 smtClean="0"/>
                        <a:t>γ</a:t>
                      </a:r>
                      <a:r>
                        <a:rPr lang="en-US" sz="1000" dirty="0" smtClean="0"/>
                        <a:t> (</a:t>
                      </a:r>
                      <a:r>
                        <a:rPr lang="el-GR" sz="1000" dirty="0" smtClean="0"/>
                        <a:t>π</a:t>
                      </a:r>
                      <a:r>
                        <a:rPr lang="en-US" sz="1000" baseline="30000" dirty="0" smtClean="0"/>
                        <a:t>0</a:t>
                      </a:r>
                      <a:r>
                        <a:rPr lang="en-US" sz="1000" dirty="0" smtClean="0"/>
                        <a:t>) LGCC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1.93e3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2.5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2.7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2e3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1.41e3</a:t>
                      </a:r>
                      <a:endParaRPr lang="en-US" sz="1000" dirty="0"/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e (</a:t>
                      </a:r>
                      <a:r>
                        <a:rPr lang="el-GR" sz="1000" dirty="0" smtClean="0"/>
                        <a:t>π</a:t>
                      </a:r>
                      <a:r>
                        <a:rPr lang="en-US" sz="1000" baseline="30000" dirty="0" smtClean="0"/>
                        <a:t>0</a:t>
                      </a:r>
                      <a:r>
                        <a:rPr lang="en-US" sz="1000" dirty="0" smtClean="0"/>
                        <a:t>) LGCC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37.4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2.3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55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7467600" y="3365212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p</a:t>
            </a:r>
            <a:endParaRPr lang="en-US" sz="1300" dirty="0"/>
          </a:p>
        </p:txBody>
      </p:sp>
      <p:sp>
        <p:nvSpPr>
          <p:cNvPr id="20" name="Rectangle 19"/>
          <p:cNvSpPr/>
          <p:nvPr/>
        </p:nvSpPr>
        <p:spPr>
          <a:xfrm>
            <a:off x="7239000" y="3048000"/>
            <a:ext cx="14478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24600" y="457200"/>
            <a:ext cx="2209800" cy="246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000" dirty="0" smtClean="0"/>
              <a:t>tungsten, trigger radial on Q2=1</a:t>
            </a:r>
            <a:endParaRPr lang="en-US" sz="1000" dirty="0"/>
          </a:p>
        </p:txBody>
      </p:sp>
      <p:sp>
        <p:nvSpPr>
          <p:cNvPr id="25" name="Rectangle 24"/>
          <p:cNvSpPr/>
          <p:nvPr/>
        </p:nvSpPr>
        <p:spPr>
          <a:xfrm>
            <a:off x="609600" y="5226784"/>
            <a:ext cx="8305800" cy="15696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Based on </a:t>
            </a:r>
            <a:r>
              <a:rPr lang="en-US" sz="1600" dirty="0" err="1" smtClean="0"/>
              <a:t>Zhihong</a:t>
            </a:r>
            <a:r>
              <a:rPr lang="en-US" sz="1600" dirty="0" smtClean="0"/>
              <a:t> ‘s event-by-event analysis of </a:t>
            </a:r>
            <a:r>
              <a:rPr lang="el-GR" sz="1600" dirty="0" smtClean="0"/>
              <a:t>π</a:t>
            </a:r>
            <a:r>
              <a:rPr lang="en-US" sz="1600" baseline="30000" dirty="0" smtClean="0"/>
              <a:t>0</a:t>
            </a:r>
            <a:r>
              <a:rPr lang="en-US" sz="1600" dirty="0" smtClean="0"/>
              <a:t> background with same EC trigger condition and no double counting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Comparing to previous </a:t>
            </a:r>
            <a:r>
              <a:rPr lang="en-US" sz="1600" dirty="0" err="1" smtClean="0"/>
              <a:t>Zhiwen</a:t>
            </a:r>
            <a:r>
              <a:rPr lang="en-US" sz="1600" dirty="0" smtClean="0"/>
              <a:t> study, this removing the possibility of having multiple triggers for one event and the LGCC and EC correlation is treated correctly.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00"/>
                </a:solidFill>
              </a:rPr>
              <a:t>This is only study for FAEC </a:t>
            </a:r>
            <a:r>
              <a:rPr lang="en-US" sz="1600" dirty="0" err="1" smtClean="0">
                <a:solidFill>
                  <a:srgbClr val="FFFF00"/>
                </a:solidFill>
              </a:rPr>
              <a:t>ele</a:t>
            </a:r>
            <a:r>
              <a:rPr lang="en-US" sz="1600" dirty="0" smtClean="0">
                <a:solidFill>
                  <a:srgbClr val="FFFF00"/>
                </a:solidFill>
              </a:rPr>
              <a:t> trigger, NOT FAEC MIP trigger yet which has small contribution to total FAEC trigger anyhow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3000" y="11668"/>
            <a:ext cx="4124975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Study how EC range affect trigger rate</a:t>
            </a:r>
            <a:endParaRPr lang="en-US" sz="20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733800" y="3048000"/>
          <a:ext cx="4876801" cy="2021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305"/>
                <a:gridCol w="825305"/>
                <a:gridCol w="825305"/>
                <a:gridCol w="900332"/>
                <a:gridCol w="750277"/>
                <a:gridCol w="750277"/>
              </a:tblGrid>
              <a:tr h="44056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Rate (kHz)</a:t>
                      </a:r>
                    </a:p>
                    <a:p>
                      <a:r>
                        <a:rPr lang="en-US" sz="1000" b="1" i="1" u="none" dirty="0" smtClean="0"/>
                        <a:t>full </a:t>
                      </a:r>
                      <a:r>
                        <a:rPr lang="en-US" sz="1000" b="1" i="1" u="none" dirty="0" err="1" smtClean="0"/>
                        <a:t>azimuthal</a:t>
                      </a:r>
                      <a:endParaRPr lang="en-US" sz="1000" b="1" i="1" u="none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He3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Windown</a:t>
                      </a:r>
                      <a:endParaRPr lang="en-US" sz="1000" dirty="0" smtClean="0"/>
                    </a:p>
                    <a:p>
                      <a:r>
                        <a:rPr lang="en-US" sz="1000" dirty="0" smtClean="0"/>
                        <a:t>upstream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Window</a:t>
                      </a:r>
                    </a:p>
                    <a:p>
                      <a:r>
                        <a:rPr lang="en-US" sz="1000" dirty="0" smtClean="0"/>
                        <a:t>Downstream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Total</a:t>
                      </a:r>
                    </a:p>
                    <a:p>
                      <a:r>
                        <a:rPr lang="en-US" sz="1000" dirty="0" smtClean="0"/>
                        <a:t>(</a:t>
                      </a:r>
                      <a:r>
                        <a:rPr lang="en-US" sz="1000" dirty="0" err="1" smtClean="0">
                          <a:solidFill>
                            <a:srgbClr val="FF0000"/>
                          </a:solidFill>
                        </a:rPr>
                        <a:t>Zhiwen</a:t>
                      </a:r>
                      <a:r>
                        <a:rPr lang="en-US" sz="1000" dirty="0" smtClean="0"/>
                        <a:t>)</a:t>
                      </a:r>
                    </a:p>
                  </a:txBody>
                  <a:tcPr anchor="ctr"/>
                </a:tc>
              </a:tr>
              <a:tr h="245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 smtClean="0"/>
                        <a:t>γ</a:t>
                      </a:r>
                      <a:r>
                        <a:rPr lang="en-US" sz="1000" dirty="0" smtClean="0"/>
                        <a:t> (</a:t>
                      </a:r>
                      <a:r>
                        <a:rPr lang="el-GR" sz="1000" dirty="0" smtClean="0"/>
                        <a:t>π</a:t>
                      </a:r>
                      <a:r>
                        <a:rPr lang="en-US" sz="1000" baseline="30000" dirty="0" smtClean="0"/>
                        <a:t>0</a:t>
                      </a:r>
                      <a:r>
                        <a:rPr lang="en-US" sz="1000" dirty="0" smtClean="0"/>
                        <a:t>) FAEC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2.16e3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0.54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77.22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2.24e3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2.92e3</a:t>
                      </a:r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e (</a:t>
                      </a:r>
                      <a:r>
                        <a:rPr lang="el-GR" sz="1000" dirty="0" smtClean="0"/>
                        <a:t>π</a:t>
                      </a:r>
                      <a:r>
                        <a:rPr lang="en-US" sz="1000" baseline="30000" dirty="0" smtClean="0"/>
                        <a:t>0</a:t>
                      </a:r>
                      <a:r>
                        <a:rPr lang="en-US" sz="1000" dirty="0" smtClean="0"/>
                        <a:t>) FAEC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101.49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3.36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104.9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201</a:t>
                      </a:r>
                      <a:endParaRPr lang="en-US" sz="1000" dirty="0"/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 smtClean="0"/>
                        <a:t>γ</a:t>
                      </a:r>
                      <a:r>
                        <a:rPr lang="en-US" sz="1000" dirty="0" smtClean="0"/>
                        <a:t> (</a:t>
                      </a:r>
                      <a:r>
                        <a:rPr lang="el-GR" sz="1000" dirty="0" smtClean="0"/>
                        <a:t>π</a:t>
                      </a:r>
                      <a:r>
                        <a:rPr lang="en-US" sz="1000" baseline="30000" dirty="0" smtClean="0"/>
                        <a:t>0</a:t>
                      </a:r>
                      <a:r>
                        <a:rPr lang="en-US" sz="1000" dirty="0" smtClean="0"/>
                        <a:t>) LAEC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10.53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13.24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7.4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31.2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42</a:t>
                      </a:r>
                      <a:endParaRPr lang="en-US" sz="1000" dirty="0"/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e (</a:t>
                      </a:r>
                      <a:r>
                        <a:rPr lang="el-GR" sz="1000" dirty="0" smtClean="0"/>
                        <a:t>π</a:t>
                      </a:r>
                      <a:r>
                        <a:rPr lang="en-US" sz="1000" baseline="30000" dirty="0" smtClean="0"/>
                        <a:t>0</a:t>
                      </a:r>
                      <a:r>
                        <a:rPr lang="en-US" sz="1000" dirty="0" smtClean="0"/>
                        <a:t>) LAEC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0.14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0.34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0.8</a:t>
                      </a:r>
                      <a:endParaRPr lang="en-US" sz="1000" dirty="0"/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 smtClean="0"/>
                        <a:t>γ</a:t>
                      </a:r>
                      <a:r>
                        <a:rPr lang="en-US" sz="1000" dirty="0" smtClean="0"/>
                        <a:t> (</a:t>
                      </a:r>
                      <a:r>
                        <a:rPr lang="el-GR" sz="1000" dirty="0" smtClean="0"/>
                        <a:t>π</a:t>
                      </a:r>
                      <a:r>
                        <a:rPr lang="en-US" sz="1000" baseline="30000" dirty="0" smtClean="0"/>
                        <a:t>0</a:t>
                      </a:r>
                      <a:r>
                        <a:rPr lang="en-US" sz="1000" dirty="0" smtClean="0"/>
                        <a:t>) LGCC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1.62e3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1.26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55.26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1.68e3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245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e (</a:t>
                      </a:r>
                      <a:r>
                        <a:rPr lang="el-GR" sz="1000" dirty="0" smtClean="0"/>
                        <a:t>π</a:t>
                      </a:r>
                      <a:r>
                        <a:rPr lang="en-US" sz="1000" baseline="30000" dirty="0" smtClean="0"/>
                        <a:t>0</a:t>
                      </a:r>
                      <a:r>
                        <a:rPr lang="en-US" sz="1000" dirty="0" smtClean="0"/>
                        <a:t>) LGCC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37.16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3.66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40.8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8534400" y="1524000"/>
            <a:ext cx="48122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34400" y="4038600"/>
            <a:ext cx="585866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4419600"/>
            <a:ext cx="31242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900" dirty="0" smtClean="0"/>
              <a:t>Additional change: </a:t>
            </a:r>
          </a:p>
          <a:p>
            <a:r>
              <a:rPr lang="en-US" sz="900" dirty="0" err="1" smtClean="0"/>
              <a:t>Zhihong</a:t>
            </a:r>
            <a:r>
              <a:rPr lang="en-US" sz="900" dirty="0" smtClean="0"/>
              <a:t> use normalization factor 241 for He3 and window in “old</a:t>
            </a:r>
            <a:r>
              <a:rPr lang="en-US" sz="900" dirty="0" smtClean="0"/>
              <a:t>”, They </a:t>
            </a:r>
            <a:r>
              <a:rPr lang="en-US" sz="900" dirty="0" smtClean="0"/>
              <a:t>are 212 for He3 and 136 for window as they should be in “new</a:t>
            </a:r>
            <a:r>
              <a:rPr lang="en-US" sz="900" dirty="0" smtClean="0"/>
              <a:t>”, Most </a:t>
            </a:r>
            <a:r>
              <a:rPr lang="en-US" sz="900" dirty="0" smtClean="0"/>
              <a:t>rate is from He3, so the effect is </a:t>
            </a:r>
            <a:r>
              <a:rPr lang="en-US" sz="900" dirty="0" smtClean="0"/>
              <a:t>small.</a:t>
            </a:r>
          </a:p>
          <a:p>
            <a:r>
              <a:rPr lang="en-US" sz="900" dirty="0" smtClean="0"/>
              <a:t>Instead of use 1</a:t>
            </a:r>
            <a:r>
              <a:rPr lang="en-US" sz="900" baseline="30000" dirty="0" smtClean="0"/>
              <a:t>st</a:t>
            </a:r>
            <a:r>
              <a:rPr lang="en-US" sz="900" dirty="0" smtClean="0"/>
              <a:t> particles in a event to trigger, </a:t>
            </a:r>
            <a:r>
              <a:rPr lang="en-US" sz="900" dirty="0" err="1" smtClean="0"/>
              <a:t>Zhihong</a:t>
            </a:r>
            <a:r>
              <a:rPr lang="en-US" sz="900" dirty="0" smtClean="0"/>
              <a:t> use particles with </a:t>
            </a:r>
            <a:r>
              <a:rPr lang="en-US" sz="900" dirty="0" err="1" smtClean="0"/>
              <a:t>higest</a:t>
            </a:r>
            <a:r>
              <a:rPr lang="en-US" sz="900" dirty="0" smtClean="0"/>
              <a:t> chance to trigger</a:t>
            </a:r>
            <a:endParaRPr lang="en-US" sz="9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457200" y="2726829"/>
            <a:ext cx="3048000" cy="16927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300" dirty="0" smtClean="0"/>
              <a:t>Old </a:t>
            </a:r>
          </a:p>
          <a:p>
            <a:r>
              <a:rPr lang="en-US" sz="1300" dirty="0" smtClean="0"/>
              <a:t>LAEC at R(80,140)cm</a:t>
            </a:r>
          </a:p>
          <a:p>
            <a:r>
              <a:rPr lang="en-US" sz="1300" dirty="0" smtClean="0"/>
              <a:t>FAEC at R(90,230)cm</a:t>
            </a:r>
          </a:p>
          <a:p>
            <a:endParaRPr lang="en-US" sz="1300" dirty="0" smtClean="0"/>
          </a:p>
          <a:p>
            <a:r>
              <a:rPr lang="en-US" sz="1300" dirty="0" smtClean="0"/>
              <a:t>New</a:t>
            </a:r>
          </a:p>
          <a:p>
            <a:r>
              <a:rPr lang="en-US" sz="1300" dirty="0" smtClean="0"/>
              <a:t>LAEC at R(80,140)cm</a:t>
            </a:r>
          </a:p>
          <a:p>
            <a:pPr marL="0" lvl="1"/>
            <a:r>
              <a:rPr lang="en-US" sz="1300" dirty="0" smtClean="0"/>
              <a:t>FAEC at R(105,235)cm ,8 degree relative to target downstream end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71310" y="621268"/>
            <a:ext cx="169649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Update Jul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eDIS</a:t>
            </a:r>
            <a:r>
              <a:rPr lang="en-US" dirty="0" smtClean="0"/>
              <a:t> from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953000" cy="76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It was missing in previous calculation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1" y="2286000"/>
          <a:ext cx="5638801" cy="2723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761"/>
                <a:gridCol w="1127761"/>
                <a:gridCol w="1127761"/>
                <a:gridCol w="1230282"/>
                <a:gridCol w="1025236"/>
              </a:tblGrid>
              <a:tr h="107768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Rate (kHz)</a:t>
                      </a:r>
                    </a:p>
                    <a:p>
                      <a:r>
                        <a:rPr lang="en-US" sz="1500" b="1" i="1" u="none" dirty="0" smtClean="0"/>
                        <a:t>full </a:t>
                      </a:r>
                      <a:r>
                        <a:rPr lang="en-US" sz="1500" b="1" i="1" u="none" dirty="0" err="1" smtClean="0"/>
                        <a:t>azimuthal</a:t>
                      </a:r>
                      <a:endParaRPr lang="en-US" sz="1500" b="1" i="1" u="none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FAEC</a:t>
                      </a:r>
                    </a:p>
                    <a:p>
                      <a:r>
                        <a:rPr lang="en-US" sz="1500" dirty="0" smtClean="0"/>
                        <a:t>Window</a:t>
                      </a:r>
                    </a:p>
                    <a:p>
                      <a:r>
                        <a:rPr lang="en-US" sz="1500" dirty="0" err="1" smtClean="0"/>
                        <a:t>Donwstream</a:t>
                      </a:r>
                      <a:endParaRPr lang="en-US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FAEC</a:t>
                      </a:r>
                    </a:p>
                    <a:p>
                      <a:r>
                        <a:rPr lang="en-US" sz="1500" dirty="0" err="1" smtClean="0"/>
                        <a:t>Windown</a:t>
                      </a:r>
                      <a:endParaRPr lang="en-US" sz="1500" dirty="0" smtClean="0"/>
                    </a:p>
                    <a:p>
                      <a:r>
                        <a:rPr lang="en-US" sz="1500" dirty="0" smtClean="0"/>
                        <a:t>Upstream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LAEC</a:t>
                      </a:r>
                    </a:p>
                    <a:p>
                      <a:r>
                        <a:rPr lang="en-US" sz="1500" dirty="0" smtClean="0"/>
                        <a:t>Window</a:t>
                      </a:r>
                    </a:p>
                    <a:p>
                      <a:r>
                        <a:rPr lang="en-US" sz="1500" dirty="0" err="1" smtClean="0"/>
                        <a:t>Donwstream</a:t>
                      </a:r>
                      <a:endParaRPr lang="en-US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LAEC</a:t>
                      </a:r>
                    </a:p>
                    <a:p>
                      <a:r>
                        <a:rPr lang="en-US" sz="1500" dirty="0" err="1" smtClean="0"/>
                        <a:t>Windown</a:t>
                      </a:r>
                      <a:endParaRPr lang="en-US" sz="1500" dirty="0" smtClean="0"/>
                    </a:p>
                    <a:p>
                      <a:r>
                        <a:rPr lang="en-US" sz="1500" dirty="0" smtClean="0"/>
                        <a:t>Upstream</a:t>
                      </a:r>
                    </a:p>
                  </a:txBody>
                  <a:tcPr anchor="ctr"/>
                </a:tc>
              </a:tr>
              <a:tr h="478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e</a:t>
                      </a:r>
                      <a:r>
                        <a:rPr lang="en-US" sz="1500" baseline="0" dirty="0" smtClean="0"/>
                        <a:t> (</a:t>
                      </a:r>
                      <a:r>
                        <a:rPr lang="en-US" sz="1500" baseline="0" dirty="0" err="1" smtClean="0"/>
                        <a:t>untrigger</a:t>
                      </a:r>
                      <a:r>
                        <a:rPr lang="en-US" sz="1500" baseline="0" dirty="0" smtClean="0"/>
                        <a:t>)</a:t>
                      </a:r>
                      <a:endParaRPr lang="en-US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3.43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2.16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14.3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13.6</a:t>
                      </a:r>
                      <a:endParaRPr lang="en-US" sz="1500" dirty="0"/>
                    </a:p>
                  </a:txBody>
                  <a:tcPr anchor="ctr"/>
                </a:tc>
              </a:tr>
              <a:tr h="478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e</a:t>
                      </a:r>
                      <a:r>
                        <a:rPr lang="en-US" sz="1500" baseline="0" dirty="0" smtClean="0"/>
                        <a:t> (</a:t>
                      </a:r>
                      <a:r>
                        <a:rPr lang="en-US" sz="1500" baseline="0" dirty="0" err="1" smtClean="0"/>
                        <a:t>ele</a:t>
                      </a:r>
                      <a:r>
                        <a:rPr lang="en-US" sz="1500" baseline="0" dirty="0" smtClean="0"/>
                        <a:t> trigger)</a:t>
                      </a:r>
                      <a:endParaRPr lang="en-US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2.24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1.46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2.81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4.17</a:t>
                      </a:r>
                      <a:endParaRPr lang="en-US" sz="1500" dirty="0"/>
                    </a:p>
                  </a:txBody>
                  <a:tcPr anchor="ctr"/>
                </a:tc>
              </a:tr>
              <a:tr h="478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e</a:t>
                      </a:r>
                      <a:r>
                        <a:rPr lang="en-US" sz="1500" baseline="0" dirty="0" smtClean="0"/>
                        <a:t> (MIP trigger)</a:t>
                      </a:r>
                      <a:endParaRPr lang="en-US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3.40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2.15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715000" y="990600"/>
            <a:ext cx="3276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electron </a:t>
            </a:r>
            <a:r>
              <a:rPr lang="en-US" sz="1600" dirty="0" smtClean="0">
                <a:solidFill>
                  <a:srgbClr val="FF0000"/>
                </a:solidFill>
              </a:rPr>
              <a:t>single trigger with “radial on Q2=1”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MIP </a:t>
            </a:r>
            <a:r>
              <a:rPr lang="en-US" sz="1600" dirty="0" smtClean="0">
                <a:solidFill>
                  <a:srgbClr val="FF0000"/>
                </a:solidFill>
              </a:rPr>
              <a:t>trigger with “100%” </a:t>
            </a:r>
          </a:p>
        </p:txBody>
      </p:sp>
      <p:sp>
        <p:nvSpPr>
          <p:cNvPr id="8" name="Rectangle 7"/>
          <p:cNvSpPr/>
          <p:nvPr/>
        </p:nvSpPr>
        <p:spPr>
          <a:xfrm>
            <a:off x="6019800" y="3025676"/>
            <a:ext cx="29718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New</a:t>
            </a:r>
          </a:p>
          <a:p>
            <a:r>
              <a:rPr lang="en-US" dirty="0" smtClean="0"/>
              <a:t>LAEC at R(80,140)cm</a:t>
            </a:r>
          </a:p>
          <a:p>
            <a:pPr marL="0" lvl="1"/>
            <a:r>
              <a:rPr lang="en-US" dirty="0" smtClean="0"/>
              <a:t>FAEC at R(105,235)cm ,8 degree relative to target downstream end</a:t>
            </a:r>
          </a:p>
        </p:txBody>
      </p:sp>
      <p:sp>
        <p:nvSpPr>
          <p:cNvPr id="9" name="Rectangle 8"/>
          <p:cNvSpPr/>
          <p:nvPr/>
        </p:nvSpPr>
        <p:spPr>
          <a:xfrm>
            <a:off x="7239000" y="152400"/>
            <a:ext cx="169649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Update Jul 2014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Trigger with 40% of </a:t>
            </a:r>
            <a:r>
              <a:rPr lang="en-US" sz="3000" dirty="0" err="1" smtClean="0"/>
              <a:t>hadron</a:t>
            </a:r>
            <a:r>
              <a:rPr lang="en-US" sz="3000" dirty="0" smtClean="0"/>
              <a:t> from </a:t>
            </a:r>
            <a:r>
              <a:rPr lang="en-US" sz="3000" dirty="0" err="1" smtClean="0"/>
              <a:t>eicrate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2590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lvl="1" indent="-342900" algn="ctr">
              <a:buNone/>
            </a:pPr>
            <a:r>
              <a:rPr lang="en-US" sz="1500" dirty="0" smtClean="0"/>
              <a:t>Electron trigger</a:t>
            </a:r>
          </a:p>
          <a:p>
            <a:pPr marL="342900" lvl="1" indent="-342900">
              <a:buNone/>
            </a:pPr>
            <a:r>
              <a:rPr lang="en-US" sz="1500" dirty="0" smtClean="0"/>
              <a:t>FAEC (</a:t>
            </a:r>
            <a:r>
              <a:rPr lang="en-US" sz="1500" dirty="0" smtClean="0">
                <a:solidFill>
                  <a:srgbClr val="FF0000"/>
                </a:solidFill>
              </a:rPr>
              <a:t>trigger radial on Q2=1)</a:t>
            </a:r>
            <a:endParaRPr lang="en-US" sz="1500" dirty="0" smtClean="0"/>
          </a:p>
          <a:p>
            <a:pPr lvl="1">
              <a:buNone/>
            </a:pPr>
            <a:r>
              <a:rPr lang="en-US" sz="1500" dirty="0" smtClean="0">
                <a:solidFill>
                  <a:srgbClr val="FF0000"/>
                </a:solidFill>
              </a:rPr>
              <a:t>	</a:t>
            </a:r>
            <a:r>
              <a:rPr lang="en-US" sz="1500" dirty="0" smtClean="0">
                <a:solidFill>
                  <a:srgbClr val="FF0000"/>
                </a:solidFill>
              </a:rPr>
              <a:t>129.7kHz </a:t>
            </a:r>
            <a:endParaRPr lang="en-US" sz="1500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sz="1500" dirty="0" smtClean="0"/>
              <a:t>	</a:t>
            </a:r>
            <a:r>
              <a:rPr lang="en-US" sz="1500" dirty="0" smtClean="0"/>
              <a:t>=(70.5+2.24+1.46)+(</a:t>
            </a:r>
            <a:r>
              <a:rPr lang="en-US" sz="1500" dirty="0" smtClean="0">
                <a:solidFill>
                  <a:srgbClr val="0070C0"/>
                </a:solidFill>
              </a:rPr>
              <a:t>40.8</a:t>
            </a:r>
            <a:r>
              <a:rPr lang="en-US" sz="1500" dirty="0" smtClean="0"/>
              <a:t>+(104.9</a:t>
            </a:r>
            <a:r>
              <a:rPr lang="en-US" sz="1500" dirty="0" smtClean="0">
                <a:solidFill>
                  <a:srgbClr val="0070C0"/>
                </a:solidFill>
              </a:rPr>
              <a:t>-40.8</a:t>
            </a:r>
            <a:r>
              <a:rPr lang="en-US" sz="1500" dirty="0" smtClean="0"/>
              <a:t>)/40+2240/20/40+2900/40+2900/(</a:t>
            </a:r>
            <a:r>
              <a:rPr lang="en-US" sz="1500" dirty="0" smtClean="0">
                <a:solidFill>
                  <a:schemeClr val="tx1"/>
                </a:solidFill>
              </a:rPr>
              <a:t>55/0.4</a:t>
            </a:r>
            <a:r>
              <a:rPr lang="en-US" sz="1500" dirty="0" smtClean="0"/>
              <a:t>))*0.4</a:t>
            </a:r>
          </a:p>
          <a:p>
            <a:pPr lvl="1">
              <a:buNone/>
            </a:pPr>
            <a:r>
              <a:rPr lang="en-US" sz="1500" dirty="0" smtClean="0"/>
              <a:t>	=</a:t>
            </a:r>
            <a:r>
              <a:rPr lang="en-US" sz="1500" dirty="0" smtClean="0"/>
              <a:t>74.2(</a:t>
            </a:r>
            <a:r>
              <a:rPr lang="en-US" sz="1500" dirty="0" err="1" smtClean="0"/>
              <a:t>eDIS</a:t>
            </a:r>
            <a:r>
              <a:rPr lang="en-US" sz="1500" dirty="0" smtClean="0"/>
              <a:t>)+</a:t>
            </a:r>
            <a:r>
              <a:rPr lang="en-US" sz="1500" dirty="0" smtClean="0">
                <a:solidFill>
                  <a:schemeClr val="accent1"/>
                </a:solidFill>
              </a:rPr>
              <a:t>16.32</a:t>
            </a:r>
            <a:r>
              <a:rPr lang="en-US" sz="1500" dirty="0" smtClean="0"/>
              <a:t>(e(</a:t>
            </a:r>
            <a:r>
              <a:rPr lang="el-GR" sz="1500" dirty="0" smtClean="0"/>
              <a:t>π</a:t>
            </a:r>
            <a:r>
              <a:rPr lang="en-US" sz="1500" baseline="30000" dirty="0" smtClean="0"/>
              <a:t>0</a:t>
            </a:r>
            <a:r>
              <a:rPr lang="en-US" sz="1500" dirty="0" smtClean="0"/>
              <a:t>) front)+</a:t>
            </a:r>
            <a:r>
              <a:rPr lang="en-US" sz="1500" dirty="0" smtClean="0">
                <a:solidFill>
                  <a:srgbClr val="0070C0"/>
                </a:solidFill>
              </a:rPr>
              <a:t>0.64</a:t>
            </a:r>
            <a:r>
              <a:rPr lang="en-US" sz="1500" dirty="0" smtClean="0"/>
              <a:t>(e(</a:t>
            </a:r>
            <a:r>
              <a:rPr lang="el-GR" sz="1500" dirty="0" smtClean="0"/>
              <a:t>π</a:t>
            </a:r>
            <a:r>
              <a:rPr lang="en-US" sz="1500" baseline="30000" dirty="0" smtClean="0"/>
              <a:t>0</a:t>
            </a:r>
            <a:r>
              <a:rPr lang="en-US" sz="1500" dirty="0" smtClean="0"/>
              <a:t>) back) +</a:t>
            </a:r>
            <a:r>
              <a:rPr lang="en-US" sz="1500" dirty="0" smtClean="0">
                <a:solidFill>
                  <a:srgbClr val="0070C0"/>
                </a:solidFill>
              </a:rPr>
              <a:t>1.12</a:t>
            </a:r>
            <a:r>
              <a:rPr lang="en-US" sz="1500" dirty="0" smtClean="0"/>
              <a:t>(</a:t>
            </a:r>
            <a:r>
              <a:rPr lang="el-GR" sz="1500" dirty="0" smtClean="0"/>
              <a:t>γ</a:t>
            </a:r>
            <a:r>
              <a:rPr lang="en-US" sz="1500" dirty="0" smtClean="0"/>
              <a:t>(</a:t>
            </a:r>
            <a:r>
              <a:rPr lang="el-GR" sz="1500" dirty="0" smtClean="0"/>
              <a:t>π</a:t>
            </a:r>
            <a:r>
              <a:rPr lang="en-US" sz="1500" baseline="30000" dirty="0" smtClean="0"/>
              <a:t>0</a:t>
            </a:r>
            <a:r>
              <a:rPr lang="en-US" sz="1500" dirty="0" smtClean="0"/>
              <a:t>))+</a:t>
            </a:r>
            <a:r>
              <a:rPr lang="en-US" sz="1500" dirty="0" smtClean="0"/>
              <a:t>29</a:t>
            </a:r>
            <a:r>
              <a:rPr lang="en-US" sz="1500" dirty="0" smtClean="0"/>
              <a:t>(</a:t>
            </a:r>
            <a:r>
              <a:rPr lang="en-US" sz="1500" dirty="0" err="1" smtClean="0"/>
              <a:t>hadron</a:t>
            </a:r>
            <a:r>
              <a:rPr lang="en-US" sz="1500" dirty="0" smtClean="0"/>
              <a:t> </a:t>
            </a:r>
            <a:r>
              <a:rPr lang="en-US" sz="1500" dirty="0" smtClean="0"/>
              <a:t>rand. coin</a:t>
            </a:r>
            <a:r>
              <a:rPr lang="en-US" sz="1500" dirty="0" smtClean="0"/>
              <a:t>.)+</a:t>
            </a:r>
            <a:r>
              <a:rPr lang="en-US" sz="1500" dirty="0" smtClean="0">
                <a:solidFill>
                  <a:schemeClr val="tx1"/>
                </a:solidFill>
              </a:rPr>
              <a:t>8.44</a:t>
            </a:r>
            <a:r>
              <a:rPr lang="en-US" sz="1500" dirty="0" smtClean="0"/>
              <a:t>(</a:t>
            </a:r>
            <a:r>
              <a:rPr lang="en-US" sz="1500" dirty="0" err="1" smtClean="0"/>
              <a:t>hadron</a:t>
            </a:r>
            <a:r>
              <a:rPr lang="en-US" sz="1500" dirty="0" smtClean="0"/>
              <a:t> </a:t>
            </a:r>
            <a:r>
              <a:rPr lang="en-US" sz="1500" dirty="0" smtClean="0"/>
              <a:t>corr. coin.)</a:t>
            </a:r>
          </a:p>
          <a:p>
            <a:pPr>
              <a:buNone/>
            </a:pPr>
            <a:r>
              <a:rPr lang="en-US" sz="1500" dirty="0" smtClean="0"/>
              <a:t>LAEC (trigger flat)</a:t>
            </a:r>
          </a:p>
          <a:p>
            <a:pPr lvl="1">
              <a:buNone/>
            </a:pPr>
            <a:r>
              <a:rPr lang="en-US" sz="1500" dirty="0" smtClean="0">
                <a:solidFill>
                  <a:srgbClr val="FF0000"/>
                </a:solidFill>
              </a:rPr>
              <a:t>	</a:t>
            </a:r>
            <a:r>
              <a:rPr lang="en-US" sz="1500" dirty="0" smtClean="0">
                <a:solidFill>
                  <a:srgbClr val="FF0000"/>
                </a:solidFill>
              </a:rPr>
              <a:t>25</a:t>
            </a:r>
            <a:r>
              <a:rPr lang="en-US" sz="1500" dirty="0" smtClean="0">
                <a:solidFill>
                  <a:srgbClr val="FF0000"/>
                </a:solidFill>
              </a:rPr>
              <a:t>.5kHz</a:t>
            </a:r>
            <a:endParaRPr lang="en-US" sz="1500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sz="1500" dirty="0" smtClean="0"/>
              <a:t>	= </a:t>
            </a:r>
            <a:r>
              <a:rPr lang="en-US" sz="1500" dirty="0" smtClean="0"/>
              <a:t>(4.7+2.81+4.17)+(</a:t>
            </a:r>
            <a:r>
              <a:rPr lang="en-US" sz="1500" dirty="0" smtClean="0">
                <a:solidFill>
                  <a:srgbClr val="0070C0"/>
                </a:solidFill>
              </a:rPr>
              <a:t>0.34</a:t>
            </a:r>
            <a:r>
              <a:rPr lang="en-US" sz="1500" dirty="0" smtClean="0"/>
              <a:t>+</a:t>
            </a:r>
            <a:r>
              <a:rPr lang="en-US" sz="1500" dirty="0" smtClean="0">
                <a:solidFill>
                  <a:srgbClr val="0070C0"/>
                </a:solidFill>
              </a:rPr>
              <a:t>31.2</a:t>
            </a:r>
            <a:r>
              <a:rPr lang="en-US" sz="1500" dirty="0" smtClean="0"/>
              <a:t>/10+31.1)*</a:t>
            </a:r>
            <a:r>
              <a:rPr lang="en-US" sz="1500" dirty="0" smtClean="0"/>
              <a:t>0.4</a:t>
            </a:r>
          </a:p>
          <a:p>
            <a:pPr lvl="1">
              <a:buNone/>
            </a:pPr>
            <a:r>
              <a:rPr lang="en-US" sz="1500" dirty="0" smtClean="0"/>
              <a:t>	= </a:t>
            </a:r>
            <a:r>
              <a:rPr lang="en-US" sz="1500" dirty="0" smtClean="0"/>
              <a:t>11.68</a:t>
            </a:r>
            <a:r>
              <a:rPr lang="en-US" sz="1500" dirty="0" smtClean="0"/>
              <a:t>(</a:t>
            </a:r>
            <a:r>
              <a:rPr lang="en-US" sz="1500" dirty="0" err="1" smtClean="0"/>
              <a:t>eDIS</a:t>
            </a:r>
            <a:r>
              <a:rPr lang="en-US" sz="1500" dirty="0" smtClean="0"/>
              <a:t>)+</a:t>
            </a:r>
            <a:r>
              <a:rPr lang="en-US" sz="1500" dirty="0" smtClean="0">
                <a:solidFill>
                  <a:srgbClr val="0070C0"/>
                </a:solidFill>
              </a:rPr>
              <a:t>0.14</a:t>
            </a:r>
            <a:r>
              <a:rPr lang="en-US" sz="1500" dirty="0" smtClean="0"/>
              <a:t>(e(</a:t>
            </a:r>
            <a:r>
              <a:rPr lang="el-GR" sz="1500" dirty="0" smtClean="0"/>
              <a:t>π</a:t>
            </a:r>
            <a:r>
              <a:rPr lang="en-US" sz="1500" baseline="30000" dirty="0" smtClean="0"/>
              <a:t>0</a:t>
            </a:r>
            <a:r>
              <a:rPr lang="en-US" sz="1500" dirty="0" smtClean="0"/>
              <a:t>))+</a:t>
            </a:r>
            <a:r>
              <a:rPr lang="en-US" sz="1500" dirty="0" smtClean="0">
                <a:solidFill>
                  <a:srgbClr val="0070C0"/>
                </a:solidFill>
              </a:rPr>
              <a:t>1.25</a:t>
            </a:r>
            <a:r>
              <a:rPr lang="en-US" sz="1500" dirty="0" smtClean="0"/>
              <a:t>(</a:t>
            </a:r>
            <a:r>
              <a:rPr lang="el-GR" sz="1500" dirty="0" smtClean="0"/>
              <a:t>γ</a:t>
            </a:r>
            <a:r>
              <a:rPr lang="en-US" sz="1500" dirty="0" smtClean="0"/>
              <a:t>(</a:t>
            </a:r>
            <a:r>
              <a:rPr lang="el-GR" sz="1500" dirty="0" smtClean="0"/>
              <a:t>π</a:t>
            </a:r>
            <a:r>
              <a:rPr lang="en-US" sz="1500" baseline="30000" dirty="0" smtClean="0"/>
              <a:t>0</a:t>
            </a:r>
            <a:r>
              <a:rPr lang="en-US" sz="1500" dirty="0" smtClean="0"/>
              <a:t>))+12.4(</a:t>
            </a:r>
            <a:r>
              <a:rPr lang="en-US" sz="1500" dirty="0" err="1" smtClean="0"/>
              <a:t>hadron</a:t>
            </a:r>
            <a:r>
              <a:rPr lang="en-US" sz="1500" dirty="0" smtClean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3429000"/>
            <a:ext cx="8229600" cy="1246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/>
            <a:r>
              <a:rPr lang="en-US" sz="1500" dirty="0" smtClean="0"/>
              <a:t>Charged particle trigger</a:t>
            </a:r>
          </a:p>
          <a:p>
            <a:r>
              <a:rPr lang="en-US" sz="1500" dirty="0" smtClean="0"/>
              <a:t>FAEC (trigger 100%)</a:t>
            </a:r>
            <a:r>
              <a:rPr lang="en-US" sz="15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500" dirty="0" smtClean="0">
                <a:solidFill>
                  <a:srgbClr val="FF0000"/>
                </a:solidFill>
              </a:rPr>
              <a:t>	14MHz</a:t>
            </a:r>
          </a:p>
          <a:p>
            <a:pPr lvl="1">
              <a:buNone/>
            </a:pPr>
            <a:r>
              <a:rPr lang="en-US" sz="1500" dirty="0" smtClean="0"/>
              <a:t>	</a:t>
            </a:r>
            <a:r>
              <a:rPr lang="en-US" sz="1500" dirty="0" smtClean="0"/>
              <a:t>=(0.0934+0.0034+0.00215)+(</a:t>
            </a:r>
            <a:r>
              <a:rPr lang="en-US" sz="1500" dirty="0" smtClean="0"/>
              <a:t>31.9+1.93+16.9/20)*0.4</a:t>
            </a:r>
          </a:p>
          <a:p>
            <a:pPr lvl="1">
              <a:buNone/>
            </a:pPr>
            <a:r>
              <a:rPr lang="en-US" sz="1500" dirty="0" smtClean="0"/>
              <a:t>	=</a:t>
            </a:r>
            <a:r>
              <a:rPr lang="en-US" sz="1500" dirty="0" smtClean="0"/>
              <a:t>0.1(</a:t>
            </a:r>
            <a:r>
              <a:rPr lang="en-US" sz="1500" dirty="0" err="1" smtClean="0"/>
              <a:t>eDIS</a:t>
            </a:r>
            <a:r>
              <a:rPr lang="en-US" sz="1500" dirty="0" smtClean="0"/>
              <a:t>)+12.76(</a:t>
            </a:r>
            <a:r>
              <a:rPr lang="en-US" sz="1500" dirty="0" err="1" smtClean="0"/>
              <a:t>hadron</a:t>
            </a:r>
            <a:r>
              <a:rPr lang="en-US" sz="1500" dirty="0" smtClean="0"/>
              <a:t>)+0.77(e(</a:t>
            </a:r>
            <a:r>
              <a:rPr lang="el-GR" sz="1500" dirty="0" smtClean="0"/>
              <a:t>π</a:t>
            </a:r>
            <a:r>
              <a:rPr lang="en-US" sz="1500" baseline="30000" dirty="0" smtClean="0"/>
              <a:t>0</a:t>
            </a:r>
            <a:r>
              <a:rPr lang="en-US" sz="1500" dirty="0" smtClean="0"/>
              <a:t>))+0.338(</a:t>
            </a:r>
            <a:r>
              <a:rPr lang="el-GR" sz="1500" dirty="0" smtClean="0"/>
              <a:t>γ</a:t>
            </a:r>
            <a:r>
              <a:rPr lang="en-US" sz="1500" dirty="0" smtClean="0"/>
              <a:t>(</a:t>
            </a:r>
            <a:r>
              <a:rPr lang="el-GR" sz="1500" dirty="0" smtClean="0"/>
              <a:t>π</a:t>
            </a:r>
            <a:r>
              <a:rPr lang="en-US" sz="1500" baseline="30000" dirty="0" smtClean="0"/>
              <a:t>0</a:t>
            </a:r>
            <a:r>
              <a:rPr lang="en-US" sz="1500" dirty="0" smtClean="0"/>
              <a:t>))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743271"/>
            <a:ext cx="82296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 smtClean="0"/>
              <a:t>Coincidence trigger</a:t>
            </a:r>
          </a:p>
          <a:p>
            <a:pPr>
              <a:buNone/>
            </a:pPr>
            <a:r>
              <a:rPr lang="en-US" dirty="0" smtClean="0"/>
              <a:t>Random  coincidence  rate  </a:t>
            </a:r>
            <a:r>
              <a:rPr lang="en-US" dirty="0" smtClean="0"/>
              <a:t>65.2</a:t>
            </a:r>
            <a:r>
              <a:rPr lang="en-US" dirty="0" smtClean="0"/>
              <a:t>kHz </a:t>
            </a:r>
            <a:r>
              <a:rPr lang="en-US" dirty="0" smtClean="0"/>
              <a:t>= </a:t>
            </a:r>
            <a:r>
              <a:rPr lang="en-US" dirty="0" smtClean="0"/>
              <a:t>(129.7+25.5)kHz*14Mhz*30ns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SIDIS physics rate                  </a:t>
            </a:r>
            <a:r>
              <a:rPr lang="en-US" dirty="0" smtClean="0"/>
              <a:t>4</a:t>
            </a:r>
            <a:r>
              <a:rPr lang="en-US" dirty="0" smtClean="0"/>
              <a:t>kHz (new rate with</a:t>
            </a:r>
            <a:r>
              <a:rPr lang="en-US" dirty="0" smtClean="0"/>
              <a:t> CLEO configuration by </a:t>
            </a:r>
            <a:r>
              <a:rPr lang="en-US" dirty="0" err="1" smtClean="0"/>
              <a:t>Zhihong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Total rate                                </a:t>
            </a:r>
            <a:r>
              <a:rPr lang="en-US" dirty="0" smtClean="0"/>
              <a:t>69.2</a:t>
            </a:r>
            <a:r>
              <a:rPr lang="en-US" dirty="0" smtClean="0"/>
              <a:t>kHz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116132" y="6172200"/>
            <a:ext cx="8835047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Remove </a:t>
            </a:r>
            <a:r>
              <a:rPr lang="en-US" dirty="0" err="1" smtClean="0"/>
              <a:t>preshower</a:t>
            </a:r>
            <a:r>
              <a:rPr lang="en-US" dirty="0" smtClean="0"/>
              <a:t> in FAEC </a:t>
            </a:r>
            <a:r>
              <a:rPr lang="en-US" dirty="0" err="1" smtClean="0"/>
              <a:t>ele</a:t>
            </a:r>
            <a:r>
              <a:rPr lang="en-US" dirty="0" smtClean="0"/>
              <a:t> trigger, with new FAEC R(105,235)cm, add </a:t>
            </a:r>
            <a:r>
              <a:rPr lang="en-US" dirty="0" err="1" smtClean="0"/>
              <a:t>eDIS</a:t>
            </a:r>
            <a:r>
              <a:rPr lang="en-US" dirty="0" smtClean="0"/>
              <a:t> from window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239000" y="609600"/>
            <a:ext cx="169649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Update Jul 2014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SIDIS EC electron trigger (flat)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295400"/>
            <a:ext cx="4191000" cy="1295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/>
              <a:t>Electron trigger Assumption</a:t>
            </a:r>
          </a:p>
          <a:p>
            <a:r>
              <a:rPr lang="en-US" sz="1600" dirty="0" err="1" smtClean="0"/>
              <a:t>trig_eff</a:t>
            </a:r>
            <a:r>
              <a:rPr lang="en-US" sz="1600" dirty="0" smtClean="0"/>
              <a:t> (P&gt;Max)=</a:t>
            </a:r>
            <a:r>
              <a:rPr lang="en-US" sz="1600" dirty="0" err="1" smtClean="0"/>
              <a:t>trig_eff</a:t>
            </a:r>
            <a:r>
              <a:rPr lang="en-US" sz="1600" dirty="0" smtClean="0"/>
              <a:t>(P=Max)</a:t>
            </a:r>
          </a:p>
          <a:p>
            <a:r>
              <a:rPr lang="en-US" sz="1600" dirty="0" err="1" smtClean="0"/>
              <a:t>trig_eff</a:t>
            </a:r>
            <a:r>
              <a:rPr lang="en-US" sz="1600" dirty="0" smtClean="0"/>
              <a:t> (P&lt;Min)=0</a:t>
            </a:r>
          </a:p>
          <a:p>
            <a:r>
              <a:rPr lang="en-US" sz="1600" dirty="0" err="1" smtClean="0"/>
              <a:t>trig_eff_Proton</a:t>
            </a:r>
            <a:r>
              <a:rPr lang="en-US" sz="1600" dirty="0" smtClean="0"/>
              <a:t> = 0.5*</a:t>
            </a:r>
            <a:r>
              <a:rPr lang="en-US" sz="1600" dirty="0" err="1" smtClean="0"/>
              <a:t>trig_eff_pion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426107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971800"/>
            <a:ext cx="426107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geometry (use full size of EC for background and trigger study)</a:t>
            </a:r>
          </a:p>
          <a:p>
            <a:pPr lvl="1"/>
            <a:r>
              <a:rPr lang="en-US" dirty="0" smtClean="0"/>
              <a:t>FAEC : </a:t>
            </a:r>
            <a:r>
              <a:rPr lang="en-US" dirty="0" err="1" smtClean="0"/>
              <a:t>Z_front</a:t>
            </a:r>
            <a:r>
              <a:rPr lang="en-US" dirty="0" smtClean="0"/>
              <a:t>=415cm, </a:t>
            </a:r>
            <a:r>
              <a:rPr lang="en-US" dirty="0" smtClean="0"/>
              <a:t>R(105,235)cm</a:t>
            </a:r>
            <a:endParaRPr lang="en-US" dirty="0" smtClean="0"/>
          </a:p>
          <a:p>
            <a:pPr lvl="1"/>
            <a:r>
              <a:rPr lang="en-US" dirty="0" smtClean="0"/>
              <a:t>LAEC : </a:t>
            </a:r>
            <a:r>
              <a:rPr lang="en-US" dirty="0" err="1" smtClean="0"/>
              <a:t>Z_front</a:t>
            </a:r>
            <a:r>
              <a:rPr lang="en-US" dirty="0" smtClean="0"/>
              <a:t>=-65cm, </a:t>
            </a:r>
            <a:r>
              <a:rPr lang="en-US" dirty="0" smtClean="0"/>
              <a:t> R(80,140)cm</a:t>
            </a:r>
            <a:endParaRPr lang="en-US" dirty="0" smtClean="0"/>
          </a:p>
          <a:p>
            <a:r>
              <a:rPr lang="en-US" dirty="0" smtClean="0"/>
              <a:t>electron trigger</a:t>
            </a:r>
          </a:p>
          <a:p>
            <a:pPr lvl="1"/>
            <a:r>
              <a:rPr lang="en-US" dirty="0" smtClean="0"/>
              <a:t>FAEC use “radial on Q2=1” threshold, LAEC use flat 3GeV threshold</a:t>
            </a:r>
          </a:p>
          <a:p>
            <a:pPr lvl="1"/>
            <a:r>
              <a:rPr lang="en-US" dirty="0" smtClean="0"/>
              <a:t>FA uses </a:t>
            </a:r>
            <a:r>
              <a:rPr lang="en-US" dirty="0" smtClean="0"/>
              <a:t>EC(S</a:t>
            </a:r>
            <a:r>
              <a:rPr lang="en-US" dirty="0" smtClean="0"/>
              <a:t>)+LGCC+SPD+MRPC, LA uses EC(S)+</a:t>
            </a:r>
            <a:r>
              <a:rPr lang="en-US" dirty="0" smtClean="0"/>
              <a:t>SPD</a:t>
            </a:r>
            <a:endParaRPr lang="en-US" dirty="0" smtClean="0"/>
          </a:p>
          <a:p>
            <a:r>
              <a:rPr lang="en-US" dirty="0" smtClean="0"/>
              <a:t>Charged particle trigger</a:t>
            </a:r>
          </a:p>
          <a:p>
            <a:pPr lvl="1"/>
            <a:r>
              <a:rPr lang="en-US" dirty="0" smtClean="0"/>
              <a:t>FAEC uses </a:t>
            </a:r>
            <a:r>
              <a:rPr lang="en-US" dirty="0" smtClean="0"/>
              <a:t>“</a:t>
            </a:r>
            <a:r>
              <a:rPr lang="en-US" dirty="0" smtClean="0"/>
              <a:t>100%” </a:t>
            </a:r>
            <a:r>
              <a:rPr lang="en-US" dirty="0" smtClean="0"/>
              <a:t>MIP trigger </a:t>
            </a:r>
            <a:r>
              <a:rPr lang="en-US" dirty="0" smtClean="0"/>
              <a:t>threshold</a:t>
            </a:r>
          </a:p>
          <a:p>
            <a:pPr lvl="1"/>
            <a:r>
              <a:rPr lang="en-US" dirty="0" smtClean="0"/>
              <a:t>FA uses EC(S)+SPD+MRPC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39000" y="609600"/>
            <a:ext cx="169649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Update Jul 2014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EC Acceptance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524000"/>
          <a:ext cx="8686800" cy="2175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0"/>
                <a:gridCol w="1085850"/>
                <a:gridCol w="1085850"/>
                <a:gridCol w="1085850"/>
                <a:gridCol w="1085850"/>
                <a:gridCol w="1085850"/>
                <a:gridCol w="1085850"/>
                <a:gridCol w="1085850"/>
              </a:tblGrid>
              <a:tr h="811867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Z(cm)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R(cm)</a:t>
                      </a:r>
                    </a:p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(module</a:t>
                      </a:r>
                    </a:p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edge)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R(cm)</a:t>
                      </a:r>
                    </a:p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(module</a:t>
                      </a: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 center)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R(cm)</a:t>
                      </a:r>
                    </a:p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(physics)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  <a:sym typeface="Symbol"/>
                        </a:rPr>
                        <a:t></a:t>
                      </a:r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kumimoji="0" lang="en-US" sz="15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(Physics)</a:t>
                      </a:r>
                    </a:p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(target center)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  <a:sym typeface="Symbol"/>
                        </a:rPr>
                        <a:t></a:t>
                      </a:r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kumimoji="0" lang="en-US" sz="15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(Physics)</a:t>
                      </a:r>
                    </a:p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(target up edge)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  <a:sym typeface="Symbol"/>
                        </a:rPr>
                        <a:t></a:t>
                      </a:r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kumimoji="0" lang="en-US" sz="15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(Physics)</a:t>
                      </a:r>
                    </a:p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(target down edge)</a:t>
                      </a:r>
                    </a:p>
                  </a:txBody>
                  <a:tcPr/>
                </a:tc>
              </a:tr>
              <a:tr h="47036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FAEC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415,465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105,235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107,230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107,220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7.96,14.85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7.76,14.35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8.13,15.4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7036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LAEC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-65,-15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80,144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83,140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83,127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16.24,24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15.22,22.6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17.40,25.6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4114800"/>
            <a:ext cx="8305800" cy="2163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Coil center at z=0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 center at z=-350cm, 40cm long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CoilCollarDownstream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edge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/>
              <a:t>r=144cm,z=193cm, </a:t>
            </a:r>
            <a:r>
              <a:rPr lang="en-US" sz="2000" dirty="0" smtClean="0">
                <a:sym typeface="Symbol"/>
              </a:rPr>
              <a:t>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=14.85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relative to target center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noProof="0" dirty="0" smtClean="0"/>
              <a:t>HGCC </a:t>
            </a:r>
            <a:r>
              <a:rPr lang="en-US" sz="2000" dirty="0" smtClean="0"/>
              <a:t>tank </a:t>
            </a:r>
            <a:r>
              <a:rPr lang="en-US" sz="2000" noProof="0" dirty="0" smtClean="0"/>
              <a:t>inner edge r=83</a:t>
            </a:r>
            <a:r>
              <a:rPr lang="en-US" sz="2000" dirty="0" smtClean="0"/>
              <a:t>cm</a:t>
            </a:r>
            <a:r>
              <a:rPr lang="en-US" sz="2000" noProof="0" dirty="0" smtClean="0"/>
              <a:t>,z=306</a:t>
            </a:r>
            <a:r>
              <a:rPr lang="en-US" sz="2000" dirty="0" smtClean="0"/>
              <a:t>cm</a:t>
            </a:r>
            <a:r>
              <a:rPr lang="en-US" sz="2000" noProof="0" dirty="0" smtClean="0"/>
              <a:t>,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</a:t>
            </a:r>
            <a:r>
              <a:rPr lang="en-US" sz="2000" noProof="0" dirty="0" smtClean="0"/>
              <a:t>=7.2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 </a:t>
            </a:r>
            <a:r>
              <a:rPr lang="en-US" sz="2000" noProof="0" dirty="0" smtClean="0"/>
              <a:t>relative to target center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LGCC </a:t>
            </a:r>
            <a:r>
              <a:rPr lang="en-US" sz="2000" dirty="0" smtClean="0"/>
              <a:t>tank inner edge r=58cm,z=97cm, </a:t>
            </a:r>
            <a:r>
              <a:rPr lang="en-US" sz="2000" dirty="0" smtClean="0">
                <a:sym typeface="Symbol"/>
              </a:rPr>
              <a:t></a:t>
            </a:r>
            <a:r>
              <a:rPr lang="en-US" sz="2000" dirty="0" smtClean="0"/>
              <a:t>=7.4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  relative to target center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in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57350"/>
            <a:ext cx="53149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152900"/>
            <a:ext cx="57054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671639" y="1230868"/>
            <a:ext cx="3733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SIDIS PAC34: BaBar,60% </a:t>
            </a:r>
            <a:r>
              <a:rPr lang="en-US" dirty="0" err="1" smtClean="0"/>
              <a:t>eff</a:t>
            </a:r>
            <a:r>
              <a:rPr lang="en-US" dirty="0" smtClean="0"/>
              <a:t>, any cut(?)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0789" y="3733800"/>
            <a:ext cx="84146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SIDIS PAC35: CDF, 85% </a:t>
            </a:r>
            <a:r>
              <a:rPr lang="en-US" dirty="0" err="1" smtClean="0"/>
              <a:t>eff</a:t>
            </a:r>
            <a:r>
              <a:rPr lang="en-US" dirty="0" smtClean="0"/>
              <a:t>, FAEC electron trig cut 0.9GeV, FAEC MIP trigger cut 200(</a:t>
            </a:r>
            <a:r>
              <a:rPr lang="en-US" dirty="0" err="1" smtClean="0"/>
              <a:t>MeV</a:t>
            </a:r>
            <a:r>
              <a:rPr lang="en-US" dirty="0" smtClean="0"/>
              <a:t>)</a:t>
            </a:r>
          </a:p>
          <a:p>
            <a:r>
              <a:rPr lang="en-US" dirty="0" smtClean="0"/>
              <a:t> LAEC cut 3.5GeV, SPD cut(?)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wner\Google Drive\SoLID_background\SIDIS_He3\talk\solid_SIDIS_background_zwzhao_20131118_plot\actual_ecut_radial_on_6point\Plog_R_FAEC_t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57800"/>
            <a:ext cx="8829368" cy="1828800"/>
          </a:xfrm>
          <a:prstGeom prst="rect">
            <a:avLst/>
          </a:prstGeom>
          <a:noFill/>
        </p:spPr>
      </p:pic>
      <p:pic>
        <p:nvPicPr>
          <p:cNvPr id="4099" name="Picture 3" descr="C:\Users\owner\Google Drive\SoLID_background\SIDIS_He3\talk\solid_SIDIS_background_zwzhao_20131118_plot\actual_ecut_radial_on_6point\Plog_R_FA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8829368" cy="1828800"/>
          </a:xfrm>
          <a:prstGeom prst="rect">
            <a:avLst/>
          </a:prstGeom>
          <a:noFill/>
        </p:spPr>
      </p:pic>
      <p:pic>
        <p:nvPicPr>
          <p:cNvPr id="4100" name="Picture 4" descr="C:\Users\owner\Google Drive\SoLID_background\SIDIS_He3\talk\solid_SIDIS_background_zwzhao_20131118_plot\other_ecut_radial_on_6point\Plog_R_FAEC_t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05000"/>
            <a:ext cx="8829368" cy="1828800"/>
          </a:xfrm>
          <a:prstGeom prst="rect">
            <a:avLst/>
          </a:prstGeom>
          <a:noFill/>
        </p:spPr>
      </p:pic>
      <p:pic>
        <p:nvPicPr>
          <p:cNvPr id="4101" name="Picture 5" descr="C:\Users\owner\Google Drive\SoLID_background\SIDIS_He3\talk\solid_SIDIS_background_zwzhao_20131118_plot\other_ecut_radial_on_6point\Plog_R_FAE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32" y="228600"/>
            <a:ext cx="8829368" cy="1828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e DIS</a:t>
            </a:r>
            <a:endParaRPr lang="en-US" sz="1300" dirty="0"/>
          </a:p>
        </p:txBody>
      </p:sp>
      <p:sp>
        <p:nvSpPr>
          <p:cNvPr id="11" name="Rectangle 10"/>
          <p:cNvSpPr/>
          <p:nvPr/>
        </p:nvSpPr>
        <p:spPr>
          <a:xfrm>
            <a:off x="22098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pi-</a:t>
            </a:r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39624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pi+</a:t>
            </a:r>
            <a:endParaRPr lang="en-US" sz="1300" dirty="0"/>
          </a:p>
        </p:txBody>
      </p:sp>
      <p:sp>
        <p:nvSpPr>
          <p:cNvPr id="13" name="Rectangle 12"/>
          <p:cNvSpPr/>
          <p:nvPr/>
        </p:nvSpPr>
        <p:spPr>
          <a:xfrm>
            <a:off x="57150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1300" dirty="0" smtClean="0"/>
              <a:t>γ</a:t>
            </a:r>
            <a:r>
              <a:rPr lang="en-US" sz="1300" dirty="0" smtClean="0"/>
              <a:t>(pi0)</a:t>
            </a:r>
            <a:endParaRPr lang="en-US" sz="1300" dirty="0"/>
          </a:p>
        </p:txBody>
      </p:sp>
      <p:sp>
        <p:nvSpPr>
          <p:cNvPr id="14" name="Rectangle 13"/>
          <p:cNvSpPr/>
          <p:nvPr/>
        </p:nvSpPr>
        <p:spPr>
          <a:xfrm>
            <a:off x="74676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p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8392355" y="3409890"/>
            <a:ext cx="827845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Tung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8371645" y="4038600"/>
            <a:ext cx="799899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FAEC,</a:t>
            </a:r>
          </a:p>
          <a:p>
            <a:r>
              <a:rPr lang="en-US" dirty="0" smtClean="0"/>
              <a:t>Before</a:t>
            </a:r>
          </a:p>
          <a:p>
            <a:r>
              <a:rPr lang="en-US" dirty="0" smtClean="0"/>
              <a:t>cut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371645" y="5562600"/>
            <a:ext cx="700192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FAEC,</a:t>
            </a:r>
          </a:p>
          <a:p>
            <a:r>
              <a:rPr lang="en-US" dirty="0" smtClean="0"/>
              <a:t>After</a:t>
            </a:r>
          </a:p>
          <a:p>
            <a:r>
              <a:rPr lang="en-US" dirty="0" smtClean="0"/>
              <a:t>cut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447845" y="2286000"/>
            <a:ext cx="700192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FAEC,</a:t>
            </a:r>
          </a:p>
          <a:p>
            <a:r>
              <a:rPr lang="en-US" dirty="0" smtClean="0"/>
              <a:t>After</a:t>
            </a:r>
          </a:p>
          <a:p>
            <a:r>
              <a:rPr lang="en-US" dirty="0" smtClean="0"/>
              <a:t>cut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371645" y="685800"/>
            <a:ext cx="803105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FAEC,</a:t>
            </a:r>
          </a:p>
          <a:p>
            <a:r>
              <a:rPr lang="en-US" dirty="0" smtClean="0"/>
              <a:t>Before</a:t>
            </a:r>
          </a:p>
          <a:p>
            <a:r>
              <a:rPr lang="en-US" dirty="0" smtClean="0"/>
              <a:t>cut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316155" y="0"/>
            <a:ext cx="827845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err="1" smtClean="0"/>
              <a:t>Kry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457200" y="990600"/>
            <a:ext cx="4364849" cy="5539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000" dirty="0" smtClean="0"/>
              <a:t>Radial on Q2=1 e cut, FAEC</a:t>
            </a:r>
            <a:endParaRPr lang="en-US" sz="3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owner\Google Drive\SoLID_background\SIDIS_He3\talk\solid_SIDIS_background_zwzhao_20131118_plot\actual_ecut_radial\Plog_R_FAEC_t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81600"/>
            <a:ext cx="8829368" cy="1828800"/>
          </a:xfrm>
          <a:prstGeom prst="rect">
            <a:avLst/>
          </a:prstGeom>
          <a:noFill/>
        </p:spPr>
      </p:pic>
      <p:pic>
        <p:nvPicPr>
          <p:cNvPr id="36867" name="Picture 3" descr="C:\Users\owner\Google Drive\SoLID_background\SIDIS_He3\talk\solid_SIDIS_background_zwzhao_20131118_plot\actual_ecut_radial\Plog_R_FA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8829368" cy="1828800"/>
          </a:xfrm>
          <a:prstGeom prst="rect">
            <a:avLst/>
          </a:prstGeom>
          <a:noFill/>
        </p:spPr>
      </p:pic>
      <p:pic>
        <p:nvPicPr>
          <p:cNvPr id="36868" name="Picture 4" descr="C:\Users\owner\Google Drive\SoLID_background\SIDIS_He3\talk\solid_SIDIS_background_zwzhao_20131118_plot\other_ecut_radial\Plog_R_FAEC_t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32" y="1828800"/>
            <a:ext cx="8829368" cy="1828800"/>
          </a:xfrm>
          <a:prstGeom prst="rect">
            <a:avLst/>
          </a:prstGeom>
          <a:noFill/>
        </p:spPr>
      </p:pic>
      <p:pic>
        <p:nvPicPr>
          <p:cNvPr id="36869" name="Picture 5" descr="C:\Users\owner\Google Drive\SoLID_background\SIDIS_He3\talk\solid_SIDIS_background_zwzhao_20131118_plot\other_ecut_radial\Plog_R_FAE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2400"/>
            <a:ext cx="8829368" cy="1828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e DIS</a:t>
            </a:r>
            <a:endParaRPr lang="en-US" sz="1300" dirty="0"/>
          </a:p>
        </p:txBody>
      </p:sp>
      <p:sp>
        <p:nvSpPr>
          <p:cNvPr id="11" name="Rectangle 10"/>
          <p:cNvSpPr/>
          <p:nvPr/>
        </p:nvSpPr>
        <p:spPr>
          <a:xfrm>
            <a:off x="22098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pi-</a:t>
            </a:r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39624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pi+</a:t>
            </a:r>
            <a:endParaRPr lang="en-US" sz="1300" dirty="0"/>
          </a:p>
        </p:txBody>
      </p:sp>
      <p:sp>
        <p:nvSpPr>
          <p:cNvPr id="13" name="Rectangle 12"/>
          <p:cNvSpPr/>
          <p:nvPr/>
        </p:nvSpPr>
        <p:spPr>
          <a:xfrm>
            <a:off x="57150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1300" dirty="0" smtClean="0"/>
              <a:t>γ</a:t>
            </a:r>
            <a:r>
              <a:rPr lang="en-US" sz="1300" dirty="0" smtClean="0"/>
              <a:t>(pi0)</a:t>
            </a:r>
            <a:endParaRPr lang="en-US" sz="1300" dirty="0"/>
          </a:p>
        </p:txBody>
      </p:sp>
      <p:sp>
        <p:nvSpPr>
          <p:cNvPr id="14" name="Rectangle 13"/>
          <p:cNvSpPr/>
          <p:nvPr/>
        </p:nvSpPr>
        <p:spPr>
          <a:xfrm>
            <a:off x="74676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p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8392355" y="3409890"/>
            <a:ext cx="827845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Tung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8371645" y="4038600"/>
            <a:ext cx="799899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FAEC,</a:t>
            </a:r>
          </a:p>
          <a:p>
            <a:r>
              <a:rPr lang="en-US" dirty="0" smtClean="0"/>
              <a:t>Before</a:t>
            </a:r>
          </a:p>
          <a:p>
            <a:r>
              <a:rPr lang="en-US" dirty="0" smtClean="0"/>
              <a:t>cut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371645" y="5562600"/>
            <a:ext cx="700192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FAEC,</a:t>
            </a:r>
          </a:p>
          <a:p>
            <a:r>
              <a:rPr lang="en-US" dirty="0" smtClean="0"/>
              <a:t>After</a:t>
            </a:r>
          </a:p>
          <a:p>
            <a:r>
              <a:rPr lang="en-US" dirty="0" smtClean="0"/>
              <a:t>cut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447845" y="2286000"/>
            <a:ext cx="700192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FAEC,</a:t>
            </a:r>
          </a:p>
          <a:p>
            <a:r>
              <a:rPr lang="en-US" dirty="0" smtClean="0"/>
              <a:t>After</a:t>
            </a:r>
          </a:p>
          <a:p>
            <a:r>
              <a:rPr lang="en-US" dirty="0" smtClean="0"/>
              <a:t>cut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371645" y="685800"/>
            <a:ext cx="803105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FAEC,</a:t>
            </a:r>
          </a:p>
          <a:p>
            <a:r>
              <a:rPr lang="en-US" dirty="0" smtClean="0"/>
              <a:t>Before</a:t>
            </a:r>
          </a:p>
          <a:p>
            <a:r>
              <a:rPr lang="en-US" dirty="0" smtClean="0"/>
              <a:t>cut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57200" y="990600"/>
            <a:ext cx="4918013" cy="5539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000" dirty="0" smtClean="0"/>
              <a:t>Radial below Q2=1 e cut, FAEC</a:t>
            </a:r>
            <a:endParaRPr lang="en-US" sz="3000" dirty="0"/>
          </a:p>
        </p:txBody>
      </p:sp>
      <p:sp>
        <p:nvSpPr>
          <p:cNvPr id="26" name="Rectangle 25"/>
          <p:cNvSpPr/>
          <p:nvPr/>
        </p:nvSpPr>
        <p:spPr>
          <a:xfrm>
            <a:off x="8316155" y="0"/>
            <a:ext cx="827845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err="1" smtClean="0"/>
              <a:t>Kry</a:t>
            </a:r>
            <a:endParaRPr lang="en-US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C:\Users\owner\Google Drive\SoLID_background\SIDIS_He3\talk\solid_SIDIS_background_zwzhao_20131118_plot\actual\Eklog_R_FAEC_t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81600"/>
            <a:ext cx="8829368" cy="1828800"/>
          </a:xfrm>
          <a:prstGeom prst="rect">
            <a:avLst/>
          </a:prstGeom>
          <a:noFill/>
        </p:spPr>
      </p:pic>
      <p:pic>
        <p:nvPicPr>
          <p:cNvPr id="30" name="Picture 2" descr="C:\Users\owner\Google Drive\SoLID_background\SIDIS_He3\talk\solid_SIDIS_background_zwzhao_20131118_plot\actual\Eklog_R_FA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8829368" cy="1828800"/>
          </a:xfrm>
          <a:prstGeom prst="rect">
            <a:avLst/>
          </a:prstGeom>
          <a:noFill/>
        </p:spPr>
      </p:pic>
      <p:pic>
        <p:nvPicPr>
          <p:cNvPr id="27" name="Picture 2" descr="C:\Users\owner\Google Drive\SoLID_background\SIDIS_He3\talk\solid_SIDIS_background_zwzhao_20131118_plot\other\Eklog_R_FAE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8829367" cy="1828800"/>
          </a:xfrm>
          <a:prstGeom prst="rect">
            <a:avLst/>
          </a:prstGeom>
          <a:noFill/>
        </p:spPr>
      </p:pic>
      <p:pic>
        <p:nvPicPr>
          <p:cNvPr id="28" name="Picture 3" descr="C:\Users\owner\Google Drive\SoLID_background\SIDIS_He3\talk\solid_SIDIS_background_zwzhao_20131118_plot\other\Eklog_R_FAEC_t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28800"/>
            <a:ext cx="8829368" cy="1828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e DIS</a:t>
            </a:r>
            <a:endParaRPr lang="en-US" sz="1300" dirty="0"/>
          </a:p>
        </p:txBody>
      </p:sp>
      <p:sp>
        <p:nvSpPr>
          <p:cNvPr id="11" name="Rectangle 10"/>
          <p:cNvSpPr/>
          <p:nvPr/>
        </p:nvSpPr>
        <p:spPr>
          <a:xfrm>
            <a:off x="22098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pi-</a:t>
            </a:r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39624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pi+</a:t>
            </a:r>
            <a:endParaRPr lang="en-US" sz="1300" dirty="0"/>
          </a:p>
        </p:txBody>
      </p:sp>
      <p:sp>
        <p:nvSpPr>
          <p:cNvPr id="13" name="Rectangle 12"/>
          <p:cNvSpPr/>
          <p:nvPr/>
        </p:nvSpPr>
        <p:spPr>
          <a:xfrm>
            <a:off x="57150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1300" dirty="0" smtClean="0"/>
              <a:t>γ</a:t>
            </a:r>
            <a:r>
              <a:rPr lang="en-US" sz="1300" dirty="0" smtClean="0"/>
              <a:t>(pi0)</a:t>
            </a:r>
            <a:endParaRPr lang="en-US" sz="1300" dirty="0"/>
          </a:p>
        </p:txBody>
      </p:sp>
      <p:sp>
        <p:nvSpPr>
          <p:cNvPr id="14" name="Rectangle 13"/>
          <p:cNvSpPr/>
          <p:nvPr/>
        </p:nvSpPr>
        <p:spPr>
          <a:xfrm>
            <a:off x="74676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p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8392355" y="3409890"/>
            <a:ext cx="827845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Tung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8371645" y="4038600"/>
            <a:ext cx="799899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FAEC,</a:t>
            </a:r>
          </a:p>
          <a:p>
            <a:r>
              <a:rPr lang="en-US" dirty="0" smtClean="0"/>
              <a:t>Before</a:t>
            </a:r>
          </a:p>
          <a:p>
            <a:r>
              <a:rPr lang="en-US" dirty="0" smtClean="0"/>
              <a:t>cut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371645" y="5562600"/>
            <a:ext cx="700192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FAEC,</a:t>
            </a:r>
          </a:p>
          <a:p>
            <a:r>
              <a:rPr lang="en-US" dirty="0" smtClean="0"/>
              <a:t>After</a:t>
            </a:r>
          </a:p>
          <a:p>
            <a:r>
              <a:rPr lang="en-US" dirty="0" smtClean="0"/>
              <a:t>cut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447845" y="2286000"/>
            <a:ext cx="700192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FAEC,</a:t>
            </a:r>
          </a:p>
          <a:p>
            <a:r>
              <a:rPr lang="en-US" dirty="0" smtClean="0"/>
              <a:t>After</a:t>
            </a:r>
          </a:p>
          <a:p>
            <a:r>
              <a:rPr lang="en-US" dirty="0" smtClean="0"/>
              <a:t>cut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371645" y="685800"/>
            <a:ext cx="803105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FAEC,</a:t>
            </a:r>
          </a:p>
          <a:p>
            <a:r>
              <a:rPr lang="en-US" dirty="0" smtClean="0"/>
              <a:t>Before</a:t>
            </a:r>
          </a:p>
          <a:p>
            <a:r>
              <a:rPr lang="en-US" dirty="0" smtClean="0"/>
              <a:t>cut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57200" y="990600"/>
            <a:ext cx="2649251" cy="5539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000" dirty="0" smtClean="0"/>
              <a:t>Flat  e cut, FAEC</a:t>
            </a:r>
            <a:endParaRPr lang="en-US" sz="3000" dirty="0"/>
          </a:p>
        </p:txBody>
      </p:sp>
      <p:sp>
        <p:nvSpPr>
          <p:cNvPr id="26" name="Rectangle 25"/>
          <p:cNvSpPr/>
          <p:nvPr/>
        </p:nvSpPr>
        <p:spPr>
          <a:xfrm>
            <a:off x="8316155" y="0"/>
            <a:ext cx="827845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err="1" smtClean="0"/>
              <a:t>Kry</a:t>
            </a:r>
            <a:endParaRPr lang="en-US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wner\Google Drive\SoLID_background\SIDIS_He3\talk\solid_SIDIS_background_zwzhao_20131118_plot\actual_ecut_radial_on_6point\Plog_R_LAEC_t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57800"/>
            <a:ext cx="8829368" cy="1828800"/>
          </a:xfrm>
          <a:prstGeom prst="rect">
            <a:avLst/>
          </a:prstGeom>
          <a:noFill/>
        </p:spPr>
      </p:pic>
      <p:pic>
        <p:nvPicPr>
          <p:cNvPr id="5123" name="Picture 3" descr="C:\Users\owner\Google Drive\SoLID_background\SIDIS_He3\talk\solid_SIDIS_background_zwzhao_20131118_plot\actual_ecut_radial_on_6point\Plog_R_LA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8829368" cy="1828800"/>
          </a:xfrm>
          <a:prstGeom prst="rect">
            <a:avLst/>
          </a:prstGeom>
          <a:noFill/>
        </p:spPr>
      </p:pic>
      <p:pic>
        <p:nvPicPr>
          <p:cNvPr id="5124" name="Picture 4" descr="C:\Users\owner\Google Drive\SoLID_background\SIDIS_He3\talk\solid_SIDIS_background_zwzhao_20131118_plot\other_ecut_radial_on_6point\Plog_R_LAEC_t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05000"/>
            <a:ext cx="8829368" cy="1828800"/>
          </a:xfrm>
          <a:prstGeom prst="rect">
            <a:avLst/>
          </a:prstGeom>
          <a:noFill/>
        </p:spPr>
      </p:pic>
      <p:pic>
        <p:nvPicPr>
          <p:cNvPr id="5125" name="Picture 5" descr="C:\Users\owner\Google Drive\SoLID_background\SIDIS_He3\talk\solid_SIDIS_background_zwzhao_20131118_plot\other_ecut_radial_on_6point\Plog_R_LAE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8829368" cy="1828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e DIS</a:t>
            </a:r>
            <a:endParaRPr lang="en-US" sz="1300" dirty="0"/>
          </a:p>
        </p:txBody>
      </p:sp>
      <p:sp>
        <p:nvSpPr>
          <p:cNvPr id="11" name="Rectangle 10"/>
          <p:cNvSpPr/>
          <p:nvPr/>
        </p:nvSpPr>
        <p:spPr>
          <a:xfrm>
            <a:off x="22098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pi-</a:t>
            </a:r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39624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pi+</a:t>
            </a:r>
            <a:endParaRPr lang="en-US" sz="1300" dirty="0"/>
          </a:p>
        </p:txBody>
      </p:sp>
      <p:sp>
        <p:nvSpPr>
          <p:cNvPr id="13" name="Rectangle 12"/>
          <p:cNvSpPr/>
          <p:nvPr/>
        </p:nvSpPr>
        <p:spPr>
          <a:xfrm>
            <a:off x="57150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1300" dirty="0" smtClean="0"/>
              <a:t>γ</a:t>
            </a:r>
            <a:r>
              <a:rPr lang="en-US" sz="1300" dirty="0" smtClean="0"/>
              <a:t>(pi0)</a:t>
            </a:r>
            <a:endParaRPr lang="en-US" sz="1300" dirty="0"/>
          </a:p>
        </p:txBody>
      </p:sp>
      <p:sp>
        <p:nvSpPr>
          <p:cNvPr id="14" name="Rectangle 13"/>
          <p:cNvSpPr/>
          <p:nvPr/>
        </p:nvSpPr>
        <p:spPr>
          <a:xfrm>
            <a:off x="74676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p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8392355" y="3409890"/>
            <a:ext cx="827845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Tung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8371645" y="4038600"/>
            <a:ext cx="799899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LAEC,</a:t>
            </a:r>
          </a:p>
          <a:p>
            <a:r>
              <a:rPr lang="en-US" dirty="0" smtClean="0"/>
              <a:t>Before</a:t>
            </a:r>
          </a:p>
          <a:p>
            <a:r>
              <a:rPr lang="en-US" dirty="0" smtClean="0"/>
              <a:t>cut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371645" y="5562600"/>
            <a:ext cx="705129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LAEC,</a:t>
            </a:r>
          </a:p>
          <a:p>
            <a:r>
              <a:rPr lang="en-US" dirty="0" smtClean="0"/>
              <a:t>After</a:t>
            </a:r>
          </a:p>
          <a:p>
            <a:r>
              <a:rPr lang="en-US" dirty="0" smtClean="0"/>
              <a:t>cut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447845" y="2286000"/>
            <a:ext cx="705129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LAEC,</a:t>
            </a:r>
          </a:p>
          <a:p>
            <a:r>
              <a:rPr lang="en-US" dirty="0" smtClean="0"/>
              <a:t>After</a:t>
            </a:r>
          </a:p>
          <a:p>
            <a:r>
              <a:rPr lang="en-US" dirty="0" smtClean="0"/>
              <a:t>cut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371645" y="685800"/>
            <a:ext cx="82856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LAEC,</a:t>
            </a:r>
          </a:p>
          <a:p>
            <a:r>
              <a:rPr lang="en-US" dirty="0" smtClean="0"/>
              <a:t>Before</a:t>
            </a:r>
          </a:p>
          <a:p>
            <a:r>
              <a:rPr lang="en-US" dirty="0" smtClean="0"/>
              <a:t>cut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57200" y="990600"/>
            <a:ext cx="2656433" cy="5539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000" dirty="0" smtClean="0"/>
              <a:t>Flat  e cut, LAEC</a:t>
            </a:r>
            <a:endParaRPr lang="en-US" sz="3000" dirty="0"/>
          </a:p>
        </p:txBody>
      </p:sp>
      <p:sp>
        <p:nvSpPr>
          <p:cNvPr id="26" name="Rectangle 25"/>
          <p:cNvSpPr/>
          <p:nvPr/>
        </p:nvSpPr>
        <p:spPr>
          <a:xfrm>
            <a:off x="8316155" y="0"/>
            <a:ext cx="827845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err="1" smtClean="0"/>
              <a:t>Kry</a:t>
            </a:r>
            <a:endParaRPr lang="en-US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wner\Google Drive\SoLID_background\SIDIS_He3\talk\solid_SIDIS_background_zwzhao_20131118_plot\actual_MIPcut_95Perc\Eklog_R_FAEC_t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81600"/>
            <a:ext cx="8829368" cy="1828800"/>
          </a:xfrm>
          <a:prstGeom prst="rect">
            <a:avLst/>
          </a:prstGeom>
          <a:noFill/>
        </p:spPr>
      </p:pic>
      <p:pic>
        <p:nvPicPr>
          <p:cNvPr id="9219" name="Picture 3" descr="C:\Users\owner\Google Drive\SoLID_background\SIDIS_He3\talk\solid_SIDIS_background_zwzhao_20131118_plot\actual_MIPcut_95Perc\Eklog_R_FA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8829368" cy="1828800"/>
          </a:xfrm>
          <a:prstGeom prst="rect">
            <a:avLst/>
          </a:prstGeom>
          <a:noFill/>
        </p:spPr>
      </p:pic>
      <p:pic>
        <p:nvPicPr>
          <p:cNvPr id="9220" name="Picture 4" descr="C:\Users\owner\Google Drive\SoLID_background\SIDIS_He3\talk\solid_SIDIS_background_zwzhao_20131118_plot\other_MIPcut_95Perc\Eklog_R_FAEC_t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28800"/>
            <a:ext cx="8829368" cy="1828800"/>
          </a:xfrm>
          <a:prstGeom prst="rect">
            <a:avLst/>
          </a:prstGeom>
          <a:noFill/>
        </p:spPr>
      </p:pic>
      <p:pic>
        <p:nvPicPr>
          <p:cNvPr id="9221" name="Picture 5" descr="C:\Users\owner\Google Drive\SoLID_background\SIDIS_He3\talk\solid_SIDIS_background_zwzhao_20131118_plot\other_MIPcut_95Perc\Eklog_R_FAE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2400"/>
            <a:ext cx="8829368" cy="1828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e DIS</a:t>
            </a:r>
            <a:endParaRPr lang="en-US" sz="1300" dirty="0"/>
          </a:p>
        </p:txBody>
      </p:sp>
      <p:sp>
        <p:nvSpPr>
          <p:cNvPr id="11" name="Rectangle 10"/>
          <p:cNvSpPr/>
          <p:nvPr/>
        </p:nvSpPr>
        <p:spPr>
          <a:xfrm>
            <a:off x="22098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pi-</a:t>
            </a:r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39624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pi+</a:t>
            </a:r>
            <a:endParaRPr lang="en-US" sz="1300" dirty="0"/>
          </a:p>
        </p:txBody>
      </p:sp>
      <p:sp>
        <p:nvSpPr>
          <p:cNvPr id="13" name="Rectangle 12"/>
          <p:cNvSpPr/>
          <p:nvPr/>
        </p:nvSpPr>
        <p:spPr>
          <a:xfrm>
            <a:off x="57150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1300" dirty="0" smtClean="0"/>
              <a:t>γ</a:t>
            </a:r>
            <a:r>
              <a:rPr lang="en-US" sz="1300" dirty="0" smtClean="0"/>
              <a:t>(pi0)</a:t>
            </a:r>
            <a:endParaRPr lang="en-US" sz="1300" dirty="0"/>
          </a:p>
        </p:txBody>
      </p:sp>
      <p:sp>
        <p:nvSpPr>
          <p:cNvPr id="14" name="Rectangle 13"/>
          <p:cNvSpPr/>
          <p:nvPr/>
        </p:nvSpPr>
        <p:spPr>
          <a:xfrm>
            <a:off x="74676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p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8305800" y="9436"/>
            <a:ext cx="827845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err="1" smtClean="0"/>
              <a:t>Kry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8371645" y="4038600"/>
            <a:ext cx="665823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dirty="0" smtClean="0"/>
              <a:t>FAEC,</a:t>
            </a:r>
          </a:p>
          <a:p>
            <a:r>
              <a:rPr lang="en-US" sz="1400" dirty="0" smtClean="0"/>
              <a:t>Before</a:t>
            </a:r>
          </a:p>
          <a:p>
            <a:r>
              <a:rPr lang="en-US" sz="1400" dirty="0" smtClean="0"/>
              <a:t>cut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8371645" y="5562600"/>
            <a:ext cx="586892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dirty="0" smtClean="0"/>
              <a:t>FAEC,</a:t>
            </a:r>
          </a:p>
          <a:p>
            <a:r>
              <a:rPr lang="en-US" sz="1400" dirty="0" smtClean="0"/>
              <a:t>After</a:t>
            </a:r>
          </a:p>
          <a:p>
            <a:r>
              <a:rPr lang="en-US" sz="1400" dirty="0" smtClean="0"/>
              <a:t>cut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8447845" y="2286000"/>
            <a:ext cx="586892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dirty="0" smtClean="0"/>
              <a:t>FAEC,</a:t>
            </a:r>
          </a:p>
          <a:p>
            <a:r>
              <a:rPr lang="en-US" sz="1400" dirty="0" smtClean="0"/>
              <a:t>After</a:t>
            </a:r>
          </a:p>
          <a:p>
            <a:r>
              <a:rPr lang="en-US" sz="1400" dirty="0" smtClean="0"/>
              <a:t>cut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8371645" y="685800"/>
            <a:ext cx="665823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dirty="0" smtClean="0"/>
              <a:t>FAEC,</a:t>
            </a:r>
          </a:p>
          <a:p>
            <a:r>
              <a:rPr lang="en-US" sz="1400" dirty="0" smtClean="0"/>
              <a:t>Before</a:t>
            </a:r>
          </a:p>
          <a:p>
            <a:r>
              <a:rPr lang="en-US" sz="1400" dirty="0" smtClean="0"/>
              <a:t>cut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8458200" y="3409890"/>
            <a:ext cx="827845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Tung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457200" y="1122402"/>
            <a:ext cx="3002297" cy="5539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000" dirty="0" smtClean="0"/>
              <a:t>MIP 95% </a:t>
            </a:r>
            <a:r>
              <a:rPr lang="en-US" sz="3000" dirty="0" err="1" smtClean="0"/>
              <a:t>cut,FAEC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wner\Google Drive\SoLID_background\SIDIS_He3\talk\solid_SIDIS_background_zwzhao_20131118_plot\actual_MIPcut_100Perc\Eklog_R_FAEC_t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57800"/>
            <a:ext cx="8829368" cy="1828800"/>
          </a:xfrm>
          <a:prstGeom prst="rect">
            <a:avLst/>
          </a:prstGeom>
          <a:noFill/>
        </p:spPr>
      </p:pic>
      <p:pic>
        <p:nvPicPr>
          <p:cNvPr id="8195" name="Picture 3" descr="C:\Users\owner\Google Drive\SoLID_background\SIDIS_He3\talk\solid_SIDIS_background_zwzhao_20131118_plot\actual_MIPcut_100Perc\Eklog_R_FA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8829368" cy="1828800"/>
          </a:xfrm>
          <a:prstGeom prst="rect">
            <a:avLst/>
          </a:prstGeom>
          <a:noFill/>
        </p:spPr>
      </p:pic>
      <p:pic>
        <p:nvPicPr>
          <p:cNvPr id="8196" name="Picture 4" descr="C:\Users\owner\Google Drive\SoLID_background\SIDIS_He3\talk\solid_SIDIS_background_zwzhao_20131118_plot\other_MIPcut_100Perc\Eklog_R_FAEC_t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32" y="1905000"/>
            <a:ext cx="8829368" cy="1828800"/>
          </a:xfrm>
          <a:prstGeom prst="rect">
            <a:avLst/>
          </a:prstGeom>
          <a:noFill/>
        </p:spPr>
      </p:pic>
      <p:pic>
        <p:nvPicPr>
          <p:cNvPr id="8197" name="Picture 5" descr="C:\Users\owner\Google Drive\SoLID_background\SIDIS_He3\talk\solid_SIDIS_background_zwzhao_20131118_plot\other_MIPcut_100Perc\Eklog_R_FAE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8829368" cy="1828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e DIS</a:t>
            </a:r>
            <a:endParaRPr lang="en-US" sz="1300" dirty="0"/>
          </a:p>
        </p:txBody>
      </p:sp>
      <p:sp>
        <p:nvSpPr>
          <p:cNvPr id="11" name="Rectangle 10"/>
          <p:cNvSpPr/>
          <p:nvPr/>
        </p:nvSpPr>
        <p:spPr>
          <a:xfrm>
            <a:off x="22098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pi-</a:t>
            </a:r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39624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pi+</a:t>
            </a:r>
            <a:endParaRPr lang="en-US" sz="1300" dirty="0"/>
          </a:p>
        </p:txBody>
      </p:sp>
      <p:sp>
        <p:nvSpPr>
          <p:cNvPr id="13" name="Rectangle 12"/>
          <p:cNvSpPr/>
          <p:nvPr/>
        </p:nvSpPr>
        <p:spPr>
          <a:xfrm>
            <a:off x="57150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1300" dirty="0" smtClean="0"/>
              <a:t>γ</a:t>
            </a:r>
            <a:r>
              <a:rPr lang="en-US" sz="1300" dirty="0" smtClean="0"/>
              <a:t>(pi0)</a:t>
            </a:r>
            <a:endParaRPr lang="en-US" sz="1300" dirty="0"/>
          </a:p>
        </p:txBody>
      </p:sp>
      <p:sp>
        <p:nvSpPr>
          <p:cNvPr id="14" name="Rectangle 13"/>
          <p:cNvSpPr/>
          <p:nvPr/>
        </p:nvSpPr>
        <p:spPr>
          <a:xfrm>
            <a:off x="74676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p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8305800" y="9436"/>
            <a:ext cx="827845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err="1" smtClean="0"/>
              <a:t>Kry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8371645" y="4038600"/>
            <a:ext cx="665823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dirty="0" smtClean="0"/>
              <a:t>FAEC,</a:t>
            </a:r>
          </a:p>
          <a:p>
            <a:r>
              <a:rPr lang="en-US" sz="1400" dirty="0" smtClean="0"/>
              <a:t>Before</a:t>
            </a:r>
          </a:p>
          <a:p>
            <a:r>
              <a:rPr lang="en-US" sz="1400" dirty="0" smtClean="0"/>
              <a:t>cut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8371645" y="5562600"/>
            <a:ext cx="586892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dirty="0" smtClean="0"/>
              <a:t>FAEC,</a:t>
            </a:r>
          </a:p>
          <a:p>
            <a:r>
              <a:rPr lang="en-US" sz="1400" dirty="0" smtClean="0"/>
              <a:t>After</a:t>
            </a:r>
          </a:p>
          <a:p>
            <a:r>
              <a:rPr lang="en-US" sz="1400" dirty="0" smtClean="0"/>
              <a:t>cut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8447845" y="2286000"/>
            <a:ext cx="586892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dirty="0" smtClean="0"/>
              <a:t>FAEC,</a:t>
            </a:r>
          </a:p>
          <a:p>
            <a:r>
              <a:rPr lang="en-US" sz="1400" dirty="0" smtClean="0"/>
              <a:t>After</a:t>
            </a:r>
          </a:p>
          <a:p>
            <a:r>
              <a:rPr lang="en-US" sz="1400" dirty="0" smtClean="0"/>
              <a:t>cut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8371645" y="685800"/>
            <a:ext cx="665823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dirty="0" smtClean="0"/>
              <a:t>FAEC,</a:t>
            </a:r>
          </a:p>
          <a:p>
            <a:r>
              <a:rPr lang="en-US" sz="1400" dirty="0" smtClean="0"/>
              <a:t>Before</a:t>
            </a:r>
          </a:p>
          <a:p>
            <a:r>
              <a:rPr lang="en-US" sz="1400" dirty="0" smtClean="0"/>
              <a:t>cut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8458200" y="3409890"/>
            <a:ext cx="827845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Tung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457200" y="1122402"/>
            <a:ext cx="3197863" cy="5539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000" dirty="0" smtClean="0"/>
              <a:t>MIP 100% </a:t>
            </a:r>
            <a:r>
              <a:rPr lang="en-US" sz="3000" dirty="0" err="1" smtClean="0"/>
              <a:t>cut,FAEC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SIDIS FAEC electron trigger</a:t>
            </a:r>
            <a:br>
              <a:rPr lang="en-US" sz="3000" dirty="0" smtClean="0"/>
            </a:br>
            <a:r>
              <a:rPr lang="en-US" sz="3000" dirty="0" smtClean="0"/>
              <a:t>(radial </a:t>
            </a:r>
            <a:r>
              <a:rPr lang="en-US" sz="3000" dirty="0" smtClean="0">
                <a:solidFill>
                  <a:srgbClr val="FF0000"/>
                </a:solidFill>
              </a:rPr>
              <a:t>below Q2=1</a:t>
            </a:r>
            <a:r>
              <a:rPr lang="en-US" sz="3000" dirty="0" smtClean="0"/>
              <a:t>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0"/>
            <a:ext cx="3276600" cy="1295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en-US" sz="1600" dirty="0" smtClean="0"/>
              <a:t>Electron trigger Assumption</a:t>
            </a:r>
          </a:p>
          <a:p>
            <a:r>
              <a:rPr lang="en-US" sz="1600" dirty="0" err="1" smtClean="0"/>
              <a:t>trig_eff</a:t>
            </a:r>
            <a:r>
              <a:rPr lang="en-US" sz="1600" dirty="0" smtClean="0"/>
              <a:t> (P&gt;Max)=</a:t>
            </a:r>
            <a:r>
              <a:rPr lang="en-US" sz="1600" dirty="0" err="1" smtClean="0"/>
              <a:t>trig_eff</a:t>
            </a:r>
            <a:r>
              <a:rPr lang="en-US" sz="1600" dirty="0" smtClean="0"/>
              <a:t>(P=Max)</a:t>
            </a:r>
          </a:p>
          <a:p>
            <a:r>
              <a:rPr lang="en-US" sz="1600" dirty="0" err="1" smtClean="0"/>
              <a:t>trig_eff</a:t>
            </a:r>
            <a:r>
              <a:rPr lang="en-US" sz="1600" dirty="0" smtClean="0"/>
              <a:t> (P&lt;Min)=0</a:t>
            </a:r>
          </a:p>
          <a:p>
            <a:r>
              <a:rPr lang="en-US" sz="1600" dirty="0" err="1" smtClean="0"/>
              <a:t>trig_eff_Proton</a:t>
            </a:r>
            <a:r>
              <a:rPr lang="en-US" sz="1600" dirty="0" smtClean="0"/>
              <a:t> = 0.5*</a:t>
            </a:r>
            <a:r>
              <a:rPr lang="en-US" sz="1600" dirty="0" err="1" smtClean="0"/>
              <a:t>trig_eff_pion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876800"/>
            <a:ext cx="2163113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953000"/>
            <a:ext cx="2248188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953000"/>
            <a:ext cx="2308302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953000"/>
            <a:ext cx="227877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21" y="3048000"/>
            <a:ext cx="2175879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8144" y="3124200"/>
            <a:ext cx="2157656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58118" y="3200400"/>
            <a:ext cx="2223682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3200400"/>
            <a:ext cx="2145354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AutoShape 11" descr="https://hallaweb.jlab.org/dvcslog/SoLID/131124_201801/acceptance_solid_CLEO_SIDIS_3he_negative.root__acceptanc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" name="AutoShape 13" descr="https://hallaweb.jlab.org/dvcslog/SoLID/131124_201801/acceptance_solid_CLEO_SIDIS_3he_negative.root__acceptanc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9" name="AutoShape 15" descr="https://hallaweb.jlab.org/dvcslog/SoLID/131124_201801/acceptance_solid_CLEO_SIDIS_3he_negative.root__acceptance.png"/>
          <p:cNvSpPr>
            <a:spLocks noChangeAspect="1" noChangeArrowheads="1"/>
          </p:cNvSpPr>
          <p:nvPr/>
        </p:nvSpPr>
        <p:spPr bwMode="auto">
          <a:xfrm>
            <a:off x="155575" y="-2147888"/>
            <a:ext cx="14058900" cy="4476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1" name="AutoShape 17" descr="https://hallaweb.jlab.org/dvcslog/SoLID/131124_201801/acceptance_solid_CLEO_SIDIS_3he_negative.root__acceptance.png"/>
          <p:cNvSpPr>
            <a:spLocks noChangeAspect="1" noChangeArrowheads="1"/>
          </p:cNvSpPr>
          <p:nvPr/>
        </p:nvSpPr>
        <p:spPr bwMode="auto">
          <a:xfrm>
            <a:off x="155575" y="-2147888"/>
            <a:ext cx="14058900" cy="4476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62" name="Picture 18" descr="C:\Users\owner\Google Drive\SoLID_background\SIDIS_He3\trigger\acceptance_solid_CLEO_SIDIS_3he_negative.root__acceptanc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0" y="1295400"/>
            <a:ext cx="5742176" cy="18288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52400" y="1143000"/>
            <a:ext cx="3124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Radius(cm)  P Threshold (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r>
              <a:rPr lang="en-US" dirty="0" smtClean="0"/>
              <a:t>90 - 110        4.0    </a:t>
            </a:r>
          </a:p>
          <a:p>
            <a:r>
              <a:rPr lang="en-US" dirty="0" smtClean="0"/>
              <a:t>110 - 125      3.0    </a:t>
            </a:r>
          </a:p>
          <a:p>
            <a:r>
              <a:rPr lang="en-US" dirty="0" smtClean="0"/>
              <a:t>125 - 145      2.0    </a:t>
            </a:r>
          </a:p>
          <a:p>
            <a:r>
              <a:rPr lang="en-US" dirty="0" smtClean="0"/>
              <a:t>145 - 230      1.0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 points cut, about 0.5GeV below Q2=1 line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91000" y="2895600"/>
            <a:ext cx="4468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Acceptance for </a:t>
            </a:r>
            <a:r>
              <a:rPr lang="en-US" dirty="0" err="1" smtClean="0"/>
              <a:t>SoLID</a:t>
            </a:r>
            <a:r>
              <a:rPr lang="en-US" dirty="0" smtClean="0"/>
              <a:t> CLEO and 40 long target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owner\Google Drive\SoLID_background\SIDIS_He3\talk\solid_SIDIS_background_zwzhao_20131118_plot\other_MIPcut\Plog_R_FA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8829368" cy="1828800"/>
          </a:xfrm>
          <a:prstGeom prst="rect">
            <a:avLst/>
          </a:prstGeom>
          <a:noFill/>
        </p:spPr>
      </p:pic>
      <p:pic>
        <p:nvPicPr>
          <p:cNvPr id="3076" name="Picture 4" descr="C:\Users\owner\Google Drive\SoLID_background\SIDIS_He3\talk\solid_SIDIS_background_zwzhao_20131118_plot\other_MIPcut\Plog_R_FAEC_t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8829368" cy="1828800"/>
          </a:xfrm>
          <a:prstGeom prst="rect">
            <a:avLst/>
          </a:prstGeom>
          <a:noFill/>
        </p:spPr>
      </p:pic>
      <p:pic>
        <p:nvPicPr>
          <p:cNvPr id="3075" name="Picture 3" descr="C:\Users\owner\Google Drive\SoLID_background\SIDIS_He3\talk\solid_SIDIS_background_zwzhao_20131118_plot\actual_MIPcut\Plog_R_FAE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1400"/>
            <a:ext cx="8829368" cy="1828800"/>
          </a:xfrm>
          <a:prstGeom prst="rect">
            <a:avLst/>
          </a:prstGeom>
          <a:noFill/>
        </p:spPr>
      </p:pic>
      <p:pic>
        <p:nvPicPr>
          <p:cNvPr id="3074" name="Picture 2" descr="C:\Users\owner\Google Drive\SoLID_background\SIDIS_He3\talk\solid_SIDIS_background_zwzhao_20131118_plot\actual_MIPcut\Plog_R_FAEC_t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81600"/>
            <a:ext cx="8829368" cy="1828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e DIS</a:t>
            </a:r>
            <a:endParaRPr lang="en-US" sz="1300" dirty="0"/>
          </a:p>
        </p:txBody>
      </p:sp>
      <p:sp>
        <p:nvSpPr>
          <p:cNvPr id="11" name="Rectangle 10"/>
          <p:cNvSpPr/>
          <p:nvPr/>
        </p:nvSpPr>
        <p:spPr>
          <a:xfrm>
            <a:off x="22098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pi-</a:t>
            </a:r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39624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pi+</a:t>
            </a:r>
            <a:endParaRPr lang="en-US" sz="1300" dirty="0"/>
          </a:p>
        </p:txBody>
      </p:sp>
      <p:sp>
        <p:nvSpPr>
          <p:cNvPr id="13" name="Rectangle 12"/>
          <p:cNvSpPr/>
          <p:nvPr/>
        </p:nvSpPr>
        <p:spPr>
          <a:xfrm>
            <a:off x="57150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1300" dirty="0" smtClean="0"/>
              <a:t>γ</a:t>
            </a:r>
            <a:r>
              <a:rPr lang="en-US" sz="1300" dirty="0" smtClean="0"/>
              <a:t>(pi0)</a:t>
            </a:r>
            <a:endParaRPr lang="en-US" sz="1300" dirty="0"/>
          </a:p>
        </p:txBody>
      </p:sp>
      <p:sp>
        <p:nvSpPr>
          <p:cNvPr id="14" name="Rectangle 13"/>
          <p:cNvSpPr/>
          <p:nvPr/>
        </p:nvSpPr>
        <p:spPr>
          <a:xfrm>
            <a:off x="7467600" y="9436"/>
            <a:ext cx="685800" cy="2923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p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8305800" y="9436"/>
            <a:ext cx="827845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err="1" smtClean="0"/>
              <a:t>Kry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8371645" y="4038600"/>
            <a:ext cx="665823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dirty="0" smtClean="0"/>
              <a:t>FAEC,</a:t>
            </a:r>
          </a:p>
          <a:p>
            <a:r>
              <a:rPr lang="en-US" sz="1400" dirty="0" smtClean="0"/>
              <a:t>Before</a:t>
            </a:r>
          </a:p>
          <a:p>
            <a:r>
              <a:rPr lang="en-US" sz="1400" dirty="0" smtClean="0"/>
              <a:t>cut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8371645" y="5562600"/>
            <a:ext cx="586892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dirty="0" smtClean="0"/>
              <a:t>FAEC,</a:t>
            </a:r>
          </a:p>
          <a:p>
            <a:r>
              <a:rPr lang="en-US" sz="1400" dirty="0" smtClean="0"/>
              <a:t>After</a:t>
            </a:r>
          </a:p>
          <a:p>
            <a:r>
              <a:rPr lang="en-US" sz="1400" dirty="0" smtClean="0"/>
              <a:t>cut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8447845" y="2286000"/>
            <a:ext cx="586892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dirty="0" smtClean="0"/>
              <a:t>FAEC,</a:t>
            </a:r>
          </a:p>
          <a:p>
            <a:r>
              <a:rPr lang="en-US" sz="1400" dirty="0" smtClean="0"/>
              <a:t>After</a:t>
            </a:r>
          </a:p>
          <a:p>
            <a:r>
              <a:rPr lang="en-US" sz="1400" dirty="0" smtClean="0"/>
              <a:t>cut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8371645" y="685800"/>
            <a:ext cx="665823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dirty="0" smtClean="0"/>
              <a:t>FAEC,</a:t>
            </a:r>
          </a:p>
          <a:p>
            <a:r>
              <a:rPr lang="en-US" sz="1400" dirty="0" smtClean="0"/>
              <a:t>Before</a:t>
            </a:r>
          </a:p>
          <a:p>
            <a:r>
              <a:rPr lang="en-US" sz="1400" dirty="0" smtClean="0"/>
              <a:t>cut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8458200" y="3409890"/>
            <a:ext cx="827845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Tung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457200" y="1122402"/>
            <a:ext cx="3252557" cy="5539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000" dirty="0" smtClean="0"/>
              <a:t>MIP rough </a:t>
            </a:r>
            <a:r>
              <a:rPr lang="en-US" sz="3000" dirty="0" err="1" smtClean="0"/>
              <a:t>cut,FAEC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SIDIS FAEC electron trigger </a:t>
            </a:r>
            <a:br>
              <a:rPr lang="en-US" sz="3000" dirty="0" smtClean="0"/>
            </a:br>
            <a:r>
              <a:rPr lang="en-US" sz="3000" dirty="0" smtClean="0"/>
              <a:t>(radial </a:t>
            </a:r>
            <a:r>
              <a:rPr lang="en-US" sz="3000" dirty="0" smtClean="0">
                <a:solidFill>
                  <a:srgbClr val="FF0000"/>
                </a:solidFill>
              </a:rPr>
              <a:t>on Q2=1</a:t>
            </a:r>
            <a:r>
              <a:rPr lang="en-US" sz="3000" dirty="0" smtClean="0"/>
              <a:t>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0"/>
            <a:ext cx="3276600" cy="1295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1600" dirty="0" smtClean="0"/>
              <a:t>Electron trigger Assumption</a:t>
            </a:r>
          </a:p>
          <a:p>
            <a:r>
              <a:rPr lang="en-US" sz="1600" dirty="0" err="1" smtClean="0"/>
              <a:t>trig_eff</a:t>
            </a:r>
            <a:r>
              <a:rPr lang="en-US" sz="1600" dirty="0" smtClean="0"/>
              <a:t> (P&gt;Max)=</a:t>
            </a:r>
            <a:r>
              <a:rPr lang="en-US" sz="1600" dirty="0" err="1" smtClean="0"/>
              <a:t>trig_eff</a:t>
            </a:r>
            <a:r>
              <a:rPr lang="en-US" sz="1600" dirty="0" smtClean="0"/>
              <a:t>(P=Max)</a:t>
            </a:r>
          </a:p>
          <a:p>
            <a:r>
              <a:rPr lang="en-US" sz="1600" dirty="0" err="1" smtClean="0"/>
              <a:t>trig_eff</a:t>
            </a:r>
            <a:r>
              <a:rPr lang="en-US" sz="1600" dirty="0" smtClean="0"/>
              <a:t> (P&lt;Min)=0</a:t>
            </a:r>
          </a:p>
          <a:p>
            <a:r>
              <a:rPr lang="en-US" sz="1600" dirty="0" err="1" smtClean="0"/>
              <a:t>trig_eff_Proton</a:t>
            </a:r>
            <a:r>
              <a:rPr lang="en-US" sz="1600" dirty="0" smtClean="0"/>
              <a:t> = 0.5*</a:t>
            </a:r>
            <a:r>
              <a:rPr lang="en-US" sz="1600" dirty="0" err="1" smtClean="0"/>
              <a:t>trig_eff_pion</a:t>
            </a:r>
            <a:endParaRPr lang="en-US" sz="1600" dirty="0" smtClean="0"/>
          </a:p>
          <a:p>
            <a:r>
              <a:rPr lang="en-US" sz="1600" dirty="0" smtClean="0"/>
              <a:t>If (</a:t>
            </a:r>
            <a:r>
              <a:rPr lang="en-US" sz="1600" dirty="0" err="1" smtClean="0"/>
              <a:t>trig_eff</a:t>
            </a:r>
            <a:r>
              <a:rPr lang="en-US" sz="1600" dirty="0" smtClean="0"/>
              <a:t>&lt;0.01) </a:t>
            </a:r>
            <a:r>
              <a:rPr lang="en-US" sz="1600" dirty="0" err="1" smtClean="0"/>
              <a:t>trig_eff</a:t>
            </a:r>
            <a:r>
              <a:rPr lang="en-US" sz="1600" dirty="0" smtClean="0"/>
              <a:t> = 0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49"/>
            <a:ext cx="2133600" cy="11887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876800"/>
            <a:ext cx="180259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953000"/>
            <a:ext cx="187349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953000"/>
            <a:ext cx="19235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2425" y="4953000"/>
            <a:ext cx="18989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767" y="3352800"/>
            <a:ext cx="181323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3352800"/>
            <a:ext cx="179804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9532" y="3352800"/>
            <a:ext cx="185306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7405" y="3352800"/>
            <a:ext cx="178779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AutoShape 11" descr="https://hallaweb.jlab.org/dvcslog/SoLID/131124_201801/acceptance_solid_CLEO_SIDIS_3he_negative.root__acceptanc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" name="AutoShape 13" descr="https://hallaweb.jlab.org/dvcslog/SoLID/131124_201801/acceptance_solid_CLEO_SIDIS_3he_negative.root__acceptanc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9" name="AutoShape 15" descr="https://hallaweb.jlab.org/dvcslog/SoLID/131124_201801/acceptance_solid_CLEO_SIDIS_3he_negative.root__acceptance.png"/>
          <p:cNvSpPr>
            <a:spLocks noChangeAspect="1" noChangeArrowheads="1"/>
          </p:cNvSpPr>
          <p:nvPr/>
        </p:nvSpPr>
        <p:spPr bwMode="auto">
          <a:xfrm>
            <a:off x="155575" y="-2147888"/>
            <a:ext cx="14058900" cy="4476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1" name="AutoShape 17" descr="https://hallaweb.jlab.org/dvcslog/SoLID/131124_201801/acceptance_solid_CLEO_SIDIS_3he_negative.root__acceptance.png"/>
          <p:cNvSpPr>
            <a:spLocks noChangeAspect="1" noChangeArrowheads="1"/>
          </p:cNvSpPr>
          <p:nvPr/>
        </p:nvSpPr>
        <p:spPr bwMode="auto">
          <a:xfrm>
            <a:off x="155575" y="-2147888"/>
            <a:ext cx="14058900" cy="4476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62" name="Picture 18" descr="C:\Users\owner\Google Drive\SoLID_background\SIDIS_He3\trigger\acceptance_solid_CLEO_SIDIS_3he_negative.root__acceptanc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0" y="1295400"/>
            <a:ext cx="5742176" cy="18288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04800" y="919877"/>
            <a:ext cx="3124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Radius(cm)  P Threshold (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90 - 105      5.0    </a:t>
            </a:r>
          </a:p>
          <a:p>
            <a:r>
              <a:rPr lang="en-US" dirty="0" smtClean="0"/>
              <a:t>105 - 115      4.0    </a:t>
            </a:r>
          </a:p>
          <a:p>
            <a:r>
              <a:rPr lang="en-US" dirty="0" smtClean="0"/>
              <a:t>115 - 130      3.0    </a:t>
            </a:r>
          </a:p>
          <a:p>
            <a:r>
              <a:rPr lang="en-US" dirty="0" smtClean="0"/>
              <a:t>130 - 150      2.0    </a:t>
            </a:r>
          </a:p>
          <a:p>
            <a:r>
              <a:rPr lang="en-US" dirty="0" smtClean="0"/>
              <a:t>150 - 200      1.0 </a:t>
            </a:r>
          </a:p>
          <a:p>
            <a:r>
              <a:rPr lang="en-US" dirty="0" smtClean="0"/>
              <a:t>200 - 230      2.0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6 point cut, right on Q2=1 line and field bend line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15200" y="3352800"/>
            <a:ext cx="17990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15200" y="4953000"/>
            <a:ext cx="173244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4191000" y="2971800"/>
            <a:ext cx="4468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Acceptance for </a:t>
            </a:r>
            <a:r>
              <a:rPr lang="en-US" dirty="0" err="1" smtClean="0"/>
              <a:t>SoLID</a:t>
            </a:r>
            <a:r>
              <a:rPr lang="en-US" dirty="0" smtClean="0"/>
              <a:t> CLEO and 40 long target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owner\Google Drive\SoLID_background\SIDIS_He3\talk\solid_SIDIS_background_zwzhao_20131118_plot\actual\fluxR_FA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0310" y="3048000"/>
            <a:ext cx="4245090" cy="3657600"/>
          </a:xfrm>
          <a:prstGeom prst="rect">
            <a:avLst/>
          </a:prstGeom>
          <a:noFill/>
        </p:spPr>
      </p:pic>
      <p:pic>
        <p:nvPicPr>
          <p:cNvPr id="3077" name="Picture 5" descr="C:\Users\owner\Google Drive\SoLID_background\SIDIS_He3\talk\solid_SIDIS_background_zwzhao_20131118_plot\other\fluxR_FA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510" y="3048000"/>
            <a:ext cx="4245090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FAEC electron trigger rate (flat)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FAEC geometry: </a:t>
            </a:r>
            <a:r>
              <a:rPr lang="en-US" dirty="0" err="1" smtClean="0"/>
              <a:t>Z_front</a:t>
            </a:r>
            <a:r>
              <a:rPr lang="en-US" dirty="0" smtClean="0"/>
              <a:t>=415cm, R(90,230)cm</a:t>
            </a:r>
          </a:p>
          <a:p>
            <a:r>
              <a:rPr lang="en-US" dirty="0" smtClean="0"/>
              <a:t>Shows rate before and after trigger cut</a:t>
            </a:r>
          </a:p>
          <a:p>
            <a:r>
              <a:rPr lang="en-US" dirty="0" smtClean="0"/>
              <a:t>“Kryptonite”: all rate from He3 by </a:t>
            </a:r>
            <a:r>
              <a:rPr lang="en-US" dirty="0" err="1" smtClean="0"/>
              <a:t>eicRate</a:t>
            </a:r>
            <a:r>
              <a:rPr lang="en-US" dirty="0" smtClean="0"/>
              <a:t>, everything is kryptonite including target collimator, so no secondary</a:t>
            </a:r>
          </a:p>
          <a:p>
            <a:r>
              <a:rPr lang="en-US" dirty="0" smtClean="0"/>
              <a:t>“Tungsten”: all rate from He3 and target window by </a:t>
            </a:r>
            <a:r>
              <a:rPr lang="en-US" dirty="0" err="1" smtClean="0"/>
              <a:t>eicRate</a:t>
            </a:r>
            <a:r>
              <a:rPr lang="en-US" dirty="0" smtClean="0"/>
              <a:t>, everything is real material including target collimator as Tungsten, so secondary are present. Only “</a:t>
            </a:r>
            <a:r>
              <a:rPr lang="en-US" dirty="0" err="1" smtClean="0"/>
              <a:t>eDIS</a:t>
            </a:r>
            <a:r>
              <a:rPr lang="en-US" dirty="0" smtClean="0"/>
              <a:t>” is like “Kryptonite”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3581400"/>
            <a:ext cx="116871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Kryptonite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38800" y="3581400"/>
            <a:ext cx="103412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Tungsten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owner\Google Drive\SoLID_background\SIDIS_He3\talk\solid_SIDIS_background_zwzhao_20131118_plot\other_ecut_radial\fluxR_FA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510" y="3048000"/>
            <a:ext cx="4245090" cy="3657600"/>
          </a:xfrm>
          <a:prstGeom prst="rect">
            <a:avLst/>
          </a:prstGeom>
          <a:noFill/>
        </p:spPr>
      </p:pic>
      <p:pic>
        <p:nvPicPr>
          <p:cNvPr id="5123" name="Picture 3" descr="C:\Users\owner\Google Drive\SoLID_background\SIDIS_He3\talk\solid_SIDIS_background_zwzhao_20131118_plot\actual_ecut_radial\fluxR_FA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0310" y="3048000"/>
            <a:ext cx="4245090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500" dirty="0" smtClean="0"/>
              <a:t>FAEC electron trigger rate (radial below Q2=1)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FAEC geometry: </a:t>
            </a:r>
            <a:r>
              <a:rPr lang="en-US" dirty="0" err="1" smtClean="0"/>
              <a:t>Z_front</a:t>
            </a:r>
            <a:r>
              <a:rPr lang="en-US" dirty="0" smtClean="0"/>
              <a:t>=415cm, R(90,230)cm</a:t>
            </a:r>
          </a:p>
          <a:p>
            <a:r>
              <a:rPr lang="en-US" dirty="0" smtClean="0"/>
              <a:t>Shows rate before and after trigger cut</a:t>
            </a:r>
          </a:p>
          <a:p>
            <a:r>
              <a:rPr lang="en-US" dirty="0" smtClean="0"/>
              <a:t>“Kryptonite”: all rate from He3 by </a:t>
            </a:r>
            <a:r>
              <a:rPr lang="en-US" dirty="0" err="1" smtClean="0"/>
              <a:t>eicRate</a:t>
            </a:r>
            <a:r>
              <a:rPr lang="en-US" dirty="0" smtClean="0"/>
              <a:t>, everything is kryptonite including target collimator, so no secondary</a:t>
            </a:r>
          </a:p>
          <a:p>
            <a:r>
              <a:rPr lang="en-US" dirty="0" smtClean="0"/>
              <a:t>“Tungsten”: all rate from He3 and target window by </a:t>
            </a:r>
            <a:r>
              <a:rPr lang="en-US" dirty="0" err="1" smtClean="0"/>
              <a:t>eicRate</a:t>
            </a:r>
            <a:r>
              <a:rPr lang="en-US" dirty="0" smtClean="0"/>
              <a:t>, everything is real material including target collimator as Tungsten, so secondary are present. Only “</a:t>
            </a:r>
            <a:r>
              <a:rPr lang="en-US" dirty="0" err="1" smtClean="0"/>
              <a:t>eDIS</a:t>
            </a:r>
            <a:r>
              <a:rPr lang="en-US" dirty="0" smtClean="0"/>
              <a:t>” is like “Kryptonite”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3581400"/>
            <a:ext cx="116871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Kryptonite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38800" y="3581400"/>
            <a:ext cx="103412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Tungsten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owner\Google Drive\SoLID_background\SIDIS_He3\talk\solid_SIDIS_background_zwzhao_20131118_plot\other_ecut_radial_on_6point\fluxR_FA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0"/>
            <a:ext cx="4245090" cy="3657600"/>
          </a:xfrm>
          <a:prstGeom prst="rect">
            <a:avLst/>
          </a:prstGeom>
          <a:noFill/>
        </p:spPr>
      </p:pic>
      <p:pic>
        <p:nvPicPr>
          <p:cNvPr id="2050" name="Picture 2" descr="C:\Users\owner\Google Drive\SoLID_background\SIDIS_He3\talk\solid_SIDIS_background_zwzhao_20131118_plot\actual_ecut_radial_on_6point\fluxR_FA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00"/>
            <a:ext cx="4245090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FAEC electron trigger rate (radial on Q2=1)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FAEC geometry: </a:t>
            </a:r>
            <a:r>
              <a:rPr lang="en-US" dirty="0" err="1" smtClean="0"/>
              <a:t>Z_front</a:t>
            </a:r>
            <a:r>
              <a:rPr lang="en-US" dirty="0" smtClean="0"/>
              <a:t>=415cm, R(90,230)cm</a:t>
            </a:r>
          </a:p>
          <a:p>
            <a:r>
              <a:rPr lang="en-US" dirty="0" smtClean="0"/>
              <a:t>Shows rate before and after trigger cut</a:t>
            </a:r>
          </a:p>
          <a:p>
            <a:r>
              <a:rPr lang="en-US" dirty="0" smtClean="0"/>
              <a:t>“Kryptonite”: all rate from He3 by </a:t>
            </a:r>
            <a:r>
              <a:rPr lang="en-US" dirty="0" err="1" smtClean="0"/>
              <a:t>eicRate</a:t>
            </a:r>
            <a:r>
              <a:rPr lang="en-US" dirty="0" smtClean="0"/>
              <a:t>, everything is kryptonite including target collimator, so no secondary</a:t>
            </a:r>
          </a:p>
          <a:p>
            <a:r>
              <a:rPr lang="en-US" dirty="0" smtClean="0"/>
              <a:t>“Tungsten”: all rate from He3 and target window by </a:t>
            </a:r>
            <a:r>
              <a:rPr lang="en-US" dirty="0" err="1" smtClean="0"/>
              <a:t>eicRate</a:t>
            </a:r>
            <a:r>
              <a:rPr lang="en-US" dirty="0" smtClean="0"/>
              <a:t>, everything is real material including target collimator as Tungsten, so secondary are present. Only “</a:t>
            </a:r>
            <a:r>
              <a:rPr lang="en-US" dirty="0" err="1" smtClean="0"/>
              <a:t>eDIS</a:t>
            </a:r>
            <a:r>
              <a:rPr lang="en-US" dirty="0" smtClean="0"/>
              <a:t>” is like “Kryptonite”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3581400"/>
            <a:ext cx="116871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Kryptonite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38800" y="3581400"/>
            <a:ext cx="103412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Tungsten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Google Drive\SoLID_background\SIDIS_He3\talk\solid_SIDIS_background_zwzhao_20131118_plot\other_ecut_radial_on_6point\fluxR_LA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0"/>
            <a:ext cx="4245090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LAEC electron trigger rate (flat)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LAEC geometry: </a:t>
            </a:r>
            <a:r>
              <a:rPr lang="en-US" dirty="0" err="1" smtClean="0"/>
              <a:t>Z_front</a:t>
            </a:r>
            <a:r>
              <a:rPr lang="en-US" dirty="0" smtClean="0"/>
              <a:t>=-65cm, R(80,140)cm</a:t>
            </a:r>
          </a:p>
          <a:p>
            <a:r>
              <a:rPr lang="en-US" dirty="0" smtClean="0"/>
              <a:t>Shows rate before and after trigger cut</a:t>
            </a:r>
          </a:p>
          <a:p>
            <a:r>
              <a:rPr lang="en-US" dirty="0" smtClean="0"/>
              <a:t>“Kryptonite”: all rate from He3 by </a:t>
            </a:r>
            <a:r>
              <a:rPr lang="en-US" dirty="0" err="1" smtClean="0"/>
              <a:t>eicRate</a:t>
            </a:r>
            <a:r>
              <a:rPr lang="en-US" dirty="0" smtClean="0"/>
              <a:t>, everything is kryptonite including target collimator, so no secondary</a:t>
            </a:r>
          </a:p>
          <a:p>
            <a:r>
              <a:rPr lang="en-US" dirty="0" smtClean="0"/>
              <a:t>“Tungsten”: all rate from He3 and target window by </a:t>
            </a:r>
            <a:r>
              <a:rPr lang="en-US" dirty="0" err="1" smtClean="0"/>
              <a:t>eicRate</a:t>
            </a:r>
            <a:r>
              <a:rPr lang="en-US" dirty="0" smtClean="0"/>
              <a:t>, everything is real material including target collimator as Tungsten, so secondary are present. Only “</a:t>
            </a:r>
            <a:r>
              <a:rPr lang="en-US" dirty="0" err="1" smtClean="0"/>
              <a:t>eDIS</a:t>
            </a:r>
            <a:r>
              <a:rPr lang="en-US" dirty="0" smtClean="0"/>
              <a:t>” is like “Kryptonite”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3581400"/>
            <a:ext cx="116871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Kryptonite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38800" y="3581400"/>
            <a:ext cx="103412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Tungsten</a:t>
            </a:r>
            <a:endParaRPr lang="en-US" dirty="0"/>
          </a:p>
        </p:txBody>
      </p:sp>
      <p:pic>
        <p:nvPicPr>
          <p:cNvPr id="3074" name="Picture 2" descr="C:\Users\owner\Google Drive\SoLID_background\SIDIS_He3\talk\solid_SIDIS_background_zwzhao_20131118_plot\actual_ecut_radial_on_6point\fluxR_LA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00"/>
            <a:ext cx="424509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165014</TotalTime>
  <Words>3431</Words>
  <Application>Microsoft Office PowerPoint</Application>
  <PresentationFormat>On-screen Show (4:3)</PresentationFormat>
  <Paragraphs>1130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Symbol</vt:lpstr>
      <vt:lpstr>Office Theme</vt:lpstr>
      <vt:lpstr>SIDIS Background and Trigger</vt:lpstr>
      <vt:lpstr>Intro</vt:lpstr>
      <vt:lpstr>SIDIS EC electron trigger (flat)</vt:lpstr>
      <vt:lpstr>SIDIS FAEC electron trigger (radial below Q2=1)</vt:lpstr>
      <vt:lpstr>SIDIS FAEC electron trigger  (radial on Q2=1)</vt:lpstr>
      <vt:lpstr>FAEC electron trigger rate (flat)</vt:lpstr>
      <vt:lpstr>FAEC electron trigger rate (radial below Q2=1)</vt:lpstr>
      <vt:lpstr>FAEC electron trigger rate (radial on Q2=1)</vt:lpstr>
      <vt:lpstr>LAEC electron trigger rate (flat)</vt:lpstr>
      <vt:lpstr>Slide 10</vt:lpstr>
      <vt:lpstr>Background from π0</vt:lpstr>
      <vt:lpstr>electron single trigger rate</vt:lpstr>
      <vt:lpstr>SIDIS EC MIP Trigger (rough)</vt:lpstr>
      <vt:lpstr>SIDIS EC MIP Trigger (100%)</vt:lpstr>
      <vt:lpstr>SIDIS EC MIP Trigger (95%)</vt:lpstr>
      <vt:lpstr>FAEC MIP trigger rate (rough)</vt:lpstr>
      <vt:lpstr>FAEC MIP trigger rate by EM photon</vt:lpstr>
      <vt:lpstr>Slide 18</vt:lpstr>
      <vt:lpstr>Charged particle single  trigger rate</vt:lpstr>
      <vt:lpstr>Coincidence trigger rate</vt:lpstr>
      <vt:lpstr>Trigger with 40% of hadron from eicrate</vt:lpstr>
      <vt:lpstr>Background from π0</vt:lpstr>
      <vt:lpstr>Trigger with 40% of hadron from eicrate</vt:lpstr>
      <vt:lpstr>Summary</vt:lpstr>
      <vt:lpstr>If EC preshower NOT in ele FAEC trigger,  remove factor 2 on hadron rate reduction at FAEC</vt:lpstr>
      <vt:lpstr>Slide 26</vt:lpstr>
      <vt:lpstr>Background from π0</vt:lpstr>
      <vt:lpstr>eDIS from window</vt:lpstr>
      <vt:lpstr>Trigger with 40% of hadron from eicrate</vt:lpstr>
      <vt:lpstr>Summary</vt:lpstr>
      <vt:lpstr>backup</vt:lpstr>
      <vt:lpstr>SIDIS EC Acceptance</vt:lpstr>
      <vt:lpstr>Rate in proposal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Baffle update</dc:title>
  <dc:creator>owner</dc:creator>
  <cp:lastModifiedBy>owner</cp:lastModifiedBy>
  <cp:revision>3590</cp:revision>
  <dcterms:created xsi:type="dcterms:W3CDTF">2006-08-16T00:00:00Z</dcterms:created>
  <dcterms:modified xsi:type="dcterms:W3CDTF">2014-07-07T04:27:20Z</dcterms:modified>
</cp:coreProperties>
</file>