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Default Extension="fntdata" ContentType="application/x-fontdata"/>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56" r:id="rId2"/>
    <p:sldId id="269" r:id="rId3"/>
    <p:sldId id="265" r:id="rId4"/>
    <p:sldId id="266" r:id="rId5"/>
    <p:sldId id="270" r:id="rId6"/>
    <p:sldId id="267" r:id="rId7"/>
    <p:sldId id="271" r:id="rId8"/>
    <p:sldId id="268" r:id="rId9"/>
    <p:sldId id="272" r:id="rId10"/>
    <p:sldId id="273" r:id="rId11"/>
    <p:sldId id="274" r:id="rId12"/>
    <p:sldId id="276" r:id="rId13"/>
    <p:sldId id="277" r:id="rId14"/>
    <p:sldId id="280" r:id="rId15"/>
    <p:sldId id="278" r:id="rId16"/>
  </p:sldIdLst>
  <p:sldSz cx="9144000" cy="6858000" type="screen4x3"/>
  <p:notesSz cx="6858000" cy="9144000"/>
  <p:embeddedFontLst>
    <p:embeddedFont>
      <p:font typeface="Calibri" pitchFamily="34" charset="0"/>
      <p:regular r:id="rId17"/>
      <p:bold r:id="rId18"/>
      <p:italic r:id="rId19"/>
      <p:boldItalic r:id="rId20"/>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2.fntdata"/><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1.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4.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3.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5/22/2017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5/22/2017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5/22/2017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5/22/2017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err="1" smtClean="0"/>
              <a:t>SoLID</a:t>
            </a:r>
            <a:r>
              <a:rPr lang="en-US" dirty="0" smtClean="0"/>
              <a:t> JPsi_LH2</a:t>
            </a:r>
            <a:br>
              <a:rPr lang="en-US" dirty="0" smtClean="0"/>
            </a:br>
            <a:r>
              <a:rPr lang="en-US" dirty="0" smtClean="0"/>
              <a:t>Hit and Occupancy</a:t>
            </a:r>
            <a:endParaRPr lang="en-US" dirty="0"/>
          </a:p>
        </p:txBody>
      </p:sp>
      <p:sp>
        <p:nvSpPr>
          <p:cNvPr id="3" name="Subtitle 2"/>
          <p:cNvSpPr>
            <a:spLocks noGrp="1"/>
          </p:cNvSpPr>
          <p:nvPr>
            <p:ph type="subTitle" idx="1"/>
          </p:nvPr>
        </p:nvSpPr>
        <p:spPr/>
        <p:txBody>
          <a:bodyPr/>
          <a:lstStyle/>
          <a:p>
            <a:r>
              <a:rPr lang="en-US" dirty="0" err="1" smtClean="0"/>
              <a:t>Zhiwen</a:t>
            </a:r>
            <a:r>
              <a:rPr lang="en-US" dirty="0" smtClean="0"/>
              <a:t> Zhao</a:t>
            </a:r>
          </a:p>
          <a:p>
            <a:r>
              <a:rPr lang="en-US" dirty="0" smtClean="0"/>
              <a:t>2017/05/16</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Occupancy Result: LGC and HGC</a:t>
            </a:r>
            <a:endParaRPr lang="en-US" dirty="0"/>
          </a:p>
        </p:txBody>
      </p:sp>
      <p:graphicFrame>
        <p:nvGraphicFramePr>
          <p:cNvPr id="4" name="Content Placeholder 3"/>
          <p:cNvGraphicFramePr>
            <a:graphicFrameLocks noGrp="1"/>
          </p:cNvGraphicFramePr>
          <p:nvPr>
            <p:ph idx="1"/>
          </p:nvPr>
        </p:nvGraphicFramePr>
        <p:xfrm>
          <a:off x="2074331" y="2590800"/>
          <a:ext cx="5621868" cy="2032000"/>
        </p:xfrm>
        <a:graphic>
          <a:graphicData uri="http://schemas.openxmlformats.org/drawingml/2006/table">
            <a:tbl>
              <a:tblPr firstRow="1" bandRow="1">
                <a:tableStyleId>{5C22544A-7EE6-4342-B048-85BDC9FD1C3A}</a:tableStyleId>
              </a:tblPr>
              <a:tblGrid>
                <a:gridCol w="936978"/>
                <a:gridCol w="936978"/>
                <a:gridCol w="936978"/>
                <a:gridCol w="936978"/>
                <a:gridCol w="936978"/>
                <a:gridCol w="936978"/>
              </a:tblGrid>
              <a:tr h="370840">
                <a:tc>
                  <a:txBody>
                    <a:bodyPr/>
                    <a:lstStyle/>
                    <a:p>
                      <a:r>
                        <a:rPr lang="en-US" sz="1500" dirty="0" err="1" smtClean="0"/>
                        <a:t>Occ</a:t>
                      </a:r>
                      <a:r>
                        <a:rPr lang="en-US" sz="1500" dirty="0" smtClean="0"/>
                        <a:t>(kHz)</a:t>
                      </a:r>
                      <a:endParaRPr lang="en-US" sz="1500" dirty="0"/>
                    </a:p>
                  </a:txBody>
                  <a:tcPr/>
                </a:tc>
                <a:tc>
                  <a:txBody>
                    <a:bodyPr/>
                    <a:lstStyle/>
                    <a:p>
                      <a:r>
                        <a:rPr lang="en-US" sz="1500" dirty="0" err="1" smtClean="0"/>
                        <a:t>BeamOnTarget</a:t>
                      </a:r>
                      <a:endParaRPr lang="en-US" sz="15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err="1" smtClean="0"/>
                        <a:t>BeamOnTargetEM</a:t>
                      </a:r>
                      <a:endParaRPr lang="en-US" sz="1500" dirty="0" smtClean="0"/>
                    </a:p>
                  </a:txBody>
                  <a:tcPr/>
                </a:tc>
                <a:tc>
                  <a:txBody>
                    <a:bodyPr/>
                    <a:lstStyle/>
                    <a:p>
                      <a:r>
                        <a:rPr lang="en-US" sz="1500" dirty="0" smtClean="0"/>
                        <a:t>Pi0</a:t>
                      </a:r>
                    </a:p>
                    <a:p>
                      <a:r>
                        <a:rPr lang="en-US" sz="1500" dirty="0" err="1" smtClean="0"/>
                        <a:t>Halld</a:t>
                      </a:r>
                      <a:endParaRPr lang="en-US" sz="1500" dirty="0" smtClean="0"/>
                    </a:p>
                  </a:txBody>
                  <a:tcPr/>
                </a:tc>
                <a:tc>
                  <a:txBody>
                    <a:bodyPr/>
                    <a:lstStyle/>
                    <a:p>
                      <a:r>
                        <a:rPr lang="en-US" sz="1500" dirty="0" err="1" smtClean="0"/>
                        <a:t>allnoe</a:t>
                      </a:r>
                      <a:endParaRPr lang="en-US" sz="1500" dirty="0" smtClean="0"/>
                    </a:p>
                    <a:p>
                      <a:r>
                        <a:rPr lang="en-US" sz="1500" dirty="0" err="1" smtClean="0"/>
                        <a:t>HallD</a:t>
                      </a:r>
                      <a:endParaRPr lang="en-US" sz="1500" dirty="0"/>
                    </a:p>
                  </a:txBody>
                  <a:tcPr/>
                </a:tc>
                <a:tc>
                  <a:txBody>
                    <a:bodyPr/>
                    <a:lstStyle/>
                    <a:p>
                      <a:r>
                        <a:rPr lang="en-US" sz="1500" dirty="0" err="1" smtClean="0"/>
                        <a:t>eDIS</a:t>
                      </a:r>
                      <a:endParaRPr lang="en-US" sz="1500" dirty="0" smtClean="0"/>
                    </a:p>
                    <a:p>
                      <a:r>
                        <a:rPr lang="en-US" sz="1500" dirty="0" err="1" smtClean="0"/>
                        <a:t>Halld</a:t>
                      </a:r>
                      <a:endParaRPr lang="en-US" sz="1500" dirty="0" smtClean="0"/>
                    </a:p>
                  </a:txBody>
                  <a:tcPr/>
                </a:tc>
              </a:tr>
              <a:tr h="370840">
                <a:tc>
                  <a:txBody>
                    <a:bodyPr/>
                    <a:lstStyle/>
                    <a:p>
                      <a:r>
                        <a:rPr lang="en-US" sz="1500" dirty="0" smtClean="0"/>
                        <a:t>LGC (&gt;0)</a:t>
                      </a:r>
                      <a:endParaRPr lang="en-US" sz="1500" dirty="0"/>
                    </a:p>
                  </a:txBody>
                  <a:tcPr/>
                </a:tc>
                <a:tc>
                  <a:txBody>
                    <a:bodyPr/>
                    <a:lstStyle/>
                    <a:p>
                      <a:r>
                        <a:rPr lang="en-US" dirty="0" smtClean="0">
                          <a:solidFill>
                            <a:srgbClr val="FF0000"/>
                          </a:solidFill>
                        </a:rPr>
                        <a:t>5455</a:t>
                      </a:r>
                      <a:endParaRPr lang="en-US" dirty="0">
                        <a:solidFill>
                          <a:srgbClr val="FF0000"/>
                        </a:solidFill>
                      </a:endParaRPr>
                    </a:p>
                  </a:txBody>
                  <a:tcPr/>
                </a:tc>
                <a:tc>
                  <a:txBody>
                    <a:bodyPr/>
                    <a:lstStyle/>
                    <a:p>
                      <a:r>
                        <a:rPr lang="en-US" dirty="0" smtClean="0"/>
                        <a:t>2179</a:t>
                      </a:r>
                      <a:endParaRPr lang="en-US" dirty="0"/>
                    </a:p>
                  </a:txBody>
                  <a:tcPr/>
                </a:tc>
                <a:tc>
                  <a:txBody>
                    <a:bodyPr/>
                    <a:lstStyle/>
                    <a:p>
                      <a:r>
                        <a:rPr lang="en-US" dirty="0" smtClean="0"/>
                        <a:t>1536</a:t>
                      </a:r>
                      <a:endParaRPr lang="en-US" dirty="0"/>
                    </a:p>
                  </a:txBody>
                  <a:tcPr/>
                </a:tc>
                <a:tc>
                  <a:txBody>
                    <a:bodyPr/>
                    <a:lstStyle/>
                    <a:p>
                      <a:r>
                        <a:rPr lang="en-US" dirty="0" smtClean="0"/>
                        <a:t>1945</a:t>
                      </a:r>
                      <a:endParaRPr lang="en-US" dirty="0"/>
                    </a:p>
                  </a:txBody>
                  <a:tcPr/>
                </a:tc>
                <a:tc>
                  <a:txBody>
                    <a:bodyPr/>
                    <a:lstStyle/>
                    <a:p>
                      <a:r>
                        <a:rPr lang="en-US" dirty="0" smtClean="0"/>
                        <a:t>122</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t>LGC (&gt;1)</a:t>
                      </a:r>
                    </a:p>
                  </a:txBody>
                  <a:tcPr/>
                </a:tc>
                <a:tc>
                  <a:txBody>
                    <a:bodyPr/>
                    <a:lstStyle/>
                    <a:p>
                      <a:r>
                        <a:rPr lang="en-US" dirty="0" smtClean="0">
                          <a:solidFill>
                            <a:srgbClr val="FF0000"/>
                          </a:solidFill>
                        </a:rPr>
                        <a:t>2649</a:t>
                      </a:r>
                      <a:endParaRPr lang="en-US" dirty="0">
                        <a:solidFill>
                          <a:srgbClr val="FF0000"/>
                        </a:solidFill>
                      </a:endParaRPr>
                    </a:p>
                  </a:txBody>
                  <a:tcPr/>
                </a:tc>
                <a:tc>
                  <a:txBody>
                    <a:bodyPr/>
                    <a:lstStyle/>
                    <a:p>
                      <a:r>
                        <a:rPr lang="en-US" dirty="0" smtClean="0"/>
                        <a:t>745</a:t>
                      </a:r>
                      <a:endParaRPr lang="en-US" dirty="0"/>
                    </a:p>
                  </a:txBody>
                  <a:tcPr/>
                </a:tc>
                <a:tc>
                  <a:txBody>
                    <a:bodyPr/>
                    <a:lstStyle/>
                    <a:p>
                      <a:r>
                        <a:rPr lang="en-US" dirty="0" smtClean="0"/>
                        <a:t>728</a:t>
                      </a:r>
                      <a:endParaRPr lang="en-US" dirty="0"/>
                    </a:p>
                  </a:txBody>
                  <a:tcPr/>
                </a:tc>
                <a:tc>
                  <a:txBody>
                    <a:bodyPr/>
                    <a:lstStyle/>
                    <a:p>
                      <a:r>
                        <a:rPr lang="en-US" dirty="0" smtClean="0"/>
                        <a:t>915</a:t>
                      </a:r>
                      <a:endParaRPr lang="en-US" dirty="0"/>
                    </a:p>
                  </a:txBody>
                  <a:tcPr/>
                </a:tc>
                <a:tc>
                  <a:txBody>
                    <a:bodyPr/>
                    <a:lstStyle/>
                    <a:p>
                      <a:r>
                        <a:rPr lang="en-US" dirty="0" smtClean="0"/>
                        <a:t>93</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t>HGC (&gt;0)</a:t>
                      </a:r>
                    </a:p>
                  </a:txBody>
                  <a:tcPr/>
                </a:tc>
                <a:tc>
                  <a:txBody>
                    <a:bodyPr/>
                    <a:lstStyle/>
                    <a:p>
                      <a:r>
                        <a:rPr lang="en-US" dirty="0" smtClean="0">
                          <a:solidFill>
                            <a:srgbClr val="FF0000"/>
                          </a:solidFill>
                        </a:rPr>
                        <a:t>4845</a:t>
                      </a:r>
                      <a:endParaRPr lang="en-US" dirty="0">
                        <a:solidFill>
                          <a:srgbClr val="FF0000"/>
                        </a:solidFill>
                      </a:endParaRPr>
                    </a:p>
                  </a:txBody>
                  <a:tcPr/>
                </a:tc>
                <a:tc>
                  <a:txBody>
                    <a:bodyPr/>
                    <a:lstStyle/>
                    <a:p>
                      <a:r>
                        <a:rPr lang="en-US" dirty="0" smtClean="0"/>
                        <a:t>4757</a:t>
                      </a:r>
                      <a:endParaRPr lang="en-US" dirty="0"/>
                    </a:p>
                  </a:txBody>
                  <a:tcPr/>
                </a:tc>
                <a:tc>
                  <a:txBody>
                    <a:bodyPr/>
                    <a:lstStyle/>
                    <a:p>
                      <a:r>
                        <a:rPr lang="en-US" dirty="0" smtClean="0"/>
                        <a:t>92</a:t>
                      </a:r>
                      <a:endParaRPr lang="en-US" dirty="0"/>
                    </a:p>
                  </a:txBody>
                  <a:tcPr/>
                </a:tc>
                <a:tc>
                  <a:txBody>
                    <a:bodyPr/>
                    <a:lstStyle/>
                    <a:p>
                      <a:r>
                        <a:rPr lang="en-US" dirty="0" smtClean="0"/>
                        <a:t>199</a:t>
                      </a:r>
                      <a:endParaRPr lang="en-US" dirty="0"/>
                    </a:p>
                  </a:txBody>
                  <a:tcPr/>
                </a:tc>
                <a:tc>
                  <a:txBody>
                    <a:bodyPr/>
                    <a:lstStyle/>
                    <a:p>
                      <a:r>
                        <a:rPr lang="en-US" dirty="0" smtClean="0"/>
                        <a:t>15</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t>HGC (&gt;1)</a:t>
                      </a:r>
                    </a:p>
                  </a:txBody>
                  <a:tcPr/>
                </a:tc>
                <a:tc>
                  <a:txBody>
                    <a:bodyPr/>
                    <a:lstStyle/>
                    <a:p>
                      <a:r>
                        <a:rPr lang="en-US" dirty="0" smtClean="0">
                          <a:solidFill>
                            <a:srgbClr val="FF0000"/>
                          </a:solidFill>
                        </a:rPr>
                        <a:t>3358</a:t>
                      </a:r>
                      <a:endParaRPr lang="en-US" dirty="0">
                        <a:solidFill>
                          <a:srgbClr val="FF0000"/>
                        </a:solidFill>
                      </a:endParaRPr>
                    </a:p>
                  </a:txBody>
                  <a:tcPr/>
                </a:tc>
                <a:tc>
                  <a:txBody>
                    <a:bodyPr/>
                    <a:lstStyle/>
                    <a:p>
                      <a:r>
                        <a:rPr lang="en-US" dirty="0" smtClean="0"/>
                        <a:t>3211</a:t>
                      </a:r>
                      <a:endParaRPr lang="en-US" dirty="0"/>
                    </a:p>
                  </a:txBody>
                  <a:tcPr/>
                </a:tc>
                <a:tc>
                  <a:txBody>
                    <a:bodyPr/>
                    <a:lstStyle/>
                    <a:p>
                      <a:r>
                        <a:rPr lang="en-US" dirty="0" smtClean="0"/>
                        <a:t>72</a:t>
                      </a:r>
                      <a:endParaRPr lang="en-US" dirty="0"/>
                    </a:p>
                  </a:txBody>
                  <a:tcPr/>
                </a:tc>
                <a:tc>
                  <a:txBody>
                    <a:bodyPr/>
                    <a:lstStyle/>
                    <a:p>
                      <a:r>
                        <a:rPr lang="en-US" dirty="0" smtClean="0"/>
                        <a:t>157</a:t>
                      </a:r>
                      <a:endParaRPr lang="en-US" dirty="0"/>
                    </a:p>
                  </a:txBody>
                  <a:tcPr/>
                </a:tc>
                <a:tc>
                  <a:txBody>
                    <a:bodyPr/>
                    <a:lstStyle/>
                    <a:p>
                      <a:r>
                        <a:rPr lang="en-US" dirty="0" smtClean="0"/>
                        <a:t>12</a:t>
                      </a:r>
                      <a:endParaRPr lang="en-US" dirty="0"/>
                    </a:p>
                  </a:txBody>
                  <a:tcPr/>
                </a:tc>
              </a:tr>
            </a:tbl>
          </a:graphicData>
        </a:graphic>
      </p:graphicFrame>
      <p:sp>
        <p:nvSpPr>
          <p:cNvPr id="5" name="Rectangle 4"/>
          <p:cNvSpPr/>
          <p:nvPr/>
        </p:nvSpPr>
        <p:spPr>
          <a:xfrm>
            <a:off x="152400" y="5486400"/>
            <a:ext cx="6477000" cy="646331"/>
          </a:xfrm>
          <a:prstGeom prst="rect">
            <a:avLst/>
          </a:prstGeom>
        </p:spPr>
        <p:txBody>
          <a:bodyPr wrap="square">
            <a:spAutoFit/>
          </a:bodyPr>
          <a:lstStyle/>
          <a:p>
            <a:pPr lvl="1"/>
            <a:r>
              <a:rPr lang="en-US" dirty="0" smtClean="0"/>
              <a:t>For LGC, EM and </a:t>
            </a:r>
            <a:r>
              <a:rPr lang="en-US" dirty="0" err="1" smtClean="0"/>
              <a:t>hadron</a:t>
            </a:r>
            <a:r>
              <a:rPr lang="en-US" dirty="0" smtClean="0"/>
              <a:t> contribute half and half</a:t>
            </a:r>
          </a:p>
          <a:p>
            <a:pPr lvl="1"/>
            <a:r>
              <a:rPr lang="en-US" dirty="0" smtClean="0"/>
              <a:t>For HGC, EM is dominating</a:t>
            </a:r>
          </a:p>
        </p:txBody>
      </p:sp>
      <p:sp>
        <p:nvSpPr>
          <p:cNvPr id="7" name="Rectangle 6"/>
          <p:cNvSpPr/>
          <p:nvPr/>
        </p:nvSpPr>
        <p:spPr>
          <a:xfrm>
            <a:off x="152400" y="1447800"/>
            <a:ext cx="6477000" cy="923330"/>
          </a:xfrm>
          <a:prstGeom prst="rect">
            <a:avLst/>
          </a:prstGeom>
        </p:spPr>
        <p:txBody>
          <a:bodyPr wrap="square">
            <a:spAutoFit/>
          </a:bodyPr>
          <a:lstStyle/>
          <a:p>
            <a:pPr marL="800100" lvl="1" indent="-342900">
              <a:buFont typeface="Arial" pitchFamily="34" charset="0"/>
              <a:buChar char="•"/>
            </a:pPr>
            <a:r>
              <a:rPr lang="en-US" dirty="0" smtClean="0"/>
              <a:t>The table shows</a:t>
            </a:r>
          </a:p>
          <a:p>
            <a:pPr marL="1257300" lvl="2" indent="-342900">
              <a:buFont typeface="Arial" pitchFamily="34" charset="0"/>
              <a:buChar char="•"/>
            </a:pPr>
            <a:r>
              <a:rPr lang="en-US" dirty="0" smtClean="0"/>
              <a:t>For LGC: sum of 9 channels</a:t>
            </a:r>
          </a:p>
          <a:p>
            <a:pPr marL="1257300" lvl="2" indent="-342900">
              <a:buFont typeface="Arial" pitchFamily="34" charset="0"/>
              <a:buChar char="•"/>
            </a:pPr>
            <a:r>
              <a:rPr lang="en-US" dirty="0" smtClean="0"/>
              <a:t>For HGC: sum of 16 channels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Occupancy Result: SPD</a:t>
            </a:r>
            <a:endParaRPr lang="en-US" dirty="0"/>
          </a:p>
        </p:txBody>
      </p:sp>
      <p:graphicFrame>
        <p:nvGraphicFramePr>
          <p:cNvPr id="4" name="Content Placeholder 3"/>
          <p:cNvGraphicFramePr>
            <a:graphicFrameLocks/>
          </p:cNvGraphicFramePr>
          <p:nvPr/>
        </p:nvGraphicFramePr>
        <p:xfrm>
          <a:off x="1371600" y="2590800"/>
          <a:ext cx="4953000" cy="1818640"/>
        </p:xfrm>
        <a:graphic>
          <a:graphicData uri="http://schemas.openxmlformats.org/drawingml/2006/table">
            <a:tbl>
              <a:tblPr firstRow="1" bandRow="1">
                <a:tableStyleId>{5C22544A-7EE6-4342-B048-85BDC9FD1C3A}</a:tableStyleId>
              </a:tblPr>
              <a:tblGrid>
                <a:gridCol w="1651000"/>
                <a:gridCol w="1651000"/>
                <a:gridCol w="1651000"/>
              </a:tblGrid>
              <a:tr h="335280">
                <a:tc>
                  <a:txBody>
                    <a:bodyPr/>
                    <a:lstStyle/>
                    <a:p>
                      <a:r>
                        <a:rPr lang="en-US" sz="1500" dirty="0" err="1" smtClean="0"/>
                        <a:t>Occ</a:t>
                      </a:r>
                      <a:r>
                        <a:rPr lang="en-US" sz="1500" dirty="0" smtClean="0"/>
                        <a:t>(kHz)</a:t>
                      </a:r>
                      <a:endParaRPr lang="en-US" sz="1500" dirty="0"/>
                    </a:p>
                  </a:txBody>
                  <a:tcPr/>
                </a:tc>
                <a:tc>
                  <a:txBody>
                    <a:bodyPr/>
                    <a:lstStyle/>
                    <a:p>
                      <a:r>
                        <a:rPr lang="en-US" sz="1500" dirty="0" err="1" smtClean="0"/>
                        <a:t>BeamOnTarget</a:t>
                      </a:r>
                      <a:endParaRPr lang="en-US" sz="15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err="1" smtClean="0"/>
                        <a:t>BeamOnTargetEM</a:t>
                      </a:r>
                      <a:endParaRPr lang="en-US" sz="1500" dirty="0" smtClean="0"/>
                    </a:p>
                  </a:txBody>
                  <a:tcPr/>
                </a:tc>
              </a:tr>
              <a:tr h="370840">
                <a:tc>
                  <a:txBody>
                    <a:bodyPr/>
                    <a:lstStyle/>
                    <a:p>
                      <a:r>
                        <a:rPr lang="en-US" sz="1500" dirty="0" smtClean="0"/>
                        <a:t>SPD_FA (&gt;0.1)</a:t>
                      </a:r>
                      <a:endParaRPr lang="en-US" sz="1500" dirty="0"/>
                    </a:p>
                  </a:txBody>
                  <a:tcPr/>
                </a:tc>
                <a:tc>
                  <a:txBody>
                    <a:bodyPr/>
                    <a:lstStyle/>
                    <a:p>
                      <a:r>
                        <a:rPr lang="en-US" sz="1500" dirty="0" smtClean="0">
                          <a:solidFill>
                            <a:srgbClr val="FF0000"/>
                          </a:solidFill>
                        </a:rPr>
                        <a:t>3.65e6</a:t>
                      </a:r>
                      <a:endParaRPr lang="en-US" sz="1500" dirty="0">
                        <a:solidFill>
                          <a:srgbClr val="FF0000"/>
                        </a:solidFill>
                      </a:endParaRPr>
                    </a:p>
                  </a:txBody>
                  <a:tcPr/>
                </a:tc>
                <a:tc>
                  <a:txBody>
                    <a:bodyPr/>
                    <a:lstStyle/>
                    <a:p>
                      <a:r>
                        <a:rPr lang="en-US" sz="1500" dirty="0" smtClean="0"/>
                        <a:t>3.44e6</a:t>
                      </a:r>
                      <a:endParaRPr lang="en-US" sz="15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t>SPD_FA (&gt;0.25)</a:t>
                      </a:r>
                    </a:p>
                  </a:txBody>
                  <a:tcPr/>
                </a:tc>
                <a:tc>
                  <a:txBody>
                    <a:bodyPr/>
                    <a:lstStyle/>
                    <a:p>
                      <a:r>
                        <a:rPr lang="en-US" sz="1500" dirty="0" smtClean="0">
                          <a:solidFill>
                            <a:srgbClr val="FF0000"/>
                          </a:solidFill>
                        </a:rPr>
                        <a:t>2.70e6</a:t>
                      </a:r>
                      <a:endParaRPr lang="en-US" sz="1500" dirty="0">
                        <a:solidFill>
                          <a:srgbClr val="FF0000"/>
                        </a:solidFill>
                      </a:endParaRPr>
                    </a:p>
                  </a:txBody>
                  <a:tcPr/>
                </a:tc>
                <a:tc>
                  <a:txBody>
                    <a:bodyPr/>
                    <a:lstStyle/>
                    <a:p>
                      <a:r>
                        <a:rPr lang="en-US" sz="1500" dirty="0" smtClean="0"/>
                        <a:t>2.52e6</a:t>
                      </a:r>
                      <a:endParaRPr lang="en-US" sz="15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t>SPD_LA (&gt;0.3)</a:t>
                      </a:r>
                    </a:p>
                  </a:txBody>
                  <a:tcPr/>
                </a:tc>
                <a:tc>
                  <a:txBody>
                    <a:bodyPr/>
                    <a:lstStyle/>
                    <a:p>
                      <a:r>
                        <a:rPr lang="en-US" sz="1500" dirty="0" smtClean="0">
                          <a:solidFill>
                            <a:srgbClr val="FF0000"/>
                          </a:solidFill>
                        </a:rPr>
                        <a:t>5.18e6</a:t>
                      </a:r>
                      <a:endParaRPr lang="en-US" sz="1500" dirty="0">
                        <a:solidFill>
                          <a:srgbClr val="FF0000"/>
                        </a:solidFill>
                      </a:endParaRPr>
                    </a:p>
                  </a:txBody>
                  <a:tcPr/>
                </a:tc>
                <a:tc>
                  <a:txBody>
                    <a:bodyPr/>
                    <a:lstStyle/>
                    <a:p>
                      <a:r>
                        <a:rPr lang="en-US" sz="1500" dirty="0" smtClean="0"/>
                        <a:t>4.90e6</a:t>
                      </a:r>
                      <a:endParaRPr lang="en-US" sz="15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t>SPD_LA (&gt;0.75)</a:t>
                      </a:r>
                    </a:p>
                  </a:txBody>
                  <a:tcPr/>
                </a:tc>
                <a:tc>
                  <a:txBody>
                    <a:bodyPr/>
                    <a:lstStyle/>
                    <a:p>
                      <a:r>
                        <a:rPr lang="en-US" sz="1500" dirty="0" smtClean="0">
                          <a:solidFill>
                            <a:srgbClr val="FF0000"/>
                          </a:solidFill>
                        </a:rPr>
                        <a:t>2.56e6</a:t>
                      </a:r>
                      <a:endParaRPr lang="en-US" sz="1500" dirty="0">
                        <a:solidFill>
                          <a:srgbClr val="FF0000"/>
                        </a:solidFill>
                      </a:endParaRPr>
                    </a:p>
                  </a:txBody>
                  <a:tcPr/>
                </a:tc>
                <a:tc>
                  <a:txBody>
                    <a:bodyPr/>
                    <a:lstStyle/>
                    <a:p>
                      <a:r>
                        <a:rPr lang="en-US" sz="1500" dirty="0" smtClean="0"/>
                        <a:t>2.35e6</a:t>
                      </a:r>
                      <a:endParaRPr lang="en-US" sz="1500" dirty="0"/>
                    </a:p>
                  </a:txBody>
                  <a:tcPr/>
                </a:tc>
              </a:tr>
            </a:tbl>
          </a:graphicData>
        </a:graphic>
      </p:graphicFrame>
      <p:sp>
        <p:nvSpPr>
          <p:cNvPr id="5" name="Rectangle 4"/>
          <p:cNvSpPr/>
          <p:nvPr/>
        </p:nvSpPr>
        <p:spPr>
          <a:xfrm>
            <a:off x="152400" y="1447800"/>
            <a:ext cx="6477000" cy="923330"/>
          </a:xfrm>
          <a:prstGeom prst="rect">
            <a:avLst/>
          </a:prstGeom>
        </p:spPr>
        <p:txBody>
          <a:bodyPr wrap="square">
            <a:spAutoFit/>
          </a:bodyPr>
          <a:lstStyle/>
          <a:p>
            <a:pPr marL="800100" lvl="1" indent="-342900">
              <a:buFont typeface="Arial" pitchFamily="34" charset="0"/>
              <a:buChar char="•"/>
            </a:pPr>
            <a:r>
              <a:rPr lang="en-US" dirty="0" smtClean="0"/>
              <a:t>The table shows</a:t>
            </a:r>
          </a:p>
          <a:p>
            <a:pPr marL="1257300" lvl="2" indent="-342900">
              <a:buFont typeface="Arial" pitchFamily="34" charset="0"/>
              <a:buChar char="•"/>
            </a:pPr>
            <a:r>
              <a:rPr lang="en-US" dirty="0" smtClean="0"/>
              <a:t>For SPD_FA: sum of 240 channels</a:t>
            </a:r>
          </a:p>
          <a:p>
            <a:pPr marL="1257300" lvl="2" indent="-342900">
              <a:buFont typeface="Arial" pitchFamily="34" charset="0"/>
              <a:buChar char="•"/>
            </a:pPr>
            <a:r>
              <a:rPr lang="en-US" dirty="0" smtClean="0"/>
              <a:t>For SPD_LA: sum of 60 channels</a:t>
            </a:r>
          </a:p>
        </p:txBody>
      </p:sp>
      <p:sp>
        <p:nvSpPr>
          <p:cNvPr id="6" name="Rectangle 5"/>
          <p:cNvSpPr/>
          <p:nvPr/>
        </p:nvSpPr>
        <p:spPr>
          <a:xfrm>
            <a:off x="457200" y="4800600"/>
            <a:ext cx="6477000" cy="369332"/>
          </a:xfrm>
          <a:prstGeom prst="rect">
            <a:avLst/>
          </a:prstGeom>
        </p:spPr>
        <p:txBody>
          <a:bodyPr wrap="square">
            <a:spAutoFit/>
          </a:bodyPr>
          <a:lstStyle/>
          <a:p>
            <a:pPr lvl="1"/>
            <a:r>
              <a:rPr lang="en-US" dirty="0" smtClean="0"/>
              <a:t>For SPD, EM is dominating</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Occupancy Result: EC</a:t>
            </a:r>
            <a:endParaRPr lang="en-US" dirty="0"/>
          </a:p>
        </p:txBody>
      </p:sp>
      <p:graphicFrame>
        <p:nvGraphicFramePr>
          <p:cNvPr id="4" name="Content Placeholder 3"/>
          <p:cNvGraphicFramePr>
            <a:graphicFrameLocks/>
          </p:cNvGraphicFramePr>
          <p:nvPr/>
        </p:nvGraphicFramePr>
        <p:xfrm>
          <a:off x="1295400" y="2209800"/>
          <a:ext cx="6248400" cy="3337560"/>
        </p:xfrm>
        <a:graphic>
          <a:graphicData uri="http://schemas.openxmlformats.org/drawingml/2006/table">
            <a:tbl>
              <a:tblPr firstRow="1" bandRow="1">
                <a:tableStyleId>{5C22544A-7EE6-4342-B048-85BDC9FD1C3A}</a:tableStyleId>
              </a:tblPr>
              <a:tblGrid>
                <a:gridCol w="2082800"/>
                <a:gridCol w="2082800"/>
                <a:gridCol w="2082800"/>
              </a:tblGrid>
              <a:tr h="370840">
                <a:tc>
                  <a:txBody>
                    <a:bodyPr/>
                    <a:lstStyle/>
                    <a:p>
                      <a:r>
                        <a:rPr lang="en-US" sz="1500" dirty="0" err="1" smtClean="0"/>
                        <a:t>Occ</a:t>
                      </a:r>
                      <a:r>
                        <a:rPr lang="en-US" sz="1500" dirty="0" smtClean="0"/>
                        <a:t>(kHz)</a:t>
                      </a:r>
                      <a:endParaRPr lang="en-US" sz="1500" dirty="0"/>
                    </a:p>
                  </a:txBody>
                  <a:tcPr/>
                </a:tc>
                <a:tc>
                  <a:txBody>
                    <a:bodyPr/>
                    <a:lstStyle/>
                    <a:p>
                      <a:r>
                        <a:rPr lang="en-US" sz="1500" dirty="0" err="1" smtClean="0"/>
                        <a:t>BeamOnTarget</a:t>
                      </a:r>
                      <a:endParaRPr lang="en-US" sz="15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err="1" smtClean="0"/>
                        <a:t>BeamOnTargetEM</a:t>
                      </a:r>
                      <a:endParaRPr lang="en-US" sz="1500" dirty="0" smtClean="0"/>
                    </a:p>
                  </a:txBody>
                  <a:tcPr/>
                </a:tc>
              </a:tr>
              <a:tr h="370840">
                <a:tc>
                  <a:txBody>
                    <a:bodyPr/>
                    <a:lstStyle/>
                    <a:p>
                      <a:r>
                        <a:rPr lang="en-US" sz="1500" dirty="0" err="1" smtClean="0"/>
                        <a:t>EC_preshower_FA</a:t>
                      </a:r>
                      <a:r>
                        <a:rPr lang="en-US" sz="1500" dirty="0" smtClean="0"/>
                        <a:t> (&gt;0.4)</a:t>
                      </a:r>
                      <a:endParaRPr lang="en-US" sz="1500" dirty="0"/>
                    </a:p>
                  </a:txBody>
                  <a:tcPr/>
                </a:tc>
                <a:tc>
                  <a:txBody>
                    <a:bodyPr/>
                    <a:lstStyle/>
                    <a:p>
                      <a:r>
                        <a:rPr lang="en-US" sz="1500" dirty="0" smtClean="0">
                          <a:solidFill>
                            <a:srgbClr val="FF0000"/>
                          </a:solidFill>
                        </a:rPr>
                        <a:t>5.32e6</a:t>
                      </a:r>
                      <a:endParaRPr lang="en-US" sz="1500" dirty="0">
                        <a:solidFill>
                          <a:srgbClr val="FF0000"/>
                        </a:solidFill>
                      </a:endParaRPr>
                    </a:p>
                  </a:txBody>
                  <a:tcPr/>
                </a:tc>
                <a:tc>
                  <a:txBody>
                    <a:bodyPr/>
                    <a:lstStyle/>
                    <a:p>
                      <a:r>
                        <a:rPr lang="en-US" sz="1500" dirty="0" smtClean="0"/>
                        <a:t>5.00e6</a:t>
                      </a:r>
                      <a:endParaRPr lang="en-US" sz="15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err="1" smtClean="0"/>
                        <a:t>EC_preshower_FA</a:t>
                      </a:r>
                      <a:r>
                        <a:rPr lang="en-US" sz="1500" dirty="0" smtClean="0"/>
                        <a:t> (&gt;0.8)</a:t>
                      </a:r>
                    </a:p>
                  </a:txBody>
                  <a:tcPr/>
                </a:tc>
                <a:tc>
                  <a:txBody>
                    <a:bodyPr/>
                    <a:lstStyle/>
                    <a:p>
                      <a:r>
                        <a:rPr lang="en-US" sz="1500" dirty="0" smtClean="0">
                          <a:solidFill>
                            <a:srgbClr val="FF0000"/>
                          </a:solidFill>
                        </a:rPr>
                        <a:t>3.89e6</a:t>
                      </a:r>
                      <a:endParaRPr lang="en-US" sz="1500" dirty="0">
                        <a:solidFill>
                          <a:srgbClr val="FF0000"/>
                        </a:solidFill>
                      </a:endParaRPr>
                    </a:p>
                  </a:txBody>
                  <a:tcPr/>
                </a:tc>
                <a:tc>
                  <a:txBody>
                    <a:bodyPr/>
                    <a:lstStyle/>
                    <a:p>
                      <a:r>
                        <a:rPr lang="en-US" sz="1500" dirty="0" smtClean="0"/>
                        <a:t>3.65e6</a:t>
                      </a:r>
                      <a:endParaRPr lang="en-US" sz="15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err="1" smtClean="0"/>
                        <a:t>EC_shower_FA</a:t>
                      </a:r>
                      <a:r>
                        <a:rPr lang="en-US" sz="1500" dirty="0" smtClean="0"/>
                        <a:t> (&gt;6)</a:t>
                      </a:r>
                    </a:p>
                  </a:txBody>
                  <a:tcPr/>
                </a:tc>
                <a:tc>
                  <a:txBody>
                    <a:bodyPr/>
                    <a:lstStyle/>
                    <a:p>
                      <a:r>
                        <a:rPr lang="en-US" sz="1500" dirty="0" smtClean="0">
                          <a:solidFill>
                            <a:srgbClr val="FF0000"/>
                          </a:solidFill>
                        </a:rPr>
                        <a:t>1.72e6</a:t>
                      </a:r>
                      <a:endParaRPr lang="en-US" sz="1500" dirty="0">
                        <a:solidFill>
                          <a:srgbClr val="FF0000"/>
                        </a:solidFill>
                      </a:endParaRPr>
                    </a:p>
                  </a:txBody>
                  <a:tcPr/>
                </a:tc>
                <a:tc>
                  <a:txBody>
                    <a:bodyPr/>
                    <a:lstStyle/>
                    <a:p>
                      <a:r>
                        <a:rPr lang="en-US" sz="1500" dirty="0" smtClean="0"/>
                        <a:t>1.40e6</a:t>
                      </a:r>
                      <a:endParaRPr lang="en-US" sz="15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err="1" smtClean="0"/>
                        <a:t>EC_shower_FA</a:t>
                      </a:r>
                      <a:r>
                        <a:rPr lang="en-US" sz="1500" dirty="0" smtClean="0"/>
                        <a:t> (&gt;12)</a:t>
                      </a:r>
                    </a:p>
                  </a:txBody>
                  <a:tcPr/>
                </a:tc>
                <a:tc>
                  <a:txBody>
                    <a:bodyPr/>
                    <a:lstStyle/>
                    <a:p>
                      <a:r>
                        <a:rPr lang="en-US" sz="1500" dirty="0" smtClean="0">
                          <a:solidFill>
                            <a:srgbClr val="FF0000"/>
                          </a:solidFill>
                        </a:rPr>
                        <a:t>4.38e5</a:t>
                      </a:r>
                      <a:endParaRPr lang="en-US" sz="1500" dirty="0">
                        <a:solidFill>
                          <a:srgbClr val="FF0000"/>
                        </a:solidFill>
                      </a:endParaRPr>
                    </a:p>
                  </a:txBody>
                  <a:tcPr/>
                </a:tc>
                <a:tc>
                  <a:txBody>
                    <a:bodyPr/>
                    <a:lstStyle/>
                    <a:p>
                      <a:r>
                        <a:rPr lang="en-US" sz="1500" dirty="0" smtClean="0"/>
                        <a:t>2.07e5</a:t>
                      </a:r>
                      <a:endParaRPr lang="en-US" sz="1500" dirty="0"/>
                    </a:p>
                  </a:txBody>
                  <a:tcPr/>
                </a:tc>
              </a:tr>
              <a:tr h="370840">
                <a:tc>
                  <a:txBody>
                    <a:bodyPr/>
                    <a:lstStyle/>
                    <a:p>
                      <a:r>
                        <a:rPr lang="en-US" sz="1500" dirty="0" err="1" smtClean="0"/>
                        <a:t>EC_preshower_LA</a:t>
                      </a:r>
                      <a:r>
                        <a:rPr lang="en-US" sz="1500" dirty="0" smtClean="0"/>
                        <a:t> (&gt;0.4)</a:t>
                      </a:r>
                      <a:endParaRPr lang="en-US" sz="1500" dirty="0"/>
                    </a:p>
                  </a:txBody>
                  <a:tcPr/>
                </a:tc>
                <a:tc>
                  <a:txBody>
                    <a:bodyPr/>
                    <a:lstStyle/>
                    <a:p>
                      <a:r>
                        <a:rPr lang="en-US" sz="1500" dirty="0" smtClean="0">
                          <a:solidFill>
                            <a:srgbClr val="FF0000"/>
                          </a:solidFill>
                        </a:rPr>
                        <a:t>1.87e6</a:t>
                      </a:r>
                      <a:endParaRPr lang="en-US" sz="1500" dirty="0">
                        <a:solidFill>
                          <a:srgbClr val="FF0000"/>
                        </a:solidFill>
                      </a:endParaRPr>
                    </a:p>
                  </a:txBody>
                  <a:tcPr/>
                </a:tc>
                <a:tc>
                  <a:txBody>
                    <a:bodyPr/>
                    <a:lstStyle/>
                    <a:p>
                      <a:r>
                        <a:rPr lang="en-US" sz="1500" dirty="0" smtClean="0"/>
                        <a:t>1.64e6</a:t>
                      </a:r>
                      <a:endParaRPr lang="en-US" sz="15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err="1" smtClean="0"/>
                        <a:t>EC_preshower_LA</a:t>
                      </a:r>
                      <a:r>
                        <a:rPr lang="en-US" sz="1500" dirty="0" smtClean="0"/>
                        <a:t> (&gt;0.8)</a:t>
                      </a:r>
                    </a:p>
                  </a:txBody>
                  <a:tcPr/>
                </a:tc>
                <a:tc>
                  <a:txBody>
                    <a:bodyPr/>
                    <a:lstStyle/>
                    <a:p>
                      <a:r>
                        <a:rPr lang="en-US" sz="1500" dirty="0" smtClean="0">
                          <a:solidFill>
                            <a:srgbClr val="FF0000"/>
                          </a:solidFill>
                        </a:rPr>
                        <a:t>1.17e6</a:t>
                      </a:r>
                      <a:endParaRPr lang="en-US" sz="1500" dirty="0">
                        <a:solidFill>
                          <a:srgbClr val="FF0000"/>
                        </a:solidFill>
                      </a:endParaRPr>
                    </a:p>
                  </a:txBody>
                  <a:tcPr/>
                </a:tc>
                <a:tc>
                  <a:txBody>
                    <a:bodyPr/>
                    <a:lstStyle/>
                    <a:p>
                      <a:r>
                        <a:rPr lang="en-US" sz="1500" dirty="0" smtClean="0"/>
                        <a:t>0.99e6</a:t>
                      </a:r>
                      <a:endParaRPr lang="en-US" sz="15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err="1" smtClean="0"/>
                        <a:t>EC_shower_LA</a:t>
                      </a:r>
                      <a:r>
                        <a:rPr lang="en-US" sz="1500" dirty="0" smtClean="0"/>
                        <a:t> (&gt;6)</a:t>
                      </a:r>
                    </a:p>
                  </a:txBody>
                  <a:tcPr/>
                </a:tc>
                <a:tc>
                  <a:txBody>
                    <a:bodyPr/>
                    <a:lstStyle/>
                    <a:p>
                      <a:r>
                        <a:rPr lang="en-US" sz="1500" dirty="0" smtClean="0">
                          <a:solidFill>
                            <a:srgbClr val="FF0000"/>
                          </a:solidFill>
                        </a:rPr>
                        <a:t>4.89e5</a:t>
                      </a:r>
                      <a:endParaRPr lang="en-US" sz="1500" dirty="0">
                        <a:solidFill>
                          <a:srgbClr val="FF0000"/>
                        </a:solidFill>
                      </a:endParaRPr>
                    </a:p>
                  </a:txBody>
                  <a:tcPr/>
                </a:tc>
                <a:tc>
                  <a:txBody>
                    <a:bodyPr/>
                    <a:lstStyle/>
                    <a:p>
                      <a:r>
                        <a:rPr lang="en-US" sz="1500" dirty="0" smtClean="0"/>
                        <a:t>1.92e5</a:t>
                      </a:r>
                      <a:endParaRPr lang="en-US" sz="15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err="1" smtClean="0"/>
                        <a:t>EC_shower_LA</a:t>
                      </a:r>
                      <a:r>
                        <a:rPr lang="en-US" sz="1500" dirty="0" smtClean="0"/>
                        <a:t> (&gt;12)</a:t>
                      </a:r>
                    </a:p>
                  </a:txBody>
                  <a:tcPr/>
                </a:tc>
                <a:tc>
                  <a:txBody>
                    <a:bodyPr/>
                    <a:lstStyle/>
                    <a:p>
                      <a:r>
                        <a:rPr lang="en-US" sz="1500" dirty="0" smtClean="0">
                          <a:solidFill>
                            <a:srgbClr val="FF0000"/>
                          </a:solidFill>
                        </a:rPr>
                        <a:t>2.26e5</a:t>
                      </a:r>
                      <a:endParaRPr lang="en-US" sz="1500" dirty="0">
                        <a:solidFill>
                          <a:srgbClr val="FF0000"/>
                        </a:solidFill>
                      </a:endParaRPr>
                    </a:p>
                  </a:txBody>
                  <a:tcPr/>
                </a:tc>
                <a:tc>
                  <a:txBody>
                    <a:bodyPr/>
                    <a:lstStyle/>
                    <a:p>
                      <a:r>
                        <a:rPr lang="en-US" sz="1500" dirty="0" smtClean="0"/>
                        <a:t>0.07e5</a:t>
                      </a:r>
                      <a:endParaRPr lang="en-US" sz="1500" dirty="0"/>
                    </a:p>
                  </a:txBody>
                  <a:tcPr/>
                </a:tc>
              </a:tr>
            </a:tbl>
          </a:graphicData>
        </a:graphic>
      </p:graphicFrame>
      <p:sp>
        <p:nvSpPr>
          <p:cNvPr id="5" name="Rectangle 4"/>
          <p:cNvSpPr/>
          <p:nvPr/>
        </p:nvSpPr>
        <p:spPr>
          <a:xfrm>
            <a:off x="152400" y="1143000"/>
            <a:ext cx="6477000" cy="923330"/>
          </a:xfrm>
          <a:prstGeom prst="rect">
            <a:avLst/>
          </a:prstGeom>
        </p:spPr>
        <p:txBody>
          <a:bodyPr wrap="square">
            <a:spAutoFit/>
          </a:bodyPr>
          <a:lstStyle/>
          <a:p>
            <a:pPr marL="800100" lvl="1" indent="-342900">
              <a:buFont typeface="Arial" pitchFamily="34" charset="0"/>
              <a:buChar char="•"/>
            </a:pPr>
            <a:r>
              <a:rPr lang="en-US" dirty="0" smtClean="0"/>
              <a:t>The table shows</a:t>
            </a:r>
          </a:p>
          <a:p>
            <a:pPr marL="1257300" lvl="2" indent="-342900">
              <a:buFont typeface="Arial" pitchFamily="34" charset="0"/>
              <a:buChar char="•"/>
            </a:pPr>
            <a:r>
              <a:rPr lang="en-US" dirty="0" smtClean="0"/>
              <a:t>For EC_FA: sum of ~1300 channels</a:t>
            </a:r>
          </a:p>
          <a:p>
            <a:pPr marL="1257300" lvl="2" indent="-342900">
              <a:buFont typeface="Arial" pitchFamily="34" charset="0"/>
              <a:buChar char="•"/>
            </a:pPr>
            <a:r>
              <a:rPr lang="en-US" dirty="0" smtClean="0"/>
              <a:t>For EC_LA: sum of ~500 channels</a:t>
            </a:r>
          </a:p>
        </p:txBody>
      </p:sp>
      <p:sp>
        <p:nvSpPr>
          <p:cNvPr id="6" name="Rectangle 5"/>
          <p:cNvSpPr/>
          <p:nvPr/>
        </p:nvSpPr>
        <p:spPr>
          <a:xfrm>
            <a:off x="152400" y="5678269"/>
            <a:ext cx="6477000" cy="646331"/>
          </a:xfrm>
          <a:prstGeom prst="rect">
            <a:avLst/>
          </a:prstGeom>
        </p:spPr>
        <p:txBody>
          <a:bodyPr wrap="square">
            <a:spAutoFit/>
          </a:bodyPr>
          <a:lstStyle/>
          <a:p>
            <a:pPr lvl="1"/>
            <a:r>
              <a:rPr lang="en-US" dirty="0" smtClean="0"/>
              <a:t>For shower, EM and </a:t>
            </a:r>
            <a:r>
              <a:rPr lang="en-US" dirty="0" err="1" smtClean="0"/>
              <a:t>hadron</a:t>
            </a:r>
            <a:r>
              <a:rPr lang="en-US" dirty="0" smtClean="0"/>
              <a:t> contribute half and half</a:t>
            </a:r>
          </a:p>
          <a:p>
            <a:pPr lvl="1"/>
            <a:r>
              <a:rPr lang="en-US" dirty="0" smtClean="0"/>
              <a:t>For </a:t>
            </a:r>
            <a:r>
              <a:rPr lang="en-US" dirty="0" err="1" smtClean="0"/>
              <a:t>preshower</a:t>
            </a:r>
            <a:r>
              <a:rPr lang="en-US" dirty="0" smtClean="0"/>
              <a:t>, EM is dominating</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dirty="0" smtClean="0"/>
              <a:t>Result Summary A</a:t>
            </a:r>
            <a:endParaRPr lang="en-US" dirty="0"/>
          </a:p>
        </p:txBody>
      </p:sp>
      <p:sp>
        <p:nvSpPr>
          <p:cNvPr id="3" name="Content Placeholder 2"/>
          <p:cNvSpPr>
            <a:spLocks noGrp="1"/>
          </p:cNvSpPr>
          <p:nvPr>
            <p:ph idx="1"/>
          </p:nvPr>
        </p:nvSpPr>
        <p:spPr/>
        <p:txBody>
          <a:bodyPr/>
          <a:lstStyle/>
          <a:p>
            <a:endParaRPr lang="en-US"/>
          </a:p>
        </p:txBody>
      </p:sp>
      <p:graphicFrame>
        <p:nvGraphicFramePr>
          <p:cNvPr id="4" name="Content Placeholder 3"/>
          <p:cNvGraphicFramePr>
            <a:graphicFrameLocks/>
          </p:cNvGraphicFramePr>
          <p:nvPr/>
        </p:nvGraphicFramePr>
        <p:xfrm>
          <a:off x="457200" y="887340"/>
          <a:ext cx="8229600" cy="5742060"/>
        </p:xfrm>
        <a:graphic>
          <a:graphicData uri="http://schemas.openxmlformats.org/drawingml/2006/table">
            <a:tbl>
              <a:tblPr firstRow="1" bandRow="1">
                <a:tableStyleId>{5C22544A-7EE6-4342-B048-85BDC9FD1C3A}</a:tableStyleId>
              </a:tblPr>
              <a:tblGrid>
                <a:gridCol w="1028700"/>
                <a:gridCol w="1028700"/>
                <a:gridCol w="1028700"/>
                <a:gridCol w="1028700"/>
                <a:gridCol w="1028700"/>
                <a:gridCol w="1028700"/>
                <a:gridCol w="1028700"/>
                <a:gridCol w="1028700"/>
              </a:tblGrid>
              <a:tr h="958568">
                <a:tc>
                  <a:txBody>
                    <a:bodyPr/>
                    <a:lstStyle/>
                    <a:p>
                      <a:endParaRPr lang="en-US" sz="15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t>Max </a:t>
                      </a:r>
                      <a:r>
                        <a:rPr lang="en-US" sz="1500" dirty="0" err="1" smtClean="0"/>
                        <a:t>Occ</a:t>
                      </a:r>
                      <a:r>
                        <a:rPr lang="en-US" sz="1500" dirty="0" smtClean="0"/>
                        <a:t>(kHz/channel)</a:t>
                      </a:r>
                    </a:p>
                    <a:p>
                      <a:r>
                        <a:rPr lang="en-US" sz="1500" dirty="0" smtClean="0"/>
                        <a:t>low cut</a:t>
                      </a:r>
                      <a:endParaRPr lang="en-US" sz="15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t>Max </a:t>
                      </a:r>
                      <a:r>
                        <a:rPr lang="en-US" sz="1500" dirty="0" err="1" smtClean="0"/>
                        <a:t>Occ</a:t>
                      </a:r>
                      <a:r>
                        <a:rPr lang="en-US" sz="1500" dirty="0" smtClean="0"/>
                        <a:t>(kHz/channel)</a:t>
                      </a:r>
                    </a:p>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t>high cut</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t>Average</a:t>
                      </a:r>
                      <a:r>
                        <a:rPr lang="en-US" sz="1500" baseline="0" dirty="0" smtClean="0"/>
                        <a:t> </a:t>
                      </a:r>
                      <a:r>
                        <a:rPr lang="en-US" sz="1500" dirty="0" err="1" smtClean="0"/>
                        <a:t>Occ</a:t>
                      </a:r>
                      <a:r>
                        <a:rPr lang="en-US" sz="1500" dirty="0" smtClean="0"/>
                        <a:t>(kHz/channel)</a:t>
                      </a:r>
                    </a:p>
                    <a:p>
                      <a:r>
                        <a:rPr lang="en-US" sz="1500" dirty="0" smtClean="0"/>
                        <a:t>low cut</a:t>
                      </a:r>
                      <a:endParaRPr lang="en-US" sz="15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t>Average</a:t>
                      </a:r>
                      <a:r>
                        <a:rPr lang="en-US" sz="1500" baseline="0" dirty="0" smtClean="0"/>
                        <a:t> </a:t>
                      </a:r>
                      <a:r>
                        <a:rPr lang="en-US" sz="1500" dirty="0" err="1" smtClean="0"/>
                        <a:t>Occ</a:t>
                      </a:r>
                      <a:r>
                        <a:rPr lang="en-US" sz="1500" dirty="0" smtClean="0"/>
                        <a:t>(kHz/channel)</a:t>
                      </a:r>
                    </a:p>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t>high cut</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t>Number of channel</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t>Total</a:t>
                      </a:r>
                      <a:r>
                        <a:rPr lang="en-US" sz="1500" baseline="0" dirty="0" smtClean="0"/>
                        <a:t> </a:t>
                      </a:r>
                    </a:p>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err="1" smtClean="0"/>
                        <a:t>Occ</a:t>
                      </a:r>
                      <a:r>
                        <a:rPr lang="en-US" sz="1500" dirty="0" smtClean="0"/>
                        <a:t>(kHz)</a:t>
                      </a:r>
                    </a:p>
                    <a:p>
                      <a:r>
                        <a:rPr lang="en-US" sz="1500" dirty="0" smtClean="0"/>
                        <a:t>low cut</a:t>
                      </a:r>
                      <a:endParaRPr lang="en-US" sz="15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t>Total</a:t>
                      </a:r>
                      <a:r>
                        <a:rPr lang="en-US" sz="1500" baseline="0" dirty="0" smtClean="0"/>
                        <a:t>  </a:t>
                      </a:r>
                    </a:p>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err="1" smtClean="0"/>
                        <a:t>Occ</a:t>
                      </a:r>
                      <a:r>
                        <a:rPr lang="en-US" sz="1500" dirty="0" smtClean="0"/>
                        <a:t>(kHz)</a:t>
                      </a:r>
                    </a:p>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t>high cut</a:t>
                      </a:r>
                    </a:p>
                  </a:txBody>
                  <a:tcPr/>
                </a:tc>
              </a:tr>
              <a:tr h="508332">
                <a:tc>
                  <a:txBody>
                    <a:bodyPr/>
                    <a:lstStyle/>
                    <a:p>
                      <a:r>
                        <a:rPr lang="en-US" sz="1500" dirty="0" smtClean="0"/>
                        <a:t>LGC</a:t>
                      </a:r>
                      <a:endParaRPr lang="en-US" sz="1500" dirty="0"/>
                    </a:p>
                  </a:txBody>
                  <a:tcPr/>
                </a:tc>
                <a:tc>
                  <a:txBody>
                    <a:bodyPr/>
                    <a:lstStyle/>
                    <a:p>
                      <a:r>
                        <a:rPr lang="en-US" sz="1500" dirty="0" smtClean="0">
                          <a:solidFill>
                            <a:srgbClr val="7030A0"/>
                          </a:solidFill>
                        </a:rPr>
                        <a:t>954</a:t>
                      </a:r>
                      <a:endParaRPr lang="en-US" sz="1500" dirty="0">
                        <a:solidFill>
                          <a:srgbClr val="7030A0"/>
                        </a:solidFill>
                      </a:endParaRPr>
                    </a:p>
                  </a:txBody>
                  <a:tcPr/>
                </a:tc>
                <a:tc>
                  <a:txBody>
                    <a:bodyPr/>
                    <a:lstStyle/>
                    <a:p>
                      <a:r>
                        <a:rPr lang="en-US" sz="1500" dirty="0" smtClean="0">
                          <a:solidFill>
                            <a:srgbClr val="7030A0"/>
                          </a:solidFill>
                        </a:rPr>
                        <a:t>503</a:t>
                      </a:r>
                      <a:endParaRPr lang="en-US" sz="1500" dirty="0">
                        <a:solidFill>
                          <a:srgbClr val="7030A0"/>
                        </a:solidFill>
                      </a:endParaRPr>
                    </a:p>
                  </a:txBody>
                  <a:tcPr/>
                </a:tc>
                <a:tc>
                  <a:txBody>
                    <a:bodyPr/>
                    <a:lstStyle/>
                    <a:p>
                      <a:r>
                        <a:rPr lang="en-US" sz="1500" dirty="0" smtClean="0">
                          <a:solidFill>
                            <a:srgbClr val="FF0000"/>
                          </a:solidFill>
                        </a:rPr>
                        <a:t>606</a:t>
                      </a:r>
                      <a:endParaRPr lang="en-US" sz="1500" dirty="0">
                        <a:solidFill>
                          <a:srgbClr val="FF0000"/>
                        </a:solidFill>
                      </a:endParaRPr>
                    </a:p>
                  </a:txBody>
                  <a:tcPr/>
                </a:tc>
                <a:tc>
                  <a:txBody>
                    <a:bodyPr/>
                    <a:lstStyle/>
                    <a:p>
                      <a:r>
                        <a:rPr lang="en-US" sz="1500" dirty="0" smtClean="0">
                          <a:solidFill>
                            <a:srgbClr val="FF0000"/>
                          </a:solidFill>
                        </a:rPr>
                        <a:t>294</a:t>
                      </a:r>
                      <a:endParaRPr lang="en-US" sz="1500" dirty="0">
                        <a:solidFill>
                          <a:srgbClr val="FF0000"/>
                        </a:solidFill>
                      </a:endParaRPr>
                    </a:p>
                  </a:txBody>
                  <a:tcPr/>
                </a:tc>
                <a:tc>
                  <a:txBody>
                    <a:bodyPr/>
                    <a:lstStyle/>
                    <a:p>
                      <a:r>
                        <a:rPr lang="en-US" sz="1500" dirty="0" smtClean="0"/>
                        <a:t>270</a:t>
                      </a:r>
                      <a:endParaRPr lang="en-US" sz="1500" dirty="0"/>
                    </a:p>
                  </a:txBody>
                  <a:tcPr/>
                </a:tc>
                <a:tc>
                  <a:txBody>
                    <a:bodyPr/>
                    <a:lstStyle/>
                    <a:p>
                      <a:r>
                        <a:rPr lang="en-US" sz="1500" dirty="0" smtClean="0">
                          <a:solidFill>
                            <a:srgbClr val="FF0000"/>
                          </a:solidFill>
                        </a:rPr>
                        <a:t>16.4e4</a:t>
                      </a:r>
                      <a:endParaRPr lang="en-US" sz="1500" dirty="0">
                        <a:solidFill>
                          <a:srgbClr val="FF0000"/>
                        </a:solidFill>
                      </a:endParaRPr>
                    </a:p>
                  </a:txBody>
                  <a:tcPr/>
                </a:tc>
                <a:tc>
                  <a:txBody>
                    <a:bodyPr/>
                    <a:lstStyle/>
                    <a:p>
                      <a:r>
                        <a:rPr lang="en-US" sz="1500" dirty="0" smtClean="0">
                          <a:solidFill>
                            <a:srgbClr val="FF0000"/>
                          </a:solidFill>
                        </a:rPr>
                        <a:t>7.95e4</a:t>
                      </a:r>
                      <a:endParaRPr lang="en-US" sz="1500" dirty="0">
                        <a:solidFill>
                          <a:srgbClr val="FF0000"/>
                        </a:solidFill>
                      </a:endParaRPr>
                    </a:p>
                  </a:txBody>
                  <a:tcPr/>
                </a:tc>
              </a:tr>
              <a:tr h="5083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t>HGC</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solidFill>
                            <a:srgbClr val="7030A0"/>
                          </a:solidFill>
                        </a:rPr>
                        <a:t>372</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solidFill>
                            <a:srgbClr val="7030A0"/>
                          </a:solidFill>
                        </a:rPr>
                        <a:t>272</a:t>
                      </a:r>
                    </a:p>
                  </a:txBody>
                  <a:tcPr/>
                </a:tc>
                <a:tc>
                  <a:txBody>
                    <a:bodyPr/>
                    <a:lstStyle/>
                    <a:p>
                      <a:r>
                        <a:rPr lang="en-US" sz="1500" dirty="0" smtClean="0">
                          <a:solidFill>
                            <a:srgbClr val="FF0000"/>
                          </a:solidFill>
                        </a:rPr>
                        <a:t>303</a:t>
                      </a:r>
                      <a:endParaRPr lang="en-US" sz="1500" dirty="0">
                        <a:solidFill>
                          <a:srgbClr val="FF0000"/>
                        </a:solidFill>
                      </a:endParaRPr>
                    </a:p>
                  </a:txBody>
                  <a:tcPr/>
                </a:tc>
                <a:tc>
                  <a:txBody>
                    <a:bodyPr/>
                    <a:lstStyle/>
                    <a:p>
                      <a:r>
                        <a:rPr lang="en-US" sz="1500" dirty="0" smtClean="0">
                          <a:solidFill>
                            <a:srgbClr val="FF0000"/>
                          </a:solidFill>
                        </a:rPr>
                        <a:t>210</a:t>
                      </a:r>
                      <a:endParaRPr lang="en-US" sz="1500" dirty="0">
                        <a:solidFill>
                          <a:srgbClr val="FF0000"/>
                        </a:solidFill>
                      </a:endParaRPr>
                    </a:p>
                  </a:txBody>
                  <a:tcPr/>
                </a:tc>
                <a:tc>
                  <a:txBody>
                    <a:bodyPr/>
                    <a:lstStyle/>
                    <a:p>
                      <a:r>
                        <a:rPr lang="en-US" sz="1500" dirty="0" smtClean="0"/>
                        <a:t>480</a:t>
                      </a:r>
                      <a:endParaRPr lang="en-US" sz="1500" dirty="0"/>
                    </a:p>
                  </a:txBody>
                  <a:tcPr/>
                </a:tc>
                <a:tc>
                  <a:txBody>
                    <a:bodyPr/>
                    <a:lstStyle/>
                    <a:p>
                      <a:r>
                        <a:rPr lang="en-US" sz="1500" dirty="0" smtClean="0">
                          <a:solidFill>
                            <a:srgbClr val="FF0000"/>
                          </a:solidFill>
                        </a:rPr>
                        <a:t>14.5e4</a:t>
                      </a:r>
                      <a:endParaRPr lang="en-US" sz="1500" dirty="0">
                        <a:solidFill>
                          <a:srgbClr val="FF0000"/>
                        </a:solidFill>
                      </a:endParaRPr>
                    </a:p>
                  </a:txBody>
                  <a:tcPr/>
                </a:tc>
                <a:tc>
                  <a:txBody>
                    <a:bodyPr/>
                    <a:lstStyle/>
                    <a:p>
                      <a:r>
                        <a:rPr lang="en-US" sz="1500" dirty="0" smtClean="0">
                          <a:solidFill>
                            <a:srgbClr val="FF0000"/>
                          </a:solidFill>
                        </a:rPr>
                        <a:t>10.1e4</a:t>
                      </a:r>
                      <a:endParaRPr lang="en-US" sz="1500" dirty="0">
                        <a:solidFill>
                          <a:srgbClr val="FF0000"/>
                        </a:solidFill>
                      </a:endParaRPr>
                    </a:p>
                  </a:txBody>
                  <a:tcPr/>
                </a:tc>
              </a:tr>
              <a:tr h="5083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t>SPD_FA</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solidFill>
                            <a:srgbClr val="7030A0"/>
                          </a:solidFill>
                        </a:rPr>
                        <a:t>24.1e3</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solidFill>
                            <a:srgbClr val="7030A0"/>
                          </a:solidFill>
                        </a:rPr>
                        <a:t>17.5e3</a:t>
                      </a:r>
                    </a:p>
                  </a:txBody>
                  <a:tcPr/>
                </a:tc>
                <a:tc>
                  <a:txBody>
                    <a:bodyPr/>
                    <a:lstStyle/>
                    <a:p>
                      <a:r>
                        <a:rPr lang="en-US" sz="1500" dirty="0" smtClean="0">
                          <a:solidFill>
                            <a:srgbClr val="FF0000"/>
                          </a:solidFill>
                        </a:rPr>
                        <a:t>15.2e3</a:t>
                      </a:r>
                      <a:endParaRPr lang="en-US" sz="1500" dirty="0">
                        <a:solidFill>
                          <a:srgbClr val="FF0000"/>
                        </a:solidFill>
                      </a:endParaRPr>
                    </a:p>
                  </a:txBody>
                  <a:tcPr/>
                </a:tc>
                <a:tc>
                  <a:txBody>
                    <a:bodyPr/>
                    <a:lstStyle/>
                    <a:p>
                      <a:r>
                        <a:rPr lang="en-US" sz="1500" dirty="0" smtClean="0">
                          <a:solidFill>
                            <a:srgbClr val="FF0000"/>
                          </a:solidFill>
                        </a:rPr>
                        <a:t>11.3e3</a:t>
                      </a:r>
                      <a:endParaRPr lang="en-US" sz="1500" dirty="0">
                        <a:solidFill>
                          <a:srgbClr val="FF0000"/>
                        </a:solidFill>
                      </a:endParaRPr>
                    </a:p>
                  </a:txBody>
                  <a:tcPr/>
                </a:tc>
                <a:tc>
                  <a:txBody>
                    <a:bodyPr/>
                    <a:lstStyle/>
                    <a:p>
                      <a:r>
                        <a:rPr lang="en-US" sz="1500" dirty="0" smtClean="0"/>
                        <a:t>240</a:t>
                      </a:r>
                      <a:endParaRPr lang="en-US" sz="1500" dirty="0"/>
                    </a:p>
                  </a:txBody>
                  <a:tcPr/>
                </a:tc>
                <a:tc>
                  <a:txBody>
                    <a:bodyPr/>
                    <a:lstStyle/>
                    <a:p>
                      <a:r>
                        <a:rPr lang="en-US" sz="1500" dirty="0" smtClean="0">
                          <a:solidFill>
                            <a:srgbClr val="FF0000"/>
                          </a:solidFill>
                        </a:rPr>
                        <a:t>3.65e6</a:t>
                      </a:r>
                      <a:endParaRPr lang="en-US" sz="1500" dirty="0">
                        <a:solidFill>
                          <a:srgbClr val="FF0000"/>
                        </a:solidFill>
                      </a:endParaRPr>
                    </a:p>
                  </a:txBody>
                  <a:tcPr/>
                </a:tc>
                <a:tc>
                  <a:txBody>
                    <a:bodyPr/>
                    <a:lstStyle/>
                    <a:p>
                      <a:r>
                        <a:rPr lang="en-US" sz="1500" dirty="0" smtClean="0">
                          <a:solidFill>
                            <a:srgbClr val="FF0000"/>
                          </a:solidFill>
                        </a:rPr>
                        <a:t>2.70e6</a:t>
                      </a:r>
                      <a:endParaRPr lang="en-US" sz="1500" dirty="0">
                        <a:solidFill>
                          <a:srgbClr val="FF0000"/>
                        </a:solidFill>
                      </a:endParaRPr>
                    </a:p>
                  </a:txBody>
                  <a:tcPr/>
                </a:tc>
              </a:tr>
              <a:tr h="5083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t>SPD_LA</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solidFill>
                            <a:srgbClr val="7030A0"/>
                          </a:solidFill>
                        </a:rPr>
                        <a:t>89.4e3</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solidFill>
                            <a:srgbClr val="7030A0"/>
                          </a:solidFill>
                        </a:rPr>
                        <a:t>44.4e3</a:t>
                      </a:r>
                    </a:p>
                  </a:txBody>
                  <a:tcPr/>
                </a:tc>
                <a:tc>
                  <a:txBody>
                    <a:bodyPr/>
                    <a:lstStyle/>
                    <a:p>
                      <a:r>
                        <a:rPr lang="en-US" sz="1500" dirty="0" smtClean="0">
                          <a:solidFill>
                            <a:srgbClr val="FF0000"/>
                          </a:solidFill>
                        </a:rPr>
                        <a:t>86.3e3</a:t>
                      </a:r>
                      <a:endParaRPr lang="en-US" sz="1500" dirty="0">
                        <a:solidFill>
                          <a:srgbClr val="FF0000"/>
                        </a:solidFill>
                      </a:endParaRPr>
                    </a:p>
                  </a:txBody>
                  <a:tcPr/>
                </a:tc>
                <a:tc>
                  <a:txBody>
                    <a:bodyPr/>
                    <a:lstStyle/>
                    <a:p>
                      <a:r>
                        <a:rPr lang="en-US" sz="1500" dirty="0" smtClean="0">
                          <a:solidFill>
                            <a:srgbClr val="FF0000"/>
                          </a:solidFill>
                        </a:rPr>
                        <a:t>42.7e3</a:t>
                      </a:r>
                      <a:endParaRPr lang="en-US" sz="1500" dirty="0">
                        <a:solidFill>
                          <a:srgbClr val="FF0000"/>
                        </a:solidFill>
                      </a:endParaRPr>
                    </a:p>
                  </a:txBody>
                  <a:tcPr/>
                </a:tc>
                <a:tc>
                  <a:txBody>
                    <a:bodyPr/>
                    <a:lstStyle/>
                    <a:p>
                      <a:r>
                        <a:rPr lang="en-US" sz="1500" dirty="0" smtClean="0"/>
                        <a:t>60</a:t>
                      </a:r>
                      <a:endParaRPr lang="en-US" sz="1500" dirty="0"/>
                    </a:p>
                  </a:txBody>
                  <a:tcPr/>
                </a:tc>
                <a:tc>
                  <a:txBody>
                    <a:bodyPr/>
                    <a:lstStyle/>
                    <a:p>
                      <a:r>
                        <a:rPr lang="en-US" sz="1500" dirty="0" smtClean="0">
                          <a:solidFill>
                            <a:srgbClr val="FF0000"/>
                          </a:solidFill>
                        </a:rPr>
                        <a:t>5.18e6</a:t>
                      </a:r>
                      <a:endParaRPr lang="en-US" sz="1500" dirty="0">
                        <a:solidFill>
                          <a:srgbClr val="FF0000"/>
                        </a:solidFill>
                      </a:endParaRPr>
                    </a:p>
                  </a:txBody>
                  <a:tcPr/>
                </a:tc>
                <a:tc>
                  <a:txBody>
                    <a:bodyPr/>
                    <a:lstStyle/>
                    <a:p>
                      <a:r>
                        <a:rPr lang="en-US" sz="1500" dirty="0" smtClean="0">
                          <a:solidFill>
                            <a:srgbClr val="FF0000"/>
                          </a:solidFill>
                        </a:rPr>
                        <a:t>2.56e6</a:t>
                      </a:r>
                      <a:endParaRPr lang="en-US" sz="1500" dirty="0">
                        <a:solidFill>
                          <a:srgbClr val="FF0000"/>
                        </a:solidFill>
                      </a:endParaRPr>
                    </a:p>
                  </a:txBody>
                  <a:tcPr/>
                </a:tc>
              </a:tr>
              <a:tr h="522855">
                <a:tc>
                  <a:txBody>
                    <a:bodyPr/>
                    <a:lstStyle/>
                    <a:p>
                      <a:r>
                        <a:rPr lang="en-US" sz="1500" dirty="0" err="1" smtClean="0"/>
                        <a:t>EC_preshower_FA</a:t>
                      </a:r>
                      <a:endParaRPr lang="en-US" sz="1500" dirty="0"/>
                    </a:p>
                  </a:txBody>
                  <a:tcPr/>
                </a:tc>
                <a:tc>
                  <a:txBody>
                    <a:bodyPr/>
                    <a:lstStyle/>
                    <a:p>
                      <a:r>
                        <a:rPr lang="en-US" sz="1500" dirty="0" smtClean="0">
                          <a:solidFill>
                            <a:srgbClr val="7030A0"/>
                          </a:solidFill>
                        </a:rPr>
                        <a:t>10087</a:t>
                      </a:r>
                      <a:endParaRPr lang="en-US" sz="1500" dirty="0">
                        <a:solidFill>
                          <a:srgbClr val="7030A0"/>
                        </a:solidFill>
                      </a:endParaRPr>
                    </a:p>
                  </a:txBody>
                  <a:tcPr/>
                </a:tc>
                <a:tc>
                  <a:txBody>
                    <a:bodyPr/>
                    <a:lstStyle/>
                    <a:p>
                      <a:r>
                        <a:rPr lang="en-US" sz="1500" dirty="0" smtClean="0">
                          <a:solidFill>
                            <a:srgbClr val="7030A0"/>
                          </a:solidFill>
                        </a:rPr>
                        <a:t>7650</a:t>
                      </a:r>
                      <a:endParaRPr lang="en-US" sz="1500" dirty="0">
                        <a:solidFill>
                          <a:srgbClr val="7030A0"/>
                        </a:solidFill>
                      </a:endParaRPr>
                    </a:p>
                  </a:txBody>
                  <a:tcPr/>
                </a:tc>
                <a:tc>
                  <a:txBody>
                    <a:bodyPr/>
                    <a:lstStyle/>
                    <a:p>
                      <a:r>
                        <a:rPr lang="en-US" sz="1500" dirty="0" smtClean="0">
                          <a:solidFill>
                            <a:srgbClr val="FF0000"/>
                          </a:solidFill>
                        </a:rPr>
                        <a:t>4092</a:t>
                      </a:r>
                      <a:endParaRPr lang="en-US" sz="1500" dirty="0">
                        <a:solidFill>
                          <a:srgbClr val="FF0000"/>
                        </a:solidFill>
                      </a:endParaRPr>
                    </a:p>
                  </a:txBody>
                  <a:tcPr/>
                </a:tc>
                <a:tc>
                  <a:txBody>
                    <a:bodyPr/>
                    <a:lstStyle/>
                    <a:p>
                      <a:r>
                        <a:rPr lang="en-US" sz="1500" dirty="0" smtClean="0">
                          <a:solidFill>
                            <a:srgbClr val="FF0000"/>
                          </a:solidFill>
                        </a:rPr>
                        <a:t>2992</a:t>
                      </a:r>
                      <a:endParaRPr lang="en-US" sz="1500" dirty="0">
                        <a:solidFill>
                          <a:srgbClr val="FF0000"/>
                        </a:solidFill>
                      </a:endParaRPr>
                    </a:p>
                  </a:txBody>
                  <a:tcPr/>
                </a:tc>
                <a:tc>
                  <a:txBody>
                    <a:bodyPr/>
                    <a:lstStyle/>
                    <a:p>
                      <a:r>
                        <a:rPr lang="en-US" sz="1500" dirty="0" smtClean="0"/>
                        <a:t>~1300</a:t>
                      </a:r>
                      <a:endParaRPr lang="en-US" sz="1500" dirty="0"/>
                    </a:p>
                  </a:txBody>
                  <a:tcPr/>
                </a:tc>
                <a:tc>
                  <a:txBody>
                    <a:bodyPr/>
                    <a:lstStyle/>
                    <a:p>
                      <a:r>
                        <a:rPr lang="en-US" sz="1500" dirty="0" smtClean="0">
                          <a:solidFill>
                            <a:srgbClr val="FF0000"/>
                          </a:solidFill>
                        </a:rPr>
                        <a:t>5.32e6</a:t>
                      </a:r>
                      <a:endParaRPr lang="en-US" sz="1500" dirty="0">
                        <a:solidFill>
                          <a:srgbClr val="FF0000"/>
                        </a:solidFill>
                      </a:endParaRPr>
                    </a:p>
                  </a:txBody>
                  <a:tcPr/>
                </a:tc>
                <a:tc>
                  <a:txBody>
                    <a:bodyPr/>
                    <a:lstStyle/>
                    <a:p>
                      <a:r>
                        <a:rPr lang="en-US" sz="1500" dirty="0" smtClean="0">
                          <a:solidFill>
                            <a:srgbClr val="FF0000"/>
                          </a:solidFill>
                        </a:rPr>
                        <a:t>3.89e6</a:t>
                      </a:r>
                      <a:endParaRPr lang="en-US" sz="1500" dirty="0"/>
                    </a:p>
                  </a:txBody>
                  <a:tcPr/>
                </a:tc>
              </a:tr>
              <a:tr h="5083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err="1" smtClean="0"/>
                        <a:t>EC_shower_FA</a:t>
                      </a:r>
                      <a:endParaRPr lang="en-US" sz="15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solidFill>
                            <a:srgbClr val="7030A0"/>
                          </a:solidFill>
                        </a:rPr>
                        <a:t>9337</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solidFill>
                            <a:srgbClr val="7030A0"/>
                          </a:solidFill>
                        </a:rPr>
                        <a:t>2344</a:t>
                      </a:r>
                    </a:p>
                  </a:txBody>
                  <a:tcPr/>
                </a:tc>
                <a:tc>
                  <a:txBody>
                    <a:bodyPr/>
                    <a:lstStyle/>
                    <a:p>
                      <a:r>
                        <a:rPr lang="en-US" sz="1500" dirty="0" smtClean="0">
                          <a:solidFill>
                            <a:srgbClr val="FF0000"/>
                          </a:solidFill>
                        </a:rPr>
                        <a:t>1323</a:t>
                      </a:r>
                      <a:endParaRPr lang="en-US" sz="1500" dirty="0">
                        <a:solidFill>
                          <a:srgbClr val="FF000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solidFill>
                            <a:srgbClr val="FF0000"/>
                          </a:solidFill>
                        </a:rPr>
                        <a:t>337</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t>~1300</a:t>
                      </a:r>
                    </a:p>
                  </a:txBody>
                  <a:tcPr/>
                </a:tc>
                <a:tc>
                  <a:txBody>
                    <a:bodyPr/>
                    <a:lstStyle/>
                    <a:p>
                      <a:r>
                        <a:rPr lang="en-US" sz="1500" dirty="0" smtClean="0">
                          <a:solidFill>
                            <a:srgbClr val="FF0000"/>
                          </a:solidFill>
                        </a:rPr>
                        <a:t>1.72e6</a:t>
                      </a:r>
                      <a:endParaRPr lang="en-US" sz="1500" dirty="0">
                        <a:solidFill>
                          <a:srgbClr val="FF000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solidFill>
                            <a:srgbClr val="FF0000"/>
                          </a:solidFill>
                        </a:rPr>
                        <a:t>4.38e5</a:t>
                      </a:r>
                    </a:p>
                  </a:txBody>
                  <a:tcPr/>
                </a:tc>
              </a:tr>
              <a:tr h="52285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err="1" smtClean="0"/>
                        <a:t>EC_preshower_LA</a:t>
                      </a:r>
                      <a:endParaRPr lang="en-US" sz="15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solidFill>
                            <a:srgbClr val="7030A0"/>
                          </a:solidFill>
                        </a:rPr>
                        <a:t>12806</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solidFill>
                            <a:srgbClr val="7030A0"/>
                          </a:solidFill>
                        </a:rPr>
                        <a:t>8119</a:t>
                      </a:r>
                    </a:p>
                  </a:txBody>
                  <a:tcPr/>
                </a:tc>
                <a:tc>
                  <a:txBody>
                    <a:bodyPr/>
                    <a:lstStyle/>
                    <a:p>
                      <a:r>
                        <a:rPr lang="en-US" sz="1500" dirty="0" smtClean="0">
                          <a:solidFill>
                            <a:srgbClr val="FF0000"/>
                          </a:solidFill>
                        </a:rPr>
                        <a:t>3740</a:t>
                      </a:r>
                      <a:endParaRPr lang="en-US" sz="1500" dirty="0">
                        <a:solidFill>
                          <a:srgbClr val="FF0000"/>
                        </a:solidFill>
                      </a:endParaRPr>
                    </a:p>
                  </a:txBody>
                  <a:tcPr/>
                </a:tc>
                <a:tc>
                  <a:txBody>
                    <a:bodyPr/>
                    <a:lstStyle/>
                    <a:p>
                      <a:r>
                        <a:rPr lang="en-US" sz="1500" dirty="0" smtClean="0">
                          <a:solidFill>
                            <a:srgbClr val="FF0000"/>
                          </a:solidFill>
                        </a:rPr>
                        <a:t>2340</a:t>
                      </a:r>
                      <a:endParaRPr lang="en-US" sz="1500" dirty="0">
                        <a:solidFill>
                          <a:srgbClr val="FF000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t>~500</a:t>
                      </a:r>
                    </a:p>
                  </a:txBody>
                  <a:tcPr/>
                </a:tc>
                <a:tc>
                  <a:txBody>
                    <a:bodyPr/>
                    <a:lstStyle/>
                    <a:p>
                      <a:r>
                        <a:rPr lang="en-US" sz="1500" dirty="0" smtClean="0">
                          <a:solidFill>
                            <a:srgbClr val="FF0000"/>
                          </a:solidFill>
                        </a:rPr>
                        <a:t>1.87e6</a:t>
                      </a:r>
                      <a:endParaRPr lang="en-US" sz="1500" dirty="0">
                        <a:solidFill>
                          <a:srgbClr val="FF0000"/>
                        </a:solidFill>
                      </a:endParaRPr>
                    </a:p>
                  </a:txBody>
                  <a:tcPr/>
                </a:tc>
                <a:tc>
                  <a:txBody>
                    <a:bodyPr/>
                    <a:lstStyle/>
                    <a:p>
                      <a:r>
                        <a:rPr lang="en-US" sz="1500" dirty="0" smtClean="0">
                          <a:solidFill>
                            <a:srgbClr val="FF0000"/>
                          </a:solidFill>
                        </a:rPr>
                        <a:t>1.17e6</a:t>
                      </a:r>
                      <a:endParaRPr lang="en-US" sz="1500" dirty="0"/>
                    </a:p>
                  </a:txBody>
                  <a:tcPr/>
                </a:tc>
              </a:tr>
              <a:tr h="5083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err="1" smtClean="0"/>
                        <a:t>EC_shower_LA</a:t>
                      </a:r>
                      <a:endParaRPr lang="en-US" sz="15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solidFill>
                            <a:srgbClr val="7030A0"/>
                          </a:solidFill>
                        </a:rPr>
                        <a:t>6562</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solidFill>
                            <a:srgbClr val="7030A0"/>
                          </a:solidFill>
                        </a:rPr>
                        <a:t>1894</a:t>
                      </a:r>
                    </a:p>
                  </a:txBody>
                  <a:tcPr/>
                </a:tc>
                <a:tc>
                  <a:txBody>
                    <a:bodyPr/>
                    <a:lstStyle/>
                    <a:p>
                      <a:r>
                        <a:rPr lang="en-US" sz="1500" dirty="0" smtClean="0">
                          <a:solidFill>
                            <a:srgbClr val="FF0000"/>
                          </a:solidFill>
                        </a:rPr>
                        <a:t>978</a:t>
                      </a:r>
                      <a:endParaRPr lang="en-US" sz="1500" dirty="0">
                        <a:solidFill>
                          <a:srgbClr val="FF0000"/>
                        </a:solidFill>
                      </a:endParaRPr>
                    </a:p>
                  </a:txBody>
                  <a:tcPr/>
                </a:tc>
                <a:tc>
                  <a:txBody>
                    <a:bodyPr/>
                    <a:lstStyle/>
                    <a:p>
                      <a:r>
                        <a:rPr lang="en-US" sz="1500" dirty="0" smtClean="0">
                          <a:solidFill>
                            <a:srgbClr val="FF0000"/>
                          </a:solidFill>
                        </a:rPr>
                        <a:t>452</a:t>
                      </a:r>
                      <a:endParaRPr lang="en-US" sz="1500" dirty="0">
                        <a:solidFill>
                          <a:srgbClr val="FF000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t>~500</a:t>
                      </a:r>
                    </a:p>
                  </a:txBody>
                  <a:tcPr/>
                </a:tc>
                <a:tc>
                  <a:txBody>
                    <a:bodyPr/>
                    <a:lstStyle/>
                    <a:p>
                      <a:r>
                        <a:rPr lang="en-US" sz="1500" dirty="0" smtClean="0">
                          <a:solidFill>
                            <a:srgbClr val="FF0000"/>
                          </a:solidFill>
                        </a:rPr>
                        <a:t>4.89e5</a:t>
                      </a:r>
                      <a:endParaRPr lang="en-US" sz="1500" dirty="0">
                        <a:solidFill>
                          <a:srgbClr val="FF0000"/>
                        </a:solidFill>
                      </a:endParaRPr>
                    </a:p>
                  </a:txBody>
                  <a:tcPr/>
                </a:tc>
                <a:tc>
                  <a:txBody>
                    <a:bodyPr/>
                    <a:lstStyle/>
                    <a:p>
                      <a:r>
                        <a:rPr lang="en-US" sz="1500" dirty="0" smtClean="0">
                          <a:solidFill>
                            <a:srgbClr val="FF0000"/>
                          </a:solidFill>
                        </a:rPr>
                        <a:t>2.26e5</a:t>
                      </a:r>
                      <a:endParaRPr lang="en-US" sz="1500" dirty="0"/>
                    </a:p>
                  </a:txBody>
                  <a:tcPr/>
                </a:tc>
              </a:tr>
              <a:tr h="5083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t>Total</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5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500" dirty="0" smtClean="0"/>
                    </a:p>
                  </a:txBody>
                  <a:tcPr/>
                </a:tc>
                <a:tc>
                  <a:txBody>
                    <a:bodyPr/>
                    <a:lstStyle/>
                    <a:p>
                      <a:endParaRPr lang="en-US" sz="1500" dirty="0">
                        <a:solidFill>
                          <a:srgbClr val="FF0000"/>
                        </a:solidFill>
                      </a:endParaRPr>
                    </a:p>
                  </a:txBody>
                  <a:tcPr/>
                </a:tc>
                <a:tc>
                  <a:txBody>
                    <a:bodyPr/>
                    <a:lstStyle/>
                    <a:p>
                      <a:endParaRPr lang="en-US" sz="1500" dirty="0"/>
                    </a:p>
                  </a:txBody>
                  <a:tcPr/>
                </a:tc>
                <a:tc>
                  <a:txBody>
                    <a:bodyPr/>
                    <a:lstStyle/>
                    <a:p>
                      <a:r>
                        <a:rPr lang="en-US" sz="1500" dirty="0" smtClean="0"/>
                        <a:t>4650</a:t>
                      </a:r>
                      <a:endParaRPr lang="en-US" sz="1500" dirty="0"/>
                    </a:p>
                  </a:txBody>
                  <a:tcPr/>
                </a:tc>
                <a:tc>
                  <a:txBody>
                    <a:bodyPr/>
                    <a:lstStyle/>
                    <a:p>
                      <a:r>
                        <a:rPr lang="en-US" sz="1500" dirty="0" smtClean="0">
                          <a:solidFill>
                            <a:srgbClr val="FF0000"/>
                          </a:solidFill>
                        </a:rPr>
                        <a:t>18.5e6</a:t>
                      </a:r>
                      <a:endParaRPr lang="en-US" sz="1500" dirty="0">
                        <a:solidFill>
                          <a:srgbClr val="FF0000"/>
                        </a:solidFill>
                      </a:endParaRPr>
                    </a:p>
                  </a:txBody>
                  <a:tcPr/>
                </a:tc>
                <a:tc>
                  <a:txBody>
                    <a:bodyPr/>
                    <a:lstStyle/>
                    <a:p>
                      <a:r>
                        <a:rPr lang="en-US" sz="1500" dirty="0" smtClean="0">
                          <a:solidFill>
                            <a:srgbClr val="FF0000"/>
                          </a:solidFill>
                        </a:rPr>
                        <a:t>11.2e6</a:t>
                      </a:r>
                      <a:endParaRPr lang="en-US" sz="1500" dirty="0">
                        <a:solidFill>
                          <a:srgbClr val="FF0000"/>
                        </a:solidFill>
                      </a:endParaRPr>
                    </a:p>
                  </a:txBody>
                  <a:tcPr/>
                </a:tc>
              </a:tr>
            </a:tbl>
          </a:graphicData>
        </a:graphic>
      </p:graphicFrame>
      <p:sp>
        <p:nvSpPr>
          <p:cNvPr id="5" name="Rectangle 4"/>
          <p:cNvSpPr/>
          <p:nvPr/>
        </p:nvSpPr>
        <p:spPr>
          <a:xfrm>
            <a:off x="228600" y="457200"/>
            <a:ext cx="6477000" cy="369332"/>
          </a:xfrm>
          <a:prstGeom prst="rect">
            <a:avLst/>
          </a:prstGeom>
        </p:spPr>
        <p:txBody>
          <a:bodyPr wrap="square">
            <a:spAutoFit/>
          </a:bodyPr>
          <a:lstStyle/>
          <a:p>
            <a:pPr marL="800100" lvl="1" indent="-342900">
              <a:buFont typeface="Arial" pitchFamily="34" charset="0"/>
              <a:buChar char="•"/>
            </a:pPr>
            <a:r>
              <a:rPr lang="en-US" dirty="0" smtClean="0"/>
              <a:t>All values from “</a:t>
            </a:r>
            <a:r>
              <a:rPr lang="en-US" dirty="0" err="1" smtClean="0"/>
              <a:t>BeamOnTarget</a:t>
            </a:r>
            <a:r>
              <a:rPr lang="en-US" dirty="0" smtClean="0"/>
              <a: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dirty="0" smtClean="0"/>
              <a:t>Result Summary B</a:t>
            </a:r>
            <a:endParaRPr lang="en-US" dirty="0"/>
          </a:p>
        </p:txBody>
      </p:sp>
      <p:graphicFrame>
        <p:nvGraphicFramePr>
          <p:cNvPr id="4" name="Content Placeholder 3"/>
          <p:cNvGraphicFramePr>
            <a:graphicFrameLocks/>
          </p:cNvGraphicFramePr>
          <p:nvPr/>
        </p:nvGraphicFramePr>
        <p:xfrm>
          <a:off x="457200" y="887340"/>
          <a:ext cx="5143500" cy="5101542"/>
        </p:xfrm>
        <a:graphic>
          <a:graphicData uri="http://schemas.openxmlformats.org/drawingml/2006/table">
            <a:tbl>
              <a:tblPr firstRow="1" bandRow="1">
                <a:tableStyleId>{5C22544A-7EE6-4342-B048-85BDC9FD1C3A}</a:tableStyleId>
              </a:tblPr>
              <a:tblGrid>
                <a:gridCol w="1028700"/>
                <a:gridCol w="1028700"/>
                <a:gridCol w="1028700"/>
                <a:gridCol w="1028700"/>
                <a:gridCol w="1028700"/>
              </a:tblGrid>
              <a:tr h="958568">
                <a:tc>
                  <a:txBody>
                    <a:bodyPr/>
                    <a:lstStyle/>
                    <a:p>
                      <a:endParaRPr lang="en-US" sz="15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t>Max </a:t>
                      </a:r>
                      <a:r>
                        <a:rPr lang="en-US" sz="1500" dirty="0" err="1" smtClean="0"/>
                        <a:t>Occ</a:t>
                      </a:r>
                      <a:r>
                        <a:rPr lang="en-US" sz="1500" dirty="0" smtClean="0"/>
                        <a:t>(kHz/channel)</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t>Average</a:t>
                      </a:r>
                      <a:r>
                        <a:rPr lang="en-US" sz="1500" baseline="0" dirty="0" smtClean="0"/>
                        <a:t> </a:t>
                      </a:r>
                      <a:r>
                        <a:rPr lang="en-US" sz="1500" dirty="0" err="1" smtClean="0"/>
                        <a:t>Occ</a:t>
                      </a:r>
                      <a:r>
                        <a:rPr lang="en-US" sz="1500" dirty="0" smtClean="0"/>
                        <a:t>(kHz/channel)</a:t>
                      </a:r>
                    </a:p>
                    <a:p>
                      <a:r>
                        <a:rPr lang="en-US" sz="1500" dirty="0" smtClean="0"/>
                        <a:t>low cut</a:t>
                      </a:r>
                      <a:endParaRPr lang="en-US" sz="15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t>Number of channel</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t>Total</a:t>
                      </a:r>
                      <a:r>
                        <a:rPr lang="en-US" sz="1500" baseline="0" dirty="0" smtClean="0"/>
                        <a:t>  </a:t>
                      </a:r>
                    </a:p>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err="1" smtClean="0"/>
                        <a:t>Occ</a:t>
                      </a:r>
                      <a:r>
                        <a:rPr lang="en-US" sz="1500" dirty="0" smtClean="0"/>
                        <a:t>(kHz)</a:t>
                      </a:r>
                    </a:p>
                  </a:txBody>
                  <a:tcPr/>
                </a:tc>
              </a:tr>
              <a:tr h="508332">
                <a:tc>
                  <a:txBody>
                    <a:bodyPr/>
                    <a:lstStyle/>
                    <a:p>
                      <a:r>
                        <a:rPr lang="en-US" sz="1500" dirty="0" smtClean="0"/>
                        <a:t>GEM</a:t>
                      </a:r>
                      <a:r>
                        <a:rPr lang="en-US" sz="1500" baseline="0" dirty="0" smtClean="0"/>
                        <a:t>  1</a:t>
                      </a:r>
                      <a:endParaRPr lang="en-US" sz="1500" dirty="0"/>
                    </a:p>
                  </a:txBody>
                  <a:tcPr/>
                </a:tc>
                <a:tc>
                  <a:txBody>
                    <a:bodyPr/>
                    <a:lstStyle/>
                    <a:p>
                      <a:endParaRPr lang="en-US" sz="1500" dirty="0">
                        <a:solidFill>
                          <a:srgbClr val="7030A0"/>
                        </a:solidFill>
                      </a:endParaRPr>
                    </a:p>
                  </a:txBody>
                  <a:tcPr/>
                </a:tc>
                <a:tc>
                  <a:txBody>
                    <a:bodyPr/>
                    <a:lstStyle/>
                    <a:p>
                      <a:endParaRPr lang="en-US" sz="1500" dirty="0">
                        <a:solidFill>
                          <a:srgbClr val="FF0000"/>
                        </a:solidFill>
                      </a:endParaRPr>
                    </a:p>
                  </a:txBody>
                  <a:tcPr/>
                </a:tc>
                <a:tc>
                  <a:txBody>
                    <a:bodyPr/>
                    <a:lstStyle/>
                    <a:p>
                      <a:r>
                        <a:rPr lang="en-US" sz="1500" dirty="0" smtClean="0"/>
                        <a:t>906*30</a:t>
                      </a:r>
                      <a:endParaRPr lang="en-US" sz="1500" dirty="0"/>
                    </a:p>
                  </a:txBody>
                  <a:tcPr/>
                </a:tc>
                <a:tc>
                  <a:txBody>
                    <a:bodyPr/>
                    <a:lstStyle/>
                    <a:p>
                      <a:endParaRPr lang="en-US" sz="1500" dirty="0">
                        <a:solidFill>
                          <a:srgbClr val="FF0000"/>
                        </a:solidFill>
                      </a:endParaRPr>
                    </a:p>
                  </a:txBody>
                  <a:tcPr/>
                </a:tc>
              </a:tr>
              <a:tr h="5083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t>GEM</a:t>
                      </a:r>
                      <a:r>
                        <a:rPr lang="en-US" sz="1500" baseline="0" dirty="0" smtClean="0"/>
                        <a:t>  2</a:t>
                      </a:r>
                      <a:endParaRPr lang="en-US" sz="15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500" dirty="0" smtClean="0">
                        <a:solidFill>
                          <a:srgbClr val="7030A0"/>
                        </a:solidFill>
                      </a:endParaRPr>
                    </a:p>
                  </a:txBody>
                  <a:tcPr/>
                </a:tc>
                <a:tc>
                  <a:txBody>
                    <a:bodyPr/>
                    <a:lstStyle/>
                    <a:p>
                      <a:endParaRPr lang="en-US" sz="1500" dirty="0">
                        <a:solidFill>
                          <a:srgbClr val="FF0000"/>
                        </a:solidFill>
                      </a:endParaRPr>
                    </a:p>
                  </a:txBody>
                  <a:tcPr/>
                </a:tc>
                <a:tc>
                  <a:txBody>
                    <a:bodyPr/>
                    <a:lstStyle/>
                    <a:p>
                      <a:r>
                        <a:rPr lang="en-US" sz="1500" dirty="0" smtClean="0"/>
                        <a:t>1020*30</a:t>
                      </a:r>
                      <a:endParaRPr lang="en-US" sz="1500" dirty="0"/>
                    </a:p>
                  </a:txBody>
                  <a:tcPr/>
                </a:tc>
                <a:tc>
                  <a:txBody>
                    <a:bodyPr/>
                    <a:lstStyle/>
                    <a:p>
                      <a:endParaRPr lang="en-US" sz="1500" dirty="0">
                        <a:solidFill>
                          <a:srgbClr val="FF0000"/>
                        </a:solidFill>
                      </a:endParaRPr>
                    </a:p>
                  </a:txBody>
                  <a:tcPr/>
                </a:tc>
              </a:tr>
              <a:tr h="5083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t>GEM</a:t>
                      </a:r>
                      <a:r>
                        <a:rPr lang="en-US" sz="1500" baseline="0" dirty="0" smtClean="0"/>
                        <a:t>  3</a:t>
                      </a:r>
                      <a:endParaRPr lang="en-US" sz="15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500" dirty="0" smtClean="0">
                        <a:solidFill>
                          <a:srgbClr val="7030A0"/>
                        </a:solidFill>
                      </a:endParaRPr>
                    </a:p>
                  </a:txBody>
                  <a:tcPr/>
                </a:tc>
                <a:tc>
                  <a:txBody>
                    <a:bodyPr/>
                    <a:lstStyle/>
                    <a:p>
                      <a:endParaRPr lang="en-US" sz="1500" dirty="0">
                        <a:solidFill>
                          <a:srgbClr val="FF0000"/>
                        </a:solidFill>
                      </a:endParaRPr>
                    </a:p>
                  </a:txBody>
                  <a:tcPr/>
                </a:tc>
                <a:tc>
                  <a:txBody>
                    <a:bodyPr/>
                    <a:lstStyle/>
                    <a:p>
                      <a:r>
                        <a:rPr lang="en-US" sz="1500" dirty="0" smtClean="0"/>
                        <a:t>1166*30</a:t>
                      </a:r>
                      <a:endParaRPr lang="en-US" sz="1500" dirty="0"/>
                    </a:p>
                  </a:txBody>
                  <a:tcPr/>
                </a:tc>
                <a:tc>
                  <a:txBody>
                    <a:bodyPr/>
                    <a:lstStyle/>
                    <a:p>
                      <a:endParaRPr lang="en-US" sz="1500" dirty="0">
                        <a:solidFill>
                          <a:srgbClr val="FF0000"/>
                        </a:solidFill>
                      </a:endParaRPr>
                    </a:p>
                  </a:txBody>
                  <a:tcPr/>
                </a:tc>
              </a:tr>
              <a:tr h="5083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t>GEM</a:t>
                      </a:r>
                      <a:r>
                        <a:rPr lang="en-US" sz="1500" baseline="0" dirty="0" smtClean="0"/>
                        <a:t>  4</a:t>
                      </a:r>
                      <a:endParaRPr lang="en-US" sz="15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500" dirty="0" smtClean="0">
                        <a:solidFill>
                          <a:srgbClr val="7030A0"/>
                        </a:solidFill>
                      </a:endParaRPr>
                    </a:p>
                  </a:txBody>
                  <a:tcPr/>
                </a:tc>
                <a:tc>
                  <a:txBody>
                    <a:bodyPr/>
                    <a:lstStyle/>
                    <a:p>
                      <a:endParaRPr lang="en-US" sz="1500" dirty="0">
                        <a:solidFill>
                          <a:srgbClr val="FF0000"/>
                        </a:solidFill>
                      </a:endParaRPr>
                    </a:p>
                  </a:txBody>
                  <a:tcPr/>
                </a:tc>
                <a:tc>
                  <a:txBody>
                    <a:bodyPr/>
                    <a:lstStyle/>
                    <a:p>
                      <a:r>
                        <a:rPr lang="en-US" sz="1500" dirty="0" smtClean="0"/>
                        <a:t>1404*30</a:t>
                      </a:r>
                      <a:endParaRPr lang="en-US" sz="1500" dirty="0"/>
                    </a:p>
                  </a:txBody>
                  <a:tcPr/>
                </a:tc>
                <a:tc>
                  <a:txBody>
                    <a:bodyPr/>
                    <a:lstStyle/>
                    <a:p>
                      <a:endParaRPr lang="en-US" sz="1500" dirty="0">
                        <a:solidFill>
                          <a:srgbClr val="FF0000"/>
                        </a:solidFill>
                      </a:endParaRPr>
                    </a:p>
                  </a:txBody>
                  <a:tcPr/>
                </a:tc>
              </a:tr>
              <a:tr h="52285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t>GEM</a:t>
                      </a:r>
                      <a:r>
                        <a:rPr lang="en-US" sz="1500" baseline="0" dirty="0" smtClean="0"/>
                        <a:t>  5</a:t>
                      </a:r>
                      <a:endParaRPr lang="en-US" sz="1500" dirty="0" smtClean="0"/>
                    </a:p>
                  </a:txBody>
                  <a:tcPr/>
                </a:tc>
                <a:tc>
                  <a:txBody>
                    <a:bodyPr/>
                    <a:lstStyle/>
                    <a:p>
                      <a:endParaRPr lang="en-US" sz="1500" dirty="0">
                        <a:solidFill>
                          <a:srgbClr val="7030A0"/>
                        </a:solidFill>
                      </a:endParaRPr>
                    </a:p>
                  </a:txBody>
                  <a:tcPr/>
                </a:tc>
                <a:tc>
                  <a:txBody>
                    <a:bodyPr/>
                    <a:lstStyle/>
                    <a:p>
                      <a:endParaRPr lang="en-US" sz="1500" dirty="0">
                        <a:solidFill>
                          <a:srgbClr val="FF0000"/>
                        </a:solidFill>
                      </a:endParaRPr>
                    </a:p>
                  </a:txBody>
                  <a:tcPr/>
                </a:tc>
                <a:tc>
                  <a:txBody>
                    <a:bodyPr/>
                    <a:lstStyle/>
                    <a:p>
                      <a:r>
                        <a:rPr lang="en-US" sz="1500" dirty="0" smtClean="0"/>
                        <a:t>1040*30</a:t>
                      </a:r>
                      <a:endParaRPr lang="en-US" sz="1500" dirty="0"/>
                    </a:p>
                  </a:txBody>
                  <a:tcPr/>
                </a:tc>
                <a:tc>
                  <a:txBody>
                    <a:bodyPr/>
                    <a:lstStyle/>
                    <a:p>
                      <a:endParaRPr lang="en-US" sz="1500" dirty="0">
                        <a:solidFill>
                          <a:srgbClr val="FF0000"/>
                        </a:solidFill>
                      </a:endParaRPr>
                    </a:p>
                  </a:txBody>
                  <a:tcPr/>
                </a:tc>
              </a:tr>
              <a:tr h="5083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t>GEM</a:t>
                      </a:r>
                      <a:r>
                        <a:rPr lang="en-US" sz="1500" baseline="0" dirty="0" smtClean="0"/>
                        <a:t>  6</a:t>
                      </a:r>
                      <a:endParaRPr lang="en-US" sz="15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500" dirty="0" smtClean="0">
                        <a:solidFill>
                          <a:srgbClr val="7030A0"/>
                        </a:solidFill>
                      </a:endParaRPr>
                    </a:p>
                  </a:txBody>
                  <a:tcPr/>
                </a:tc>
                <a:tc>
                  <a:txBody>
                    <a:bodyPr/>
                    <a:lstStyle/>
                    <a:p>
                      <a:endParaRPr lang="en-US" sz="1500" dirty="0">
                        <a:solidFill>
                          <a:srgbClr val="FF000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t>1280*30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500" dirty="0" smtClean="0">
                        <a:solidFill>
                          <a:srgbClr val="FF0000"/>
                        </a:solidFill>
                      </a:endParaRPr>
                    </a:p>
                  </a:txBody>
                  <a:tcPr/>
                </a:tc>
              </a:tr>
              <a:tr h="52285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t>MRPC</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500" dirty="0" smtClean="0">
                        <a:solidFill>
                          <a:srgbClr val="7030A0"/>
                        </a:solidFill>
                      </a:endParaRPr>
                    </a:p>
                  </a:txBody>
                  <a:tcPr/>
                </a:tc>
                <a:tc>
                  <a:txBody>
                    <a:bodyPr/>
                    <a:lstStyle/>
                    <a:p>
                      <a:r>
                        <a:rPr lang="en-US" sz="1500" dirty="0" smtClean="0">
                          <a:solidFill>
                            <a:srgbClr val="FF0000"/>
                          </a:solidFill>
                        </a:rPr>
                        <a:t>1210</a:t>
                      </a:r>
                      <a:endParaRPr lang="en-US" sz="1500" dirty="0">
                        <a:solidFill>
                          <a:srgbClr val="FF000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t>33*50*2</a:t>
                      </a:r>
                    </a:p>
                  </a:txBody>
                  <a:tcPr/>
                </a:tc>
                <a:tc>
                  <a:txBody>
                    <a:bodyPr/>
                    <a:lstStyle/>
                    <a:p>
                      <a:r>
                        <a:rPr lang="en-US" sz="1500" dirty="0" smtClean="0">
                          <a:solidFill>
                            <a:srgbClr val="FF0000"/>
                          </a:solidFill>
                        </a:rPr>
                        <a:t>4e6</a:t>
                      </a:r>
                      <a:endParaRPr lang="en-US" sz="1500" dirty="0">
                        <a:solidFill>
                          <a:srgbClr val="FF0000"/>
                        </a:solidFill>
                      </a:endParaRPr>
                    </a:p>
                  </a:txBody>
                  <a:tcPr/>
                </a:tc>
              </a:tr>
              <a:tr h="5083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t>Total</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500" dirty="0" smtClean="0"/>
                    </a:p>
                  </a:txBody>
                  <a:tcPr/>
                </a:tc>
                <a:tc>
                  <a:txBody>
                    <a:bodyPr/>
                    <a:lstStyle/>
                    <a:p>
                      <a:endParaRPr lang="en-US" sz="1500" dirty="0">
                        <a:solidFill>
                          <a:srgbClr val="FF0000"/>
                        </a:solidFill>
                      </a:endParaRPr>
                    </a:p>
                  </a:txBody>
                  <a:tcPr/>
                </a:tc>
                <a:tc>
                  <a:txBody>
                    <a:bodyPr/>
                    <a:lstStyle/>
                    <a:p>
                      <a:r>
                        <a:rPr lang="en-US" sz="1500" dirty="0" smtClean="0"/>
                        <a:t>207780</a:t>
                      </a:r>
                      <a:endParaRPr lang="en-US" sz="1500" dirty="0"/>
                    </a:p>
                  </a:txBody>
                  <a:tcPr/>
                </a:tc>
                <a:tc>
                  <a:txBody>
                    <a:bodyPr/>
                    <a:lstStyle/>
                    <a:p>
                      <a:endParaRPr lang="en-US" sz="1500" dirty="0">
                        <a:solidFill>
                          <a:srgbClr val="FF0000"/>
                        </a:solidFill>
                      </a:endParaRPr>
                    </a:p>
                  </a:txBody>
                  <a:tcPr/>
                </a:tc>
              </a:tr>
            </a:tbl>
          </a:graphicData>
        </a:graphic>
      </p:graphicFrame>
      <p:sp>
        <p:nvSpPr>
          <p:cNvPr id="5" name="Rectangle 4"/>
          <p:cNvSpPr/>
          <p:nvPr/>
        </p:nvSpPr>
        <p:spPr>
          <a:xfrm>
            <a:off x="228600" y="457200"/>
            <a:ext cx="6477000" cy="369332"/>
          </a:xfrm>
          <a:prstGeom prst="rect">
            <a:avLst/>
          </a:prstGeom>
        </p:spPr>
        <p:txBody>
          <a:bodyPr wrap="square">
            <a:spAutoFit/>
          </a:bodyPr>
          <a:lstStyle/>
          <a:p>
            <a:pPr marL="800100" lvl="1" indent="-342900">
              <a:buFont typeface="Arial" pitchFamily="34" charset="0"/>
              <a:buChar char="•"/>
            </a:pPr>
            <a:r>
              <a:rPr lang="en-US" dirty="0" smtClean="0"/>
              <a:t>All values from “</a:t>
            </a:r>
            <a:r>
              <a:rPr lang="en-US" dirty="0" err="1" smtClean="0"/>
              <a:t>BeamOnTarget</a:t>
            </a:r>
            <a:r>
              <a:rPr lang="en-US" dirty="0" smtClean="0"/>
              <a:t>”</a:t>
            </a:r>
          </a:p>
        </p:txBody>
      </p:sp>
      <p:pic>
        <p:nvPicPr>
          <p:cNvPr id="7170" name="Picture 2"/>
          <p:cNvPicPr>
            <a:picLocks noChangeAspect="1" noChangeArrowheads="1"/>
          </p:cNvPicPr>
          <p:nvPr/>
        </p:nvPicPr>
        <p:blipFill>
          <a:blip r:embed="rId2" cstate="print"/>
          <a:srcRect/>
          <a:stretch>
            <a:fillRect/>
          </a:stretch>
        </p:blipFill>
        <p:spPr bwMode="auto">
          <a:xfrm>
            <a:off x="5562600" y="838200"/>
            <a:ext cx="3583124" cy="914400"/>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thoughts</a:t>
            </a:r>
            <a:endParaRPr lang="en-US" dirty="0"/>
          </a:p>
        </p:txBody>
      </p:sp>
      <p:sp>
        <p:nvSpPr>
          <p:cNvPr id="3" name="Content Placeholder 2"/>
          <p:cNvSpPr>
            <a:spLocks noGrp="1"/>
          </p:cNvSpPr>
          <p:nvPr>
            <p:ph idx="1"/>
          </p:nvPr>
        </p:nvSpPr>
        <p:spPr/>
        <p:txBody>
          <a:bodyPr/>
          <a:lstStyle/>
          <a:p>
            <a:r>
              <a:rPr lang="en-US" dirty="0" smtClean="0"/>
              <a:t>So far all hit rates and particles rate are based on detector response from individual particles. </a:t>
            </a:r>
          </a:p>
          <a:p>
            <a:r>
              <a:rPr lang="en-US" dirty="0" smtClean="0"/>
              <a:t>Some detector like SPD and EC have high rate. There are many particles entering them within their integration time windows. If we consider this, the hit rate, occupancy cut value, occupancy rate could be different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“Hit”, look at detector response from different source particles to get hit rate</a:t>
            </a:r>
          </a:p>
          <a:p>
            <a:r>
              <a:rPr lang="en-US" dirty="0" smtClean="0"/>
              <a:t>“Occupancy”, assume certain threshold cut on hit information to get event rate</a:t>
            </a:r>
          </a:p>
          <a:p>
            <a:r>
              <a:rPr lang="en-US" dirty="0" smtClean="0"/>
              <a:t>We look at each detector channels (no GEM or MRPC yet)</a:t>
            </a:r>
          </a:p>
          <a:p>
            <a:r>
              <a:rPr lang="en-US" dirty="0" smtClean="0"/>
              <a:t>We assume each particle entering a detector is independent, so no time window for integration yet</a:t>
            </a:r>
          </a:p>
          <a:p>
            <a:r>
              <a:rPr lang="en-US" dirty="0" smtClean="0"/>
              <a:t>Simulation data </a:t>
            </a:r>
            <a:r>
              <a:rPr lang="en-US" smtClean="0"/>
              <a:t>of </a:t>
            </a:r>
            <a:r>
              <a:rPr lang="en-US" smtClean="0"/>
              <a:t>“JPsi_LH2_JLAB_VERSION_1.3/pass5</a:t>
            </a:r>
            <a:r>
              <a:rPr lang="en-US" dirty="0" smtClean="0"/>
              <a:t>” is used</a:t>
            </a:r>
          </a:p>
          <a:p>
            <a:endParaRPr lang="en-US"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All source</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all source from target and windows</a:t>
            </a:r>
          </a:p>
          <a:p>
            <a:pPr lvl="1"/>
            <a:r>
              <a:rPr lang="en-US" dirty="0" err="1" smtClean="0"/>
              <a:t>BeamOnTarget</a:t>
            </a:r>
            <a:r>
              <a:rPr lang="en-US" dirty="0" smtClean="0"/>
              <a:t>, </a:t>
            </a:r>
            <a:r>
              <a:rPr lang="en-US" dirty="0" err="1" smtClean="0"/>
              <a:t>BeamOnTargetEM</a:t>
            </a:r>
            <a:r>
              <a:rPr lang="en-US" dirty="0" smtClean="0"/>
              <a:t> by Geant4</a:t>
            </a:r>
          </a:p>
          <a:p>
            <a:pPr lvl="1"/>
            <a:r>
              <a:rPr lang="en-US" dirty="0" err="1" smtClean="0"/>
              <a:t>eDIS</a:t>
            </a:r>
            <a:r>
              <a:rPr lang="en-US" dirty="0" smtClean="0"/>
              <a:t>, </a:t>
            </a:r>
            <a:r>
              <a:rPr lang="en-US" dirty="0" err="1" smtClean="0"/>
              <a:t>pions</a:t>
            </a:r>
            <a:r>
              <a:rPr lang="en-US" dirty="0" smtClean="0"/>
              <a:t> and proton by </a:t>
            </a:r>
            <a:r>
              <a:rPr lang="en-US" dirty="0" err="1" smtClean="0"/>
              <a:t>HallD</a:t>
            </a:r>
            <a:endParaRPr lang="en-US" dirty="0" smtClean="0"/>
          </a:p>
          <a:p>
            <a:r>
              <a:rPr lang="en-US" dirty="0" smtClean="0"/>
              <a:t>Occupancy threshold cut (low)</a:t>
            </a:r>
          </a:p>
          <a:p>
            <a:pPr lvl="1"/>
            <a:r>
              <a:rPr lang="en-US" dirty="0" smtClean="0"/>
              <a:t>LGC &gt; 0  N of </a:t>
            </a:r>
            <a:r>
              <a:rPr lang="en-US" dirty="0" err="1" smtClean="0"/>
              <a:t>p.e</a:t>
            </a:r>
            <a:r>
              <a:rPr lang="en-US" dirty="0" smtClean="0"/>
              <a:t>.</a:t>
            </a:r>
          </a:p>
          <a:p>
            <a:pPr lvl="1"/>
            <a:r>
              <a:rPr lang="en-US" dirty="0" smtClean="0"/>
              <a:t>HGC &gt; 0  N of </a:t>
            </a:r>
            <a:r>
              <a:rPr lang="en-US" dirty="0" err="1" smtClean="0"/>
              <a:t>p.e</a:t>
            </a:r>
            <a:r>
              <a:rPr lang="en-US" dirty="0" smtClean="0"/>
              <a:t>.</a:t>
            </a:r>
          </a:p>
          <a:p>
            <a:pPr lvl="1"/>
            <a:r>
              <a:rPr lang="en-US" dirty="0" smtClean="0"/>
              <a:t>SPD_FA &gt; 0.1MeV (1/5 of trigger cut </a:t>
            </a:r>
            <a:r>
              <a:rPr lang="en-US" dirty="0" smtClean="0"/>
              <a:t>0.5MeV</a:t>
            </a:r>
            <a:r>
              <a:rPr lang="en-US" dirty="0" smtClean="0"/>
              <a:t>)</a:t>
            </a:r>
          </a:p>
          <a:p>
            <a:pPr lvl="1"/>
            <a:r>
              <a:rPr lang="en-US" dirty="0" smtClean="0"/>
              <a:t>SPD_LA &gt; 0.3MeV (1/5 of trigger </a:t>
            </a:r>
            <a:r>
              <a:rPr lang="en-US" dirty="0" smtClean="0"/>
              <a:t>cut 1.5MeV)</a:t>
            </a:r>
            <a:endParaRPr lang="en-US" dirty="0" smtClean="0"/>
          </a:p>
          <a:p>
            <a:pPr lvl="1"/>
            <a:r>
              <a:rPr lang="en-US" dirty="0" smtClean="0"/>
              <a:t>EC </a:t>
            </a:r>
            <a:r>
              <a:rPr lang="en-US" dirty="0" err="1" smtClean="0"/>
              <a:t>preshower</a:t>
            </a:r>
            <a:r>
              <a:rPr lang="en-US" dirty="0" smtClean="0"/>
              <a:t> &gt; 0.4MeV</a:t>
            </a:r>
          </a:p>
          <a:p>
            <a:pPr lvl="1"/>
            <a:r>
              <a:rPr lang="en-US" dirty="0" smtClean="0"/>
              <a:t>EC shower &gt; 6MeV</a:t>
            </a:r>
          </a:p>
          <a:p>
            <a:r>
              <a:rPr lang="en-US" dirty="0" smtClean="0"/>
              <a:t>Occupancy threshold cut (high)</a:t>
            </a:r>
          </a:p>
          <a:p>
            <a:pPr lvl="1"/>
            <a:r>
              <a:rPr lang="en-US" dirty="0" smtClean="0"/>
              <a:t>LGC &gt; 1  N of </a:t>
            </a:r>
            <a:r>
              <a:rPr lang="en-US" dirty="0" err="1" smtClean="0"/>
              <a:t>p.e</a:t>
            </a:r>
            <a:r>
              <a:rPr lang="en-US" dirty="0" smtClean="0"/>
              <a:t>.</a:t>
            </a:r>
          </a:p>
          <a:p>
            <a:pPr lvl="1"/>
            <a:r>
              <a:rPr lang="en-US" dirty="0" smtClean="0"/>
              <a:t>HGC &gt; 1  N of </a:t>
            </a:r>
            <a:r>
              <a:rPr lang="en-US" dirty="0" err="1" smtClean="0"/>
              <a:t>p.e</a:t>
            </a:r>
            <a:r>
              <a:rPr lang="en-US" dirty="0" smtClean="0"/>
              <a:t>.</a:t>
            </a:r>
          </a:p>
          <a:p>
            <a:pPr lvl="1"/>
            <a:r>
              <a:rPr lang="en-US" dirty="0" smtClean="0"/>
              <a:t>SPD_FA &gt; 0.25MeV (1/2 of trigger cut 0.5MeV)</a:t>
            </a:r>
          </a:p>
          <a:p>
            <a:pPr lvl="1"/>
            <a:r>
              <a:rPr lang="en-US" dirty="0" smtClean="0"/>
              <a:t>SPD_LA &gt; 0.75MeV (1/2 of trigger cut 1.5MeV)</a:t>
            </a:r>
          </a:p>
          <a:p>
            <a:pPr lvl="1"/>
            <a:r>
              <a:rPr lang="en-US" dirty="0" smtClean="0"/>
              <a:t>EC </a:t>
            </a:r>
            <a:r>
              <a:rPr lang="en-US" dirty="0" err="1" smtClean="0"/>
              <a:t>preshower</a:t>
            </a:r>
            <a:r>
              <a:rPr lang="en-US" dirty="0" smtClean="0"/>
              <a:t> &gt; 0.8MeV</a:t>
            </a:r>
          </a:p>
          <a:p>
            <a:pPr lvl="1"/>
            <a:r>
              <a:rPr lang="en-US" dirty="0" smtClean="0"/>
              <a:t>EC shower &gt; 12MeV</a:t>
            </a:r>
          </a:p>
          <a:p>
            <a:pPr lvl="1"/>
            <a:endParaRPr lang="en-US" dirty="0" smtClean="0"/>
          </a:p>
          <a:p>
            <a:pPr lvl="1"/>
            <a:endParaRPr lang="en-US" dirty="0" smtClean="0"/>
          </a:p>
          <a:p>
            <a:pPr lvl="1"/>
            <a:endParaRPr lang="en-US" dirty="0" smtClean="0"/>
          </a:p>
          <a:p>
            <a:pPr lvl="1"/>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LGC and HGC</a:t>
            </a:r>
            <a:endParaRPr lang="en-US" dirty="0"/>
          </a:p>
        </p:txBody>
      </p:sp>
      <p:sp>
        <p:nvSpPr>
          <p:cNvPr id="3" name="Content Placeholder 2"/>
          <p:cNvSpPr>
            <a:spLocks noGrp="1"/>
          </p:cNvSpPr>
          <p:nvPr>
            <p:ph idx="1"/>
          </p:nvPr>
        </p:nvSpPr>
        <p:spPr/>
        <p:txBody>
          <a:bodyPr/>
          <a:lstStyle/>
          <a:p>
            <a:endParaRPr lang="en-US"/>
          </a:p>
        </p:txBody>
      </p:sp>
      <p:sp>
        <p:nvSpPr>
          <p:cNvPr id="5" name="Rectangle 4"/>
          <p:cNvSpPr/>
          <p:nvPr/>
        </p:nvSpPr>
        <p:spPr>
          <a:xfrm>
            <a:off x="1371600" y="1143000"/>
            <a:ext cx="6248400" cy="369332"/>
          </a:xfrm>
          <a:prstGeom prst="rect">
            <a:avLst/>
          </a:prstGeom>
        </p:spPr>
        <p:txBody>
          <a:bodyPr wrap="square">
            <a:spAutoFit/>
          </a:bodyPr>
          <a:lstStyle/>
          <a:p>
            <a:pPr lvl="1"/>
            <a:r>
              <a:rPr lang="en-US" dirty="0" smtClean="0"/>
              <a:t>Occupancy cut (low), LGC &gt; 0  N of </a:t>
            </a:r>
            <a:r>
              <a:rPr lang="en-US" dirty="0" err="1" smtClean="0"/>
              <a:t>p.e</a:t>
            </a:r>
            <a:r>
              <a:rPr lang="en-US" dirty="0" smtClean="0"/>
              <a:t>.  HGC &gt; 0  N of </a:t>
            </a:r>
            <a:r>
              <a:rPr lang="en-US" dirty="0" err="1" smtClean="0"/>
              <a:t>p.e</a:t>
            </a:r>
            <a:r>
              <a:rPr lang="en-US" dirty="0" smtClean="0"/>
              <a:t>.</a:t>
            </a:r>
          </a:p>
        </p:txBody>
      </p:sp>
      <p:pic>
        <p:nvPicPr>
          <p:cNvPr id="4098" name="Picture 2" descr="D:\Google Drive\SoLID_talk_internal\solid_regularmeeting\solid_hitocc_jpsi_LH2_zwzhao_20170516\lowcut\hitocc_cerenkov.png"/>
          <p:cNvPicPr>
            <a:picLocks noChangeAspect="1" noChangeArrowheads="1"/>
          </p:cNvPicPr>
          <p:nvPr/>
        </p:nvPicPr>
        <p:blipFill>
          <a:blip r:embed="rId2" cstate="print"/>
          <a:srcRect/>
          <a:stretch>
            <a:fillRect/>
          </a:stretch>
        </p:blipFill>
        <p:spPr bwMode="auto">
          <a:xfrm>
            <a:off x="152400" y="1676400"/>
            <a:ext cx="8884595" cy="45720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LGC and HGC</a:t>
            </a:r>
            <a:endParaRPr lang="en-US" dirty="0"/>
          </a:p>
        </p:txBody>
      </p:sp>
      <p:sp>
        <p:nvSpPr>
          <p:cNvPr id="3" name="Content Placeholder 2"/>
          <p:cNvSpPr>
            <a:spLocks noGrp="1"/>
          </p:cNvSpPr>
          <p:nvPr>
            <p:ph idx="1"/>
          </p:nvPr>
        </p:nvSpPr>
        <p:spPr/>
        <p:txBody>
          <a:bodyPr/>
          <a:lstStyle/>
          <a:p>
            <a:endParaRPr lang="en-US"/>
          </a:p>
        </p:txBody>
      </p:sp>
      <p:sp>
        <p:nvSpPr>
          <p:cNvPr id="5" name="Rectangle 4"/>
          <p:cNvSpPr/>
          <p:nvPr/>
        </p:nvSpPr>
        <p:spPr>
          <a:xfrm>
            <a:off x="1371600" y="1143000"/>
            <a:ext cx="6248400" cy="369332"/>
          </a:xfrm>
          <a:prstGeom prst="rect">
            <a:avLst/>
          </a:prstGeom>
        </p:spPr>
        <p:txBody>
          <a:bodyPr wrap="square">
            <a:spAutoFit/>
          </a:bodyPr>
          <a:lstStyle/>
          <a:p>
            <a:pPr lvl="1"/>
            <a:r>
              <a:rPr lang="en-US" dirty="0" smtClean="0"/>
              <a:t>Occupancy cut (high), LGC &gt; 1  N of </a:t>
            </a:r>
            <a:r>
              <a:rPr lang="en-US" dirty="0" err="1" smtClean="0"/>
              <a:t>p.e</a:t>
            </a:r>
            <a:r>
              <a:rPr lang="en-US" dirty="0" smtClean="0"/>
              <a:t>.  HGC &gt; 1  N of </a:t>
            </a:r>
            <a:r>
              <a:rPr lang="en-US" dirty="0" err="1" smtClean="0"/>
              <a:t>p.e</a:t>
            </a:r>
            <a:r>
              <a:rPr lang="en-US" dirty="0" smtClean="0"/>
              <a:t>.</a:t>
            </a:r>
          </a:p>
        </p:txBody>
      </p:sp>
      <p:pic>
        <p:nvPicPr>
          <p:cNvPr id="1027" name="Picture 3" descr="D:\Google Drive\SoLID_talk_internal\solid_regularmeeting\solid_hitocc_jpsi_LH2_zwzhao_20170516\highcut\hitocc_cerenkov.png"/>
          <p:cNvPicPr>
            <a:picLocks noChangeAspect="1" noChangeArrowheads="1"/>
          </p:cNvPicPr>
          <p:nvPr/>
        </p:nvPicPr>
        <p:blipFill>
          <a:blip r:embed="rId2" cstate="print"/>
          <a:srcRect/>
          <a:stretch>
            <a:fillRect/>
          </a:stretch>
        </p:blipFill>
        <p:spPr bwMode="auto">
          <a:xfrm>
            <a:off x="107005" y="1752600"/>
            <a:ext cx="8884595" cy="45720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SPD</a:t>
            </a:r>
            <a:endParaRPr lang="en-US" dirty="0"/>
          </a:p>
        </p:txBody>
      </p:sp>
      <p:sp>
        <p:nvSpPr>
          <p:cNvPr id="3" name="Content Placeholder 2"/>
          <p:cNvSpPr>
            <a:spLocks noGrp="1"/>
          </p:cNvSpPr>
          <p:nvPr>
            <p:ph idx="1"/>
          </p:nvPr>
        </p:nvSpPr>
        <p:spPr/>
        <p:txBody>
          <a:bodyPr/>
          <a:lstStyle/>
          <a:p>
            <a:endParaRPr lang="en-US"/>
          </a:p>
        </p:txBody>
      </p:sp>
      <p:sp>
        <p:nvSpPr>
          <p:cNvPr id="5" name="Rectangle 4"/>
          <p:cNvSpPr/>
          <p:nvPr/>
        </p:nvSpPr>
        <p:spPr>
          <a:xfrm>
            <a:off x="1371600" y="1143000"/>
            <a:ext cx="6248400" cy="369332"/>
          </a:xfrm>
          <a:prstGeom prst="rect">
            <a:avLst/>
          </a:prstGeom>
        </p:spPr>
        <p:txBody>
          <a:bodyPr wrap="square">
            <a:spAutoFit/>
          </a:bodyPr>
          <a:lstStyle/>
          <a:p>
            <a:pPr lvl="1"/>
            <a:r>
              <a:rPr lang="en-US" dirty="0" smtClean="0"/>
              <a:t>Occupancy cut (low), FA &gt; 0.1 </a:t>
            </a:r>
            <a:r>
              <a:rPr lang="en-US" dirty="0" err="1" smtClean="0"/>
              <a:t>MeV</a:t>
            </a:r>
            <a:r>
              <a:rPr lang="en-US" dirty="0" smtClean="0"/>
              <a:t>,  LA &gt; 0.3 </a:t>
            </a:r>
            <a:r>
              <a:rPr lang="en-US" dirty="0" err="1" smtClean="0"/>
              <a:t>MeV</a:t>
            </a:r>
            <a:endParaRPr lang="en-US" dirty="0" smtClean="0"/>
          </a:p>
        </p:txBody>
      </p:sp>
      <p:pic>
        <p:nvPicPr>
          <p:cNvPr id="5122" name="Picture 2" descr="D:\Google Drive\SoLID_talk_internal\solid_regularmeeting\solid_hitocc_jpsi_LH2_zwzhao_20170516\lowcut\hitocc_spd.png"/>
          <p:cNvPicPr>
            <a:picLocks noChangeAspect="1" noChangeArrowheads="1"/>
          </p:cNvPicPr>
          <p:nvPr/>
        </p:nvPicPr>
        <p:blipFill>
          <a:blip r:embed="rId2" cstate="print"/>
          <a:srcRect/>
          <a:stretch>
            <a:fillRect/>
          </a:stretch>
        </p:blipFill>
        <p:spPr bwMode="auto">
          <a:xfrm>
            <a:off x="107005" y="1676400"/>
            <a:ext cx="8884595" cy="45720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SPD</a:t>
            </a:r>
            <a:endParaRPr lang="en-US" dirty="0"/>
          </a:p>
        </p:txBody>
      </p:sp>
      <p:sp>
        <p:nvSpPr>
          <p:cNvPr id="3" name="Content Placeholder 2"/>
          <p:cNvSpPr>
            <a:spLocks noGrp="1"/>
          </p:cNvSpPr>
          <p:nvPr>
            <p:ph idx="1"/>
          </p:nvPr>
        </p:nvSpPr>
        <p:spPr/>
        <p:txBody>
          <a:bodyPr/>
          <a:lstStyle/>
          <a:p>
            <a:endParaRPr lang="en-US"/>
          </a:p>
        </p:txBody>
      </p:sp>
      <p:sp>
        <p:nvSpPr>
          <p:cNvPr id="5" name="Rectangle 4"/>
          <p:cNvSpPr/>
          <p:nvPr/>
        </p:nvSpPr>
        <p:spPr>
          <a:xfrm>
            <a:off x="1371600" y="1143000"/>
            <a:ext cx="6248400" cy="369332"/>
          </a:xfrm>
          <a:prstGeom prst="rect">
            <a:avLst/>
          </a:prstGeom>
        </p:spPr>
        <p:txBody>
          <a:bodyPr wrap="square">
            <a:spAutoFit/>
          </a:bodyPr>
          <a:lstStyle/>
          <a:p>
            <a:pPr lvl="1"/>
            <a:r>
              <a:rPr lang="en-US" dirty="0" smtClean="0"/>
              <a:t>Occupancy cut (high), FA &gt; 0.25 </a:t>
            </a:r>
            <a:r>
              <a:rPr lang="en-US" dirty="0" err="1" smtClean="0"/>
              <a:t>MeV</a:t>
            </a:r>
            <a:r>
              <a:rPr lang="en-US" dirty="0" smtClean="0"/>
              <a:t>,  LA &gt; 0.75 </a:t>
            </a:r>
            <a:r>
              <a:rPr lang="en-US" dirty="0" err="1" smtClean="0"/>
              <a:t>MeV</a:t>
            </a:r>
            <a:endParaRPr lang="en-US" dirty="0" smtClean="0"/>
          </a:p>
        </p:txBody>
      </p:sp>
      <p:pic>
        <p:nvPicPr>
          <p:cNvPr id="2050" name="Picture 2" descr="D:\Google Drive\SoLID_talk_internal\solid_regularmeeting\solid_hitocc_jpsi_LH2_zwzhao_20170516\highcut\hitocc_spd.png"/>
          <p:cNvPicPr>
            <a:picLocks noChangeAspect="1" noChangeArrowheads="1"/>
          </p:cNvPicPr>
          <p:nvPr/>
        </p:nvPicPr>
        <p:blipFill>
          <a:blip r:embed="rId2" cstate="print"/>
          <a:srcRect/>
          <a:stretch>
            <a:fillRect/>
          </a:stretch>
        </p:blipFill>
        <p:spPr bwMode="auto">
          <a:xfrm>
            <a:off x="107005" y="1600200"/>
            <a:ext cx="8884595" cy="45720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EC</a:t>
            </a:r>
            <a:endParaRPr lang="en-US" dirty="0"/>
          </a:p>
        </p:txBody>
      </p:sp>
      <p:sp>
        <p:nvSpPr>
          <p:cNvPr id="3" name="Content Placeholder 2"/>
          <p:cNvSpPr>
            <a:spLocks noGrp="1"/>
          </p:cNvSpPr>
          <p:nvPr>
            <p:ph idx="1"/>
          </p:nvPr>
        </p:nvSpPr>
        <p:spPr/>
        <p:txBody>
          <a:bodyPr/>
          <a:lstStyle/>
          <a:p>
            <a:endParaRPr lang="en-US"/>
          </a:p>
        </p:txBody>
      </p:sp>
      <p:sp>
        <p:nvSpPr>
          <p:cNvPr id="5" name="Rectangle 4"/>
          <p:cNvSpPr/>
          <p:nvPr/>
        </p:nvSpPr>
        <p:spPr>
          <a:xfrm>
            <a:off x="1371600" y="1143000"/>
            <a:ext cx="6477000" cy="369332"/>
          </a:xfrm>
          <a:prstGeom prst="rect">
            <a:avLst/>
          </a:prstGeom>
        </p:spPr>
        <p:txBody>
          <a:bodyPr wrap="square">
            <a:spAutoFit/>
          </a:bodyPr>
          <a:lstStyle/>
          <a:p>
            <a:pPr lvl="1"/>
            <a:r>
              <a:rPr lang="en-US" dirty="0" smtClean="0"/>
              <a:t>Occupancy cut (low), </a:t>
            </a:r>
            <a:r>
              <a:rPr lang="en-US" dirty="0" err="1" smtClean="0"/>
              <a:t>preshower</a:t>
            </a:r>
            <a:r>
              <a:rPr lang="en-US" dirty="0" smtClean="0"/>
              <a:t> &gt; 0.4 </a:t>
            </a:r>
            <a:r>
              <a:rPr lang="en-US" dirty="0" err="1" smtClean="0"/>
              <a:t>MeV</a:t>
            </a:r>
            <a:r>
              <a:rPr lang="en-US" dirty="0" smtClean="0"/>
              <a:t>,  shower &gt; 6 </a:t>
            </a:r>
            <a:r>
              <a:rPr lang="en-US" dirty="0" err="1" smtClean="0"/>
              <a:t>MeV</a:t>
            </a:r>
            <a:endParaRPr lang="en-US" dirty="0" smtClean="0"/>
          </a:p>
        </p:txBody>
      </p:sp>
      <p:pic>
        <p:nvPicPr>
          <p:cNvPr id="6146" name="Picture 2" descr="D:\Google Drive\SoLID_talk_internal\solid_regularmeeting\solid_hitocc_jpsi_LH2_zwzhao_20170516\lowcut\hitocc_ec.png"/>
          <p:cNvPicPr>
            <a:picLocks noChangeAspect="1" noChangeArrowheads="1"/>
          </p:cNvPicPr>
          <p:nvPr/>
        </p:nvPicPr>
        <p:blipFill>
          <a:blip r:embed="rId2" cstate="print"/>
          <a:srcRect/>
          <a:stretch>
            <a:fillRect/>
          </a:stretch>
        </p:blipFill>
        <p:spPr bwMode="auto">
          <a:xfrm>
            <a:off x="152400" y="1905000"/>
            <a:ext cx="8884595" cy="45720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EC</a:t>
            </a:r>
            <a:endParaRPr lang="en-US" dirty="0"/>
          </a:p>
        </p:txBody>
      </p:sp>
      <p:sp>
        <p:nvSpPr>
          <p:cNvPr id="3" name="Content Placeholder 2"/>
          <p:cNvSpPr>
            <a:spLocks noGrp="1"/>
          </p:cNvSpPr>
          <p:nvPr>
            <p:ph idx="1"/>
          </p:nvPr>
        </p:nvSpPr>
        <p:spPr/>
        <p:txBody>
          <a:bodyPr/>
          <a:lstStyle/>
          <a:p>
            <a:endParaRPr lang="en-US"/>
          </a:p>
        </p:txBody>
      </p:sp>
      <p:sp>
        <p:nvSpPr>
          <p:cNvPr id="5" name="Rectangle 4"/>
          <p:cNvSpPr/>
          <p:nvPr/>
        </p:nvSpPr>
        <p:spPr>
          <a:xfrm>
            <a:off x="1371600" y="1143000"/>
            <a:ext cx="6477000" cy="369332"/>
          </a:xfrm>
          <a:prstGeom prst="rect">
            <a:avLst/>
          </a:prstGeom>
        </p:spPr>
        <p:txBody>
          <a:bodyPr wrap="square">
            <a:spAutoFit/>
          </a:bodyPr>
          <a:lstStyle/>
          <a:p>
            <a:pPr lvl="1"/>
            <a:r>
              <a:rPr lang="en-US" dirty="0" smtClean="0"/>
              <a:t>Occupancy cut (high), </a:t>
            </a:r>
            <a:r>
              <a:rPr lang="en-US" dirty="0" err="1" smtClean="0"/>
              <a:t>preshower</a:t>
            </a:r>
            <a:r>
              <a:rPr lang="en-US" dirty="0" smtClean="0"/>
              <a:t> &gt; 0.8 </a:t>
            </a:r>
            <a:r>
              <a:rPr lang="en-US" dirty="0" err="1" smtClean="0"/>
              <a:t>MeV</a:t>
            </a:r>
            <a:r>
              <a:rPr lang="en-US" dirty="0" smtClean="0"/>
              <a:t>,  shower &gt; 12 </a:t>
            </a:r>
            <a:r>
              <a:rPr lang="en-US" dirty="0" err="1" smtClean="0"/>
              <a:t>MeV</a:t>
            </a:r>
            <a:endParaRPr lang="en-US" dirty="0" smtClean="0"/>
          </a:p>
        </p:txBody>
      </p:sp>
      <p:pic>
        <p:nvPicPr>
          <p:cNvPr id="3074" name="Picture 2" descr="D:\Google Drive\SoLID_talk_internal\solid_regularmeeting\solid_hitocc_jpsi_LH2_zwzhao_20170516\highcut\hitocc_ec.png"/>
          <p:cNvPicPr>
            <a:picLocks noChangeAspect="1" noChangeArrowheads="1"/>
          </p:cNvPicPr>
          <p:nvPr/>
        </p:nvPicPr>
        <p:blipFill>
          <a:blip r:embed="rId2" cstate="print"/>
          <a:srcRect/>
          <a:stretch>
            <a:fillRect/>
          </a:stretch>
        </p:blipFill>
        <p:spPr bwMode="auto">
          <a:xfrm>
            <a:off x="107005" y="1828800"/>
            <a:ext cx="8884595" cy="4572000"/>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8411</TotalTime>
  <Words>744</Words>
  <Application>Microsoft Office PowerPoint</Application>
  <PresentationFormat>On-screen Show (4:3)</PresentationFormat>
  <Paragraphs>247</Paragraphs>
  <Slides>15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Calibri</vt:lpstr>
      <vt:lpstr>Office Theme</vt:lpstr>
      <vt:lpstr>SoLID JPsi_LH2 Hit and Occupancy</vt:lpstr>
      <vt:lpstr>Introduction</vt:lpstr>
      <vt:lpstr>All source</vt:lpstr>
      <vt:lpstr>LGC and HGC</vt:lpstr>
      <vt:lpstr>LGC and HGC</vt:lpstr>
      <vt:lpstr>SPD</vt:lpstr>
      <vt:lpstr>SPD</vt:lpstr>
      <vt:lpstr>EC</vt:lpstr>
      <vt:lpstr>EC</vt:lpstr>
      <vt:lpstr>Occupancy Result: LGC and HGC</vt:lpstr>
      <vt:lpstr>Occupancy Result: SPD</vt:lpstr>
      <vt:lpstr>Occupancy Result: EC</vt:lpstr>
      <vt:lpstr>Result Summary A</vt:lpstr>
      <vt:lpstr>Result Summary B</vt:lpstr>
      <vt:lpstr>Other thoughts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zhiwen zhao</dc:creator>
  <cp:lastModifiedBy>zhiwen zhao</cp:lastModifiedBy>
  <cp:revision>730</cp:revision>
  <dcterms:created xsi:type="dcterms:W3CDTF">2006-08-16T00:00:00Z</dcterms:created>
  <dcterms:modified xsi:type="dcterms:W3CDTF">2017-05-23T20:14:45Z</dcterms:modified>
</cp:coreProperties>
</file>