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61" r:id="rId3"/>
    <p:sldId id="259" r:id="rId4"/>
    <p:sldId id="260" r:id="rId5"/>
  </p:sldIdLst>
  <p:sldSz cx="9144000" cy="6858000" type="screen4x3"/>
  <p:notesSz cx="6858000" cy="9144000"/>
  <p:embeddedFontLst>
    <p:embeddedFont>
      <p:font typeface="Calibri" pitchFamily="34" charset="0"/>
      <p:regular r:id="rId6"/>
      <p:bold r:id="rId7"/>
      <p:italic r:id="rId8"/>
      <p:boldItalic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08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4306-9E91-4AA4-BD4D-ECAED6F67FCB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B0C33-2364-4618-BDFD-A833477FAA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4306-9E91-4AA4-BD4D-ECAED6F67FCB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B0C33-2364-4618-BDFD-A833477FAA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4306-9E91-4AA4-BD4D-ECAED6F67FCB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B0C33-2364-4618-BDFD-A833477FAA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4306-9E91-4AA4-BD4D-ECAED6F67FCB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B0C33-2364-4618-BDFD-A833477FAA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4306-9E91-4AA4-BD4D-ECAED6F67FCB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B0C33-2364-4618-BDFD-A833477FAA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4306-9E91-4AA4-BD4D-ECAED6F67FCB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B0C33-2364-4618-BDFD-A833477FAA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4306-9E91-4AA4-BD4D-ECAED6F67FCB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B0C33-2364-4618-BDFD-A833477FAA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4306-9E91-4AA4-BD4D-ECAED6F67FCB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B0C33-2364-4618-BDFD-A833477FAA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4306-9E91-4AA4-BD4D-ECAED6F67FCB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B0C33-2364-4618-BDFD-A833477FAA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4306-9E91-4AA4-BD4D-ECAED6F67FCB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B0C33-2364-4618-BDFD-A833477FAA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4306-9E91-4AA4-BD4D-ECAED6F67FCB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B0C33-2364-4618-BDFD-A833477FAA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54306-9E91-4AA4-BD4D-ECAED6F67FCB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B0C33-2364-4618-BDFD-A833477FAA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MEIC Detector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Zhiwen</a:t>
            </a:r>
            <a:r>
              <a:rPr lang="en-US" dirty="0" smtClean="0"/>
              <a:t> Zhao</a:t>
            </a:r>
          </a:p>
          <a:p>
            <a:r>
              <a:rPr lang="en-US" dirty="0" smtClean="0"/>
              <a:t>2014/07/22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MEIC Interaction Region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D:\Google Drive\eic\pic\meic_det1_CLEO_fu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295400"/>
            <a:ext cx="54864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Google Drive\eic\pic\meic_det1_CLEO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CE5FA"/>
              </a:clrFrom>
              <a:clrTo>
                <a:srgbClr val="CCE5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1143000"/>
            <a:ext cx="5943600" cy="59436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MEIC Central Detector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CLEO II Magnet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811225" y="3019425"/>
            <a:ext cx="1161193" cy="44845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100" b="1" dirty="0" smtClean="0">
                <a:solidFill>
                  <a:srgbClr val="FFFFFF"/>
                </a:solidFill>
                <a:cs typeface="Arial" charset="0"/>
              </a:rPr>
              <a:t>CLEO II Solenoid </a:t>
            </a:r>
          </a:p>
          <a:p>
            <a:pPr algn="ctr">
              <a:lnSpc>
                <a:spcPct val="100000"/>
              </a:lnSpc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200" b="1" dirty="0" smtClean="0">
                <a:solidFill>
                  <a:srgbClr val="FFFFFF"/>
                </a:solidFill>
                <a:cs typeface="Arial" charset="0"/>
              </a:rPr>
              <a:t>4 </a:t>
            </a:r>
            <a:r>
              <a:rPr lang="en-US" sz="1200" b="1" dirty="0">
                <a:solidFill>
                  <a:srgbClr val="FFFFFF"/>
                </a:solidFill>
                <a:cs typeface="Arial" charset="0"/>
              </a:rPr>
              <a:t>m coil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 rot="16200000">
            <a:off x="1805781" y="3504406"/>
            <a:ext cx="1216025" cy="2619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723900" algn="l"/>
              </a:tabLst>
            </a:pPr>
            <a:r>
              <a:rPr lang="en-US" sz="1100" b="1">
                <a:solidFill>
                  <a:srgbClr val="FFFFFF"/>
                </a:solidFill>
                <a:cs typeface="Arial" charset="0"/>
              </a:rPr>
              <a:t>EM calorimeter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16200000">
            <a:off x="2342357" y="3501230"/>
            <a:ext cx="1104900" cy="4302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723900" algn="l"/>
              </a:tabLst>
            </a:pPr>
            <a:r>
              <a:rPr lang="en-US" sz="1100" b="1" dirty="0">
                <a:solidFill>
                  <a:srgbClr val="000000"/>
                </a:solidFill>
                <a:cs typeface="Arial" charset="0"/>
              </a:rPr>
              <a:t>e/π threshold</a:t>
            </a:r>
          </a:p>
          <a:p>
            <a:pPr>
              <a:lnSpc>
                <a:spcPct val="100000"/>
              </a:lnSpc>
              <a:tabLst>
                <a:tab pos="723900" algn="l"/>
              </a:tabLst>
            </a:pPr>
            <a:r>
              <a:rPr lang="en-US" sz="1100" b="1" dirty="0">
                <a:solidFill>
                  <a:srgbClr val="000000"/>
                </a:solidFill>
                <a:cs typeface="Arial" charset="0"/>
              </a:rPr>
              <a:t>Cherenkov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680075" y="3379787"/>
            <a:ext cx="887413" cy="773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SzPct val="45000"/>
              <a:buFont typeface="Wingdings" charset="2"/>
              <a:buNone/>
              <a:tabLst>
                <a:tab pos="723900" algn="l"/>
              </a:tabLst>
            </a:pPr>
            <a:r>
              <a:rPr lang="en-US" sz="1100" b="1">
                <a:solidFill>
                  <a:srgbClr val="FFFFFF"/>
                </a:solidFill>
                <a:cs typeface="Arial" charset="0"/>
              </a:rPr>
              <a:t>RICH</a:t>
            </a:r>
          </a:p>
          <a:p>
            <a:pPr algn="ctr">
              <a:lnSpc>
                <a:spcPct val="100000"/>
              </a:lnSpc>
              <a:buClrTx/>
              <a:buSzTx/>
              <a:buFontTx/>
              <a:buNone/>
              <a:tabLst>
                <a:tab pos="723900" algn="l"/>
              </a:tabLst>
            </a:pPr>
            <a:r>
              <a:rPr lang="en-US" sz="1100" b="1">
                <a:solidFill>
                  <a:srgbClr val="FFFFFF"/>
                </a:solidFill>
                <a:cs typeface="Arial" charset="0"/>
              </a:rPr>
              <a:t>+</a:t>
            </a:r>
          </a:p>
          <a:p>
            <a:pPr algn="ctr">
              <a:lnSpc>
                <a:spcPct val="100000"/>
              </a:lnSpc>
              <a:buClrTx/>
              <a:buSzTx/>
              <a:buFontTx/>
              <a:buNone/>
              <a:tabLst>
                <a:tab pos="723900" algn="l"/>
              </a:tabLst>
            </a:pPr>
            <a:r>
              <a:rPr lang="en-US" sz="1100" b="1">
                <a:solidFill>
                  <a:srgbClr val="FFFFFF"/>
                </a:solidFill>
                <a:cs typeface="Arial" charset="0"/>
              </a:rPr>
              <a:t>TORCH?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759200" y="4984750"/>
            <a:ext cx="1336675" cy="2651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SzPct val="45000"/>
              <a:buFont typeface="Wingdings" charset="2"/>
              <a:buNone/>
              <a:tabLst>
                <a:tab pos="723900" algn="l"/>
              </a:tabLst>
            </a:pPr>
            <a:r>
              <a:rPr lang="en-US" sz="1100" b="1">
                <a:solidFill>
                  <a:srgbClr val="FFFFFF"/>
                </a:solidFill>
                <a:cs typeface="Arial" charset="0"/>
              </a:rPr>
              <a:t>EM calorimeter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 rot="16200000">
            <a:off x="6198394" y="3467894"/>
            <a:ext cx="1216025" cy="2619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723900" algn="l"/>
              </a:tabLst>
            </a:pPr>
            <a:r>
              <a:rPr lang="en-US" sz="1100" b="1">
                <a:solidFill>
                  <a:srgbClr val="FFFFFF"/>
                </a:solidFill>
                <a:cs typeface="Arial" charset="0"/>
              </a:rPr>
              <a:t>EM calorimeter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627438" y="3600450"/>
            <a:ext cx="1566862" cy="2635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SzPct val="45000"/>
              <a:buFont typeface="Wingdings" charset="2"/>
              <a:buNone/>
              <a:tabLst>
                <a:tab pos="723900" algn="l"/>
                <a:tab pos="1447800" algn="l"/>
              </a:tabLst>
            </a:pPr>
            <a:r>
              <a:rPr lang="en-US" sz="1000" b="1">
                <a:solidFill>
                  <a:srgbClr val="FFFFFF"/>
                </a:solidFill>
                <a:cs typeface="Arial" charset="0"/>
              </a:rPr>
              <a:t>barrel DIRC + TOF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3651250" y="5289550"/>
            <a:ext cx="1655763" cy="3937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74160" rIns="74160" bIns="37080"/>
          <a:lstStyle/>
          <a:p>
            <a:pPr algn="ctr" hangingPunct="1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</a:tabLst>
            </a:pPr>
            <a:r>
              <a:rPr lang="en-US" sz="1600">
                <a:solidFill>
                  <a:srgbClr val="FFFF00"/>
                </a:solidFill>
                <a:cs typeface="Arial" charset="0"/>
              </a:rPr>
              <a:t>(top view)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5676900" y="4748212"/>
            <a:ext cx="893763" cy="3952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tabLst>
                <a:tab pos="723900" algn="l"/>
              </a:tabLst>
            </a:pPr>
            <a:r>
              <a:rPr lang="en-US" sz="1100" b="1">
                <a:solidFill>
                  <a:srgbClr val="FFFFFF"/>
                </a:solidFill>
                <a:cs typeface="Arial" charset="0"/>
              </a:rPr>
              <a:t>2 m deep</a:t>
            </a:r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2568575" y="4714875"/>
            <a:ext cx="685800" cy="4286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100" b="1">
                <a:solidFill>
                  <a:srgbClr val="000000"/>
                </a:solidFill>
                <a:cs typeface="Arial" charset="0"/>
              </a:rPr>
              <a:t>1 m deep</a:t>
            </a: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 rot="16200000">
            <a:off x="1618457" y="4045743"/>
            <a:ext cx="539750" cy="3603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100" b="1">
                <a:solidFill>
                  <a:srgbClr val="000000"/>
                </a:solidFill>
                <a:cs typeface="Arial" charset="0"/>
              </a:rPr>
              <a:t>3 m</a:t>
            </a:r>
          </a:p>
        </p:txBody>
      </p:sp>
      <p:sp>
        <p:nvSpPr>
          <p:cNvPr id="16" name="Line 20"/>
          <p:cNvSpPr>
            <a:spLocks noChangeShapeType="1"/>
          </p:cNvSpPr>
          <p:nvPr/>
        </p:nvSpPr>
        <p:spPr bwMode="auto">
          <a:xfrm>
            <a:off x="4192361" y="5939515"/>
            <a:ext cx="2879725" cy="1587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Text Box 21"/>
          <p:cNvSpPr txBox="1">
            <a:spLocks noChangeArrowheads="1"/>
          </p:cNvSpPr>
          <p:nvPr/>
        </p:nvSpPr>
        <p:spPr bwMode="auto">
          <a:xfrm>
            <a:off x="5117874" y="5977615"/>
            <a:ext cx="895350" cy="2635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SzPct val="45000"/>
              <a:buFont typeface="Wingdings" charset="2"/>
              <a:buNone/>
              <a:tabLst>
                <a:tab pos="723900" algn="l"/>
              </a:tabLst>
            </a:pPr>
            <a:r>
              <a:rPr lang="en-US" sz="1100" b="1">
                <a:solidFill>
                  <a:srgbClr val="000000"/>
                </a:solidFill>
                <a:cs typeface="Arial" charset="0"/>
              </a:rPr>
              <a:t>5 m</a:t>
            </a:r>
          </a:p>
        </p:txBody>
      </p:sp>
      <p:sp>
        <p:nvSpPr>
          <p:cNvPr id="18" name="Line 22"/>
          <p:cNvSpPr>
            <a:spLocks noChangeShapeType="1"/>
          </p:cNvSpPr>
          <p:nvPr/>
        </p:nvSpPr>
        <p:spPr bwMode="auto">
          <a:xfrm>
            <a:off x="1981200" y="3451225"/>
            <a:ext cx="1588" cy="1800225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Line 23"/>
          <p:cNvSpPr>
            <a:spLocks noChangeShapeType="1"/>
          </p:cNvSpPr>
          <p:nvPr/>
        </p:nvSpPr>
        <p:spPr bwMode="auto">
          <a:xfrm>
            <a:off x="2176236" y="5936340"/>
            <a:ext cx="2076450" cy="1587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Text Box 24"/>
          <p:cNvSpPr txBox="1">
            <a:spLocks noChangeArrowheads="1"/>
          </p:cNvSpPr>
          <p:nvPr/>
        </p:nvSpPr>
        <p:spPr bwMode="auto">
          <a:xfrm>
            <a:off x="2814411" y="5977615"/>
            <a:ext cx="895350" cy="2635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SzPct val="45000"/>
              <a:buFont typeface="Wingdings" charset="2"/>
              <a:buNone/>
              <a:tabLst>
                <a:tab pos="723900" algn="l"/>
              </a:tabLst>
            </a:pPr>
            <a:r>
              <a:rPr lang="en-US" sz="1100" b="1">
                <a:solidFill>
                  <a:srgbClr val="000000"/>
                </a:solidFill>
                <a:cs typeface="Arial" charset="0"/>
              </a:rPr>
              <a:t>3 m</a:t>
            </a:r>
          </a:p>
        </p:txBody>
      </p:sp>
      <p:sp>
        <p:nvSpPr>
          <p:cNvPr id="21" name="Text Box 25"/>
          <p:cNvSpPr txBox="1">
            <a:spLocks noChangeArrowheads="1"/>
          </p:cNvSpPr>
          <p:nvPr/>
        </p:nvSpPr>
        <p:spPr bwMode="auto">
          <a:xfrm>
            <a:off x="3703638" y="4140200"/>
            <a:ext cx="1063625" cy="398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SzPct val="45000"/>
              <a:buFont typeface="Wingdings" charset="2"/>
              <a:buNone/>
              <a:tabLst>
                <a:tab pos="723900" algn="l"/>
              </a:tabLst>
            </a:pPr>
            <a:r>
              <a:rPr lang="en-US" sz="1000" b="1">
                <a:solidFill>
                  <a:srgbClr val="FFFFFF"/>
                </a:solidFill>
                <a:cs typeface="Arial" charset="0"/>
              </a:rPr>
              <a:t>Si-pixel vertex + disks</a:t>
            </a:r>
          </a:p>
        </p:txBody>
      </p:sp>
      <p:sp>
        <p:nvSpPr>
          <p:cNvPr id="22" name="Text Box 26"/>
          <p:cNvSpPr txBox="1">
            <a:spLocks noChangeArrowheads="1"/>
          </p:cNvSpPr>
          <p:nvPr/>
        </p:nvSpPr>
        <p:spPr bwMode="auto">
          <a:xfrm>
            <a:off x="3590925" y="4603750"/>
            <a:ext cx="1284288" cy="2635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SzPct val="45000"/>
              <a:buFont typeface="Wingdings" charset="2"/>
              <a:buNone/>
              <a:tabLst>
                <a:tab pos="723900" algn="l"/>
              </a:tabLst>
            </a:pPr>
            <a:r>
              <a:rPr lang="en-US" sz="1000" b="1">
                <a:solidFill>
                  <a:srgbClr val="FFFFFF"/>
                </a:solidFill>
                <a:cs typeface="Arial" charset="0"/>
              </a:rPr>
              <a:t>central tracker</a:t>
            </a:r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4856163" y="3916362"/>
            <a:ext cx="811212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SzPct val="45000"/>
              <a:buFont typeface="Wingdings" charset="2"/>
              <a:buNone/>
              <a:tabLst>
                <a:tab pos="723900" algn="l"/>
              </a:tabLst>
            </a:pPr>
            <a:r>
              <a:rPr lang="en-US" sz="1000" b="1">
                <a:solidFill>
                  <a:srgbClr val="FFFFFF"/>
                </a:solidFill>
                <a:cs typeface="Arial" charset="0"/>
              </a:rPr>
              <a:t>forward tracker</a:t>
            </a:r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3148013" y="3917950"/>
            <a:ext cx="900112" cy="398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SzPct val="45000"/>
              <a:buFont typeface="Wingdings" charset="2"/>
              <a:buNone/>
              <a:tabLst>
                <a:tab pos="723900" algn="l"/>
              </a:tabLst>
            </a:pPr>
            <a:r>
              <a:rPr lang="en-US" sz="1000" b="1">
                <a:solidFill>
                  <a:srgbClr val="FFFFFF"/>
                </a:solidFill>
                <a:cs typeface="Arial" charset="0"/>
              </a:rPr>
              <a:t>forward tracker</a:t>
            </a:r>
          </a:p>
        </p:txBody>
      </p:sp>
      <p:sp>
        <p:nvSpPr>
          <p:cNvPr id="25" name="Text Box 29"/>
          <p:cNvSpPr txBox="1">
            <a:spLocks noChangeArrowheads="1"/>
          </p:cNvSpPr>
          <p:nvPr/>
        </p:nvSpPr>
        <p:spPr bwMode="auto">
          <a:xfrm rot="16200000">
            <a:off x="1459707" y="3302793"/>
            <a:ext cx="781050" cy="4302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723900" algn="l"/>
              </a:tabLst>
            </a:pPr>
            <a:r>
              <a:rPr lang="en-US" sz="1100" b="1" dirty="0">
                <a:solidFill>
                  <a:srgbClr val="000000"/>
                </a:solidFill>
                <a:cs typeface="Arial" charset="0"/>
              </a:rPr>
              <a:t>Coil wall</a:t>
            </a: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5D03-8C64-4867-83B9-E01BAA7F073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Google Drive\eic\pic\meic_det1_dual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CE5FA"/>
              </a:clrFrom>
              <a:clrTo>
                <a:srgbClr val="CCE5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28800" y="1034142"/>
            <a:ext cx="6080760" cy="608076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MEIC Central Detector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Dual Coil Magnet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296659" y="3019425"/>
            <a:ext cx="2190321" cy="44845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100" b="1" dirty="0" smtClean="0">
                <a:solidFill>
                  <a:srgbClr val="FFFFFF"/>
                </a:solidFill>
                <a:cs typeface="Arial" charset="0"/>
              </a:rPr>
              <a:t>Dual Solenoid </a:t>
            </a:r>
            <a:r>
              <a:rPr lang="en-US" sz="1100" b="1" dirty="0">
                <a:solidFill>
                  <a:srgbClr val="FFFFFF"/>
                </a:solidFill>
                <a:cs typeface="Arial" charset="0"/>
              </a:rPr>
              <a:t>in common cryostat</a:t>
            </a:r>
          </a:p>
          <a:p>
            <a:pPr algn="ctr">
              <a:lnSpc>
                <a:spcPct val="100000"/>
              </a:lnSpc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200" b="1" dirty="0">
                <a:solidFill>
                  <a:srgbClr val="FFFFFF"/>
                </a:solidFill>
                <a:cs typeface="Arial" charset="0"/>
              </a:rPr>
              <a:t>4 m coil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 rot="16200000">
            <a:off x="1805781" y="3504406"/>
            <a:ext cx="1216025" cy="2619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723900" algn="l"/>
              </a:tabLst>
            </a:pPr>
            <a:r>
              <a:rPr lang="en-US" sz="1100" b="1">
                <a:solidFill>
                  <a:srgbClr val="FFFFFF"/>
                </a:solidFill>
                <a:cs typeface="Arial" charset="0"/>
              </a:rPr>
              <a:t>EM calorimeter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16200000">
            <a:off x="2342357" y="3501230"/>
            <a:ext cx="1104900" cy="4302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723900" algn="l"/>
              </a:tabLst>
            </a:pPr>
            <a:r>
              <a:rPr lang="en-US" sz="1100" b="1" dirty="0">
                <a:solidFill>
                  <a:srgbClr val="000000"/>
                </a:solidFill>
                <a:cs typeface="Arial" charset="0"/>
              </a:rPr>
              <a:t>e/π threshold</a:t>
            </a:r>
          </a:p>
          <a:p>
            <a:pPr>
              <a:lnSpc>
                <a:spcPct val="100000"/>
              </a:lnSpc>
              <a:tabLst>
                <a:tab pos="723900" algn="l"/>
              </a:tabLst>
            </a:pPr>
            <a:r>
              <a:rPr lang="en-US" sz="1100" b="1" dirty="0">
                <a:solidFill>
                  <a:srgbClr val="000000"/>
                </a:solidFill>
                <a:cs typeface="Arial" charset="0"/>
              </a:rPr>
              <a:t>Cherenkov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680075" y="3379787"/>
            <a:ext cx="887413" cy="773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SzPct val="45000"/>
              <a:buFont typeface="Wingdings" charset="2"/>
              <a:buNone/>
              <a:tabLst>
                <a:tab pos="723900" algn="l"/>
              </a:tabLst>
            </a:pPr>
            <a:r>
              <a:rPr lang="en-US" sz="1100" b="1">
                <a:solidFill>
                  <a:srgbClr val="FFFFFF"/>
                </a:solidFill>
                <a:cs typeface="Arial" charset="0"/>
              </a:rPr>
              <a:t>RICH</a:t>
            </a:r>
          </a:p>
          <a:p>
            <a:pPr algn="ctr">
              <a:lnSpc>
                <a:spcPct val="100000"/>
              </a:lnSpc>
              <a:buClrTx/>
              <a:buSzTx/>
              <a:buFontTx/>
              <a:buNone/>
              <a:tabLst>
                <a:tab pos="723900" algn="l"/>
              </a:tabLst>
            </a:pPr>
            <a:r>
              <a:rPr lang="en-US" sz="1100" b="1">
                <a:solidFill>
                  <a:srgbClr val="FFFFFF"/>
                </a:solidFill>
                <a:cs typeface="Arial" charset="0"/>
              </a:rPr>
              <a:t>+</a:t>
            </a:r>
          </a:p>
          <a:p>
            <a:pPr algn="ctr">
              <a:lnSpc>
                <a:spcPct val="100000"/>
              </a:lnSpc>
              <a:buClrTx/>
              <a:buSzTx/>
              <a:buFontTx/>
              <a:buNone/>
              <a:tabLst>
                <a:tab pos="723900" algn="l"/>
              </a:tabLst>
            </a:pPr>
            <a:r>
              <a:rPr lang="en-US" sz="1100" b="1">
                <a:solidFill>
                  <a:srgbClr val="FFFFFF"/>
                </a:solidFill>
                <a:cs typeface="Arial" charset="0"/>
              </a:rPr>
              <a:t>TORCH?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759200" y="4984750"/>
            <a:ext cx="1336675" cy="2651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SzPct val="45000"/>
              <a:buFont typeface="Wingdings" charset="2"/>
              <a:buNone/>
              <a:tabLst>
                <a:tab pos="723900" algn="l"/>
              </a:tabLst>
            </a:pPr>
            <a:r>
              <a:rPr lang="en-US" sz="1100" b="1">
                <a:solidFill>
                  <a:srgbClr val="FFFFFF"/>
                </a:solidFill>
                <a:cs typeface="Arial" charset="0"/>
              </a:rPr>
              <a:t>EM calorimeter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 rot="16200000">
            <a:off x="6198394" y="3467894"/>
            <a:ext cx="1216025" cy="2619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723900" algn="l"/>
              </a:tabLst>
            </a:pPr>
            <a:r>
              <a:rPr lang="en-US" sz="1100" b="1">
                <a:solidFill>
                  <a:srgbClr val="FFFFFF"/>
                </a:solidFill>
                <a:cs typeface="Arial" charset="0"/>
              </a:rPr>
              <a:t>EM calorimeter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627438" y="3600450"/>
            <a:ext cx="1566862" cy="2635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SzPct val="45000"/>
              <a:buFont typeface="Wingdings" charset="2"/>
              <a:buNone/>
              <a:tabLst>
                <a:tab pos="723900" algn="l"/>
                <a:tab pos="1447800" algn="l"/>
              </a:tabLst>
            </a:pPr>
            <a:r>
              <a:rPr lang="en-US" sz="1000" b="1">
                <a:solidFill>
                  <a:srgbClr val="FFFFFF"/>
                </a:solidFill>
                <a:cs typeface="Arial" charset="0"/>
              </a:rPr>
              <a:t>barrel DIRC + TOF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3651250" y="5289550"/>
            <a:ext cx="1655763" cy="3937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74160" rIns="74160" bIns="37080"/>
          <a:lstStyle/>
          <a:p>
            <a:pPr algn="ctr" hangingPunct="1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</a:tabLst>
            </a:pPr>
            <a:r>
              <a:rPr lang="en-US" sz="1600">
                <a:solidFill>
                  <a:srgbClr val="FFFF00"/>
                </a:solidFill>
                <a:cs typeface="Arial" charset="0"/>
              </a:rPr>
              <a:t>(top view)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5676900" y="4748212"/>
            <a:ext cx="893763" cy="3952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tabLst>
                <a:tab pos="723900" algn="l"/>
              </a:tabLst>
            </a:pPr>
            <a:r>
              <a:rPr lang="en-US" sz="1100" b="1">
                <a:solidFill>
                  <a:srgbClr val="FFFFFF"/>
                </a:solidFill>
                <a:cs typeface="Arial" charset="0"/>
              </a:rPr>
              <a:t>2 m deep</a:t>
            </a:r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2568575" y="4714875"/>
            <a:ext cx="685800" cy="4286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100" b="1">
                <a:solidFill>
                  <a:srgbClr val="000000"/>
                </a:solidFill>
                <a:cs typeface="Arial" charset="0"/>
              </a:rPr>
              <a:t>1 m deep</a:t>
            </a: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 rot="16200000">
            <a:off x="1618457" y="4045743"/>
            <a:ext cx="539750" cy="3603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100" b="1">
                <a:solidFill>
                  <a:srgbClr val="000000"/>
                </a:solidFill>
                <a:cs typeface="Arial" charset="0"/>
              </a:rPr>
              <a:t>3 m</a:t>
            </a:r>
          </a:p>
        </p:txBody>
      </p:sp>
      <p:sp>
        <p:nvSpPr>
          <p:cNvPr id="18" name="Line 22"/>
          <p:cNvSpPr>
            <a:spLocks noChangeShapeType="1"/>
          </p:cNvSpPr>
          <p:nvPr/>
        </p:nvSpPr>
        <p:spPr bwMode="auto">
          <a:xfrm>
            <a:off x="1981200" y="3451225"/>
            <a:ext cx="1588" cy="1800225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Text Box 25"/>
          <p:cNvSpPr txBox="1">
            <a:spLocks noChangeArrowheads="1"/>
          </p:cNvSpPr>
          <p:nvPr/>
        </p:nvSpPr>
        <p:spPr bwMode="auto">
          <a:xfrm>
            <a:off x="3703638" y="4140200"/>
            <a:ext cx="1063625" cy="398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SzPct val="45000"/>
              <a:buFont typeface="Wingdings" charset="2"/>
              <a:buNone/>
              <a:tabLst>
                <a:tab pos="723900" algn="l"/>
              </a:tabLst>
            </a:pPr>
            <a:r>
              <a:rPr lang="en-US" sz="1000" b="1">
                <a:solidFill>
                  <a:srgbClr val="FFFFFF"/>
                </a:solidFill>
                <a:cs typeface="Arial" charset="0"/>
              </a:rPr>
              <a:t>Si-pixel vertex + disks</a:t>
            </a:r>
          </a:p>
        </p:txBody>
      </p:sp>
      <p:sp>
        <p:nvSpPr>
          <p:cNvPr id="22" name="Text Box 26"/>
          <p:cNvSpPr txBox="1">
            <a:spLocks noChangeArrowheads="1"/>
          </p:cNvSpPr>
          <p:nvPr/>
        </p:nvSpPr>
        <p:spPr bwMode="auto">
          <a:xfrm>
            <a:off x="3590925" y="4603750"/>
            <a:ext cx="1284288" cy="2635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SzPct val="45000"/>
              <a:buFont typeface="Wingdings" charset="2"/>
              <a:buNone/>
              <a:tabLst>
                <a:tab pos="723900" algn="l"/>
              </a:tabLst>
            </a:pPr>
            <a:r>
              <a:rPr lang="en-US" sz="1000" b="1">
                <a:solidFill>
                  <a:srgbClr val="FFFFFF"/>
                </a:solidFill>
                <a:cs typeface="Arial" charset="0"/>
              </a:rPr>
              <a:t>central tracker</a:t>
            </a:r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4856163" y="3916362"/>
            <a:ext cx="811212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SzPct val="45000"/>
              <a:buFont typeface="Wingdings" charset="2"/>
              <a:buNone/>
              <a:tabLst>
                <a:tab pos="723900" algn="l"/>
              </a:tabLst>
            </a:pPr>
            <a:r>
              <a:rPr lang="en-US" sz="1000" b="1">
                <a:solidFill>
                  <a:srgbClr val="FFFFFF"/>
                </a:solidFill>
                <a:cs typeface="Arial" charset="0"/>
              </a:rPr>
              <a:t>forward tracker</a:t>
            </a:r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3148013" y="3917950"/>
            <a:ext cx="900112" cy="398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SzPct val="45000"/>
              <a:buFont typeface="Wingdings" charset="2"/>
              <a:buNone/>
              <a:tabLst>
                <a:tab pos="723900" algn="l"/>
              </a:tabLst>
            </a:pPr>
            <a:r>
              <a:rPr lang="en-US" sz="1000" b="1">
                <a:solidFill>
                  <a:srgbClr val="FFFFFF"/>
                </a:solidFill>
                <a:cs typeface="Arial" charset="0"/>
              </a:rPr>
              <a:t>forward tracker</a:t>
            </a:r>
          </a:p>
        </p:txBody>
      </p:sp>
      <p:sp>
        <p:nvSpPr>
          <p:cNvPr id="25" name="Text Box 29"/>
          <p:cNvSpPr txBox="1">
            <a:spLocks noChangeArrowheads="1"/>
          </p:cNvSpPr>
          <p:nvPr/>
        </p:nvSpPr>
        <p:spPr bwMode="auto">
          <a:xfrm rot="16200000">
            <a:off x="1459707" y="3302793"/>
            <a:ext cx="781050" cy="4302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723900" algn="l"/>
              </a:tabLst>
            </a:pPr>
            <a:r>
              <a:rPr lang="en-US" sz="1100" b="1" dirty="0">
                <a:solidFill>
                  <a:srgbClr val="000000"/>
                </a:solidFill>
                <a:cs typeface="Arial" charset="0"/>
              </a:rPr>
              <a:t>Coil wall</a:t>
            </a: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5D03-8C64-4867-83B9-E01BAA7F07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8" name="Line 20"/>
          <p:cNvSpPr>
            <a:spLocks noChangeShapeType="1"/>
          </p:cNvSpPr>
          <p:nvPr/>
        </p:nvSpPr>
        <p:spPr bwMode="auto">
          <a:xfrm>
            <a:off x="4192361" y="5939515"/>
            <a:ext cx="2879725" cy="1587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Text Box 21"/>
          <p:cNvSpPr txBox="1">
            <a:spLocks noChangeArrowheads="1"/>
          </p:cNvSpPr>
          <p:nvPr/>
        </p:nvSpPr>
        <p:spPr bwMode="auto">
          <a:xfrm>
            <a:off x="5117874" y="5977615"/>
            <a:ext cx="895350" cy="2635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SzPct val="45000"/>
              <a:buFont typeface="Wingdings" charset="2"/>
              <a:buNone/>
              <a:tabLst>
                <a:tab pos="723900" algn="l"/>
              </a:tabLst>
            </a:pPr>
            <a:r>
              <a:rPr lang="en-US" sz="1100" b="1">
                <a:solidFill>
                  <a:srgbClr val="000000"/>
                </a:solidFill>
                <a:cs typeface="Arial" charset="0"/>
              </a:rPr>
              <a:t>5 m</a:t>
            </a:r>
          </a:p>
        </p:txBody>
      </p:sp>
      <p:sp>
        <p:nvSpPr>
          <p:cNvPr id="30" name="Line 23"/>
          <p:cNvSpPr>
            <a:spLocks noChangeShapeType="1"/>
          </p:cNvSpPr>
          <p:nvPr/>
        </p:nvSpPr>
        <p:spPr bwMode="auto">
          <a:xfrm>
            <a:off x="2176236" y="5936340"/>
            <a:ext cx="2076450" cy="1587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2814411" y="5977615"/>
            <a:ext cx="895350" cy="2635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SzPct val="45000"/>
              <a:buFont typeface="Wingdings" charset="2"/>
              <a:buNone/>
              <a:tabLst>
                <a:tab pos="723900" algn="l"/>
              </a:tabLst>
            </a:pPr>
            <a:r>
              <a:rPr lang="en-US" sz="1100" b="1">
                <a:solidFill>
                  <a:srgbClr val="000000"/>
                </a:solidFill>
                <a:cs typeface="Arial" charset="0"/>
              </a:rPr>
              <a:t>3 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126</Words>
  <Application>Microsoft Office PowerPoint</Application>
  <PresentationFormat>On-screen Show (4:3)</PresentationFormat>
  <Paragraphs>54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MEIC Detector </vt:lpstr>
      <vt:lpstr>MEIC Interaction Region</vt:lpstr>
      <vt:lpstr>MEIC Central Detector</vt:lpstr>
      <vt:lpstr>MEIC Central Detector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zhao</dc:creator>
  <cp:lastModifiedBy>zhao</cp:lastModifiedBy>
  <cp:revision>9</cp:revision>
  <dcterms:created xsi:type="dcterms:W3CDTF">2014-07-22T17:45:49Z</dcterms:created>
  <dcterms:modified xsi:type="dcterms:W3CDTF">2014-07-22T18:30:25Z</dcterms:modified>
</cp:coreProperties>
</file>