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4" r:id="rId4"/>
    <p:sldId id="266" r:id="rId5"/>
    <p:sldId id="267" r:id="rId6"/>
    <p:sldId id="268" r:id="rId7"/>
    <p:sldId id="270" r:id="rId8"/>
    <p:sldId id="271" r:id="rId9"/>
    <p:sldId id="272" r:id="rId10"/>
    <p:sldId id="273" r:id="rId11"/>
    <p:sldId id="277" r:id="rId12"/>
    <p:sldId id="276" r:id="rId13"/>
    <p:sldId id="275" r:id="rId14"/>
    <p:sldId id="269" r:id="rId15"/>
    <p:sldId id="274" r:id="rId16"/>
    <p:sldId id="261" r:id="rId17"/>
    <p:sldId id="262" r:id="rId18"/>
    <p:sldId id="263" r:id="rId19"/>
    <p:sldId id="265" r:id="rId20"/>
  </p:sldIdLst>
  <p:sldSz cx="12192000" cy="6858000"/>
  <p:notesSz cx="6858000" cy="9144000"/>
  <p:embeddedFontLst>
    <p:embeddedFont>
      <p:font typeface="Calibri Light" pitchFamily="34" charset="0"/>
      <p:regular r:id="rId22"/>
      <p:italic r:id="rId23"/>
    </p:embeddedFont>
    <p:embeddedFont>
      <p:font typeface="等线 Light" pitchFamily="2" charset="-122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等线" pitchFamily="2" charset="-122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74245-C4D2-4BD1-B951-46D7FBB6C214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2CF25-F747-41DE-B650-2432F1B2D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926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AAE7-34CB-49F2-BBD8-6C038EF9ECE3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664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4157-6169-470E-A344-552765C07EA9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499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BDC1-5843-47FF-80AE-F7CCB175BCB4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920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75A6-7F88-46B3-8DA7-3C2DC224BFC9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107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E4D10-7AFE-4A3D-94A6-7DF40720DB82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175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2501-1F54-4BBB-90C1-B97679201D13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01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A8B9-3CCA-4B27-929D-F48CED99E718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772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7510-A4B2-4744-9A2C-782C1C577B67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940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703B-8736-409D-885A-93203E9B5BE2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208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3993-DF49-4875-AD44-8B717033F320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223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C546-9E5B-4D22-BD70-4042527C4A35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155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31736-FDF4-48D8-9D1A-86515D090326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78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/>
              <a:t>SIDIS trigger study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Yuxiang Zhao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7321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My concern for hadron trigger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Forward electron trigger: </a:t>
            </a:r>
            <a:r>
              <a:rPr lang="en-US" dirty="0">
                <a:solidFill>
                  <a:srgbClr val="FF0000"/>
                </a:solidFill>
              </a:rPr>
              <a:t>EC(high threshold)+LGC+SPD+MRPC</a:t>
            </a:r>
          </a:p>
          <a:p>
            <a:r>
              <a:rPr lang="en-US" dirty="0"/>
              <a:t>Forward hadron trigger: </a:t>
            </a:r>
            <a:r>
              <a:rPr lang="en-US" dirty="0">
                <a:solidFill>
                  <a:srgbClr val="FF0000"/>
                </a:solidFill>
              </a:rPr>
              <a:t>EC(low threshold) + SPD+MRPC</a:t>
            </a:r>
          </a:p>
          <a:p>
            <a:r>
              <a:rPr lang="en-US" dirty="0"/>
              <a:t>Those particles passed electron trigger in the forward angle will also pass hadron trigger:  </a:t>
            </a:r>
            <a:r>
              <a:rPr lang="en-US" dirty="0">
                <a:solidFill>
                  <a:srgbClr val="00B050"/>
                </a:solidFill>
              </a:rPr>
              <a:t>will cause additional e&amp;h coincidence rate by 144KHz in the forward angle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2707" y="4472608"/>
            <a:ext cx="117886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VETO on LGC ??? </a:t>
            </a:r>
            <a:r>
              <a:rPr lang="en-US" sz="2400" dirty="0">
                <a:solidFill>
                  <a:srgbClr val="FF0000"/>
                </a:solidFill>
              </a:rPr>
              <a:t>Not practical, could have an electron in this sector</a:t>
            </a:r>
            <a:endParaRPr lang="en-US" sz="32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Make judgement on hit position on EC??? </a:t>
            </a:r>
            <a:r>
              <a:rPr lang="en-US" sz="2400" dirty="0">
                <a:solidFill>
                  <a:srgbClr val="FF0000"/>
                </a:solidFill>
              </a:rPr>
              <a:t>Will have bias on </a:t>
            </a:r>
            <a:r>
              <a:rPr lang="en-US" sz="2400" dirty="0" err="1">
                <a:solidFill>
                  <a:srgbClr val="FF0000"/>
                </a:solidFill>
              </a:rPr>
              <a:t>phi_h</a:t>
            </a:r>
            <a:endParaRPr lang="en-US" sz="32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Only inclusive triggers in forward angle??? </a:t>
            </a:r>
            <a:r>
              <a:rPr lang="en-US" sz="2400" dirty="0">
                <a:solidFill>
                  <a:srgbClr val="FF0000"/>
                </a:solidFill>
              </a:rPr>
              <a:t>A big project, not doable shortly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67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09" y="365125"/>
            <a:ext cx="10767391" cy="1325563"/>
          </a:xfrm>
        </p:spPr>
        <p:txBody>
          <a:bodyPr/>
          <a:lstStyle/>
          <a:p>
            <a:r>
              <a:rPr lang="en-US" b="1" dirty="0"/>
              <a:t>Hit position constraint to form hadron trigger</a:t>
            </a:r>
            <a:br>
              <a:rPr lang="en-US" b="1" dirty="0"/>
            </a:br>
            <a:r>
              <a:rPr lang="en-US" b="1" dirty="0"/>
              <a:t>---5 cm away from electron trigger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41984" y="1513043"/>
            <a:ext cx="497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Using singles particle to do a test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8497814"/>
              </p:ext>
            </p:extLst>
          </p:nvPr>
        </p:nvGraphicFramePr>
        <p:xfrm>
          <a:off x="429038" y="2036263"/>
          <a:ext cx="11082132" cy="341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533">
                  <a:extLst>
                    <a:ext uri="{9D8B030D-6E8A-4147-A177-3AD203B41FA5}">
                      <a16:colId xmlns:a16="http://schemas.microsoft.com/office/drawing/2014/main" xmlns="" val="179947162"/>
                    </a:ext>
                  </a:extLst>
                </a:gridCol>
                <a:gridCol w="2770533">
                  <a:extLst>
                    <a:ext uri="{9D8B030D-6E8A-4147-A177-3AD203B41FA5}">
                      <a16:colId xmlns:a16="http://schemas.microsoft.com/office/drawing/2014/main" xmlns="" val="182988115"/>
                    </a:ext>
                  </a:extLst>
                </a:gridCol>
                <a:gridCol w="2770533">
                  <a:extLst>
                    <a:ext uri="{9D8B030D-6E8A-4147-A177-3AD203B41FA5}">
                      <a16:colId xmlns:a16="http://schemas.microsoft.com/office/drawing/2014/main" xmlns="" val="135897999"/>
                    </a:ext>
                  </a:extLst>
                </a:gridCol>
                <a:gridCol w="2770533">
                  <a:extLst>
                    <a:ext uri="{9D8B030D-6E8A-4147-A177-3AD203B41FA5}">
                      <a16:colId xmlns:a16="http://schemas.microsoft.com/office/drawing/2014/main" xmlns="" val="1098228314"/>
                    </a:ext>
                  </a:extLst>
                </a:gridCol>
              </a:tblGrid>
              <a:tr h="962790">
                <a:tc>
                  <a:txBody>
                    <a:bodyPr/>
                    <a:lstStyle/>
                    <a:p>
                      <a:r>
                        <a:rPr lang="en-US" dirty="0" err="1"/>
                        <a:t>Pid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 electron trigger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(kHz)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 electron trigger and hadron trigger without R constrain</a:t>
                      </a:r>
                    </a:p>
                    <a:p>
                      <a:r>
                        <a:rPr lang="en-US" dirty="0"/>
                        <a:t>(kHz)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 electron trigger and hadron trigger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with R constrain</a:t>
                      </a:r>
                    </a:p>
                    <a:p>
                      <a:r>
                        <a:rPr lang="en-US" dirty="0"/>
                        <a:t>(kHz)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4275577"/>
                  </a:ext>
                </a:extLst>
              </a:tr>
              <a:tr h="557806">
                <a:tc>
                  <a:txBody>
                    <a:bodyPr/>
                    <a:lstStyle/>
                    <a:p>
                      <a:r>
                        <a:rPr lang="en-US" dirty="0"/>
                        <a:t>electron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0157291"/>
                  </a:ext>
                </a:extLst>
              </a:tr>
              <a:tr h="557806">
                <a:tc>
                  <a:txBody>
                    <a:bodyPr/>
                    <a:lstStyle/>
                    <a:p>
                      <a:r>
                        <a:rPr lang="en-US" dirty="0" err="1"/>
                        <a:t>pim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3354723"/>
                  </a:ext>
                </a:extLst>
              </a:tr>
              <a:tr h="557806">
                <a:tc>
                  <a:txBody>
                    <a:bodyPr/>
                    <a:lstStyle/>
                    <a:p>
                      <a:r>
                        <a:rPr lang="en-US" dirty="0"/>
                        <a:t>pip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6243964"/>
                  </a:ext>
                </a:extLst>
              </a:tr>
              <a:tr h="557806">
                <a:tc>
                  <a:txBody>
                    <a:bodyPr/>
                    <a:lstStyle/>
                    <a:p>
                      <a:r>
                        <a:rPr lang="en-US" dirty="0"/>
                        <a:t>pi0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47401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8904" y="5525353"/>
            <a:ext cx="11890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Electron trigger and hadron trigger at forward angle has a correlation of about </a:t>
            </a:r>
            <a:r>
              <a:rPr lang="en-US" altLang="zh-CN" sz="2400" dirty="0">
                <a:solidFill>
                  <a:srgbClr val="FF0000"/>
                </a:solidFill>
              </a:rPr>
              <a:t>35%</a:t>
            </a:r>
          </a:p>
          <a:p>
            <a:r>
              <a:rPr lang="en-US" altLang="zh-CN" sz="2400" dirty="0"/>
              <a:t>e&amp;h trigger correlation in the forward angle will give additional </a:t>
            </a:r>
            <a:r>
              <a:rPr lang="en-US" altLang="zh-CN" sz="2400" dirty="0">
                <a:solidFill>
                  <a:srgbClr val="FF0000"/>
                </a:solidFill>
              </a:rPr>
              <a:t>51kHz coincidence trigger rate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37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SIDIS trigger rate by using wiser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417" y="1825625"/>
            <a:ext cx="11549270" cy="4351338"/>
          </a:xfrm>
        </p:spPr>
        <p:txBody>
          <a:bodyPr/>
          <a:lstStyle/>
          <a:p>
            <a:r>
              <a:rPr lang="en-US" dirty="0"/>
              <a:t>e&amp;h random coincidence:</a:t>
            </a:r>
            <a:r>
              <a:rPr lang="en-US" dirty="0">
                <a:solidFill>
                  <a:srgbClr val="FF0000"/>
                </a:solidFill>
              </a:rPr>
              <a:t>(144KHz+29.8KHz)*29.58MHz*30ns=154KHz</a:t>
            </a:r>
          </a:p>
          <a:p>
            <a:r>
              <a:rPr lang="en-US" dirty="0"/>
              <a:t>e trigger and hadron trigger correlation in forward angle: </a:t>
            </a:r>
            <a:r>
              <a:rPr lang="en-US" dirty="0">
                <a:solidFill>
                  <a:srgbClr val="FF0000"/>
                </a:solidFill>
              </a:rPr>
              <a:t>51KHz</a:t>
            </a:r>
          </a:p>
          <a:p>
            <a:r>
              <a:rPr lang="en-US" dirty="0"/>
              <a:t>SIDIS physics rate: </a:t>
            </a:r>
            <a:r>
              <a:rPr lang="en-US" dirty="0">
                <a:solidFill>
                  <a:srgbClr val="FF0000"/>
                </a:solidFill>
              </a:rPr>
              <a:t>~10KHz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Detector correlations---impact on e or h rates---haven’t been studied yet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5939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To-do list for SIDIS trigger rate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444" y="1717041"/>
            <a:ext cx="11155017" cy="4351338"/>
          </a:xfrm>
        </p:spPr>
        <p:txBody>
          <a:bodyPr>
            <a:normAutofit/>
          </a:bodyPr>
          <a:lstStyle/>
          <a:p>
            <a:r>
              <a:rPr lang="en-US" dirty="0"/>
              <a:t>Update EC response using Hall D generator (</a:t>
            </a:r>
            <a:r>
              <a:rPr lang="en-US" dirty="0" err="1"/>
              <a:t>Rakitha</a:t>
            </a:r>
            <a:r>
              <a:rPr lang="en-US" dirty="0"/>
              <a:t>)</a:t>
            </a:r>
          </a:p>
          <a:p>
            <a:r>
              <a:rPr lang="en-US" dirty="0"/>
              <a:t>Update SPD threshold (</a:t>
            </a:r>
            <a:r>
              <a:rPr lang="en-US" dirty="0" err="1"/>
              <a:t>Sanghwa</a:t>
            </a:r>
            <a:r>
              <a:rPr lang="en-US" dirty="0"/>
              <a:t>)</a:t>
            </a:r>
          </a:p>
          <a:p>
            <a:r>
              <a:rPr lang="en-US" dirty="0"/>
              <a:t>Update MRPC threshold (</a:t>
            </a:r>
            <a:r>
              <a:rPr lang="en-US" dirty="0" err="1"/>
              <a:t>Sanghwa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C00000"/>
                </a:solidFill>
              </a:rPr>
              <a:t>Hadron-like trigger rate estimation   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done by using wiser based study 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Define how to do “track match” at trigger level to reduce random coincidence rate (among detectors)</a:t>
            </a:r>
          </a:p>
          <a:p>
            <a:pPr lvl="1"/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 10 segmentations in phi dimension (3 adjacent sectors)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Efficiency study by combining all the individual detectors in the trigger design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8E23-FF8E-4626-A713-E90A91340C2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0211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Backups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3960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59" y="28506"/>
            <a:ext cx="10515600" cy="955170"/>
          </a:xfrm>
        </p:spPr>
        <p:txBody>
          <a:bodyPr/>
          <a:lstStyle/>
          <a:p>
            <a:r>
              <a:rPr lang="en-US" b="1" dirty="0"/>
              <a:t>SIDIS hadron trigger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4020359"/>
              </p:ext>
            </p:extLst>
          </p:nvPr>
        </p:nvGraphicFramePr>
        <p:xfrm>
          <a:off x="428654" y="856977"/>
          <a:ext cx="11299519" cy="5037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559">
                  <a:extLst>
                    <a:ext uri="{9D8B030D-6E8A-4147-A177-3AD203B41FA5}">
                      <a16:colId xmlns:a16="http://schemas.microsoft.com/office/drawing/2014/main" xmlns="" val="3899961455"/>
                    </a:ext>
                  </a:extLst>
                </a:gridCol>
                <a:gridCol w="1887192">
                  <a:extLst>
                    <a:ext uri="{9D8B030D-6E8A-4147-A177-3AD203B41FA5}">
                      <a16:colId xmlns:a16="http://schemas.microsoft.com/office/drawing/2014/main" xmlns="" val="2894134783"/>
                    </a:ext>
                  </a:extLst>
                </a:gridCol>
                <a:gridCol w="1887192">
                  <a:extLst>
                    <a:ext uri="{9D8B030D-6E8A-4147-A177-3AD203B41FA5}">
                      <a16:colId xmlns:a16="http://schemas.microsoft.com/office/drawing/2014/main" xmlns="" val="4171855250"/>
                    </a:ext>
                  </a:extLst>
                </a:gridCol>
                <a:gridCol w="1887192">
                  <a:extLst>
                    <a:ext uri="{9D8B030D-6E8A-4147-A177-3AD203B41FA5}">
                      <a16:colId xmlns:a16="http://schemas.microsoft.com/office/drawing/2014/main" xmlns="" val="3557083284"/>
                    </a:ext>
                  </a:extLst>
                </a:gridCol>
                <a:gridCol w="1887192">
                  <a:extLst>
                    <a:ext uri="{9D8B030D-6E8A-4147-A177-3AD203B41FA5}">
                      <a16:colId xmlns:a16="http://schemas.microsoft.com/office/drawing/2014/main" xmlns="" val="1133593290"/>
                    </a:ext>
                  </a:extLst>
                </a:gridCol>
                <a:gridCol w="1887192">
                  <a:extLst>
                    <a:ext uri="{9D8B030D-6E8A-4147-A177-3AD203B41FA5}">
                      <a16:colId xmlns:a16="http://schemas.microsoft.com/office/drawing/2014/main" xmlns="" val="2267613877"/>
                    </a:ext>
                  </a:extLst>
                </a:gridCol>
              </a:tblGrid>
              <a:tr h="1768761">
                <a:tc>
                  <a:txBody>
                    <a:bodyPr/>
                    <a:lstStyle/>
                    <a:p>
                      <a:r>
                        <a:rPr lang="en-US" dirty="0"/>
                        <a:t>Singles particle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EC </a:t>
                      </a:r>
                    </a:p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Rate</a:t>
                      </a:r>
                      <a:r>
                        <a:rPr lang="en-US" sz="2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SPD</a:t>
                      </a:r>
                    </a:p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Rate(MHz)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MRPC</a:t>
                      </a:r>
                    </a:p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Rate(MHz)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All 3 fired</a:t>
                      </a:r>
                    </a:p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Rate(MHz)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All 3 fired +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</a:rPr>
                        <a:t>lgc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 veto (MHz)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4153547"/>
                  </a:ext>
                </a:extLst>
              </a:tr>
              <a:tr h="632487">
                <a:tc>
                  <a:txBody>
                    <a:bodyPr/>
                    <a:lstStyle/>
                    <a:p>
                      <a:r>
                        <a:rPr lang="en-US" dirty="0"/>
                        <a:t>electron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1.16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859456"/>
                  </a:ext>
                </a:extLst>
              </a:tr>
              <a:tr h="632487">
                <a:tc>
                  <a:txBody>
                    <a:bodyPr/>
                    <a:lstStyle/>
                    <a:p>
                      <a:r>
                        <a:rPr lang="en-US" dirty="0" err="1"/>
                        <a:t>Pim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15.7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14.4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12.06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4994286"/>
                  </a:ext>
                </a:extLst>
              </a:tr>
              <a:tr h="723812">
                <a:tc>
                  <a:txBody>
                    <a:bodyPr/>
                    <a:lstStyle/>
                    <a:p>
                      <a:r>
                        <a:rPr lang="en-US" dirty="0"/>
                        <a:t>Pip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19.1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17.6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14.76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3914087"/>
                  </a:ext>
                </a:extLst>
              </a:tr>
              <a:tr h="632487">
                <a:tc>
                  <a:txBody>
                    <a:bodyPr/>
                    <a:lstStyle/>
                    <a:p>
                      <a:r>
                        <a:rPr lang="en-US" dirty="0"/>
                        <a:t>Pi0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0330839"/>
                  </a:ext>
                </a:extLst>
              </a:tr>
              <a:tr h="6324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715563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31090" y="150354"/>
            <a:ext cx="4708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Wiser curve and wiser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654" y="5917920"/>
            <a:ext cx="10751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By putting a VETO on LGC for hadron trigger, </a:t>
            </a:r>
            <a:r>
              <a:rPr lang="en-US" sz="2800" dirty="0">
                <a:solidFill>
                  <a:srgbClr val="C00000"/>
                </a:solidFill>
              </a:rPr>
              <a:t>we almost keep all the pi+/-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4324" y="6441140"/>
            <a:ext cx="7973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Forward electron trigger now doesn’t have any overlap with hadron trigger</a:t>
            </a:r>
          </a:p>
        </p:txBody>
      </p:sp>
    </p:spTree>
    <p:extLst>
      <p:ext uri="{BB962C8B-B14F-4D97-AF65-F5344CB8AC3E}">
        <p14:creationId xmlns:p14="http://schemas.microsoft.com/office/powerpoint/2010/main" xmlns="" val="1884305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SIDIS forward electron trigger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---</a:t>
            </a:r>
            <a:r>
              <a:rPr lang="en-US" dirty="0">
                <a:solidFill>
                  <a:srgbClr val="FF0000"/>
                </a:solidFill>
              </a:rPr>
              <a:t>EC singles rate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6319946"/>
              </p:ext>
            </p:extLst>
          </p:nvPr>
        </p:nvGraphicFramePr>
        <p:xfrm>
          <a:off x="838200" y="1825625"/>
          <a:ext cx="10515600" cy="335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4670">
                  <a:extLst>
                    <a:ext uri="{9D8B030D-6E8A-4147-A177-3AD203B41FA5}">
                      <a16:colId xmlns:a16="http://schemas.microsoft.com/office/drawing/2014/main" xmlns="" val="3899961455"/>
                    </a:ext>
                  </a:extLst>
                </a:gridCol>
                <a:gridCol w="5290930">
                  <a:extLst>
                    <a:ext uri="{9D8B030D-6E8A-4147-A177-3AD203B41FA5}">
                      <a16:colId xmlns:a16="http://schemas.microsoft.com/office/drawing/2014/main" xmlns="" val="2894134783"/>
                    </a:ext>
                  </a:extLst>
                </a:gridCol>
              </a:tblGrid>
              <a:tr h="543312">
                <a:tc>
                  <a:txBody>
                    <a:bodyPr/>
                    <a:lstStyle/>
                    <a:p>
                      <a:r>
                        <a:rPr lang="en-US" dirty="0"/>
                        <a:t>Singles particle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Rate (kHz)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4153547"/>
                  </a:ext>
                </a:extLst>
              </a:tr>
              <a:tr h="543312">
                <a:tc>
                  <a:txBody>
                    <a:bodyPr/>
                    <a:lstStyle/>
                    <a:p>
                      <a:r>
                        <a:rPr lang="en-US" dirty="0"/>
                        <a:t>electron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859456"/>
                  </a:ext>
                </a:extLst>
              </a:tr>
              <a:tr h="543312">
                <a:tc>
                  <a:txBody>
                    <a:bodyPr/>
                    <a:lstStyle/>
                    <a:p>
                      <a:r>
                        <a:rPr lang="en-US" dirty="0" err="1"/>
                        <a:t>Pim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4994286"/>
                  </a:ext>
                </a:extLst>
              </a:tr>
              <a:tr h="543312">
                <a:tc>
                  <a:txBody>
                    <a:bodyPr/>
                    <a:lstStyle/>
                    <a:p>
                      <a:r>
                        <a:rPr lang="en-US" dirty="0"/>
                        <a:t>Pip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3914087"/>
                  </a:ext>
                </a:extLst>
              </a:tr>
              <a:tr h="543312">
                <a:tc>
                  <a:txBody>
                    <a:bodyPr/>
                    <a:lstStyle/>
                    <a:p>
                      <a:r>
                        <a:rPr lang="en-US" dirty="0"/>
                        <a:t>Pi0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0330839"/>
                  </a:ext>
                </a:extLst>
              </a:tr>
              <a:tr h="543312">
                <a:tc>
                  <a:txBody>
                    <a:bodyPr/>
                    <a:lstStyle/>
                    <a:p>
                      <a:r>
                        <a:rPr lang="en-US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889999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66730" y="5108712"/>
            <a:ext cx="7812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Using Wiser generator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4102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SIDIS forward electron trigger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---</a:t>
            </a:r>
            <a:r>
              <a:rPr lang="en-US" dirty="0">
                <a:solidFill>
                  <a:srgbClr val="FF0000"/>
                </a:solidFill>
              </a:rPr>
              <a:t>LGC singles rate </a:t>
            </a:r>
            <a:r>
              <a:rPr lang="en-US" dirty="0"/>
              <a:t>with threshold=2 </a:t>
            </a:r>
            <a:r>
              <a:rPr lang="en-US" dirty="0" err="1"/>
              <a:t>p.e</a:t>
            </a:r>
            <a:r>
              <a:rPr lang="en-US" dirty="0"/>
              <a:t> &amp; 2 </a:t>
            </a:r>
            <a:r>
              <a:rPr lang="en-US" dirty="0" err="1"/>
              <a:t>pmts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7964238"/>
              </p:ext>
            </p:extLst>
          </p:nvPr>
        </p:nvGraphicFramePr>
        <p:xfrm>
          <a:off x="291548" y="2060722"/>
          <a:ext cx="10515600" cy="335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4670">
                  <a:extLst>
                    <a:ext uri="{9D8B030D-6E8A-4147-A177-3AD203B41FA5}">
                      <a16:colId xmlns:a16="http://schemas.microsoft.com/office/drawing/2014/main" xmlns="" val="3899961455"/>
                    </a:ext>
                  </a:extLst>
                </a:gridCol>
                <a:gridCol w="5290930">
                  <a:extLst>
                    <a:ext uri="{9D8B030D-6E8A-4147-A177-3AD203B41FA5}">
                      <a16:colId xmlns:a16="http://schemas.microsoft.com/office/drawing/2014/main" xmlns="" val="2894134783"/>
                    </a:ext>
                  </a:extLst>
                </a:gridCol>
              </a:tblGrid>
              <a:tr h="543312">
                <a:tc>
                  <a:txBody>
                    <a:bodyPr/>
                    <a:lstStyle/>
                    <a:p>
                      <a:r>
                        <a:rPr lang="en-US" dirty="0"/>
                        <a:t>Singles particle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Rate (kHz)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4153547"/>
                  </a:ext>
                </a:extLst>
              </a:tr>
              <a:tr h="543312">
                <a:tc>
                  <a:txBody>
                    <a:bodyPr/>
                    <a:lstStyle/>
                    <a:p>
                      <a:r>
                        <a:rPr lang="en-US" dirty="0"/>
                        <a:t>electron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859456"/>
                  </a:ext>
                </a:extLst>
              </a:tr>
              <a:tr h="543312">
                <a:tc>
                  <a:txBody>
                    <a:bodyPr/>
                    <a:lstStyle/>
                    <a:p>
                      <a:r>
                        <a:rPr lang="en-US" dirty="0" err="1"/>
                        <a:t>Pim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4994286"/>
                  </a:ext>
                </a:extLst>
              </a:tr>
              <a:tr h="543312">
                <a:tc>
                  <a:txBody>
                    <a:bodyPr/>
                    <a:lstStyle/>
                    <a:p>
                      <a:r>
                        <a:rPr lang="en-US" dirty="0"/>
                        <a:t>Pip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3914087"/>
                  </a:ext>
                </a:extLst>
              </a:tr>
              <a:tr h="543312">
                <a:tc>
                  <a:txBody>
                    <a:bodyPr/>
                    <a:lstStyle/>
                    <a:p>
                      <a:r>
                        <a:rPr lang="en-US" dirty="0"/>
                        <a:t>Pi0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0330839"/>
                  </a:ext>
                </a:extLst>
              </a:tr>
              <a:tr h="543312">
                <a:tc>
                  <a:txBody>
                    <a:bodyPr/>
                    <a:lstStyle/>
                    <a:p>
                      <a:r>
                        <a:rPr lang="en-US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759289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5210" y="5771575"/>
            <a:ext cx="6092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Using Wiser generator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531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SIDIS forward electron trigger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---</a:t>
            </a:r>
            <a:r>
              <a:rPr lang="en-US" dirty="0">
                <a:solidFill>
                  <a:srgbClr val="FF0000"/>
                </a:solidFill>
              </a:rPr>
              <a:t>SPD singles rate </a:t>
            </a:r>
            <a:r>
              <a:rPr lang="en-US" dirty="0"/>
              <a:t>with threshold=0.35MeV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5826349"/>
              </p:ext>
            </p:extLst>
          </p:nvPr>
        </p:nvGraphicFramePr>
        <p:xfrm>
          <a:off x="291547" y="1754778"/>
          <a:ext cx="10515600" cy="335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4670">
                  <a:extLst>
                    <a:ext uri="{9D8B030D-6E8A-4147-A177-3AD203B41FA5}">
                      <a16:colId xmlns:a16="http://schemas.microsoft.com/office/drawing/2014/main" xmlns="" val="3899961455"/>
                    </a:ext>
                  </a:extLst>
                </a:gridCol>
                <a:gridCol w="5290930">
                  <a:extLst>
                    <a:ext uri="{9D8B030D-6E8A-4147-A177-3AD203B41FA5}">
                      <a16:colId xmlns:a16="http://schemas.microsoft.com/office/drawing/2014/main" xmlns="" val="2894134783"/>
                    </a:ext>
                  </a:extLst>
                </a:gridCol>
              </a:tblGrid>
              <a:tr h="543312">
                <a:tc>
                  <a:txBody>
                    <a:bodyPr/>
                    <a:lstStyle/>
                    <a:p>
                      <a:r>
                        <a:rPr lang="en-US" dirty="0"/>
                        <a:t>Singles particle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Rate (MHz)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4153547"/>
                  </a:ext>
                </a:extLst>
              </a:tr>
              <a:tr h="543312">
                <a:tc>
                  <a:txBody>
                    <a:bodyPr/>
                    <a:lstStyle/>
                    <a:p>
                      <a:r>
                        <a:rPr lang="en-US" dirty="0"/>
                        <a:t>electron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859456"/>
                  </a:ext>
                </a:extLst>
              </a:tr>
              <a:tr h="543312">
                <a:tc>
                  <a:txBody>
                    <a:bodyPr/>
                    <a:lstStyle/>
                    <a:p>
                      <a:r>
                        <a:rPr lang="en-US" dirty="0" err="1"/>
                        <a:t>Pim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4994286"/>
                  </a:ext>
                </a:extLst>
              </a:tr>
              <a:tr h="543312">
                <a:tc>
                  <a:txBody>
                    <a:bodyPr/>
                    <a:lstStyle/>
                    <a:p>
                      <a:r>
                        <a:rPr lang="en-US" dirty="0"/>
                        <a:t>Pip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3914087"/>
                  </a:ext>
                </a:extLst>
              </a:tr>
              <a:tr h="543312">
                <a:tc>
                  <a:txBody>
                    <a:bodyPr/>
                    <a:lstStyle/>
                    <a:p>
                      <a:r>
                        <a:rPr lang="en-US" dirty="0"/>
                        <a:t>Pi0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0330839"/>
                  </a:ext>
                </a:extLst>
              </a:tr>
              <a:tr h="543312">
                <a:tc>
                  <a:txBody>
                    <a:bodyPr/>
                    <a:lstStyle/>
                    <a:p>
                      <a:r>
                        <a:rPr lang="en-US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68737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0877" y="5644257"/>
            <a:ext cx="99192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Using Wiser generator</a:t>
            </a:r>
          </a:p>
          <a:p>
            <a:r>
              <a:rPr lang="en-US" sz="3200" dirty="0">
                <a:solidFill>
                  <a:srgbClr val="00B050"/>
                </a:solidFill>
              </a:rPr>
              <a:t>60 pieces in phi dimension, 4 pieces in r dimension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6601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SIDIS forward electron trigger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---</a:t>
            </a:r>
            <a:r>
              <a:rPr lang="en-US" sz="2800" dirty="0">
                <a:solidFill>
                  <a:srgbClr val="FF0000"/>
                </a:solidFill>
              </a:rPr>
              <a:t>MRPC singles rate </a:t>
            </a:r>
            <a:r>
              <a:rPr lang="en-US" sz="2800" dirty="0"/>
              <a:t>with threshold=16eV and 5 </a:t>
            </a:r>
            <a:r>
              <a:rPr lang="en-US" sz="2800" dirty="0" err="1"/>
              <a:t>laylers</a:t>
            </a:r>
            <a:r>
              <a:rPr lang="en-US" sz="2800" dirty="0"/>
              <a:t> to be fired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2670225"/>
              </p:ext>
            </p:extLst>
          </p:nvPr>
        </p:nvGraphicFramePr>
        <p:xfrm>
          <a:off x="291547" y="1754778"/>
          <a:ext cx="10515600" cy="335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4670">
                  <a:extLst>
                    <a:ext uri="{9D8B030D-6E8A-4147-A177-3AD203B41FA5}">
                      <a16:colId xmlns:a16="http://schemas.microsoft.com/office/drawing/2014/main" xmlns="" val="3899961455"/>
                    </a:ext>
                  </a:extLst>
                </a:gridCol>
                <a:gridCol w="5290930">
                  <a:extLst>
                    <a:ext uri="{9D8B030D-6E8A-4147-A177-3AD203B41FA5}">
                      <a16:colId xmlns:a16="http://schemas.microsoft.com/office/drawing/2014/main" xmlns="" val="2894134783"/>
                    </a:ext>
                  </a:extLst>
                </a:gridCol>
              </a:tblGrid>
              <a:tr h="543312">
                <a:tc>
                  <a:txBody>
                    <a:bodyPr/>
                    <a:lstStyle/>
                    <a:p>
                      <a:r>
                        <a:rPr lang="en-US" dirty="0"/>
                        <a:t>Singles particle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Rate (MHz)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4153547"/>
                  </a:ext>
                </a:extLst>
              </a:tr>
              <a:tr h="543312">
                <a:tc>
                  <a:txBody>
                    <a:bodyPr/>
                    <a:lstStyle/>
                    <a:p>
                      <a:r>
                        <a:rPr lang="en-US" dirty="0"/>
                        <a:t>electron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859456"/>
                  </a:ext>
                </a:extLst>
              </a:tr>
              <a:tr h="543312">
                <a:tc>
                  <a:txBody>
                    <a:bodyPr/>
                    <a:lstStyle/>
                    <a:p>
                      <a:r>
                        <a:rPr lang="en-US" dirty="0" err="1"/>
                        <a:t>Pim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4994286"/>
                  </a:ext>
                </a:extLst>
              </a:tr>
              <a:tr h="543312">
                <a:tc>
                  <a:txBody>
                    <a:bodyPr/>
                    <a:lstStyle/>
                    <a:p>
                      <a:r>
                        <a:rPr lang="en-US" dirty="0"/>
                        <a:t>Pip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3914087"/>
                  </a:ext>
                </a:extLst>
              </a:tr>
              <a:tr h="543312">
                <a:tc>
                  <a:txBody>
                    <a:bodyPr/>
                    <a:lstStyle/>
                    <a:p>
                      <a:r>
                        <a:rPr lang="en-US" dirty="0"/>
                        <a:t>Pi0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0330839"/>
                  </a:ext>
                </a:extLst>
              </a:tr>
              <a:tr h="543312">
                <a:tc>
                  <a:txBody>
                    <a:bodyPr/>
                    <a:lstStyle/>
                    <a:p>
                      <a:r>
                        <a:rPr lang="en-US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68737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547" y="5385840"/>
            <a:ext cx="10952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Using Wiser generator</a:t>
            </a:r>
          </a:p>
          <a:p>
            <a:r>
              <a:rPr lang="en-US" sz="3200" dirty="0">
                <a:solidFill>
                  <a:srgbClr val="00B050"/>
                </a:solidFill>
              </a:rPr>
              <a:t>60 pieces in phi dimension, 4 pieces in r dimension, 10 gas layers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579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Planned trigger detectors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SIDIS electron trigger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Forward angle: EC + LGC + SPD + MRPC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Large angle: EC + SPD</a:t>
            </a:r>
          </a:p>
          <a:p>
            <a:r>
              <a:rPr lang="en-US" dirty="0"/>
              <a:t>SIDIS hadron trigger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EC + SPD + MRPC (could be different depending on further study)</a:t>
            </a:r>
          </a:p>
          <a:p>
            <a:r>
              <a:rPr lang="en-US" altLang="zh-CN" dirty="0"/>
              <a:t>Working plan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Get singles rate on each detectors for different particles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Get total singles rate with detector coincidence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 electron-like total rate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 hadron-like total rate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Estimate electron-like &amp; hadron-like random coincidence rate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Estimate Real physics SIDIS rate with SIDIS generator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800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/>
              <a:t>Forward electron trigger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00B0F0"/>
                </a:solidFill>
              </a:rPr>
              <a:t>EC + LGC + SPD + MRPC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4273826"/>
            <a:ext cx="107995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SPD threshold: 0.35 MeV</a:t>
            </a:r>
          </a:p>
          <a:p>
            <a:r>
              <a:rPr lang="en-US" sz="2800" dirty="0"/>
              <a:t>MRPC threshold:  </a:t>
            </a:r>
            <a:r>
              <a:rPr lang="en-US" sz="2800" dirty="0" err="1"/>
              <a:t>edep</a:t>
            </a:r>
            <a:r>
              <a:rPr lang="en-US" sz="2800" dirty="0"/>
              <a:t> of 16eV in one gap and at least 5 gaps to be fired </a:t>
            </a:r>
          </a:p>
        </p:txBody>
      </p:sp>
    </p:spTree>
    <p:extLst>
      <p:ext uri="{BB962C8B-B14F-4D97-AF65-F5344CB8AC3E}">
        <p14:creationId xmlns:p14="http://schemas.microsoft.com/office/powerpoint/2010/main" xmlns="" val="32641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824"/>
            <a:ext cx="10515600" cy="101193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SIDIS forward </a:t>
            </a:r>
            <a:r>
              <a:rPr lang="en-US" b="1" dirty="0">
                <a:solidFill>
                  <a:srgbClr val="FF0000"/>
                </a:solidFill>
              </a:rPr>
              <a:t>electron trigger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---</a:t>
            </a:r>
            <a:r>
              <a:rPr lang="en-US" dirty="0">
                <a:solidFill>
                  <a:srgbClr val="FF0000"/>
                </a:solidFill>
              </a:rPr>
              <a:t>Individual detectors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1343445"/>
              </p:ext>
            </p:extLst>
          </p:nvPr>
        </p:nvGraphicFramePr>
        <p:xfrm>
          <a:off x="278297" y="1078586"/>
          <a:ext cx="11075503" cy="4910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613">
                  <a:extLst>
                    <a:ext uri="{9D8B030D-6E8A-4147-A177-3AD203B41FA5}">
                      <a16:colId xmlns:a16="http://schemas.microsoft.com/office/drawing/2014/main" xmlns="" val="3899961455"/>
                    </a:ext>
                  </a:extLst>
                </a:gridCol>
                <a:gridCol w="1849778">
                  <a:extLst>
                    <a:ext uri="{9D8B030D-6E8A-4147-A177-3AD203B41FA5}">
                      <a16:colId xmlns:a16="http://schemas.microsoft.com/office/drawing/2014/main" xmlns="" val="2894134783"/>
                    </a:ext>
                  </a:extLst>
                </a:gridCol>
                <a:gridCol w="1849778">
                  <a:extLst>
                    <a:ext uri="{9D8B030D-6E8A-4147-A177-3AD203B41FA5}">
                      <a16:colId xmlns:a16="http://schemas.microsoft.com/office/drawing/2014/main" xmlns="" val="381627720"/>
                    </a:ext>
                  </a:extLst>
                </a:gridCol>
                <a:gridCol w="1849778">
                  <a:extLst>
                    <a:ext uri="{9D8B030D-6E8A-4147-A177-3AD203B41FA5}">
                      <a16:colId xmlns:a16="http://schemas.microsoft.com/office/drawing/2014/main" xmlns="" val="4171855250"/>
                    </a:ext>
                  </a:extLst>
                </a:gridCol>
                <a:gridCol w="1849778">
                  <a:extLst>
                    <a:ext uri="{9D8B030D-6E8A-4147-A177-3AD203B41FA5}">
                      <a16:colId xmlns:a16="http://schemas.microsoft.com/office/drawing/2014/main" xmlns="" val="3557083284"/>
                    </a:ext>
                  </a:extLst>
                </a:gridCol>
                <a:gridCol w="1849778">
                  <a:extLst>
                    <a:ext uri="{9D8B030D-6E8A-4147-A177-3AD203B41FA5}">
                      <a16:colId xmlns:a16="http://schemas.microsoft.com/office/drawing/2014/main" xmlns="" val="1133593290"/>
                    </a:ext>
                  </a:extLst>
                </a:gridCol>
              </a:tblGrid>
              <a:tr h="1789995">
                <a:tc>
                  <a:txBody>
                    <a:bodyPr/>
                    <a:lstStyle/>
                    <a:p>
                      <a:r>
                        <a:rPr lang="en-US" dirty="0"/>
                        <a:t>Singles particle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EC </a:t>
                      </a:r>
                    </a:p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Rate</a:t>
                      </a:r>
                      <a:r>
                        <a:rPr lang="en-US" sz="2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(kHz)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LGC</a:t>
                      </a:r>
                    </a:p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Rate(KHz)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SPD</a:t>
                      </a:r>
                    </a:p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Rate(MHz)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MRPC</a:t>
                      </a:r>
                    </a:p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Rate(MHz)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All 4 fired</a:t>
                      </a:r>
                    </a:p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Rate(KHz)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4153547"/>
                  </a:ext>
                </a:extLst>
              </a:tr>
              <a:tr h="559772">
                <a:tc>
                  <a:txBody>
                    <a:bodyPr/>
                    <a:lstStyle/>
                    <a:p>
                      <a:r>
                        <a:rPr lang="en-US" dirty="0"/>
                        <a:t>electron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1.9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859456"/>
                  </a:ext>
                </a:extLst>
              </a:tr>
              <a:tr h="559772">
                <a:tc>
                  <a:txBody>
                    <a:bodyPr/>
                    <a:lstStyle/>
                    <a:p>
                      <a:r>
                        <a:rPr lang="en-US" dirty="0" err="1"/>
                        <a:t>Pim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82.4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15.5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14.4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4994286"/>
                  </a:ext>
                </a:extLst>
              </a:tr>
              <a:tr h="559772">
                <a:tc>
                  <a:txBody>
                    <a:bodyPr/>
                    <a:lstStyle/>
                    <a:p>
                      <a:r>
                        <a:rPr lang="en-US" dirty="0"/>
                        <a:t>Pip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85.7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18.7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17.6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3914087"/>
                  </a:ext>
                </a:extLst>
              </a:tr>
              <a:tr h="559772">
                <a:tc>
                  <a:txBody>
                    <a:bodyPr/>
                    <a:lstStyle/>
                    <a:p>
                      <a:r>
                        <a:rPr lang="en-US" dirty="0"/>
                        <a:t>Pi0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2045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10.8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7.6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0330839"/>
                  </a:ext>
                </a:extLst>
              </a:tr>
              <a:tr h="55977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4193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2382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41.5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166.5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448765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02130" y="495984"/>
            <a:ext cx="441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Using Wiser generator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9027" y="5963209"/>
            <a:ext cx="9357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electron-like trigger rate in forward angle: 166.5 KHz + random coincidence among detectors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027" y="6208301"/>
            <a:ext cx="1094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 coincidence: if track match is done </a:t>
            </a:r>
            <a:r>
              <a:rPr lang="en-US" dirty="0">
                <a:solidFill>
                  <a:srgbClr val="C00000"/>
                </a:solidFill>
              </a:rPr>
              <a:t>with 10 segmentations </a:t>
            </a:r>
            <a:r>
              <a:rPr lang="en-US" dirty="0"/>
              <a:t>in each detector, </a:t>
            </a:r>
            <a:r>
              <a:rPr lang="en-US" dirty="0">
                <a:solidFill>
                  <a:srgbClr val="C00000"/>
                </a:solidFill>
              </a:rPr>
              <a:t>random coincidence rate=55Hz</a:t>
            </a:r>
          </a:p>
        </p:txBody>
      </p:sp>
    </p:spTree>
    <p:extLst>
      <p:ext uri="{BB962C8B-B14F-4D97-AF65-F5344CB8AC3E}">
        <p14:creationId xmlns:p14="http://schemas.microsoft.com/office/powerpoint/2010/main" xmlns="" val="12305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/>
              <a:t>Large angle electron trigger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00B0F0"/>
                </a:solidFill>
              </a:rPr>
              <a:t>EC + SPD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3916018"/>
            <a:ext cx="3825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SPD threshold: 0.35 MeV</a:t>
            </a:r>
          </a:p>
        </p:txBody>
      </p:sp>
    </p:spTree>
    <p:extLst>
      <p:ext uri="{BB962C8B-B14F-4D97-AF65-F5344CB8AC3E}">
        <p14:creationId xmlns:p14="http://schemas.microsoft.com/office/powerpoint/2010/main" xmlns="" val="429143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56" y="132204"/>
            <a:ext cx="10515600" cy="106459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SIDIS large </a:t>
            </a:r>
            <a:r>
              <a:rPr lang="en-US" b="1" dirty="0">
                <a:solidFill>
                  <a:srgbClr val="FF0000"/>
                </a:solidFill>
              </a:rPr>
              <a:t>electron trigger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---</a:t>
            </a:r>
            <a:r>
              <a:rPr lang="en-US" dirty="0">
                <a:solidFill>
                  <a:srgbClr val="FF0000"/>
                </a:solidFill>
              </a:rPr>
              <a:t>Individual detectors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6536574"/>
              </p:ext>
            </p:extLst>
          </p:nvPr>
        </p:nvGraphicFramePr>
        <p:xfrm>
          <a:off x="278296" y="1127337"/>
          <a:ext cx="11181520" cy="449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043">
                  <a:extLst>
                    <a:ext uri="{9D8B030D-6E8A-4147-A177-3AD203B41FA5}">
                      <a16:colId xmlns:a16="http://schemas.microsoft.com/office/drawing/2014/main" xmlns="" val="3899961455"/>
                    </a:ext>
                  </a:extLst>
                </a:gridCol>
                <a:gridCol w="2804159">
                  <a:extLst>
                    <a:ext uri="{9D8B030D-6E8A-4147-A177-3AD203B41FA5}">
                      <a16:colId xmlns:a16="http://schemas.microsoft.com/office/drawing/2014/main" xmlns="" val="2894134783"/>
                    </a:ext>
                  </a:extLst>
                </a:gridCol>
                <a:gridCol w="2804159">
                  <a:extLst>
                    <a:ext uri="{9D8B030D-6E8A-4147-A177-3AD203B41FA5}">
                      <a16:colId xmlns:a16="http://schemas.microsoft.com/office/drawing/2014/main" xmlns="" val="4171855250"/>
                    </a:ext>
                  </a:extLst>
                </a:gridCol>
                <a:gridCol w="2804159">
                  <a:extLst>
                    <a:ext uri="{9D8B030D-6E8A-4147-A177-3AD203B41FA5}">
                      <a16:colId xmlns:a16="http://schemas.microsoft.com/office/drawing/2014/main" xmlns="" val="1133593290"/>
                    </a:ext>
                  </a:extLst>
                </a:gridCol>
              </a:tblGrid>
              <a:tr h="1751630">
                <a:tc>
                  <a:txBody>
                    <a:bodyPr/>
                    <a:lstStyle/>
                    <a:p>
                      <a:r>
                        <a:rPr lang="en-US" dirty="0"/>
                        <a:t>Singles particle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EC </a:t>
                      </a:r>
                    </a:p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Rate</a:t>
                      </a:r>
                      <a:r>
                        <a:rPr lang="en-US" sz="2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(kHz)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SPD</a:t>
                      </a:r>
                    </a:p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Rate(MHz)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Both</a:t>
                      </a:r>
                      <a:r>
                        <a:rPr lang="en-US" sz="2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fired</a:t>
                      </a:r>
                    </a:p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Rate(KHz)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4153547"/>
                  </a:ext>
                </a:extLst>
              </a:tr>
              <a:tr h="547774">
                <a:tc>
                  <a:txBody>
                    <a:bodyPr/>
                    <a:lstStyle/>
                    <a:p>
                      <a:r>
                        <a:rPr lang="en-US" dirty="0"/>
                        <a:t>electron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859456"/>
                  </a:ext>
                </a:extLst>
              </a:tr>
              <a:tr h="547774">
                <a:tc>
                  <a:txBody>
                    <a:bodyPr/>
                    <a:lstStyle/>
                    <a:p>
                      <a:r>
                        <a:rPr lang="en-US" dirty="0" err="1"/>
                        <a:t>Pim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4994286"/>
                  </a:ext>
                </a:extLst>
              </a:tr>
              <a:tr h="547774">
                <a:tc>
                  <a:txBody>
                    <a:bodyPr/>
                    <a:lstStyle/>
                    <a:p>
                      <a:r>
                        <a:rPr lang="en-US" dirty="0"/>
                        <a:t>Pip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altLang="zh-CN" dirty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3914087"/>
                  </a:ext>
                </a:extLst>
              </a:tr>
              <a:tr h="547774">
                <a:tc>
                  <a:txBody>
                    <a:bodyPr/>
                    <a:lstStyle/>
                    <a:p>
                      <a:r>
                        <a:rPr lang="en-US" dirty="0"/>
                        <a:t>Pi0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0330839"/>
                  </a:ext>
                </a:extLst>
              </a:tr>
              <a:tr h="5477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2.8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49.6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25.7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24536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95931" y="612021"/>
            <a:ext cx="441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Using Wiser generator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8296" y="5726939"/>
            <a:ext cx="918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electron-like trigger rate in forward angle: </a:t>
            </a:r>
            <a:r>
              <a:rPr lang="en-US" altLang="zh-CN" dirty="0"/>
              <a:t>25.7</a:t>
            </a:r>
            <a:r>
              <a:rPr lang="en-US" dirty="0"/>
              <a:t>KHz + random coincidence among detectors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850" y="6041645"/>
            <a:ext cx="1120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 coincidence: if track match is done </a:t>
            </a:r>
            <a:r>
              <a:rPr lang="en-US" dirty="0">
                <a:solidFill>
                  <a:srgbClr val="C00000"/>
                </a:solidFill>
              </a:rPr>
              <a:t>with 10 segmentations </a:t>
            </a:r>
            <a:r>
              <a:rPr lang="en-US" dirty="0"/>
              <a:t>in each detector, </a:t>
            </a:r>
            <a:r>
              <a:rPr lang="en-US" dirty="0">
                <a:solidFill>
                  <a:srgbClr val="C00000"/>
                </a:solidFill>
              </a:rPr>
              <a:t>random coincidence rate=914Hz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453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357" y="1749287"/>
            <a:ext cx="11085443" cy="4427676"/>
          </a:xfrm>
        </p:spPr>
        <p:txBody>
          <a:bodyPr>
            <a:normAutofit/>
          </a:bodyPr>
          <a:lstStyle/>
          <a:p>
            <a:r>
              <a:rPr lang="en-US" sz="4800" dirty="0"/>
              <a:t>SIDIS hadron trigger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rgbClr val="00B0F0"/>
                </a:solidFill>
              </a:rPr>
              <a:t>EC + SPD + MRPC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671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59" y="28506"/>
            <a:ext cx="10515600" cy="955170"/>
          </a:xfrm>
        </p:spPr>
        <p:txBody>
          <a:bodyPr/>
          <a:lstStyle/>
          <a:p>
            <a:r>
              <a:rPr lang="en-US" b="1" dirty="0"/>
              <a:t>SIDIS hadron trigger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19416008"/>
              </p:ext>
            </p:extLst>
          </p:nvPr>
        </p:nvGraphicFramePr>
        <p:xfrm>
          <a:off x="428654" y="753818"/>
          <a:ext cx="10597326" cy="5037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178">
                  <a:extLst>
                    <a:ext uri="{9D8B030D-6E8A-4147-A177-3AD203B41FA5}">
                      <a16:colId xmlns:a16="http://schemas.microsoft.com/office/drawing/2014/main" xmlns="" val="3899961455"/>
                    </a:ext>
                  </a:extLst>
                </a:gridCol>
                <a:gridCol w="2124787">
                  <a:extLst>
                    <a:ext uri="{9D8B030D-6E8A-4147-A177-3AD203B41FA5}">
                      <a16:colId xmlns:a16="http://schemas.microsoft.com/office/drawing/2014/main" xmlns="" val="2894134783"/>
                    </a:ext>
                  </a:extLst>
                </a:gridCol>
                <a:gridCol w="2124787">
                  <a:extLst>
                    <a:ext uri="{9D8B030D-6E8A-4147-A177-3AD203B41FA5}">
                      <a16:colId xmlns:a16="http://schemas.microsoft.com/office/drawing/2014/main" xmlns="" val="4171855250"/>
                    </a:ext>
                  </a:extLst>
                </a:gridCol>
                <a:gridCol w="2124787">
                  <a:extLst>
                    <a:ext uri="{9D8B030D-6E8A-4147-A177-3AD203B41FA5}">
                      <a16:colId xmlns:a16="http://schemas.microsoft.com/office/drawing/2014/main" xmlns="" val="3557083284"/>
                    </a:ext>
                  </a:extLst>
                </a:gridCol>
                <a:gridCol w="2124787">
                  <a:extLst>
                    <a:ext uri="{9D8B030D-6E8A-4147-A177-3AD203B41FA5}">
                      <a16:colId xmlns:a16="http://schemas.microsoft.com/office/drawing/2014/main" xmlns="" val="1133593290"/>
                    </a:ext>
                  </a:extLst>
                </a:gridCol>
              </a:tblGrid>
              <a:tr h="1768761">
                <a:tc>
                  <a:txBody>
                    <a:bodyPr/>
                    <a:lstStyle/>
                    <a:p>
                      <a:r>
                        <a:rPr lang="en-US" dirty="0"/>
                        <a:t>Singles particle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EC </a:t>
                      </a:r>
                    </a:p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Rate</a:t>
                      </a:r>
                      <a:r>
                        <a:rPr lang="en-US" sz="2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SPD</a:t>
                      </a:r>
                    </a:p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Rate(MHz)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MRPC</a:t>
                      </a:r>
                    </a:p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Rate(MHz)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All 3 fired</a:t>
                      </a:r>
                    </a:p>
                    <a:p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Rate(MHz)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4153547"/>
                  </a:ext>
                </a:extLst>
              </a:tr>
              <a:tr h="632487">
                <a:tc>
                  <a:txBody>
                    <a:bodyPr/>
                    <a:lstStyle/>
                    <a:p>
                      <a:r>
                        <a:rPr lang="en-US" dirty="0"/>
                        <a:t>electron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1.9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859456"/>
                  </a:ext>
                </a:extLst>
              </a:tr>
              <a:tr h="632487">
                <a:tc>
                  <a:txBody>
                    <a:bodyPr/>
                    <a:lstStyle/>
                    <a:p>
                      <a:r>
                        <a:rPr lang="en-US" dirty="0" err="1"/>
                        <a:t>Pim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15.7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14.4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4994286"/>
                  </a:ext>
                </a:extLst>
              </a:tr>
              <a:tr h="723812">
                <a:tc>
                  <a:txBody>
                    <a:bodyPr/>
                    <a:lstStyle/>
                    <a:p>
                      <a:r>
                        <a:rPr lang="en-US" dirty="0"/>
                        <a:t>Pip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19.1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17.6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3914087"/>
                  </a:ext>
                </a:extLst>
              </a:tr>
              <a:tr h="632487">
                <a:tc>
                  <a:txBody>
                    <a:bodyPr/>
                    <a:lstStyle/>
                    <a:p>
                      <a:r>
                        <a:rPr lang="en-US" dirty="0"/>
                        <a:t>Pi0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0330839"/>
                  </a:ext>
                </a:extLst>
              </a:tr>
              <a:tr h="6324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715563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559" y="5776443"/>
            <a:ext cx="908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hadron rate based on EC+SPD+MRPC = 29.6 MHz + random coincidence among detectors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44882" y="272202"/>
            <a:ext cx="4708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Wiser curve and wiser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559" y="6027224"/>
            <a:ext cx="1120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 coincidence: if track match is done </a:t>
            </a:r>
            <a:r>
              <a:rPr lang="en-US" dirty="0">
                <a:solidFill>
                  <a:srgbClr val="C00000"/>
                </a:solidFill>
              </a:rPr>
              <a:t>with 10 segmentations </a:t>
            </a:r>
            <a:r>
              <a:rPr lang="en-US" dirty="0"/>
              <a:t>in each detector, </a:t>
            </a:r>
            <a:r>
              <a:rPr lang="en-US" dirty="0">
                <a:solidFill>
                  <a:srgbClr val="C00000"/>
                </a:solidFill>
              </a:rPr>
              <a:t>random coincidence rate=84KHz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841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" y="365125"/>
            <a:ext cx="11194774" cy="1325563"/>
          </a:xfrm>
        </p:spPr>
        <p:txBody>
          <a:bodyPr/>
          <a:lstStyle/>
          <a:p>
            <a:r>
              <a:rPr lang="en-US" b="1" dirty="0"/>
              <a:t>Electron-like &amp; hadron-like random coincidence</a:t>
            </a:r>
            <a:br>
              <a:rPr lang="en-US" b="1" dirty="0"/>
            </a:br>
            <a:r>
              <a:rPr lang="en-US" b="1" dirty="0"/>
              <a:t>---assuming 30 ns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Forward angle electron trigger rate: 166.5KHz</a:t>
            </a:r>
          </a:p>
          <a:p>
            <a:r>
              <a:rPr lang="en-US" dirty="0"/>
              <a:t>Large angle electron trigger rate: </a:t>
            </a:r>
            <a:r>
              <a:rPr lang="en-US" altLang="zh-CN" dirty="0"/>
              <a:t>25.7</a:t>
            </a:r>
            <a:r>
              <a:rPr lang="en-US" dirty="0"/>
              <a:t>KHz</a:t>
            </a:r>
          </a:p>
          <a:p>
            <a:r>
              <a:rPr lang="en-US" dirty="0"/>
              <a:t>Hadron trigger rate: 29.6MHz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e&amp;h random coincidence rate: (144KHz+29.8KHz)*29.58MHz*30ns=1</a:t>
            </a:r>
            <a:r>
              <a:rPr lang="en-US" altLang="zh-CN" dirty="0">
                <a:solidFill>
                  <a:srgbClr val="FF0000"/>
                </a:solidFill>
              </a:rPr>
              <a:t>76</a:t>
            </a:r>
            <a:r>
              <a:rPr lang="en-US" dirty="0">
                <a:solidFill>
                  <a:srgbClr val="FF0000"/>
                </a:solidFill>
              </a:rPr>
              <a:t>KHz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1304" y="5010293"/>
            <a:ext cx="10885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No detector correlations study yet, should be taken into account</a:t>
            </a:r>
          </a:p>
        </p:txBody>
      </p:sp>
    </p:spTree>
    <p:extLst>
      <p:ext uri="{BB962C8B-B14F-4D97-AF65-F5344CB8AC3E}">
        <p14:creationId xmlns:p14="http://schemas.microsoft.com/office/powerpoint/2010/main" xmlns="" val="3713321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970</Words>
  <Application>Microsoft Office PowerPoint</Application>
  <PresentationFormat>Custom</PresentationFormat>
  <Paragraphs>312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 Light</vt:lpstr>
      <vt:lpstr>等线 Light</vt:lpstr>
      <vt:lpstr>Calibri</vt:lpstr>
      <vt:lpstr>等线</vt:lpstr>
      <vt:lpstr>Wingdings</vt:lpstr>
      <vt:lpstr>Office Theme</vt:lpstr>
      <vt:lpstr>SIDIS trigger study</vt:lpstr>
      <vt:lpstr>Planned trigger detectors</vt:lpstr>
      <vt:lpstr>Slide 3</vt:lpstr>
      <vt:lpstr>SIDIS forward electron trigger ---Individual detectors</vt:lpstr>
      <vt:lpstr>Slide 5</vt:lpstr>
      <vt:lpstr>SIDIS large electron trigger ---Individual detectors</vt:lpstr>
      <vt:lpstr>Slide 7</vt:lpstr>
      <vt:lpstr>SIDIS hadron trigger</vt:lpstr>
      <vt:lpstr>Electron-like &amp; hadron-like random coincidence ---assuming 30 ns window</vt:lpstr>
      <vt:lpstr>My concern for hadron trigger</vt:lpstr>
      <vt:lpstr>Hit position constraint to form hadron trigger ---5 cm away from electron trigger</vt:lpstr>
      <vt:lpstr>SIDIS trigger rate by using wiser</vt:lpstr>
      <vt:lpstr>To-do list for SIDIS trigger rate estimation</vt:lpstr>
      <vt:lpstr>Slide 14</vt:lpstr>
      <vt:lpstr>SIDIS hadron trigger</vt:lpstr>
      <vt:lpstr>SIDIS forward electron trigger ---EC singles rate</vt:lpstr>
      <vt:lpstr>SIDIS forward electron trigger ---LGC singles rate with threshold=2 p.e &amp; 2 pmts</vt:lpstr>
      <vt:lpstr>SIDIS forward electron trigger ---SPD singles rate with threshold=0.35MeV</vt:lpstr>
      <vt:lpstr>SIDIS forward electron trigger ---MRPC singles rate with threshold=16eV and 5 laylers to be fired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SIDIS trigger study</dc:title>
  <dc:creator>Yuxiang Zhao</dc:creator>
  <cp:lastModifiedBy>zhiwen zhao</cp:lastModifiedBy>
  <cp:revision>146</cp:revision>
  <dcterms:created xsi:type="dcterms:W3CDTF">2016-07-27T21:02:44Z</dcterms:created>
  <dcterms:modified xsi:type="dcterms:W3CDTF">2016-10-03T18:30:49Z</dcterms:modified>
</cp:coreProperties>
</file>