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8" r:id="rId2"/>
    <p:sldId id="284" r:id="rId3"/>
    <p:sldId id="287" r:id="rId4"/>
    <p:sldId id="293" r:id="rId5"/>
    <p:sldId id="294" r:id="rId6"/>
    <p:sldId id="295" r:id="rId7"/>
    <p:sldId id="296" r:id="rId8"/>
    <p:sldId id="298" r:id="rId9"/>
    <p:sldId id="289" r:id="rId10"/>
  </p:sldIdLst>
  <p:sldSz cx="12192000" cy="6858000"/>
  <p:notesSz cx="6858000" cy="9144000"/>
  <p:embeddedFontLst>
    <p:embeddedFont>
      <p:font typeface="Calibri Light" pitchFamily="34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等线" pitchFamily="2" charset="-122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4245-C4D2-4BD1-B951-46D7FBB6C21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CF25-F747-41DE-B650-2432F1B2D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2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CF25-F747-41DE-B650-2432F1B2DB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AAE7-34CB-49F2-BBD8-6C038EF9ECE3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6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4157-6169-470E-A344-552765C07EA9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99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BDC1-5843-47FF-80AE-F7CCB175BCB4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2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5A6-7F88-46B3-8DA7-3C2DC224BFC9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07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4D10-7AFE-4A3D-94A6-7DF40720DB82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7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2501-1F54-4BBB-90C1-B97679201D13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0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8B9-3CCA-4B27-929D-F48CED99E718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7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7510-A4B2-4744-9A2C-782C1C577B67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40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703B-8736-409D-885A-93203E9B5BE2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0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993-DF49-4875-AD44-8B717033F320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2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C546-9E5B-4D22-BD70-4042527C4A35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15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1736-FDF4-48D8-9D1A-86515D090326}" type="datetime1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7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SIDIS_He3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pPr>
              <a:buNone/>
            </a:pPr>
            <a:r>
              <a:rPr lang="en-US" dirty="0" smtClean="0"/>
              <a:t>2016/10/06</a:t>
            </a:r>
          </a:p>
          <a:p>
            <a:pPr>
              <a:buNone/>
            </a:pPr>
            <a:r>
              <a:rPr lang="en-US" dirty="0" smtClean="0"/>
              <a:t>2016/10/18</a:t>
            </a:r>
          </a:p>
          <a:p>
            <a:pPr>
              <a:buNone/>
            </a:pPr>
            <a:r>
              <a:rPr lang="en-US" dirty="0" smtClean="0"/>
              <a:t>2016/10/25</a:t>
            </a:r>
          </a:p>
          <a:p>
            <a:pPr>
              <a:buNone/>
            </a:pPr>
            <a:r>
              <a:rPr lang="en-US" dirty="0" smtClean="0"/>
              <a:t>2016/11/30</a:t>
            </a:r>
          </a:p>
          <a:p>
            <a:pPr>
              <a:buNone/>
            </a:pPr>
            <a:r>
              <a:rPr lang="en-US" smtClean="0"/>
              <a:t>2016/12/13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6" y="-119434"/>
            <a:ext cx="10515600" cy="1011935"/>
          </a:xfrm>
        </p:spPr>
        <p:txBody>
          <a:bodyPr>
            <a:normAutofit/>
          </a:bodyPr>
          <a:lstStyle/>
          <a:p>
            <a:r>
              <a:rPr lang="en-US" b="1" dirty="0"/>
              <a:t>SIDIS </a:t>
            </a:r>
            <a:r>
              <a:rPr lang="en-US" b="1" dirty="0" smtClean="0"/>
              <a:t>He3 (gas only)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748939" y="712696"/>
          <a:ext cx="10896215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5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4171855250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3557083284"/>
                    </a:ext>
                  </a:extLst>
                </a:gridCol>
              </a:tblGrid>
              <a:tr h="296831">
                <a:tc>
                  <a:txBody>
                    <a:bodyPr/>
                    <a:lstStyle/>
                    <a:p>
                      <a:r>
                        <a:rPr lang="en-US" sz="1900" b="1" i="0" u="sng" dirty="0" smtClean="0">
                          <a:solidFill>
                            <a:schemeClr val="bg1"/>
                          </a:solidFill>
                        </a:rPr>
                        <a:t>e _FA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C00000"/>
                          </a:solidFill>
                        </a:rPr>
                        <a:t>EC+LGC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C00000"/>
                          </a:solidFill>
                        </a:rPr>
                        <a:t>EC+LGC+SPD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C00000"/>
                          </a:solidFill>
                        </a:rPr>
                        <a:t>EC+LGC+SPD+MRPC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r>
                        <a:rPr lang="en-US" sz="18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 (56)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63.5(55)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63(55)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63(55)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800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800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2324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578" y="64684"/>
            <a:ext cx="7271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B050"/>
                </a:solidFill>
              </a:rPr>
              <a:t>           </a:t>
            </a:r>
            <a:r>
              <a:rPr lang="en-US" sz="2500" dirty="0" err="1" smtClean="0">
                <a:solidFill>
                  <a:srgbClr val="00B050"/>
                </a:solidFill>
              </a:rPr>
              <a:t>hallD</a:t>
            </a:r>
            <a:r>
              <a:rPr lang="en-US" sz="2500" dirty="0" smtClean="0">
                <a:solidFill>
                  <a:srgbClr val="00B050"/>
                </a:solidFill>
              </a:rPr>
              <a:t> generator &amp; Jin’s EC Wiser trigger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305192" y="3686771"/>
          <a:ext cx="3664285" cy="282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996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656033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1516256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</a:tblGrid>
              <a:tr h="428029">
                <a:tc>
                  <a:txBody>
                    <a:bodyPr/>
                    <a:lstStyle/>
                    <a:p>
                      <a:r>
                        <a:rPr lang="en-US" sz="1800" b="1" i="0" u="sng" dirty="0" err="1" smtClean="0">
                          <a:solidFill>
                            <a:schemeClr val="bg1"/>
                          </a:solidFill>
                        </a:rPr>
                        <a:t>e_LA</a:t>
                      </a:r>
                      <a:r>
                        <a:rPr lang="en-US" sz="18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r>
                        <a:rPr lang="en-US" sz="18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Pim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33.4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5123723" y="3745041"/>
          <a:ext cx="6602112" cy="282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976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1655712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1655712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  <a:gridCol w="1655712"/>
              </a:tblGrid>
              <a:tr h="428029">
                <a:tc>
                  <a:txBody>
                    <a:bodyPr/>
                    <a:lstStyle/>
                    <a:p>
                      <a:r>
                        <a:rPr lang="en-US" sz="1800" b="1" i="0" u="sng" dirty="0" err="1" smtClean="0">
                          <a:solidFill>
                            <a:schemeClr val="bg1"/>
                          </a:solidFill>
                        </a:rPr>
                        <a:t>h_FA</a:t>
                      </a:r>
                      <a:r>
                        <a:rPr lang="en-US" sz="18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EC+SPD+MRPC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r>
                        <a:rPr lang="en-US" sz="18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Pim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5267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6969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6863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18779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14111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13146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15997" y="402760"/>
            <a:ext cx="51226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Whole detector matching only, No hit matching yet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05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condition		Trigger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6" y="1290918"/>
            <a:ext cx="5063706" cy="4954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500" dirty="0" err="1" smtClean="0"/>
              <a:t>e_FAEC</a:t>
            </a:r>
            <a:r>
              <a:rPr lang="en-US" sz="2500" dirty="0" smtClean="0"/>
              <a:t>: R(105-235)cm, Q2&gt;=1, Jin’s wiser trigger curve</a:t>
            </a:r>
          </a:p>
          <a:p>
            <a:r>
              <a:rPr lang="en-US" sz="2500" dirty="0" err="1" smtClean="0"/>
              <a:t>e_LAEC</a:t>
            </a:r>
            <a:r>
              <a:rPr lang="en-US" sz="2500" dirty="0" smtClean="0"/>
              <a:t>: R(80-140)</a:t>
            </a:r>
            <a:r>
              <a:rPr lang="en-US" sz="2500" dirty="0" err="1" smtClean="0"/>
              <a:t>cm,P</a:t>
            </a:r>
            <a:r>
              <a:rPr lang="en-US" sz="2500" dirty="0" smtClean="0"/>
              <a:t>&gt;3, Jin’s wiser trigger curve</a:t>
            </a:r>
          </a:p>
          <a:p>
            <a:r>
              <a:rPr lang="en-US" sz="2500" dirty="0" err="1" smtClean="0"/>
              <a:t>h_FAEC</a:t>
            </a:r>
            <a:r>
              <a:rPr lang="en-US" sz="2500" dirty="0" smtClean="0"/>
              <a:t>: R(105-235)cm, cut below MIP, Jin’s wiser trigger curve</a:t>
            </a:r>
          </a:p>
          <a:p>
            <a:r>
              <a:rPr lang="en-US" sz="2500" dirty="0" err="1" smtClean="0"/>
              <a:t>e_LGC</a:t>
            </a:r>
            <a:r>
              <a:rPr lang="en-US" sz="2500" dirty="0" smtClean="0"/>
              <a:t>: at least 2 PMT and each has at least 2 photons, similar to PVDIS</a:t>
            </a:r>
          </a:p>
          <a:p>
            <a:r>
              <a:rPr lang="en-US" sz="2500" dirty="0" err="1" smtClean="0"/>
              <a:t>e_FASPD</a:t>
            </a:r>
            <a:r>
              <a:rPr lang="en-US" sz="2500" dirty="0" smtClean="0"/>
              <a:t> and </a:t>
            </a:r>
            <a:r>
              <a:rPr lang="en-US" sz="2500" dirty="0" err="1" smtClean="0"/>
              <a:t>h_FASPD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&gt;0.5MeV</a:t>
            </a:r>
          </a:p>
          <a:p>
            <a:r>
              <a:rPr lang="en-US" sz="2500" dirty="0" err="1" smtClean="0"/>
              <a:t>e_LASPD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&gt;1.5MeV</a:t>
            </a:r>
          </a:p>
          <a:p>
            <a:r>
              <a:rPr lang="en-US" sz="2500" dirty="0" err="1" smtClean="0">
                <a:solidFill>
                  <a:srgbClr val="7030A0"/>
                </a:solidFill>
              </a:rPr>
              <a:t>e_MRPC</a:t>
            </a:r>
            <a:r>
              <a:rPr lang="en-US" sz="2500" dirty="0" smtClean="0">
                <a:solidFill>
                  <a:srgbClr val="7030A0"/>
                </a:solidFill>
              </a:rPr>
              <a:t> and </a:t>
            </a:r>
            <a:r>
              <a:rPr lang="en-US" sz="2500" dirty="0" err="1" smtClean="0">
                <a:solidFill>
                  <a:srgbClr val="7030A0"/>
                </a:solidFill>
              </a:rPr>
              <a:t>h_MRPC</a:t>
            </a:r>
            <a:r>
              <a:rPr lang="en-US" sz="2500" dirty="0" smtClean="0">
                <a:solidFill>
                  <a:srgbClr val="7030A0"/>
                </a:solidFill>
              </a:rPr>
              <a:t> are not working yet, so not used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7363" y="1288043"/>
            <a:ext cx="5063706" cy="4954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500" dirty="0" err="1" smtClean="0"/>
              <a:t>e_FA</a:t>
            </a:r>
            <a:r>
              <a:rPr lang="en-US" sz="2500" dirty="0" smtClean="0"/>
              <a:t>: </a:t>
            </a:r>
            <a:r>
              <a:rPr lang="en-US" sz="2500" dirty="0" err="1" smtClean="0"/>
              <a:t>e_FAEC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e_LGC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e_FASPD</a:t>
            </a:r>
            <a:endParaRPr lang="en-US" sz="2500" dirty="0" smtClean="0"/>
          </a:p>
          <a:p>
            <a:r>
              <a:rPr lang="en-US" sz="2500" dirty="0" err="1" smtClean="0"/>
              <a:t>e_LA</a:t>
            </a:r>
            <a:r>
              <a:rPr lang="en-US" sz="2500" dirty="0" smtClean="0"/>
              <a:t>: </a:t>
            </a:r>
            <a:r>
              <a:rPr lang="en-US" sz="2500" dirty="0" err="1" smtClean="0"/>
              <a:t>e_LAEC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e_LASPD</a:t>
            </a:r>
            <a:endParaRPr lang="en-US" sz="2500" dirty="0" smtClean="0"/>
          </a:p>
          <a:p>
            <a:r>
              <a:rPr lang="en-US" sz="2500" dirty="0" err="1" smtClean="0"/>
              <a:t>h_FA</a:t>
            </a:r>
            <a:r>
              <a:rPr lang="en-US" sz="2500" dirty="0" smtClean="0"/>
              <a:t>: </a:t>
            </a:r>
            <a:r>
              <a:rPr lang="en-US" sz="2500" dirty="0" err="1" smtClean="0"/>
              <a:t>h_FAEC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h_FASPD</a:t>
            </a:r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Starting from EC and record all hits pass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LGC sectors and two neighboring sectors, if any sector passes, then LHC pass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SPD sector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Finally we have individual triggers, we can count single trigger rate without double counting</a:t>
            </a:r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coincidence trigger with all hits from single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Check </a:t>
            </a:r>
            <a:r>
              <a:rPr lang="en-US" sz="2500" dirty="0" err="1" smtClean="0"/>
              <a:t>e_LA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Check </a:t>
            </a:r>
            <a:r>
              <a:rPr lang="en-US" sz="2500" dirty="0" err="1" smtClean="0"/>
              <a:t>e_FA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</a:t>
            </a:r>
            <a:r>
              <a:rPr lang="en-US" sz="2500" dirty="0" smtClean="0"/>
              <a:t> and choose to cut on hit distance on FAEC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536570" y="169847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1" y="-119434"/>
            <a:ext cx="10515600" cy="1011935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</a:t>
            </a:r>
            <a:r>
              <a:rPr lang="en-US" sz="2500" b="1" dirty="0" smtClean="0"/>
              <a:t>(gas(</a:t>
            </a:r>
            <a:r>
              <a:rPr lang="en-US" sz="2500" b="1" dirty="0" err="1" smtClean="0"/>
              <a:t>hallD</a:t>
            </a:r>
            <a:r>
              <a:rPr lang="en-US" sz="2500" b="1" dirty="0" smtClean="0"/>
              <a:t>),</a:t>
            </a:r>
            <a:r>
              <a:rPr lang="en-US" sz="2500" b="1" dirty="0" smtClean="0">
                <a:solidFill>
                  <a:srgbClr val="7030A0"/>
                </a:solidFill>
              </a:rPr>
              <a:t>win up(wiser)</a:t>
            </a:r>
            <a:r>
              <a:rPr lang="en-US" sz="2500" b="1" dirty="0" smtClean="0"/>
              <a:t>,</a:t>
            </a:r>
            <a:r>
              <a:rPr lang="en-US" sz="2500" b="1" dirty="0" smtClean="0">
                <a:solidFill>
                  <a:schemeClr val="accent2"/>
                </a:solidFill>
              </a:rPr>
              <a:t>win down(wiser)</a:t>
            </a:r>
            <a:r>
              <a:rPr lang="en-US" sz="2500" b="1" dirty="0" smtClean="0"/>
              <a:t>)</a:t>
            </a:r>
            <a:endParaRPr lang="en-US" sz="25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748939" y="712696"/>
          <a:ext cx="8711500" cy="265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5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  <a:gridCol w="2184715">
                  <a:extLst>
                    <a:ext uri="{9D8B030D-6E8A-4147-A177-3AD203B41FA5}">
                      <a16:colId xmlns="" xmlns:a16="http://schemas.microsoft.com/office/drawing/2014/main" val="4171855250"/>
                    </a:ext>
                  </a:extLst>
                </a:gridCol>
              </a:tblGrid>
              <a:tr h="296831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Electron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 (57)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63(56)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58(52)+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694(643)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4.2(3.3)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3.8(3.1)+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2.5/2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1.6/2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537(492)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4.0(3.2)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3.6(3.0)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2.3/2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2.1/2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1024(120)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43(31)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32(30)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1.1/2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5.8/2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202(185)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0(0)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0(0)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0/2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0/2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2692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47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116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3850" y="64684"/>
            <a:ext cx="3614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B050"/>
                </a:solidFill>
              </a:rPr>
              <a:t>Jin’s EC Wiser trigger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60428" y="3429793"/>
          <a:ext cx="5016398" cy="275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072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923925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2057401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</a:tblGrid>
              <a:tr h="338968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e_LA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4.5(4.3)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4.1(4)+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3.6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2.6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8.6(8.5)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7.9(8.1)+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8.4/2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5.6/2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6.4(6.0)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5.9(5.7)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6.1/2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3.7/2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15.3(0.2)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0.6(0.2)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0.4/2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0.3/2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2.9(3.2)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2.8(3.0)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7.6/2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4.8/2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38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US" sz="1500" dirty="0" smtClean="0"/>
                        <a:t>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343445"/>
              </p:ext>
            </p:extLst>
          </p:nvPr>
        </p:nvGraphicFramePr>
        <p:xfrm>
          <a:off x="5188609" y="3446211"/>
          <a:ext cx="6849374" cy="276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191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3036858">
                  <a:extLst>
                    <a:ext uri="{9D8B030D-6E8A-4147-A177-3AD203B41FA5}">
                      <a16:colId xmlns="" xmlns:a16="http://schemas.microsoft.com/office/drawing/2014/main" val="381627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h_FA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140(94)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100(87)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5855(4898)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5151(4447)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3405/2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4570/2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525714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4925(3787)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3971(3435)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3300/2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4590/2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33914087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4607(811)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548(468)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171/2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3510(3103)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3164(2831)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2243/2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2563/2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20330839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17392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12805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12913</a:t>
                      </a:r>
                      <a:r>
                        <a:rPr lang="en-US" sz="1500" dirty="0" smtClean="0"/>
                        <a:t>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4500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6000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23413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448765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694722" y="109462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30924" y="1453664"/>
            <a:ext cx="2237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In case of pi0, only e+ or e-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3576628" y="6305118"/>
            <a:ext cx="8615372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coin (116+46-10.3-7.06-6.96)*23413*1e3*30e-9=97KHz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2650" y="2592142"/>
            <a:ext cx="241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Pi0 before LGC 26(26)  </a:t>
            </a:r>
          </a:p>
          <a:p>
            <a:r>
              <a:rPr lang="en-US" dirty="0" smtClean="0"/>
              <a:t>Pi0 before GEM 13(12)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582150" y="638175"/>
            <a:ext cx="2419350" cy="843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/>
              <a:t>electron trigger self coin </a:t>
            </a:r>
            <a:r>
              <a:rPr lang="en-US" sz="1500" dirty="0" err="1" smtClean="0"/>
              <a:t>prescaled</a:t>
            </a:r>
            <a:r>
              <a:rPr lang="en-US" sz="1500" dirty="0" smtClean="0"/>
              <a:t> by 10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/>
              <a:t>61/10=6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72203"/>
            <a:ext cx="3506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</a:t>
            </a:r>
            <a:r>
              <a:rPr lang="en-US" dirty="0" smtClean="0"/>
              <a:t>parenthesis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Wiser rate scaled down by 2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6536574"/>
              </p:ext>
            </p:extLst>
          </p:nvPr>
        </p:nvGraphicFramePr>
        <p:xfrm>
          <a:off x="439270" y="672837"/>
          <a:ext cx="11327164" cy="535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81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1246281"/>
                <a:gridCol w="915550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1276710"/>
                <a:gridCol w="914400">
                  <a:extLst>
                    <a:ext uri="{9D8B030D-6E8A-4147-A177-3AD203B41FA5}">
                      <a16:colId xmlns="" xmlns:a16="http://schemas.microsoft.com/office/drawing/2014/main" val="4171855250"/>
                    </a:ext>
                  </a:extLst>
                </a:gridCol>
                <a:gridCol w="1337094"/>
                <a:gridCol w="1759789">
                  <a:extLst>
                    <a:ext uri="{9D8B030D-6E8A-4147-A177-3AD203B41FA5}">
                      <a16:colId xmlns="" xmlns:a16="http://schemas.microsoft.com/office/drawing/2014/main" val="1133593290"/>
                    </a:ext>
                  </a:extLst>
                </a:gridCol>
                <a:gridCol w="1388852"/>
                <a:gridCol w="1242207"/>
              </a:tblGrid>
              <a:tr h="422696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  <a:p>
                      <a:r>
                        <a:rPr lang="en-US" sz="1500" dirty="0" smtClean="0"/>
                        <a:t>(EC distance</a:t>
                      </a:r>
                      <a:r>
                        <a:rPr lang="en-US" sz="1500" baseline="0" dirty="0" smtClean="0"/>
                        <a:t> cut for </a:t>
                      </a:r>
                    </a:p>
                    <a:p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+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Direct estimation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36(32)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127(74)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4.5(3.5)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[80]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lang="en-US" sz="1500" dirty="0" smtClean="0"/>
                        <a:t>(6.3)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[1.3]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r>
                        <a:rPr lang="en-US" sz="1500" dirty="0" smtClean="0"/>
                        <a:t>(0.71)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[81.3]37.2(7.0)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(7.54)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[18]13(6.3)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[19.3]14.2(7.0)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(7.54)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[11]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r>
                        <a:rPr lang="en-US" sz="1500" dirty="0" smtClean="0"/>
                        <a:t>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[12.2]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10.3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(7.45)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27(25)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99(58)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3.3(2.8)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[58]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en-US" sz="1500" dirty="0" smtClean="0"/>
                        <a:t>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0.76(</a:t>
                      </a:r>
                      <a:r>
                        <a:rPr lang="en-US" sz="1500" dirty="0" smtClean="0"/>
                        <a:t>0.53)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[59]27.76(5.2)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(5.51)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[13]9(4.7)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[14]9.76(5.2)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(5.51)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[7.5]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r>
                        <a:rPr lang="en-US" sz="1500" dirty="0" smtClean="0"/>
                        <a:t>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[8.4]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7.06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(5.44)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27.05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0.65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e+p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0.76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22.76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6.96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63568" y="0"/>
            <a:ext cx="833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estimation: using SIDIS generator, EC&amp;GEM acceptance histogram and 8deg cut </a:t>
            </a:r>
          </a:p>
          <a:p>
            <a:r>
              <a:rPr lang="en-US" dirty="0" smtClean="0"/>
              <a:t>		with or without vertex angle&gt;2.5deg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58905" y="161226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43628"/>
            <a:ext cx="472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double counting NOT removed in square bracket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848824" y="6069820"/>
            <a:ext cx="82841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SIDIS coin (9.1+6.3+0.6+6.2)+(36+27+27+22)/10+(1.2+0.76+0.05+0.76)=36kHz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591" y="-119434"/>
            <a:ext cx="10515600" cy="10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6536574"/>
              </p:ext>
            </p:extLst>
          </p:nvPr>
        </p:nvGraphicFramePr>
        <p:xfrm>
          <a:off x="439270" y="672837"/>
          <a:ext cx="11327164" cy="551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81">
                  <a:extLst>
                    <a:ext uri="{9D8B030D-6E8A-4147-A177-3AD203B41FA5}">
                      <a16:colId xmlns="" xmlns:a16="http://schemas.microsoft.com/office/drawing/2014/main" val="3899961455"/>
                    </a:ext>
                  </a:extLst>
                </a:gridCol>
                <a:gridCol w="1246281"/>
                <a:gridCol w="915550">
                  <a:extLst>
                    <a:ext uri="{9D8B030D-6E8A-4147-A177-3AD203B41FA5}">
                      <a16:colId xmlns="" xmlns:a16="http://schemas.microsoft.com/office/drawing/2014/main" val="2894134783"/>
                    </a:ext>
                  </a:extLst>
                </a:gridCol>
                <a:gridCol w="1276710"/>
                <a:gridCol w="914400">
                  <a:extLst>
                    <a:ext uri="{9D8B030D-6E8A-4147-A177-3AD203B41FA5}">
                      <a16:colId xmlns="" xmlns:a16="http://schemas.microsoft.com/office/drawing/2014/main" val="4171855250"/>
                    </a:ext>
                  </a:extLst>
                </a:gridCol>
                <a:gridCol w="1337094"/>
                <a:gridCol w="1759789">
                  <a:extLst>
                    <a:ext uri="{9D8B030D-6E8A-4147-A177-3AD203B41FA5}">
                      <a16:colId xmlns="" xmlns:a16="http://schemas.microsoft.com/office/drawing/2014/main" val="1133593290"/>
                    </a:ext>
                  </a:extLst>
                </a:gridCol>
                <a:gridCol w="1388852"/>
                <a:gridCol w="1242207"/>
              </a:tblGrid>
              <a:tr h="422696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  <a:p>
                      <a:r>
                        <a:rPr lang="en-US" sz="1500" dirty="0" smtClean="0"/>
                        <a:t>(EC distance</a:t>
                      </a:r>
                      <a:r>
                        <a:rPr lang="en-US" sz="1500" baseline="0" dirty="0" smtClean="0"/>
                        <a:t> cut for </a:t>
                      </a:r>
                    </a:p>
                    <a:p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+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Direct estimation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153547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e+kp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0.06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10.06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2785945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e+km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1.302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42499428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0.232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0.112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e+k0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1.72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47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12805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5.9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53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43628"/>
            <a:ext cx="472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double counting NOT removed in square bracket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58905" y="161226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11798" y="6294107"/>
            <a:ext cx="5170133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dirty="0" err="1" smtClean="0"/>
              <a:t>hadron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coin (17)+(47)/10+(5.9)=</a:t>
            </a:r>
            <a:r>
              <a:rPr lang="en-US" sz="2500" dirty="0" smtClean="0"/>
              <a:t>28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5468" y="18067"/>
            <a:ext cx="833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estimation: using SIDIS generator, EC&amp;GEM acceptance histogram and 8deg cut </a:t>
            </a:r>
          </a:p>
          <a:p>
            <a:r>
              <a:rPr lang="en-US" dirty="0" smtClean="0"/>
              <a:t>		with or without vertex angle&gt;2.5deg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91" y="-119434"/>
            <a:ext cx="10515600" cy="10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SIDIS_He3 trigger rate summary (2016/12/2)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e  116+46=162kHz</a:t>
            </a:r>
          </a:p>
          <a:p>
            <a:endParaRPr lang="en-US" dirty="0" smtClean="0"/>
          </a:p>
          <a:p>
            <a:r>
              <a:rPr lang="en-US" dirty="0" smtClean="0"/>
              <a:t>Random coin 97kHz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True coin rate &lt;70kHz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electron trigger self coin 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SIDIS 36kHz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hadrons 28kHz  (still missing window)</a:t>
            </a:r>
          </a:p>
          <a:p>
            <a:pPr>
              <a:buNone/>
            </a:pPr>
            <a:r>
              <a:rPr lang="en-US" dirty="0" smtClean="0"/>
              <a:t>Total coin rate 167kHz + from hadrons of windows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6643" y="3063359"/>
            <a:ext cx="4815357" cy="12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All three true coin rate has overlaps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but can’t know how much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without a complete generator!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He3 total coin trigger (2016/12/13)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dirty="0" smtClean="0"/>
              <a:t>EC,LGC,SPD trigger condition has no change </a:t>
            </a:r>
          </a:p>
          <a:p>
            <a:r>
              <a:rPr lang="en-US" sz="2500" dirty="0" smtClean="0"/>
              <a:t>Use 20ns time window</a:t>
            </a:r>
          </a:p>
          <a:p>
            <a:r>
              <a:rPr lang="en-US" sz="2500" dirty="0" smtClean="0"/>
              <a:t>enlarge upstream collimator to block 7-24 deg, reduce LA e trigger from 46 to 32</a:t>
            </a:r>
          </a:p>
          <a:p>
            <a:r>
              <a:rPr lang="en-US" sz="2500" dirty="0" smtClean="0"/>
              <a:t>Change collimator from W powder to pure W, FA </a:t>
            </a:r>
            <a:r>
              <a:rPr lang="en-US" sz="2500" dirty="0" err="1" smtClean="0"/>
              <a:t>hadron</a:t>
            </a:r>
            <a:r>
              <a:rPr lang="en-US" sz="2500" dirty="0" smtClean="0"/>
              <a:t> trigger change from 23413 to 20413</a:t>
            </a:r>
          </a:p>
          <a:p>
            <a:r>
              <a:rPr lang="en-US" sz="2500" dirty="0" smtClean="0"/>
              <a:t>Reduce </a:t>
            </a:r>
            <a:r>
              <a:rPr lang="en-US" sz="2500" dirty="0" err="1" smtClean="0"/>
              <a:t>hadron</a:t>
            </a:r>
            <a:r>
              <a:rPr lang="en-US" sz="2500" dirty="0" smtClean="0"/>
              <a:t> coin rate 23 by factor 2(?) to remove overlap with SIDIS coin</a:t>
            </a:r>
          </a:p>
          <a:p>
            <a:endParaRPr lang="en-US" sz="2500" dirty="0" smtClean="0"/>
          </a:p>
          <a:p>
            <a:r>
              <a:rPr lang="en-US" sz="2500" dirty="0" smtClean="0"/>
              <a:t>Random coin</a:t>
            </a:r>
          </a:p>
          <a:p>
            <a:pPr>
              <a:buNone/>
            </a:pPr>
            <a:r>
              <a:rPr lang="en-US" sz="2500" dirty="0" smtClean="0"/>
              <a:t>	45.5=(116+32-10.3-7.06-0.65-6.96-11.5)*20413*1e3*20e-9</a:t>
            </a:r>
          </a:p>
          <a:p>
            <a:r>
              <a:rPr lang="en-US" sz="2500" dirty="0" smtClean="0"/>
              <a:t>SIDIS coin 27</a:t>
            </a:r>
          </a:p>
          <a:p>
            <a:r>
              <a:rPr lang="en-US" sz="2500" dirty="0" err="1" smtClean="0"/>
              <a:t>Hadron</a:t>
            </a:r>
            <a:r>
              <a:rPr lang="en-US" sz="2500" dirty="0" smtClean="0"/>
              <a:t> coin 11.5</a:t>
            </a:r>
          </a:p>
          <a:p>
            <a:r>
              <a:rPr lang="en-US" sz="2500" dirty="0" err="1" smtClean="0"/>
              <a:t>Prescale</a:t>
            </a:r>
            <a:r>
              <a:rPr lang="en-US" sz="2500" dirty="0" smtClean="0"/>
              <a:t> FA inclusive e trigger 116/10</a:t>
            </a:r>
          </a:p>
          <a:p>
            <a:endParaRPr lang="en-US" sz="2500" dirty="0" smtClean="0"/>
          </a:p>
          <a:p>
            <a:r>
              <a:rPr lang="en-US" sz="2500" dirty="0" smtClean="0"/>
              <a:t>Total 45.5+27+11.5+11.6=96kHz</a:t>
            </a:r>
          </a:p>
          <a:p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Update EC trigger curve and work on EC simulation in general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Update MRPC simulation for trigger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Use </a:t>
            </a:r>
            <a:r>
              <a:rPr lang="en-US" sz="2800" dirty="0" err="1" smtClean="0"/>
              <a:t>halld</a:t>
            </a:r>
            <a:r>
              <a:rPr lang="en-US" sz="2800" dirty="0" smtClean="0"/>
              <a:t> generator for He3 window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Modify </a:t>
            </a:r>
            <a:r>
              <a:rPr lang="en-US" sz="2800" dirty="0" err="1" smtClean="0"/>
              <a:t>halld</a:t>
            </a:r>
            <a:r>
              <a:rPr lang="en-US" sz="2800" dirty="0" smtClean="0"/>
              <a:t> generator including e and hadrons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Add low energy EM better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Add elastic, quasi-elastic?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Add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correction?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19306</TotalTime>
  <Words>1110</Words>
  <Application>Microsoft Office PowerPoint</Application>
  <PresentationFormat>Custom</PresentationFormat>
  <Paragraphs>460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等线</vt:lpstr>
      <vt:lpstr>Office Theme</vt:lpstr>
      <vt:lpstr>SoLID SIDIS_He3 trigger</vt:lpstr>
      <vt:lpstr>SIDIS He3 (gas only) </vt:lpstr>
      <vt:lpstr>Trigger condition  Trigger logic</vt:lpstr>
      <vt:lpstr>single (gas(hallD),win up(wiser),win down(wiser))</vt:lpstr>
      <vt:lpstr>Slide 5</vt:lpstr>
      <vt:lpstr>Slide 6</vt:lpstr>
      <vt:lpstr>SIDIS_He3 trigger rate summary (2016/12/2)</vt:lpstr>
      <vt:lpstr>SIDIS He3 total coin trigger (2016/12/13)</vt:lpstr>
      <vt:lpstr>Todo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trigger study</dc:title>
  <dc:creator>Yuxiang Zhao</dc:creator>
  <cp:lastModifiedBy>zhiwen zhao</cp:lastModifiedBy>
  <cp:revision>667</cp:revision>
  <dcterms:created xsi:type="dcterms:W3CDTF">2016-07-27T21:02:44Z</dcterms:created>
  <dcterms:modified xsi:type="dcterms:W3CDTF">2017-01-25T21:49:11Z</dcterms:modified>
</cp:coreProperties>
</file>