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embeddedFontLst>
    <p:embeddedFont>
      <p:font typeface="Calibri" pitchFamily="34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03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Solid Software</a:t>
            </a:r>
            <a:br>
              <a:rPr lang="en-US" dirty="0" smtClean="0"/>
            </a:br>
            <a:r>
              <a:rPr lang="en-US" dirty="0" smtClean="0"/>
              <a:t>now and then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Zhiwen</a:t>
            </a:r>
            <a:r>
              <a:rPr lang="en-US" dirty="0" smtClean="0"/>
              <a:t> Zhao</a:t>
            </a:r>
          </a:p>
          <a:p>
            <a:r>
              <a:rPr lang="en-US" dirty="0" smtClean="0"/>
              <a:t>2015/03/19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Stage (2008-2010)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Early proposals for SIDIS and PVDIS were done with “</a:t>
            </a:r>
            <a:r>
              <a:rPr lang="en-US" dirty="0" err="1" smtClean="0"/>
              <a:t>Comgeant</a:t>
            </a:r>
            <a:r>
              <a:rPr lang="en-US" dirty="0" smtClean="0"/>
              <a:t>” (geant3 based) and some standalone </a:t>
            </a:r>
            <a:r>
              <a:rPr lang="en-US" dirty="0" err="1" smtClean="0"/>
              <a:t>fortran</a:t>
            </a:r>
            <a:r>
              <a:rPr lang="en-US" dirty="0" smtClean="0"/>
              <a:t> code to analyze results</a:t>
            </a:r>
          </a:p>
          <a:p>
            <a:r>
              <a:rPr lang="en-US" dirty="0" smtClean="0"/>
              <a:t>Generator they used mostly </a:t>
            </a:r>
            <a:r>
              <a:rPr lang="en-US" dirty="0" err="1" smtClean="0"/>
              <a:t>fortran</a:t>
            </a:r>
            <a:r>
              <a:rPr lang="en-US" dirty="0" smtClean="0"/>
              <a:t> code (whitlow fit for </a:t>
            </a:r>
            <a:r>
              <a:rPr lang="en-US" dirty="0" err="1" smtClean="0"/>
              <a:t>eDIS</a:t>
            </a:r>
            <a:r>
              <a:rPr lang="en-US" dirty="0" smtClean="0"/>
              <a:t>, wiser for </a:t>
            </a:r>
            <a:r>
              <a:rPr lang="en-US" dirty="0" err="1" smtClean="0"/>
              <a:t>hadron</a:t>
            </a:r>
            <a:r>
              <a:rPr lang="en-US" dirty="0" smtClean="0"/>
              <a:t>, etc.)</a:t>
            </a:r>
          </a:p>
          <a:p>
            <a:r>
              <a:rPr lang="en-US" dirty="0" smtClean="0"/>
              <a:t>We have a partial record on wiki </a:t>
            </a:r>
          </a:p>
          <a:p>
            <a:r>
              <a:rPr lang="en-US" dirty="0" smtClean="0"/>
              <a:t>Knowledge are mostly with </a:t>
            </a:r>
            <a:r>
              <a:rPr lang="en-US" dirty="0" smtClean="0"/>
              <a:t>individuals (Eugene </a:t>
            </a:r>
            <a:r>
              <a:rPr lang="en-US" dirty="0" err="1" smtClean="0"/>
              <a:t>Chudakov</a:t>
            </a:r>
            <a:r>
              <a:rPr lang="en-US" dirty="0" smtClean="0"/>
              <a:t>, </a:t>
            </a:r>
            <a:r>
              <a:rPr lang="en-US" dirty="0" err="1" smtClean="0"/>
              <a:t>Xin</a:t>
            </a:r>
            <a:r>
              <a:rPr lang="en-US" dirty="0" smtClean="0"/>
              <a:t> </a:t>
            </a:r>
            <a:r>
              <a:rPr lang="en-US" dirty="0" err="1" smtClean="0"/>
              <a:t>Qian,Peng</a:t>
            </a:r>
            <a:r>
              <a:rPr lang="en-US" dirty="0" smtClean="0"/>
              <a:t> Chao, </a:t>
            </a:r>
            <a:r>
              <a:rPr lang="en-US" dirty="0" err="1" smtClean="0"/>
              <a:t>Kalyan</a:t>
            </a:r>
            <a:r>
              <a:rPr lang="en-US" dirty="0" smtClean="0"/>
              <a:t> </a:t>
            </a:r>
            <a:r>
              <a:rPr lang="en-US" dirty="0" err="1" smtClean="0"/>
              <a:t>Allada</a:t>
            </a:r>
            <a:r>
              <a:rPr lang="en-US" dirty="0" smtClean="0"/>
              <a:t>, etc.)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pCDR</a:t>
            </a:r>
            <a:r>
              <a:rPr lang="en-US" dirty="0" smtClean="0"/>
              <a:t> stage (2011-2014)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Simulation </a:t>
            </a:r>
          </a:p>
          <a:p>
            <a:pPr lvl="1"/>
            <a:r>
              <a:rPr lang="en-US" dirty="0" smtClean="0"/>
              <a:t>GEMC 1.7 and 1.8 (Geant4 based), used for whole </a:t>
            </a:r>
            <a:r>
              <a:rPr lang="en-US" dirty="0" err="1" smtClean="0"/>
              <a:t>SoLID</a:t>
            </a:r>
            <a:r>
              <a:rPr lang="en-US" dirty="0" smtClean="0"/>
              <a:t> background and rate simulation and results are fed into individual detector simulation as input </a:t>
            </a:r>
          </a:p>
          <a:p>
            <a:pPr lvl="1"/>
            <a:r>
              <a:rPr lang="en-US" dirty="0" smtClean="0"/>
              <a:t>GEM: “</a:t>
            </a:r>
            <a:r>
              <a:rPr lang="en-US" dirty="0" err="1" smtClean="0"/>
              <a:t>solgemc</a:t>
            </a:r>
            <a:r>
              <a:rPr lang="en-US" dirty="0" smtClean="0"/>
              <a:t>” which add customized hit process routine for GEM and some modification into GEMC 1.x</a:t>
            </a:r>
          </a:p>
          <a:p>
            <a:pPr lvl="1"/>
            <a:r>
              <a:rPr lang="en-US" dirty="0" smtClean="0"/>
              <a:t>EC: standalone Geant4 code, take background from GEMC result</a:t>
            </a:r>
          </a:p>
          <a:p>
            <a:pPr lvl="1"/>
            <a:r>
              <a:rPr lang="en-US" dirty="0" smtClean="0"/>
              <a:t>LGCC: </a:t>
            </a:r>
            <a:r>
              <a:rPr lang="en-US" dirty="0" smtClean="0"/>
              <a:t>modified GEMC 1.x version, evolved </a:t>
            </a:r>
            <a:r>
              <a:rPr lang="en-US" dirty="0" smtClean="0"/>
              <a:t>from a standalone Geant4 </a:t>
            </a:r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HGCC: </a:t>
            </a:r>
            <a:r>
              <a:rPr lang="en-US" dirty="0" smtClean="0"/>
              <a:t>standalone Geant4 </a:t>
            </a:r>
            <a:r>
              <a:rPr lang="en-US" dirty="0" smtClean="0"/>
              <a:t>code LGCC used</a:t>
            </a:r>
          </a:p>
          <a:p>
            <a:pPr lvl="1"/>
            <a:r>
              <a:rPr lang="en-US" dirty="0" smtClean="0"/>
              <a:t>MRPC: GEMC 2.x</a:t>
            </a:r>
          </a:p>
          <a:p>
            <a:pPr lvl="1"/>
            <a:r>
              <a:rPr lang="en-US" dirty="0" smtClean="0"/>
              <a:t>SPD: GEMC 2.x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pCDR</a:t>
            </a:r>
            <a:r>
              <a:rPr lang="en-US" dirty="0" smtClean="0"/>
              <a:t> stage (2011-2014)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Event Generation</a:t>
            </a:r>
          </a:p>
          <a:p>
            <a:pPr lvl="1"/>
            <a:r>
              <a:rPr lang="en-US" dirty="0" smtClean="0"/>
              <a:t>Stay independent from simulation, pass to GEMC by a text file</a:t>
            </a:r>
          </a:p>
          <a:p>
            <a:pPr lvl="1"/>
            <a:r>
              <a:rPr lang="en-US" dirty="0" smtClean="0"/>
              <a:t>Convert or wrap previous </a:t>
            </a:r>
            <a:r>
              <a:rPr lang="en-US" dirty="0" err="1" smtClean="0"/>
              <a:t>fortran</a:t>
            </a:r>
            <a:r>
              <a:rPr lang="en-US" dirty="0" smtClean="0"/>
              <a:t> code to </a:t>
            </a:r>
            <a:r>
              <a:rPr lang="en-US" dirty="0" err="1" smtClean="0"/>
              <a:t>c++</a:t>
            </a:r>
            <a:r>
              <a:rPr lang="en-US" dirty="0" smtClean="0"/>
              <a:t>, and more</a:t>
            </a:r>
          </a:p>
          <a:p>
            <a:pPr lvl="1"/>
            <a:r>
              <a:rPr lang="en-US" dirty="0" smtClean="0"/>
              <a:t>A list</a:t>
            </a:r>
          </a:p>
          <a:p>
            <a:pPr lvl="2"/>
            <a:r>
              <a:rPr lang="en-US" dirty="0" smtClean="0"/>
              <a:t>“</a:t>
            </a:r>
            <a:r>
              <a:rPr lang="en-US" dirty="0" err="1" smtClean="0"/>
              <a:t>eicrate</a:t>
            </a:r>
            <a:r>
              <a:rPr lang="en-US" dirty="0" smtClean="0"/>
              <a:t>”, </a:t>
            </a:r>
            <a:r>
              <a:rPr lang="en-US" dirty="0" err="1" smtClean="0"/>
              <a:t>c++</a:t>
            </a:r>
            <a:r>
              <a:rPr lang="en-US" dirty="0" smtClean="0"/>
              <a:t>, </a:t>
            </a:r>
            <a:r>
              <a:rPr lang="en-US" dirty="0" err="1" smtClean="0"/>
              <a:t>moller</a:t>
            </a:r>
            <a:r>
              <a:rPr lang="en-US" dirty="0" smtClean="0"/>
              <a:t>, elastic, inelastic e and inclusive </a:t>
            </a:r>
            <a:r>
              <a:rPr lang="en-US" dirty="0" err="1" smtClean="0"/>
              <a:t>hadron</a:t>
            </a:r>
            <a:endParaRPr lang="en-US" dirty="0" smtClean="0"/>
          </a:p>
          <a:p>
            <a:pPr lvl="2"/>
            <a:r>
              <a:rPr lang="en-US" dirty="0" smtClean="0"/>
              <a:t>“</a:t>
            </a:r>
            <a:r>
              <a:rPr lang="en-US" dirty="0" err="1" smtClean="0"/>
              <a:t>single_rate</a:t>
            </a:r>
            <a:r>
              <a:rPr lang="en-US" dirty="0" smtClean="0"/>
              <a:t>”, </a:t>
            </a:r>
            <a:r>
              <a:rPr lang="en-US" dirty="0" err="1" smtClean="0"/>
              <a:t>fortan</a:t>
            </a:r>
            <a:r>
              <a:rPr lang="en-US" dirty="0" smtClean="0"/>
              <a:t>, inelastic e and </a:t>
            </a:r>
            <a:r>
              <a:rPr lang="en-US" dirty="0" smtClean="0"/>
              <a:t>inclusive </a:t>
            </a:r>
            <a:r>
              <a:rPr lang="en-US" dirty="0" err="1" smtClean="0"/>
              <a:t>hadron</a:t>
            </a:r>
            <a:endParaRPr lang="en-US" dirty="0" smtClean="0"/>
          </a:p>
          <a:p>
            <a:pPr lvl="2"/>
            <a:r>
              <a:rPr lang="en-US" dirty="0" smtClean="0"/>
              <a:t>“</a:t>
            </a:r>
            <a:r>
              <a:rPr lang="en-US" dirty="0" err="1" smtClean="0"/>
              <a:t>sidis_model</a:t>
            </a:r>
            <a:r>
              <a:rPr lang="en-US" dirty="0" smtClean="0"/>
              <a:t>”, </a:t>
            </a:r>
            <a:r>
              <a:rPr lang="en-US" dirty="0" err="1" smtClean="0"/>
              <a:t>c++</a:t>
            </a:r>
            <a:r>
              <a:rPr lang="en-US" dirty="0" smtClean="0"/>
              <a:t>, SIDIS</a:t>
            </a:r>
            <a:endParaRPr lang="en-US" dirty="0" smtClean="0"/>
          </a:p>
          <a:p>
            <a:pPr lvl="2"/>
            <a:r>
              <a:rPr lang="en-US" dirty="0" smtClean="0"/>
              <a:t>“</a:t>
            </a:r>
            <a:r>
              <a:rPr lang="en-US" dirty="0" err="1" smtClean="0"/>
              <a:t>Jpsi</a:t>
            </a:r>
            <a:r>
              <a:rPr lang="en-US" dirty="0" smtClean="0"/>
              <a:t>”, </a:t>
            </a:r>
            <a:r>
              <a:rPr lang="en-US" dirty="0" err="1" smtClean="0"/>
              <a:t>c++</a:t>
            </a:r>
            <a:r>
              <a:rPr lang="en-US" dirty="0" smtClean="0"/>
              <a:t>, </a:t>
            </a:r>
            <a:r>
              <a:rPr lang="en-US" dirty="0" err="1" smtClean="0"/>
              <a:t>Jpsi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“</a:t>
            </a:r>
            <a:r>
              <a:rPr lang="en-US" dirty="0" err="1" smtClean="0"/>
              <a:t>genTCS</a:t>
            </a:r>
            <a:r>
              <a:rPr lang="en-US" dirty="0" smtClean="0"/>
              <a:t>”, </a:t>
            </a:r>
            <a:r>
              <a:rPr lang="en-US" dirty="0" err="1" smtClean="0"/>
              <a:t>c++</a:t>
            </a:r>
            <a:r>
              <a:rPr lang="en-US" dirty="0" smtClean="0"/>
              <a:t>, time like </a:t>
            </a:r>
            <a:r>
              <a:rPr lang="en-US" dirty="0" err="1" smtClean="0"/>
              <a:t>compton</a:t>
            </a:r>
            <a:r>
              <a:rPr lang="en-US" dirty="0" smtClean="0"/>
              <a:t> process</a:t>
            </a:r>
          </a:p>
          <a:p>
            <a:pPr lvl="2"/>
            <a:r>
              <a:rPr lang="en-US" dirty="0" smtClean="0"/>
              <a:t>“BH”, </a:t>
            </a:r>
            <a:r>
              <a:rPr lang="en-US" dirty="0" err="1" smtClean="0"/>
              <a:t>c++</a:t>
            </a:r>
            <a:r>
              <a:rPr lang="en-US" dirty="0" smtClean="0"/>
              <a:t>, analysis code for </a:t>
            </a:r>
            <a:r>
              <a:rPr lang="en-US" dirty="0" err="1" smtClean="0"/>
              <a:t>di</a:t>
            </a:r>
            <a:r>
              <a:rPr lang="en-US" dirty="0" smtClean="0"/>
              <a:t>-lepton Bethe-</a:t>
            </a:r>
            <a:r>
              <a:rPr lang="en-US" dirty="0" err="1" smtClean="0"/>
              <a:t>Heitler</a:t>
            </a:r>
            <a:r>
              <a:rPr lang="en-US" dirty="0" smtClean="0"/>
              <a:t> generator “grape-</a:t>
            </a:r>
            <a:r>
              <a:rPr lang="en-US" dirty="0" err="1" smtClean="0"/>
              <a:t>dilepton</a:t>
            </a:r>
            <a:r>
              <a:rPr lang="en-US" dirty="0" smtClean="0"/>
              <a:t>”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pCDR</a:t>
            </a:r>
            <a:r>
              <a:rPr lang="en-US" dirty="0" smtClean="0"/>
              <a:t> stage (2011-2014)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/>
          </a:bodyPr>
          <a:lstStyle/>
          <a:p>
            <a:r>
              <a:rPr lang="en-US" dirty="0" smtClean="0"/>
              <a:t>Event reconstruction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libsolgemc</a:t>
            </a:r>
            <a:r>
              <a:rPr lang="en-US" dirty="0" smtClean="0"/>
              <a:t>”, GEM digitization</a:t>
            </a:r>
          </a:p>
          <a:p>
            <a:pPr lvl="1"/>
            <a:r>
              <a:rPr lang="en-US" dirty="0" smtClean="0"/>
              <a:t>All other things are in standalone codes at various level</a:t>
            </a:r>
          </a:p>
          <a:p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Hall </a:t>
            </a:r>
            <a:r>
              <a:rPr lang="en-US" dirty="0" smtClean="0"/>
              <a:t>A </a:t>
            </a:r>
            <a:r>
              <a:rPr lang="en-US" dirty="0" smtClean="0"/>
              <a:t>analyzer for tree search tracking</a:t>
            </a:r>
          </a:p>
          <a:p>
            <a:pPr lvl="1"/>
            <a:r>
              <a:rPr lang="en-US" dirty="0" smtClean="0"/>
              <a:t>All other things are in standalone </a:t>
            </a:r>
            <a:r>
              <a:rPr lang="en-US" dirty="0" smtClean="0"/>
              <a:t>codes </a:t>
            </a:r>
            <a:r>
              <a:rPr lang="en-US" dirty="0" smtClean="0"/>
              <a:t>at various </a:t>
            </a:r>
            <a:r>
              <a:rPr lang="en-US" dirty="0" smtClean="0"/>
              <a:t>level</a:t>
            </a:r>
          </a:p>
          <a:p>
            <a:r>
              <a:rPr lang="en-US" dirty="0" smtClean="0"/>
              <a:t>Calibration and database</a:t>
            </a:r>
          </a:p>
          <a:p>
            <a:pPr lvl="1"/>
            <a:r>
              <a:rPr lang="en-US" dirty="0" smtClean="0"/>
              <a:t>Nothing yet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stage (2015-…)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Simulation</a:t>
            </a:r>
          </a:p>
          <a:p>
            <a:pPr lvl="1"/>
            <a:r>
              <a:rPr lang="en-US" dirty="0" smtClean="0"/>
              <a:t>GEMC 2.x</a:t>
            </a:r>
          </a:p>
          <a:p>
            <a:pPr lvl="2"/>
            <a:r>
              <a:rPr lang="en-US" dirty="0" smtClean="0"/>
              <a:t>Software installation streamlined with better version control</a:t>
            </a:r>
          </a:p>
          <a:p>
            <a:pPr lvl="2"/>
            <a:r>
              <a:rPr lang="en-US" dirty="0" smtClean="0"/>
              <a:t>fixes including input from </a:t>
            </a:r>
            <a:r>
              <a:rPr lang="en-US" dirty="0" err="1" smtClean="0"/>
              <a:t>SoLID</a:t>
            </a:r>
            <a:endParaRPr lang="en-US" dirty="0" smtClean="0"/>
          </a:p>
          <a:p>
            <a:pPr lvl="2"/>
            <a:r>
              <a:rPr lang="en-US" dirty="0" smtClean="0"/>
              <a:t>A </a:t>
            </a:r>
            <a:r>
              <a:rPr lang="en-US" dirty="0" smtClean="0"/>
              <a:t>lot of new </a:t>
            </a:r>
            <a:r>
              <a:rPr lang="en-US" dirty="0" smtClean="0"/>
              <a:t>feature</a:t>
            </a:r>
          </a:p>
          <a:p>
            <a:pPr lvl="2"/>
            <a:r>
              <a:rPr lang="en-US" dirty="0" smtClean="0"/>
              <a:t>Used also by CLAS12 and MEIC</a:t>
            </a:r>
          </a:p>
          <a:p>
            <a:pPr lvl="2"/>
            <a:r>
              <a:rPr lang="en-US" dirty="0" smtClean="0"/>
              <a:t>Using Geant4.10.0 for latest version 2.2, use Geant4.9.6 and Geant4.9.5 with version 2.1</a:t>
            </a:r>
          </a:p>
          <a:p>
            <a:pPr lvl="2"/>
            <a:r>
              <a:rPr lang="en-US" dirty="0" smtClean="0"/>
              <a:t>“</a:t>
            </a:r>
            <a:r>
              <a:rPr lang="en-US" dirty="0" err="1" smtClean="0"/>
              <a:t>solid_gemc</a:t>
            </a:r>
            <a:r>
              <a:rPr lang="en-US" dirty="0" smtClean="0"/>
              <a:t>” add customized hit process routing and compiled GEMC as lib, similar idea to “</a:t>
            </a:r>
            <a:r>
              <a:rPr lang="en-US" dirty="0" err="1" smtClean="0"/>
              <a:t>solgemc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remoll</a:t>
            </a:r>
            <a:r>
              <a:rPr lang="en-US" dirty="0" smtClean="0"/>
              <a:t> (need more input here)</a:t>
            </a:r>
          </a:p>
          <a:p>
            <a:pPr lvl="1"/>
            <a:r>
              <a:rPr lang="en-US" dirty="0" smtClean="0"/>
              <a:t>others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stage (2015-…)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Event generation</a:t>
            </a:r>
          </a:p>
          <a:p>
            <a:pPr lvl="1"/>
            <a:r>
              <a:rPr lang="en-US" dirty="0" smtClean="0"/>
              <a:t>k</a:t>
            </a:r>
            <a:r>
              <a:rPr lang="en-US" dirty="0" smtClean="0"/>
              <a:t>eep independent, add more </a:t>
            </a:r>
          </a:p>
          <a:p>
            <a:r>
              <a:rPr lang="en-US" dirty="0" smtClean="0"/>
              <a:t>Reconstruction</a:t>
            </a:r>
            <a:endParaRPr lang="en-US" dirty="0" smtClean="0"/>
          </a:p>
          <a:p>
            <a:pPr lvl="1"/>
            <a:r>
              <a:rPr lang="en-US" dirty="0" smtClean="0"/>
              <a:t>JANA, used by </a:t>
            </a:r>
            <a:r>
              <a:rPr lang="en-US" dirty="0" err="1" smtClean="0"/>
              <a:t>hallD</a:t>
            </a:r>
            <a:r>
              <a:rPr lang="en-US" dirty="0" smtClean="0"/>
              <a:t> we have a sample “</a:t>
            </a:r>
            <a:r>
              <a:rPr lang="en-US" dirty="0" err="1" smtClean="0"/>
              <a:t>solid_jana</a:t>
            </a:r>
            <a:r>
              <a:rPr lang="en-US" dirty="0" smtClean="0"/>
              <a:t>” handling flux, the built-in hit process routine of GEMC</a:t>
            </a:r>
          </a:p>
          <a:p>
            <a:pPr lvl="1"/>
            <a:r>
              <a:rPr lang="en-US" dirty="0" smtClean="0"/>
              <a:t>CLARA, used by CLAS12</a:t>
            </a:r>
          </a:p>
          <a:p>
            <a:pPr lvl="1"/>
            <a:r>
              <a:rPr lang="en-US" dirty="0" err="1" smtClean="0"/>
              <a:t>hallA</a:t>
            </a:r>
            <a:r>
              <a:rPr lang="en-US" dirty="0" smtClean="0"/>
              <a:t> </a:t>
            </a:r>
            <a:r>
              <a:rPr lang="en-US" dirty="0" err="1" smtClean="0"/>
              <a:t>analyer</a:t>
            </a:r>
            <a:endParaRPr lang="en-US" dirty="0" smtClean="0"/>
          </a:p>
          <a:p>
            <a:pPr lvl="1"/>
            <a:r>
              <a:rPr lang="en-US" dirty="0" smtClean="0"/>
              <a:t>Others</a:t>
            </a:r>
          </a:p>
          <a:p>
            <a:r>
              <a:rPr lang="en-US" dirty="0" smtClean="0"/>
              <a:t>Calibration and database</a:t>
            </a:r>
            <a:endParaRPr lang="en-US" dirty="0" smtClean="0"/>
          </a:p>
          <a:p>
            <a:pPr lvl="1"/>
            <a:r>
              <a:rPr lang="en-US" dirty="0" smtClean="0"/>
              <a:t>CCDB 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SVN to </a:t>
            </a:r>
            <a:r>
              <a:rPr lang="en-US" dirty="0" err="1" smtClean="0"/>
              <a:t>github</a:t>
            </a:r>
            <a:endParaRPr lang="en-US" dirty="0" smtClean="0"/>
          </a:p>
          <a:p>
            <a:pPr lvl="1"/>
            <a:r>
              <a:rPr lang="en-US" dirty="0" smtClean="0"/>
              <a:t>has a test repo setup</a:t>
            </a:r>
          </a:p>
          <a:p>
            <a:pPr lvl="1"/>
            <a:r>
              <a:rPr lang="en-US" dirty="0" smtClean="0"/>
              <a:t>Test conversion and make a plan (</a:t>
            </a:r>
            <a:r>
              <a:rPr lang="en-US" dirty="0" err="1" smtClean="0"/>
              <a:t>Zhihong</a:t>
            </a:r>
            <a:r>
              <a:rPr lang="en-US" dirty="0" smtClean="0"/>
              <a:t> Ye?)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443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Solid Software now and then</vt:lpstr>
      <vt:lpstr>Proposal Stage (2008-2010)</vt:lpstr>
      <vt:lpstr>pCDR stage (2011-2014)</vt:lpstr>
      <vt:lpstr>pCDR stage (2011-2014)</vt:lpstr>
      <vt:lpstr>pCDR stage (2011-2014)</vt:lpstr>
      <vt:lpstr>Next stage (2015-…)</vt:lpstr>
      <vt:lpstr>Next stage (2015-…)</vt:lpstr>
      <vt:lpstr>Other things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software Current status</dc:title>
  <dc:creator>zhao</dc:creator>
  <cp:lastModifiedBy>Referee</cp:lastModifiedBy>
  <cp:revision>25</cp:revision>
  <dcterms:created xsi:type="dcterms:W3CDTF">2006-08-16T00:00:00Z</dcterms:created>
  <dcterms:modified xsi:type="dcterms:W3CDTF">2015-03-19T17:55:48Z</dcterms:modified>
</cp:coreProperties>
</file>